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60" r:id="rId2"/>
    <p:sldId id="261" r:id="rId3"/>
    <p:sldId id="277" r:id="rId4"/>
    <p:sldId id="278" r:id="rId5"/>
    <p:sldId id="263" r:id="rId6"/>
    <p:sldId id="264" r:id="rId7"/>
    <p:sldId id="265" r:id="rId8"/>
    <p:sldId id="266" r:id="rId9"/>
    <p:sldId id="279" r:id="rId10"/>
    <p:sldId id="281" r:id="rId11"/>
    <p:sldId id="282" r:id="rId12"/>
    <p:sldId id="262" r:id="rId13"/>
    <p:sldId id="267" r:id="rId14"/>
    <p:sldId id="268" r:id="rId15"/>
    <p:sldId id="270" r:id="rId16"/>
    <p:sldId id="283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CCECFF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7" autoAdjust="0"/>
    <p:restoredTop sz="94595" autoAdjust="0"/>
  </p:normalViewPr>
  <p:slideViewPr>
    <p:cSldViewPr snapToGrid="0"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D9BBEDE-F6A6-4734-92F2-298645B8FE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874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22DD0-8768-4CA4-B789-2A2AF9580B0E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775CC-BE8E-4EDE-8484-244C1223B69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775CC-BE8E-4EDE-8484-244C1223B695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775CC-BE8E-4EDE-8484-244C1223B69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F1FA0-F214-4E72-B51F-8CC990CA4A7F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86C93-0A4E-45D0-BDC6-42DF5BA55E21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cs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7E43C27-14A1-4B7A-93AE-AFB1A7397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87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6345A-E105-47CD-8290-B65C18D89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62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2796-79CE-4C91-858E-51A798FD4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4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77C21-426E-4DB5-9C07-EA88E1105B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96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B39A2-CEC1-4088-B373-288B7FA81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92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92F6-CC88-4DFD-B188-1D907E6DB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97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EB346-84CA-4469-8AA2-7074ADED0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26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C785-479B-40F8-92C8-4095D1D77E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52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07A2-78FA-43BE-97F8-9EA3331A75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15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8C666-2E33-4BED-8755-560195A23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4DECE-3284-4A3A-B348-E7B66CB48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59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97A31B-E86E-4E69-AED3-EA90F07E25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yX79mPm2x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5772" y="2616881"/>
            <a:ext cx="875211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dirty="0" smtClean="0">
                <a:solidFill>
                  <a:schemeClr val="tx2"/>
                </a:solidFill>
                <a:latin typeface="Comic Sans MS" pitchFamily="66" charset="0"/>
              </a:rPr>
              <a:t>W.A.L.T.</a:t>
            </a:r>
          </a:p>
          <a:p>
            <a:pPr>
              <a:spcBef>
                <a:spcPct val="50000"/>
              </a:spcBef>
            </a:pPr>
            <a:endParaRPr lang="en-GB" altLang="en-US" sz="3200" dirty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3200" dirty="0" smtClean="0">
                <a:solidFill>
                  <a:schemeClr val="tx2"/>
                </a:solidFill>
                <a:latin typeface="Comic Sans MS" pitchFamily="66" charset="0"/>
              </a:rPr>
              <a:t>understand </a:t>
            </a:r>
            <a:r>
              <a:rPr lang="en-GB" altLang="en-US" sz="3200" dirty="0">
                <a:solidFill>
                  <a:schemeClr val="tx2"/>
                </a:solidFill>
                <a:latin typeface="Comic Sans MS" pitchFamily="66" charset="0"/>
              </a:rPr>
              <a:t>how to estimate population sizes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806700" y="0"/>
            <a:ext cx="6337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7F52F124-8F2E-446E-A8D1-D97D2C610C21}" type="datetime2">
              <a:rPr lang="en-GB" altLang="en-US">
                <a:latin typeface="Comic Sans MS" pitchFamily="66" charset="0"/>
              </a:rPr>
              <a:pPr algn="r">
                <a:spcBef>
                  <a:spcPct val="50000"/>
                </a:spcBef>
              </a:pPr>
              <a:t>Friday, 14 April 2017</a:t>
            </a:fld>
            <a:endParaRPr lang="en-GB" alt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7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4847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389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5525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6129337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9475" y="6143625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1975" y="6124575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186613"/>
            <a:ext cx="9620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9105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8643938"/>
            <a:ext cx="10096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3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93964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82688" y="1012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81200" y="6148613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33700" y="612956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6114143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3795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382" y="610552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28660" y="11266"/>
            <a:ext cx="91361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 smtClean="0">
                <a:solidFill>
                  <a:srgbClr val="FF0000"/>
                </a:solidFill>
                <a:latin typeface="Comic Sans MS" pitchFamily="66" charset="0"/>
              </a:rPr>
              <a:t>Fish population experiment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957924"/>
            <a:ext cx="9144000" cy="34778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Comic Sans MS" panose="030F0702030302020204" pitchFamily="66" charset="0"/>
              </a:rPr>
              <a:t>In this simulation we're going to use a bowl of cereal to represent the fish in a lake.</a:t>
            </a: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 smtClean="0">
                <a:latin typeface="Comic Sans MS" panose="030F0702030302020204" pitchFamily="66" charset="0"/>
              </a:rPr>
              <a:t>Pour a bowl full of cereal - this is going to represent the </a:t>
            </a:r>
            <a:r>
              <a:rPr lang="en-GB" sz="2200" b="1" u="sng" dirty="0" smtClean="0">
                <a:latin typeface="Comic Sans MS" panose="030F0702030302020204" pitchFamily="66" charset="0"/>
              </a:rPr>
              <a:t>population</a:t>
            </a:r>
            <a:r>
              <a:rPr lang="en-GB" sz="2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GB" sz="2200" dirty="0" smtClean="0">
                <a:latin typeface="Comic Sans MS" panose="030F0702030302020204" pitchFamily="66" charset="0"/>
              </a:rPr>
              <a:t>Estimate how many fish you think are in the lake.</a:t>
            </a: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 smtClean="0">
                <a:latin typeface="Comic Sans MS" panose="030F0702030302020204" pitchFamily="66" charset="0"/>
              </a:rPr>
              <a:t>Take a </a:t>
            </a:r>
            <a:r>
              <a:rPr lang="en-GB" sz="2200" dirty="0" smtClean="0">
                <a:latin typeface="Comic Sans MS" panose="030F0702030302020204" pitchFamily="66" charset="0"/>
              </a:rPr>
              <a:t>cup</a:t>
            </a:r>
            <a:r>
              <a:rPr lang="en-GB" sz="2200" dirty="0" smtClean="0">
                <a:latin typeface="Comic Sans MS" panose="030F0702030302020204" pitchFamily="66" charset="0"/>
              </a:rPr>
              <a:t>ful </a:t>
            </a:r>
            <a:r>
              <a:rPr lang="en-GB" sz="2200" dirty="0" smtClean="0">
                <a:latin typeface="Comic Sans MS" panose="030F0702030302020204" pitchFamily="66" charset="0"/>
              </a:rPr>
              <a:t>of the cereal.  </a:t>
            </a:r>
          </a:p>
          <a:p>
            <a:r>
              <a:rPr lang="en-GB" sz="2200" dirty="0" smtClean="0">
                <a:latin typeface="Comic Sans MS" panose="030F0702030302020204" pitchFamily="66" charset="0"/>
              </a:rPr>
              <a:t>Count the amount of cereal in your </a:t>
            </a:r>
            <a:r>
              <a:rPr lang="en-GB" sz="2200" dirty="0" smtClean="0">
                <a:latin typeface="Comic Sans MS" panose="030F0702030302020204" pitchFamily="66" charset="0"/>
              </a:rPr>
              <a:t>cup</a:t>
            </a:r>
            <a:r>
              <a:rPr lang="en-GB" sz="2200" dirty="0" smtClean="0">
                <a:latin typeface="Comic Sans MS" panose="030F0702030302020204" pitchFamily="66" charset="0"/>
              </a:rPr>
              <a:t>.  </a:t>
            </a:r>
            <a:endParaRPr lang="en-GB" sz="2200" dirty="0" smtClean="0">
              <a:latin typeface="Comic Sans MS" panose="030F0702030302020204" pitchFamily="66" charset="0"/>
            </a:endParaRPr>
          </a:p>
          <a:p>
            <a:r>
              <a:rPr lang="en-GB" sz="2200" dirty="0" smtClean="0">
                <a:latin typeface="Comic Sans MS" panose="030F0702030302020204" pitchFamily="66" charset="0"/>
              </a:rPr>
              <a:t>Replace these with the different coloured cereal.  </a:t>
            </a:r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 smtClean="0">
                <a:latin typeface="Comic Sans MS" panose="030F0702030302020204" pitchFamily="66" charset="0"/>
              </a:rPr>
              <a:t>The </a:t>
            </a:r>
            <a:r>
              <a:rPr lang="en-GB" sz="22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different</a:t>
            </a:r>
            <a:r>
              <a:rPr lang="en-GB" sz="2200" dirty="0" smtClean="0">
                <a:latin typeface="Comic Sans MS" panose="030F0702030302020204" pitchFamily="66" charset="0"/>
              </a:rPr>
              <a:t> coloured cereal represents the “tagged” fish.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663700" y="4818519"/>
                <a:ext cx="5457146" cy="85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𝑡𝑎𝑔𝑔𝑒𝑑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𝑠𝑖𝑧𝑒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𝑡𝑎𝑔𝑔𝑒𝑑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00" y="4818519"/>
                <a:ext cx="5457146" cy="8558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05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4847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389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5525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6129337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9475" y="6143625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1975" y="6124575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186613"/>
            <a:ext cx="9620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9105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8643938"/>
            <a:ext cx="10096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3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93964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82688" y="1012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81200" y="6148613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33700" y="612956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6114143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3795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382" y="610552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28660" y="11266"/>
            <a:ext cx="91361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 smtClean="0">
                <a:solidFill>
                  <a:srgbClr val="FF0000"/>
                </a:solidFill>
                <a:latin typeface="Comic Sans MS" pitchFamily="66" charset="0"/>
              </a:rPr>
              <a:t>Fish population experiment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957924"/>
            <a:ext cx="9144000" cy="38164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Comic Sans MS" panose="030F0702030302020204" pitchFamily="66" charset="0"/>
              </a:rPr>
              <a:t>Shake </a:t>
            </a:r>
            <a:r>
              <a:rPr lang="en-GB" sz="2200" dirty="0" smtClean="0">
                <a:latin typeface="Comic Sans MS" panose="030F0702030302020204" pitchFamily="66" charset="0"/>
              </a:rPr>
              <a:t>up the cereal in </a:t>
            </a:r>
            <a:r>
              <a:rPr lang="en-GB" sz="2200" dirty="0">
                <a:latin typeface="Comic Sans MS" panose="030F0702030302020204" pitchFamily="66" charset="0"/>
              </a:rPr>
              <a:t>the bowl.</a:t>
            </a: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>
                <a:latin typeface="Comic Sans MS" panose="030F0702030302020204" pitchFamily="66" charset="0"/>
              </a:rPr>
              <a:t>Scoop out a </a:t>
            </a:r>
            <a:r>
              <a:rPr lang="en-GB" sz="2200" dirty="0" smtClean="0">
                <a:latin typeface="Comic Sans MS" panose="030F0702030302020204" pitchFamily="66" charset="0"/>
              </a:rPr>
              <a:t>cup</a:t>
            </a:r>
            <a:r>
              <a:rPr lang="en-GB" sz="2200" dirty="0" smtClean="0">
                <a:latin typeface="Comic Sans MS" panose="030F0702030302020204" pitchFamily="66" charset="0"/>
              </a:rPr>
              <a:t>ful </a:t>
            </a:r>
            <a:r>
              <a:rPr lang="en-GB" sz="2200" dirty="0">
                <a:latin typeface="Comic Sans MS" panose="030F0702030302020204" pitchFamily="66" charset="0"/>
              </a:rPr>
              <a:t>of </a:t>
            </a:r>
            <a:r>
              <a:rPr lang="en-GB" sz="2200" dirty="0" smtClean="0">
                <a:latin typeface="Comic Sans MS" panose="030F0702030302020204" pitchFamily="66" charset="0"/>
              </a:rPr>
              <a:t>mixed cereal</a:t>
            </a:r>
            <a:r>
              <a:rPr lang="en-GB" sz="2200" dirty="0" smtClean="0">
                <a:latin typeface="Comic Sans MS" panose="030F0702030302020204" pitchFamily="66" charset="0"/>
              </a:rPr>
              <a:t>.</a:t>
            </a:r>
            <a:endParaRPr lang="en-GB" sz="2200" dirty="0">
              <a:latin typeface="Comic Sans MS" panose="030F0702030302020204" pitchFamily="66" charset="0"/>
            </a:endParaRP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>
                <a:latin typeface="Comic Sans MS" panose="030F0702030302020204" pitchFamily="66" charset="0"/>
              </a:rPr>
              <a:t>Count how many </a:t>
            </a:r>
            <a:r>
              <a:rPr lang="en-GB" sz="2200" dirty="0" smtClean="0">
                <a:latin typeface="Comic Sans MS" panose="030F0702030302020204" pitchFamily="66" charset="0"/>
              </a:rPr>
              <a:t>are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“tagged</a:t>
            </a:r>
            <a:r>
              <a:rPr lang="en-GB" sz="2200" dirty="0" smtClean="0">
                <a:latin typeface="Comic Sans MS" panose="030F0702030302020204" pitchFamily="66" charset="0"/>
              </a:rPr>
              <a:t>” </a:t>
            </a:r>
            <a:r>
              <a:rPr lang="en-GB" sz="2200" dirty="0">
                <a:latin typeface="Comic Sans MS" panose="030F0702030302020204" pitchFamily="66" charset="0"/>
              </a:rPr>
              <a:t>in your </a:t>
            </a:r>
            <a:r>
              <a:rPr lang="en-GB" sz="2200" dirty="0" smtClean="0">
                <a:latin typeface="Comic Sans MS" panose="030F0702030302020204" pitchFamily="66" charset="0"/>
              </a:rPr>
              <a:t>cup</a:t>
            </a:r>
            <a:r>
              <a:rPr lang="en-GB" sz="2200" dirty="0" smtClean="0">
                <a:latin typeface="Comic Sans MS" panose="030F0702030302020204" pitchFamily="66" charset="0"/>
              </a:rPr>
              <a:t>ful</a:t>
            </a:r>
            <a:r>
              <a:rPr lang="en-GB" sz="2200" dirty="0" smtClean="0">
                <a:latin typeface="Comic Sans MS" panose="030F0702030302020204" pitchFamily="66" charset="0"/>
              </a:rPr>
              <a:t>. </a:t>
            </a:r>
            <a:endParaRPr lang="en-GB" sz="2200" dirty="0">
              <a:latin typeface="Comic Sans MS" panose="030F0702030302020204" pitchFamily="66" charset="0"/>
            </a:endParaRP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>
                <a:latin typeface="Comic Sans MS" panose="030F0702030302020204" pitchFamily="66" charset="0"/>
              </a:rPr>
              <a:t>Count how </a:t>
            </a:r>
            <a:r>
              <a:rPr lang="en-GB" sz="2200" dirty="0" smtClean="0">
                <a:latin typeface="Comic Sans MS" panose="030F0702030302020204" pitchFamily="66" charset="0"/>
              </a:rPr>
              <a:t>many cereal pieces there are altogether in your sample. </a:t>
            </a:r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2200" dirty="0">
                <a:latin typeface="Comic Sans MS" panose="030F0702030302020204" pitchFamily="66" charset="0"/>
              </a:rPr>
              <a:t>Estimate the size of the whole population using proportion</a:t>
            </a:r>
            <a:r>
              <a:rPr lang="en-GB" sz="22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sz="2200" dirty="0" smtClean="0">
                <a:latin typeface="Comic Sans MS" panose="030F0702030302020204" pitchFamily="66" charset="0"/>
              </a:rPr>
              <a:t>Do this four times.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687513" y="4993370"/>
                <a:ext cx="5457146" cy="85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𝑡𝑎𝑔𝑔𝑒𝑑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𝑠𝑖𝑧𝑒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𝑡𝑎𝑔𝑔𝑒𝑑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513" y="4993370"/>
                <a:ext cx="5457146" cy="8558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50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4847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389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5525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6129337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9475" y="6143625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1975" y="6124575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186613"/>
            <a:ext cx="9620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9105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8643938"/>
            <a:ext cx="10096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3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2688" y="939641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82688" y="1012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81200" y="6148613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33700" y="6129563"/>
            <a:ext cx="9620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6114143"/>
            <a:ext cx="10001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3795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382" y="6105525"/>
            <a:ext cx="981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7" t="21428" r="14328" b="8731"/>
          <a:stretch/>
        </p:blipFill>
        <p:spPr bwMode="auto">
          <a:xfrm>
            <a:off x="-10886" y="580560"/>
            <a:ext cx="9165771" cy="5109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28660" y="11266"/>
            <a:ext cx="91361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 smtClean="0">
                <a:solidFill>
                  <a:srgbClr val="FF0000"/>
                </a:solidFill>
                <a:latin typeface="Comic Sans MS" pitchFamily="66" charset="0"/>
              </a:rPr>
              <a:t>Fish population experiment</a:t>
            </a:r>
          </a:p>
        </p:txBody>
      </p:sp>
    </p:spTree>
    <p:extLst>
      <p:ext uri="{BB962C8B-B14F-4D97-AF65-F5344CB8AC3E}">
        <p14:creationId xmlns:p14="http://schemas.microsoft.com/office/powerpoint/2010/main" val="216731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-28660" y="11266"/>
            <a:ext cx="9136148" cy="20528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 smtClean="0">
                <a:latin typeface="Comic Sans MS" pitchFamily="66" charset="0"/>
              </a:rPr>
              <a:t>A sample </a:t>
            </a:r>
            <a:r>
              <a:rPr lang="en-GB" altLang="en-US" sz="2600" dirty="0">
                <a:latin typeface="Comic Sans MS" pitchFamily="66" charset="0"/>
              </a:rPr>
              <a:t>of 40 fish </a:t>
            </a:r>
            <a:r>
              <a:rPr lang="en-GB" altLang="en-US" sz="2600" dirty="0" smtClean="0">
                <a:latin typeface="Comic Sans MS" pitchFamily="66" charset="0"/>
              </a:rPr>
              <a:t>is taken from </a:t>
            </a:r>
            <a:r>
              <a:rPr lang="en-GB" altLang="en-US" sz="2600" dirty="0">
                <a:latin typeface="Comic Sans MS" pitchFamily="66" charset="0"/>
              </a:rPr>
              <a:t>a lake and </a:t>
            </a:r>
            <a:r>
              <a:rPr lang="en-GB" altLang="en-US" sz="2600" dirty="0" smtClean="0">
                <a:latin typeface="Comic Sans MS" pitchFamily="66" charset="0"/>
              </a:rPr>
              <a:t>marked</a:t>
            </a: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A</a:t>
            </a:r>
            <a:r>
              <a:rPr lang="en-GB" altLang="en-US" sz="2600" dirty="0" smtClean="0">
                <a:latin typeface="Comic Sans MS" pitchFamily="66" charset="0"/>
              </a:rPr>
              <a:t> </a:t>
            </a:r>
            <a:r>
              <a:rPr lang="en-GB" altLang="en-US" sz="2600" dirty="0">
                <a:latin typeface="Comic Sans MS" pitchFamily="66" charset="0"/>
              </a:rPr>
              <a:t>second sample of 100 </a:t>
            </a:r>
            <a:r>
              <a:rPr lang="en-GB" altLang="en-US" sz="2600" dirty="0" smtClean="0">
                <a:latin typeface="Comic Sans MS" pitchFamily="66" charset="0"/>
              </a:rPr>
              <a:t>fish is taken a month later.  </a:t>
            </a: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25 of these fish were marked.</a:t>
            </a: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 smtClean="0">
                <a:latin typeface="Comic Sans MS" pitchFamily="66" charset="0"/>
              </a:rPr>
              <a:t>Estimate how </a:t>
            </a:r>
            <a:r>
              <a:rPr lang="en-GB" altLang="en-US" sz="2600" dirty="0">
                <a:latin typeface="Comic Sans MS" pitchFamily="66" charset="0"/>
              </a:rPr>
              <a:t>many fish are in the pond</a:t>
            </a:r>
            <a:r>
              <a:rPr lang="en-GB" altLang="en-US" sz="2600" dirty="0" smtClean="0">
                <a:latin typeface="Comic Sans MS" pitchFamily="66" charset="0"/>
              </a:rPr>
              <a:t>?</a:t>
            </a:r>
            <a:endParaRPr lang="en-GB" altLang="en-US" sz="2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232" name="Text Box 8"/>
              <p:cNvSpPr txBox="1">
                <a:spLocks noChangeArrowheads="1"/>
              </p:cNvSpPr>
              <p:nvPr/>
            </p:nvSpPr>
            <p:spPr bwMode="auto">
              <a:xfrm>
                <a:off x="-28660" y="2780928"/>
                <a:ext cx="9172660" cy="922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altLang="en-US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𝑓𝑢𝑙𝑙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𝑓𝑖𝑠h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23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8660" y="2780928"/>
                <a:ext cx="9172660" cy="922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-36512" y="3830173"/>
                <a:ext cx="9172660" cy="878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altLang="en-US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𝑓𝑢𝑙𝑙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𝑓𝑖𝑠h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𝑝𝑜𝑝𝑢𝑙𝑎𝑡𝑖𝑜𝑛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2" y="3830173"/>
                <a:ext cx="9172660" cy="8786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-136164" y="4797152"/>
                <a:ext cx="9172660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600" b="0" i="1" smtClean="0">
                          <a:latin typeface="Cambria Math"/>
                        </a:rPr>
                        <m:t>4</m:t>
                      </m:r>
                      <m:r>
                        <a:rPr lang="en-GB" altLang="en-US" sz="2600" b="0" i="1" smtClean="0"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𝑓𝑢𝑙𝑙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𝑓𝑖𝑠h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𝑝𝑜𝑝𝑢𝑙𝑎𝑡𝑖𝑜𝑛</m:t>
                      </m:r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36164" y="4797152"/>
                <a:ext cx="9172660" cy="4924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35496" y="5528845"/>
                <a:ext cx="9172660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600" i="1" smtClean="0">
                          <a:latin typeface="Cambria Math"/>
                        </a:rPr>
                        <m:t>1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60=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𝑓𝑢𝑙𝑙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𝑓𝑖𝑠h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𝑝𝑜𝑝𝑢𝑙𝑎𝑡𝑖𝑜𝑛</m:t>
                      </m:r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5528845"/>
                <a:ext cx="9172660" cy="492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54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32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0"/>
            <a:ext cx="8893175" cy="20528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A</a:t>
            </a:r>
            <a:r>
              <a:rPr lang="en-GB" altLang="en-US" sz="2600" dirty="0" smtClean="0">
                <a:latin typeface="Comic Sans MS" pitchFamily="66" charset="0"/>
              </a:rPr>
              <a:t> </a:t>
            </a:r>
            <a:r>
              <a:rPr lang="en-GB" altLang="en-US" sz="2600" dirty="0">
                <a:latin typeface="Comic Sans MS" pitchFamily="66" charset="0"/>
              </a:rPr>
              <a:t>sample of 60 birds </a:t>
            </a:r>
            <a:r>
              <a:rPr lang="en-GB" altLang="en-US" sz="2600" dirty="0" smtClean="0">
                <a:latin typeface="Comic Sans MS" pitchFamily="66" charset="0"/>
              </a:rPr>
              <a:t>is taken and ringed.</a:t>
            </a: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A</a:t>
            </a:r>
            <a:r>
              <a:rPr lang="en-GB" altLang="en-US" sz="2600" dirty="0" smtClean="0">
                <a:latin typeface="Comic Sans MS" pitchFamily="66" charset="0"/>
              </a:rPr>
              <a:t> </a:t>
            </a:r>
            <a:r>
              <a:rPr lang="en-GB" altLang="en-US" sz="2600" dirty="0">
                <a:latin typeface="Comic Sans MS" pitchFamily="66" charset="0"/>
              </a:rPr>
              <a:t>second sample of 50 </a:t>
            </a:r>
            <a:r>
              <a:rPr lang="en-GB" altLang="en-US" sz="2600" dirty="0" smtClean="0">
                <a:latin typeface="Comic Sans MS" pitchFamily="66" charset="0"/>
              </a:rPr>
              <a:t>birds is taken a week later.  </a:t>
            </a: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5 of these birds were tagged.</a:t>
            </a: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GB" altLang="en-US" sz="2600" dirty="0">
                <a:latin typeface="Comic Sans MS" pitchFamily="66" charset="0"/>
              </a:rPr>
              <a:t>How many birds are </a:t>
            </a:r>
            <a:r>
              <a:rPr lang="en-GB" altLang="en-US" sz="2600" dirty="0" smtClean="0">
                <a:latin typeface="Comic Sans MS" pitchFamily="66" charset="0"/>
              </a:rPr>
              <a:t>there in the population?</a:t>
            </a:r>
            <a:endParaRPr lang="en-GB" altLang="en-US" sz="2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-1016" y="3212976"/>
                <a:ext cx="9172660" cy="922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50</m:t>
                          </m:r>
                        </m:den>
                      </m:f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altLang="en-US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60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𝑓𝑢𝑙𝑙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𝑏𝑖𝑟𝑑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16" y="3212976"/>
                <a:ext cx="9172660" cy="922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-8868" y="4334229"/>
                <a:ext cx="9172660" cy="878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altLang="en-US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600" b="0" i="1" smtClean="0">
                              <a:latin typeface="Cambria Math"/>
                            </a:rPr>
                            <m:t>𝑓𝑢𝑙𝑙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𝑏𝑖𝑟𝑑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altLang="en-US" sz="2600" b="0" i="1" smtClean="0">
                              <a:latin typeface="Cambria Math"/>
                            </a:rPr>
                            <m:t>𝑝𝑜𝑝𝑢𝑙𝑎𝑡𝑖𝑜𝑛</m:t>
                          </m:r>
                        </m:num>
                        <m:den>
                          <m:r>
                            <a:rPr lang="en-GB" altLang="en-US" sz="26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8868" y="4334229"/>
                <a:ext cx="9172660" cy="8786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-324544" y="5301208"/>
                <a:ext cx="9172660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600" i="1" smtClean="0">
                          <a:latin typeface="Cambria Math"/>
                        </a:rPr>
                        <m:t>1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0</m:t>
                      </m:r>
                      <m:r>
                        <a:rPr lang="en-GB" altLang="en-US" sz="2600" b="0" i="1" smtClean="0">
                          <a:latin typeface="Cambria Math"/>
                          <a:ea typeface="Cambria Math"/>
                        </a:rPr>
                        <m:t>×60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=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𝑓𝑢𝑙𝑙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𝑏𝑖𝑟𝑑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𝑝𝑜𝑝𝑢𝑙𝑎𝑡𝑖𝑜𝑛</m:t>
                      </m:r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24544" y="5301208"/>
                <a:ext cx="9172660" cy="4924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-36512" y="6032901"/>
                <a:ext cx="9172660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338388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600" b="0" i="1" smtClean="0">
                          <a:latin typeface="Cambria Math"/>
                        </a:rPr>
                        <m:t>600=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𝑓𝑢𝑙𝑙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𝑏𝑖𝑟𝑑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 </m:t>
                      </m:r>
                      <m:r>
                        <a:rPr lang="en-GB" altLang="en-US" sz="2600" b="0" i="1" smtClean="0">
                          <a:latin typeface="Cambria Math"/>
                        </a:rPr>
                        <m:t>𝑝𝑜𝑝𝑢𝑙𝑎𝑡𝑖𝑜𝑛</m:t>
                      </m:r>
                    </m:oMath>
                  </m:oMathPara>
                </a14:m>
                <a:endParaRPr lang="en-GB" altLang="en-US" sz="2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2" y="6032901"/>
                <a:ext cx="9172660" cy="492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95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740310"/>
            <a:ext cx="9143999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A  bird reserve warden decides to work out an estimate of the number of black-headed gulls there are on the reserve.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He captures and rings 45 black-headed gulls.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The gulls are returned to the reserve.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Several weeks later he captures 100 birds and finds that 12 are ringed.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en-GB" altLang="en-US" sz="1800" dirty="0" smtClean="0">
                <a:latin typeface="Comic Sans MS" pitchFamily="66" charset="0"/>
              </a:rPr>
              <a:t>Work out an estimate of the number of black-headed gulls that are on the reserve.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en-GB" altLang="en-US" sz="1800" dirty="0" smtClean="0">
                <a:latin typeface="Comic Sans MS" pitchFamily="66" charset="0"/>
              </a:rPr>
              <a:t>Write down three assumptions that you made.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" y="4272677"/>
            <a:ext cx="9143999" cy="25853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800" dirty="0">
                <a:latin typeface="Comic Sans MS" panose="030F0702030302020204" pitchFamily="66" charset="0"/>
              </a:rPr>
              <a:t>Given the following data, what would be the estimated size of a butterfly population in </a:t>
            </a:r>
            <a:r>
              <a:rPr lang="en-GB" sz="1800" dirty="0" smtClean="0">
                <a:latin typeface="Comic Sans MS" panose="030F0702030302020204" pitchFamily="66" charset="0"/>
              </a:rPr>
              <a:t>Williamson </a:t>
            </a:r>
            <a:r>
              <a:rPr lang="en-GB" sz="1800" dirty="0">
                <a:latin typeface="Comic Sans MS" panose="030F0702030302020204" pitchFamily="66" charset="0"/>
              </a:rPr>
              <a:t>Park. </a:t>
            </a:r>
            <a:endParaRPr lang="en-GB" sz="1800" dirty="0" smtClean="0">
              <a:latin typeface="Comic Sans MS" panose="030F0702030302020204" pitchFamily="66" charset="0"/>
            </a:endParaRP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 smtClean="0">
                <a:latin typeface="Comic Sans MS" panose="030F0702030302020204" pitchFamily="66" charset="0"/>
              </a:rPr>
              <a:t>A </a:t>
            </a:r>
            <a:r>
              <a:rPr lang="en-GB" sz="1800" dirty="0">
                <a:latin typeface="Comic Sans MS" panose="030F0702030302020204" pitchFamily="66" charset="0"/>
              </a:rPr>
              <a:t>biologist originally marked 40 butterflies in </a:t>
            </a:r>
            <a:r>
              <a:rPr lang="en-GB" sz="1800" dirty="0" smtClean="0">
                <a:latin typeface="Comic Sans MS" panose="030F0702030302020204" pitchFamily="66" charset="0"/>
              </a:rPr>
              <a:t>Williamson </a:t>
            </a:r>
            <a:r>
              <a:rPr lang="en-GB" sz="1800" dirty="0">
                <a:latin typeface="Comic Sans MS" panose="030F0702030302020204" pitchFamily="66" charset="0"/>
              </a:rPr>
              <a:t>Park. 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Over </a:t>
            </a:r>
            <a:r>
              <a:rPr lang="en-GB" sz="1800" dirty="0">
                <a:latin typeface="Comic Sans MS" panose="030F0702030302020204" pitchFamily="66" charset="0"/>
              </a:rPr>
              <a:t>a month long period ­ butterfly traps caught 200 butterflies. 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Of </a:t>
            </a:r>
            <a:r>
              <a:rPr lang="en-GB" sz="1800" dirty="0">
                <a:latin typeface="Comic Sans MS" panose="030F0702030302020204" pitchFamily="66" charset="0"/>
              </a:rPr>
              <a:t>those 200, 80 were found to have tags. </a:t>
            </a:r>
            <a:endParaRPr lang="en-GB" sz="1800" dirty="0" smtClean="0">
              <a:latin typeface="Comic Sans MS" panose="030F0702030302020204" pitchFamily="66" charset="0"/>
            </a:endParaRP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 smtClean="0">
                <a:latin typeface="Comic Sans MS" panose="030F0702030302020204" pitchFamily="66" charset="0"/>
              </a:rPr>
              <a:t>Based </a:t>
            </a:r>
            <a:r>
              <a:rPr lang="en-GB" sz="1800" dirty="0">
                <a:latin typeface="Comic Sans MS" panose="030F0702030302020204" pitchFamily="66" charset="0"/>
              </a:rPr>
              <a:t>on this information, what is the estimated population size of the butterflies in </a:t>
            </a:r>
            <a:r>
              <a:rPr lang="en-GB" sz="1800" dirty="0" smtClean="0">
                <a:latin typeface="Comic Sans MS" panose="030F0702030302020204" pitchFamily="66" charset="0"/>
              </a:rPr>
              <a:t>Williamson </a:t>
            </a:r>
            <a:r>
              <a:rPr lang="en-GB" sz="1800" dirty="0">
                <a:latin typeface="Comic Sans MS" panose="030F0702030302020204" pitchFamily="66" charset="0"/>
              </a:rPr>
              <a:t>Park? 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3999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A trout fishery wants to find out how many fish are in one of their ponds.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They take out 30 fish and tag them.</a:t>
            </a:r>
            <a:r>
              <a:rPr lang="en-GB" altLang="en-US" sz="1800" dirty="0">
                <a:latin typeface="Comic Sans MS" pitchFamily="66" charset="0"/>
              </a:rPr>
              <a:t> </a:t>
            </a:r>
            <a:r>
              <a:rPr lang="en-GB" altLang="en-US" sz="1800" dirty="0" smtClean="0">
                <a:latin typeface="Comic Sans MS" pitchFamily="66" charset="0"/>
              </a:rPr>
              <a:t>The fish are then returned to the pond.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1800" dirty="0" smtClean="0">
                <a:latin typeface="Comic Sans MS" pitchFamily="66" charset="0"/>
              </a:rPr>
              <a:t>A few weeks later they take out 30 more fish and find that 6 of them are tagged.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en-GB" altLang="en-US" sz="1800" dirty="0" smtClean="0">
                <a:latin typeface="Comic Sans MS" pitchFamily="66" charset="0"/>
              </a:rPr>
              <a:t>Work out an estimate for the number of trout in the pond.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lphaLcParenR"/>
            </a:pPr>
            <a:r>
              <a:rPr lang="en-GB" altLang="en-US" sz="1800" dirty="0" smtClean="0">
                <a:latin typeface="Comic Sans MS" pitchFamily="66" charset="0"/>
              </a:rPr>
              <a:t>Write down any assumptions you have made</a:t>
            </a:r>
            <a:r>
              <a:rPr lang="en-GB" altLang="en-US" sz="1800" dirty="0" smtClean="0">
                <a:latin typeface="Comic Sans MS" pitchFamily="66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altLang="en-US" sz="1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5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1748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Johnnie Ball's video about </a:t>
            </a:r>
            <a:r>
              <a:rPr lang="en-GB" sz="2400" dirty="0" smtClean="0">
                <a:latin typeface="Comic Sans MS" panose="030F0702030302020204" pitchFamily="66" charset="0"/>
                <a:hlinkClick r:id="rId2"/>
              </a:rPr>
              <a:t>estimating the number of black cabs in London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2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33715" y="1270907"/>
            <a:ext cx="7910286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600" b="1" dirty="0">
                <a:solidFill>
                  <a:srgbClr val="FF0000"/>
                </a:solidFill>
                <a:latin typeface="Comic Sans MS" pitchFamily="66" charset="0"/>
              </a:rPr>
              <a:t>Estimating a population </a:t>
            </a:r>
            <a:r>
              <a:rPr lang="en-GB" alt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size</a:t>
            </a:r>
          </a:p>
          <a:p>
            <a:pPr>
              <a:spcBef>
                <a:spcPct val="50000"/>
              </a:spcBef>
            </a:pPr>
            <a:r>
              <a:rPr lang="en-GB" altLang="en-US" sz="2600" dirty="0" smtClean="0">
                <a:latin typeface="Comic Sans MS" pitchFamily="66" charset="0"/>
              </a:rPr>
              <a:t>How would you estimate the number of salmon in a salmon farm?</a:t>
            </a:r>
          </a:p>
          <a:p>
            <a:pPr>
              <a:spcBef>
                <a:spcPct val="50000"/>
              </a:spcBef>
            </a:pP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600" dirty="0" smtClean="0">
                <a:latin typeface="Comic Sans MS" pitchFamily="66" charset="0"/>
              </a:rPr>
              <a:t>How would you estimate the number of pheasants nesting in a wood</a:t>
            </a:r>
            <a:r>
              <a:rPr lang="en-GB" altLang="en-US" sz="2600" dirty="0" smtClean="0">
                <a:latin typeface="Comic Sans MS" pitchFamily="66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n-GB" altLang="en-US" sz="26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600" dirty="0" smtClean="0">
                <a:latin typeface="Comic Sans MS" pitchFamily="66" charset="0"/>
              </a:rPr>
              <a:t>Scientists do actually need to do this, so what do they do?</a:t>
            </a:r>
            <a:endParaRPr lang="en-GB" altLang="en-US" sz="2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07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07950" y="1294932"/>
            <a:ext cx="903605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sz="2600" dirty="0" smtClean="0">
                <a:latin typeface="Comic Sans MS" pitchFamily="66" charset="0"/>
              </a:rPr>
              <a:t>           </a:t>
            </a:r>
            <a:r>
              <a:rPr lang="en-GB" altLang="en-US" sz="2600" u="sng" dirty="0" smtClean="0">
                <a:latin typeface="Comic Sans MS" pitchFamily="66" charset="0"/>
              </a:rPr>
              <a:t>Scientists call this the capture/recapture method</a:t>
            </a:r>
          </a:p>
          <a:p>
            <a:endParaRPr lang="en-GB" altLang="en-US" sz="2600" b="1" u="sng" dirty="0" smtClean="0">
              <a:latin typeface="Comic Sans MS" pitchFamily="66" charset="0"/>
            </a:endParaRPr>
          </a:p>
          <a:p>
            <a:endParaRPr lang="en-GB" altLang="en-US" sz="2600" b="1" u="sng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en-GB" altLang="en-US" sz="2600" dirty="0">
                <a:latin typeface="Comic Sans MS" pitchFamily="66" charset="0"/>
              </a:rPr>
              <a:t>Take a </a:t>
            </a:r>
            <a:r>
              <a:rPr lang="en-GB" altLang="en-US" sz="2600" b="1" u="sng" dirty="0">
                <a:latin typeface="Comic Sans MS" pitchFamily="66" charset="0"/>
              </a:rPr>
              <a:t>sample</a:t>
            </a:r>
            <a:r>
              <a:rPr lang="en-GB" altLang="en-US" sz="2600" dirty="0">
                <a:latin typeface="Comic Sans MS" pitchFamily="66" charset="0"/>
              </a:rPr>
              <a:t> of the population</a:t>
            </a:r>
            <a:r>
              <a:rPr lang="en-GB" altLang="en-US" sz="2600" dirty="0" smtClean="0">
                <a:latin typeface="Comic Sans MS" pitchFamily="66" charset="0"/>
              </a:rPr>
              <a:t>. </a:t>
            </a:r>
            <a:r>
              <a:rPr lang="en-GB" altLang="en-US" sz="2600" dirty="0" smtClean="0">
                <a:solidFill>
                  <a:srgbClr val="00B050"/>
                </a:solidFill>
                <a:latin typeface="Comic Sans MS" pitchFamily="66" charset="0"/>
              </a:rPr>
              <a:t>(Capture)</a:t>
            </a:r>
            <a:endParaRPr lang="en-GB" altLang="en-US" sz="2600" dirty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en-GB" altLang="en-US" sz="2600" b="1" u="sng" dirty="0">
                <a:latin typeface="Comic Sans MS" pitchFamily="66" charset="0"/>
              </a:rPr>
              <a:t>Mark</a:t>
            </a:r>
            <a:r>
              <a:rPr lang="en-GB" altLang="en-US" sz="2600" dirty="0">
                <a:latin typeface="Comic Sans MS" pitchFamily="66" charset="0"/>
              </a:rPr>
              <a:t> the items in this sample and </a:t>
            </a:r>
            <a:r>
              <a:rPr lang="en-GB" altLang="en-US" sz="2600" b="1" u="sng" dirty="0">
                <a:latin typeface="Comic Sans MS" pitchFamily="66" charset="0"/>
              </a:rPr>
              <a:t>return </a:t>
            </a:r>
            <a:r>
              <a:rPr lang="en-GB" altLang="en-US" sz="2600" dirty="0">
                <a:latin typeface="Comic Sans MS" pitchFamily="66" charset="0"/>
              </a:rPr>
              <a:t>them to the population.</a:t>
            </a:r>
          </a:p>
          <a:p>
            <a:pPr>
              <a:buFontTx/>
              <a:buChar char="•"/>
            </a:pPr>
            <a:r>
              <a:rPr lang="en-GB" altLang="en-US" sz="2600" dirty="0">
                <a:latin typeface="Comic Sans MS" pitchFamily="66" charset="0"/>
              </a:rPr>
              <a:t>Take a second sample.  </a:t>
            </a:r>
            <a:r>
              <a:rPr lang="en-GB" altLang="en-US" sz="2600" dirty="0" smtClean="0">
                <a:solidFill>
                  <a:srgbClr val="00B050"/>
                </a:solidFill>
                <a:latin typeface="Comic Sans MS" pitchFamily="66" charset="0"/>
              </a:rPr>
              <a:t>(Recapture) </a:t>
            </a:r>
            <a:r>
              <a:rPr lang="en-GB" altLang="en-US" sz="2600" dirty="0" smtClean="0">
                <a:latin typeface="Comic Sans MS" pitchFamily="66" charset="0"/>
              </a:rPr>
              <a:t>See </a:t>
            </a:r>
            <a:r>
              <a:rPr lang="en-GB" altLang="en-US" sz="2600" dirty="0">
                <a:latin typeface="Comic Sans MS" pitchFamily="66" charset="0"/>
              </a:rPr>
              <a:t>what fraction of this sample are marked.</a:t>
            </a:r>
          </a:p>
          <a:p>
            <a:pPr>
              <a:buFontTx/>
              <a:buChar char="•"/>
            </a:pPr>
            <a:r>
              <a:rPr lang="en-GB" altLang="en-US" sz="2600" b="1" u="sng" dirty="0">
                <a:latin typeface="Comic Sans MS" pitchFamily="66" charset="0"/>
              </a:rPr>
              <a:t>Assume</a:t>
            </a:r>
            <a:r>
              <a:rPr lang="en-GB" altLang="en-US" sz="2600" dirty="0">
                <a:latin typeface="Comic Sans MS" pitchFamily="66" charset="0"/>
              </a:rPr>
              <a:t> that this is the </a:t>
            </a:r>
            <a:r>
              <a:rPr lang="en-GB" altLang="en-US" sz="2600" b="1" u="sng" dirty="0">
                <a:solidFill>
                  <a:srgbClr val="FF0000"/>
                </a:solidFill>
                <a:latin typeface="Comic Sans MS" pitchFamily="66" charset="0"/>
              </a:rPr>
              <a:t>same fraction </a:t>
            </a:r>
            <a:r>
              <a:rPr lang="en-GB" altLang="en-US" sz="2600" dirty="0">
                <a:latin typeface="Comic Sans MS" pitchFamily="66" charset="0"/>
              </a:rPr>
              <a:t>that you marked out of the original population</a:t>
            </a:r>
            <a:r>
              <a:rPr lang="en-GB" altLang="en-US" sz="2600" dirty="0" smtClean="0">
                <a:latin typeface="Comic Sans MS" pitchFamily="66" charset="0"/>
              </a:rPr>
              <a:t>.</a:t>
            </a:r>
          </a:p>
          <a:p>
            <a:pPr marL="0" indent="0"/>
            <a:endParaRPr lang="en-GB" altLang="en-US" sz="2600" dirty="0">
              <a:latin typeface="Comic Sans MS" pitchFamily="66" charset="0"/>
            </a:endParaRPr>
          </a:p>
          <a:p>
            <a:pPr marL="0" indent="0" algn="ctr"/>
            <a:r>
              <a:rPr lang="en-GB" altLang="en-US" sz="2600" b="1" dirty="0" smtClean="0">
                <a:solidFill>
                  <a:srgbClr val="0070C0"/>
                </a:solidFill>
                <a:latin typeface="Comic Sans MS" pitchFamily="66" charset="0"/>
              </a:rPr>
              <a:t>What problems could occur for scientists?</a:t>
            </a:r>
            <a:endParaRPr lang="en-GB" altLang="en-US" sz="26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94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07950" y="1077235"/>
            <a:ext cx="903605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charset="0"/>
              </a:defRPr>
            </a:lvl1pPr>
            <a:lvl2pPr marL="5397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GB" altLang="en-US" sz="2600" b="1" u="sng" dirty="0">
                <a:latin typeface="Comic Sans MS" pitchFamily="66" charset="0"/>
              </a:rPr>
              <a:t>P</a:t>
            </a:r>
            <a:r>
              <a:rPr lang="en-GB" altLang="en-US" sz="2600" b="1" u="sng" dirty="0" smtClean="0">
                <a:latin typeface="Comic Sans MS" pitchFamily="66" charset="0"/>
              </a:rPr>
              <a:t>ossible issues for scientists</a:t>
            </a:r>
          </a:p>
          <a:p>
            <a:pPr>
              <a:lnSpc>
                <a:spcPct val="150000"/>
              </a:lnSpc>
            </a:pPr>
            <a:endParaRPr lang="en-GB" altLang="en-US" sz="2600" b="1" u="sng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sz="2600" dirty="0" smtClean="0">
                <a:latin typeface="Comic Sans MS" pitchFamily="66" charset="0"/>
              </a:rPr>
              <a:t>Assume </a:t>
            </a:r>
            <a:r>
              <a:rPr lang="en-GB" altLang="en-US" sz="2600" dirty="0">
                <a:latin typeface="Comic Sans MS" pitchFamily="66" charset="0"/>
              </a:rPr>
              <a:t>none of the population have left!  </a:t>
            </a:r>
            <a:r>
              <a:rPr lang="en-GB" altLang="en-US" sz="2600" dirty="0" smtClean="0">
                <a:latin typeface="Comic Sans MS" pitchFamily="66" charset="0"/>
              </a:rPr>
              <a:t>(Emigration)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sz="2600" dirty="0" smtClean="0">
                <a:latin typeface="Comic Sans MS" pitchFamily="66" charset="0"/>
              </a:rPr>
              <a:t>Assume no new arrivals. (Immigration)</a:t>
            </a:r>
            <a:endParaRPr lang="en-GB" altLang="en-US" sz="26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sz="2600" dirty="0">
                <a:latin typeface="Comic Sans MS" pitchFamily="66" charset="0"/>
              </a:rPr>
              <a:t>Assume no births or deaths.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sz="2600" dirty="0">
                <a:latin typeface="Comic Sans MS" pitchFamily="66" charset="0"/>
              </a:rPr>
              <a:t>Assume no tags </a:t>
            </a:r>
            <a:r>
              <a:rPr lang="en-GB" altLang="en-US" sz="2600" dirty="0" smtClean="0">
                <a:latin typeface="Comic Sans MS" pitchFamily="66" charset="0"/>
              </a:rPr>
              <a:t>were lost.</a:t>
            </a:r>
            <a:endParaRPr lang="en-GB" altLang="en-US" sz="2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13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3" t="25198" r="26598" b="19841"/>
          <a:stretch/>
        </p:blipFill>
        <p:spPr bwMode="auto">
          <a:xfrm>
            <a:off x="0" y="776514"/>
            <a:ext cx="9177116" cy="608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Starlings at </a:t>
            </a:r>
            <a:r>
              <a:rPr lang="en-GB" dirty="0" err="1" smtClean="0">
                <a:latin typeface="Comic Sans MS" panose="030F0702030302020204" pitchFamily="66" charset="0"/>
              </a:rPr>
              <a:t>Marton</a:t>
            </a:r>
            <a:r>
              <a:rPr lang="en-GB" dirty="0" smtClean="0">
                <a:latin typeface="Comic Sans MS" panose="030F0702030302020204" pitchFamily="66" charset="0"/>
              </a:rPr>
              <a:t> Mere nature reserve.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Scientists want to know how many are nesting there?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Capture 60 of the starlings and ring them.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3" t="25198" r="26598" b="19841"/>
          <a:stretch/>
        </p:blipFill>
        <p:spPr bwMode="auto">
          <a:xfrm>
            <a:off x="0" y="776514"/>
            <a:ext cx="9177116" cy="608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8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3" t="25198" r="26598" b="19841"/>
          <a:stretch/>
        </p:blipFill>
        <p:spPr bwMode="auto">
          <a:xfrm>
            <a:off x="-16558" y="830997"/>
            <a:ext cx="9177116" cy="608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Release the birds to re-join the other starlings and allow them to mix.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100 starlings are captured and 3 are found to be ringed.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3" t="25198" r="26598" b="19841"/>
          <a:stretch/>
        </p:blipFill>
        <p:spPr bwMode="auto">
          <a:xfrm>
            <a:off x="-16558" y="830997"/>
            <a:ext cx="9177116" cy="608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5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0"/>
                <a:ext cx="2772229" cy="880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2229" cy="8803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3" t="25198" r="26598" b="19841"/>
          <a:stretch/>
        </p:blipFill>
        <p:spPr bwMode="auto">
          <a:xfrm>
            <a:off x="-16558" y="830997"/>
            <a:ext cx="9177116" cy="608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72229" y="33827"/>
                <a:ext cx="3004457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𝑝𝑜𝑝𝑢𝑙𝑎𝑡𝑖𝑜𝑛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229" y="33827"/>
                <a:ext cx="3004457" cy="7861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43301" y="33826"/>
                <a:ext cx="3802743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6000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𝑝𝑜𝑝𝑢𝑙𝑎𝑡𝑖𝑜𝑛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301" y="33826"/>
                <a:ext cx="3802743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83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CC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E2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921</TotalTime>
  <Words>665</Words>
  <Application>Microsoft Office PowerPoint</Application>
  <PresentationFormat>On-screen Show (4:3)</PresentationFormat>
  <Paragraphs>99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Cambria Math</vt:lpstr>
      <vt:lpstr>Comic Sans MS</vt:lpstr>
      <vt:lpstr>Tahoma</vt:lpstr>
      <vt:lpstr>Times New Roman</vt:lpstr>
      <vt:lpstr>Wingdings</vt:lpstr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Gilroy</dc:creator>
  <cp:lastModifiedBy>Gilroy, Alison</cp:lastModifiedBy>
  <cp:revision>71</cp:revision>
  <dcterms:created xsi:type="dcterms:W3CDTF">2003-09-20T15:19:57Z</dcterms:created>
  <dcterms:modified xsi:type="dcterms:W3CDTF">2017-04-14T22:24:59Z</dcterms:modified>
</cp:coreProperties>
</file>