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80" r:id="rId4"/>
    <p:sldId id="281" r:id="rId5"/>
    <p:sldId id="282" r:id="rId6"/>
    <p:sldId id="283" r:id="rId7"/>
    <p:sldId id="284" r:id="rId8"/>
    <p:sldId id="285" r:id="rId9"/>
    <p:sldId id="287" r:id="rId10"/>
    <p:sldId id="257" r:id="rId11"/>
    <p:sldId id="258" r:id="rId12"/>
    <p:sldId id="290" r:id="rId13"/>
    <p:sldId id="260" r:id="rId14"/>
    <p:sldId id="261" r:id="rId15"/>
    <p:sldId id="275" r:id="rId16"/>
    <p:sldId id="259" r:id="rId17"/>
    <p:sldId id="264" r:id="rId18"/>
    <p:sldId id="276" r:id="rId19"/>
    <p:sldId id="262" r:id="rId20"/>
    <p:sldId id="277" r:id="rId21"/>
    <p:sldId id="263" r:id="rId22"/>
    <p:sldId id="278" r:id="rId23"/>
    <p:sldId id="268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BC0F9-6051-411F-B202-038427A9C7E6}" type="datetimeFigureOut">
              <a:rPr lang="en-GB" smtClean="0"/>
              <a:t>21/09/2015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6266-04F4-4E95-B591-965A237199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7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D61D1-B4A1-48ED-B5A0-27931AC4CCB9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CC3AF-5ED7-421D-931C-617012AA1AF3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F84BF-9B8C-429A-9468-344D58B5D965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F4E34-5DA9-4FAA-AEAF-29E3D6134A38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B2B93-9BFF-4644-A1F3-F6F0F1E036E3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65DDE-FD8E-4BEA-A271-790BF02A81A4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82B21-BA7D-4130-888B-255914A91735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Winter 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56266-04F4-4E95-B591-965A2371990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25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3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12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9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09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7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43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45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3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5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77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91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41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26AD0-62CF-45CD-8F60-78AD3648B4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82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F4739-5AF7-44BF-90DC-DB2A9CEBE8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25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ACC45-E61E-4FA2-91C1-891D6141C4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7878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48969-152C-4866-8E61-1109FF56E2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93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047BD-015C-4C24-9982-5FA45C3AE9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899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99363-D896-47A9-809D-E55B091A20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4022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916C9-116F-467F-9FFD-A49AAB1C59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957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5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C3C3-EE4B-46E6-A01D-7C3FCDA523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0526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CBBC6-1AFE-4CEC-AC1C-DB1F4581A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8227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4A56A-29B4-49F7-BE6A-4021970301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551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0497A-10CC-48AC-AA9B-4B7FA0448E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8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7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1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3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3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B3D08-2B8C-4BA0-9828-31280351E9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0EC31-3937-4C9A-8FB5-08F49CA3EE2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3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01F1-F1D6-416A-9F47-6F0A32F82DD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CE72-1044-401F-9B2D-DE664C21D08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E72620-ACED-41D8-B871-8B2BD6864D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en.edu/openlearn/body-mind/psychology/identification-evidence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MLDN9UOr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hOQ4LpNizA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DQxyzk28MM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41338" y="506413"/>
            <a:ext cx="835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660066"/>
                </a:solidFill>
              </a:rPr>
              <a:t>Test Yourself…</a:t>
            </a:r>
            <a:endParaRPr lang="en-US" altLang="en-US" sz="4400" smtClean="0">
              <a:solidFill>
                <a:srgbClr val="660066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00113" y="2203450"/>
            <a:ext cx="73453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sz="4400" smtClean="0">
              <a:solidFill>
                <a:srgbClr val="009999"/>
              </a:solidFill>
            </a:endParaRPr>
          </a:p>
        </p:txBody>
      </p:sp>
      <p:pic>
        <p:nvPicPr>
          <p:cNvPr id="31749" name="Picture 5" descr="tn005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499100"/>
            <a:ext cx="18716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68313" y="1700213"/>
            <a:ext cx="80645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1. Which of the following was </a:t>
            </a:r>
            <a:r>
              <a:rPr lang="en-GB" altLang="en-US" sz="2400" b="1" u="sng" smtClean="0">
                <a:solidFill>
                  <a:srgbClr val="009999"/>
                </a:solidFill>
              </a:rPr>
              <a:t>not </a:t>
            </a:r>
            <a:r>
              <a:rPr lang="en-GB" altLang="en-US" sz="2400" b="1" smtClean="0">
                <a:solidFill>
                  <a:srgbClr val="009999"/>
                </a:solidFill>
              </a:rPr>
              <a:t>a cue word in the experiment by Loftus and Palmer?</a:t>
            </a:r>
            <a:endParaRPr lang="en-US" altLang="en-US" sz="2400" b="1" smtClean="0">
              <a:solidFill>
                <a:srgbClr val="009999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059113" y="2708275"/>
            <a:ext cx="2592387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Smashed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Contacted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Knocked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Hit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116013" y="5340350"/>
            <a:ext cx="5761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The correct answer is… </a:t>
            </a:r>
            <a:r>
              <a:rPr lang="en-GB" altLang="en-US" sz="2400" b="1" smtClean="0">
                <a:solidFill>
                  <a:srgbClr val="660066"/>
                </a:solidFill>
              </a:rPr>
              <a:t>c) Knocked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39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GB" sz="3600" dirty="0" smtClean="0"/>
              <a:t>Would could be the practical applications to the </a:t>
            </a:r>
            <a:r>
              <a:rPr lang="en-GB" sz="3600" b="1" dirty="0" smtClean="0"/>
              <a:t>economy</a:t>
            </a:r>
            <a:r>
              <a:rPr lang="en-GB" sz="3600" dirty="0" smtClean="0"/>
              <a:t> of the </a:t>
            </a:r>
            <a:r>
              <a:rPr lang="en-GB" sz="3600" dirty="0" smtClean="0">
                <a:solidFill>
                  <a:schemeClr val="bg1"/>
                </a:solidFill>
              </a:rPr>
              <a:t>cognitive interview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Research showing </a:t>
            </a:r>
            <a:r>
              <a:rPr lang="en-GB" dirty="0">
                <a:latin typeface="Comic Sans MS" panose="030F0702030302020204" pitchFamily="66" charset="0"/>
              </a:rPr>
              <a:t>the cognitive interview facilitates accuracy of eyewitness reporting </a:t>
            </a:r>
            <a:r>
              <a:rPr lang="en-GB" b="1" i="1" dirty="0">
                <a:latin typeface="Comic Sans MS" panose="030F0702030302020204" pitchFamily="66" charset="0"/>
              </a:rPr>
              <a:t>enables better use of police time and resources.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448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cognitive interview?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92" y="980728"/>
            <a:ext cx="571883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Make notes on the following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video.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Pick out as many aspects of a ‘cognitive interviewing’ process as you can.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30607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7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979813" cy="565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9812" y="548680"/>
            <a:ext cx="2164187" cy="3528392"/>
          </a:xfr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b="1" dirty="0" smtClean="0">
                <a:latin typeface="Comic Sans MS" panose="030F0702030302020204" pitchFamily="66" charset="0"/>
              </a:rPr>
              <a:t>four stages </a:t>
            </a:r>
            <a:r>
              <a:rPr lang="en-GB" sz="2800" dirty="0" smtClean="0">
                <a:latin typeface="Comic Sans MS" panose="030F0702030302020204" pitchFamily="66" charset="0"/>
              </a:rPr>
              <a:t>of the cognitive interview technique…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</p:spTree>
    <p:extLst>
      <p:ext uri="{BB962C8B-B14F-4D97-AF65-F5344CB8AC3E}">
        <p14:creationId xmlns:p14="http://schemas.microsoft.com/office/powerpoint/2010/main" val="2737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Cognitive interview question example: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Comic Sans MS" panose="030F0702030302020204" pitchFamily="66" charset="0"/>
              </a:rPr>
              <a:t>“Please </a:t>
            </a:r>
            <a:r>
              <a:rPr lang="en-GB" b="1" dirty="0">
                <a:latin typeface="Comic Sans MS" panose="030F0702030302020204" pitchFamily="66" charset="0"/>
              </a:rPr>
              <a:t>tell me everything you can </a:t>
            </a:r>
            <a:r>
              <a:rPr lang="en-GB" b="1" dirty="0" smtClean="0">
                <a:latin typeface="Comic Sans MS" panose="030F0702030302020204" pitchFamily="66" charset="0"/>
              </a:rPr>
              <a:t>remember about </a:t>
            </a:r>
            <a:r>
              <a:rPr lang="en-GB" b="1" dirty="0">
                <a:latin typeface="Comic Sans MS" panose="030F0702030302020204" pitchFamily="66" charset="0"/>
              </a:rPr>
              <a:t>the robbery </a:t>
            </a:r>
            <a:r>
              <a:rPr lang="en-GB" b="1" dirty="0" smtClean="0">
                <a:latin typeface="Comic Sans MS" panose="030F0702030302020204" pitchFamily="66" charset="0"/>
              </a:rPr>
              <a:t>that just happened. Try to report all </a:t>
            </a:r>
            <a:r>
              <a:rPr lang="en-GB" b="1" dirty="0">
                <a:latin typeface="Comic Sans MS" panose="030F0702030302020204" pitchFamily="66" charset="0"/>
              </a:rPr>
              <a:t>the details you </a:t>
            </a:r>
            <a:r>
              <a:rPr lang="en-GB" b="1" dirty="0" smtClean="0">
                <a:latin typeface="Comic Sans MS" panose="030F0702030302020204" pitchFamily="66" charset="0"/>
              </a:rPr>
              <a:t>can remember </a:t>
            </a:r>
            <a:r>
              <a:rPr lang="en-GB" b="1" dirty="0">
                <a:latin typeface="Comic Sans MS" panose="030F0702030302020204" pitchFamily="66" charset="0"/>
              </a:rPr>
              <a:t>even if they don’t seem very relevant.”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</p:spTree>
    <p:extLst>
      <p:ext uri="{BB962C8B-B14F-4D97-AF65-F5344CB8AC3E}">
        <p14:creationId xmlns:p14="http://schemas.microsoft.com/office/powerpoint/2010/main" val="28906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Comparison between a standard police interview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4040188" cy="639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Standard Interview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4040188" cy="3951288"/>
          </a:xfrm>
        </p:spPr>
        <p:txBody>
          <a:bodyPr/>
          <a:lstStyle/>
          <a:p>
            <a:r>
              <a:rPr lang="en-GB" dirty="0" smtClean="0"/>
              <a:t>Brief questions</a:t>
            </a:r>
          </a:p>
          <a:p>
            <a:r>
              <a:rPr lang="en-GB" dirty="0" smtClean="0"/>
              <a:t>Closed questions</a:t>
            </a:r>
          </a:p>
          <a:p>
            <a:r>
              <a:rPr lang="en-GB" dirty="0" smtClean="0"/>
              <a:t>Interruptions and distractions common.</a:t>
            </a:r>
          </a:p>
          <a:p>
            <a:r>
              <a:rPr lang="en-GB" dirty="0" smtClean="0"/>
              <a:t>Minimal free recall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9992" y="980728"/>
            <a:ext cx="4041775" cy="639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Cognitive Interview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9992" y="162880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Pause after each question</a:t>
            </a:r>
          </a:p>
          <a:p>
            <a:r>
              <a:rPr lang="en-GB" dirty="0" smtClean="0"/>
              <a:t>Open questions</a:t>
            </a:r>
          </a:p>
          <a:p>
            <a:r>
              <a:rPr lang="en-GB" dirty="0" smtClean="0"/>
              <a:t>Minimal interruptions and distractions</a:t>
            </a:r>
          </a:p>
          <a:p>
            <a:r>
              <a:rPr lang="en-GB" dirty="0"/>
              <a:t>Encourage use of imagery</a:t>
            </a:r>
          </a:p>
          <a:p>
            <a:r>
              <a:rPr lang="en-GB" dirty="0" smtClean="0"/>
              <a:t>Active listening</a:t>
            </a:r>
          </a:p>
          <a:p>
            <a:r>
              <a:rPr lang="en-GB" dirty="0" smtClean="0"/>
              <a:t>Avoid judgmental comments</a:t>
            </a:r>
          </a:p>
          <a:p>
            <a:r>
              <a:rPr lang="en-GB" dirty="0" smtClean="0"/>
              <a:t>Adapt language appropriately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2235"/>
            <a:ext cx="2376264" cy="179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1"/>
            <a:ext cx="8579296" cy="1728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 smtClean="0">
                <a:latin typeface="Comic Sans MS" panose="030F0702030302020204" pitchFamily="66" charset="0"/>
              </a:rPr>
              <a:t>1. </a:t>
            </a:r>
            <a:r>
              <a:rPr lang="en-GB" sz="2600" dirty="0" smtClean="0">
                <a:latin typeface="Comic Sans MS" panose="030F0702030302020204" pitchFamily="66" charset="0"/>
              </a:rPr>
              <a:t>Describe </a:t>
            </a:r>
            <a:r>
              <a:rPr lang="en-GB" sz="2600" dirty="0">
                <a:latin typeface="Comic Sans MS" panose="030F0702030302020204" pitchFamily="66" charset="0"/>
              </a:rPr>
              <a:t>what the cognitive interview technique </a:t>
            </a:r>
            <a:r>
              <a:rPr lang="en-GB" sz="2600" dirty="0" smtClean="0">
                <a:latin typeface="Comic Sans MS" panose="030F0702030302020204" pitchFamily="66" charset="0"/>
              </a:rPr>
              <a:t>is and </a:t>
            </a:r>
            <a:r>
              <a:rPr lang="en-GB" sz="2600" dirty="0">
                <a:latin typeface="Comic Sans MS" panose="030F0702030302020204" pitchFamily="66" charset="0"/>
              </a:rPr>
              <a:t>why it is important when interviewing </a:t>
            </a:r>
            <a:r>
              <a:rPr lang="en-GB" sz="2600" dirty="0" smtClean="0">
                <a:latin typeface="Comic Sans MS" panose="030F0702030302020204" pitchFamily="66" charset="0"/>
              </a:rPr>
              <a:t>eyewitnesses.</a:t>
            </a:r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Challenge…try to do this in less that 200 </a:t>
            </a:r>
            <a:r>
              <a:rPr lang="en-GB" sz="2600" dirty="0" smtClean="0">
                <a:latin typeface="Comic Sans MS" panose="030F0702030302020204" pitchFamily="66" charset="0"/>
              </a:rPr>
              <a:t>words.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416">
            <a:off x="5060308" y="3063923"/>
            <a:ext cx="3889377" cy="275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284984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latin typeface="Comic Sans MS" panose="030F0702030302020204" pitchFamily="66" charset="0"/>
              </a:rPr>
              <a:t>2. </a:t>
            </a:r>
            <a:r>
              <a:rPr lang="en-GB" sz="2600" dirty="0" smtClean="0">
                <a:latin typeface="Comic Sans MS" panose="030F0702030302020204" pitchFamily="66" charset="0"/>
              </a:rPr>
              <a:t>Complete the table describing the four key features of the cognitive interview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as we watch the </a:t>
            </a:r>
            <a:r>
              <a:rPr lang="en-GB" sz="2400" dirty="0" smtClean="0">
                <a:latin typeface="Comic Sans MS" panose="030F0702030302020204" pitchFamily="66" charset="0"/>
                <a:hlinkClick r:id="rId3"/>
              </a:rPr>
              <a:t>video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8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Colour each of the sentences you have been given either green or red depending on whether the sentence is a strength or a weakness of the cognitive interview.</a:t>
            </a:r>
            <a:endParaRPr lang="en-GB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Evaluation - Activity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648">
            <a:off x="4236487" y="1557618"/>
            <a:ext cx="4437217" cy="3709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Evaluation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4040188" cy="639762"/>
          </a:xfrm>
        </p:spPr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412776"/>
            <a:ext cx="4040188" cy="456649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GB" dirty="0" err="1" smtClean="0"/>
              <a:t>Kohnken</a:t>
            </a:r>
            <a:r>
              <a:rPr lang="en-GB" dirty="0" smtClean="0"/>
              <a:t> </a:t>
            </a:r>
            <a:r>
              <a:rPr lang="en-GB" dirty="0"/>
              <a:t>et al (1999) </a:t>
            </a:r>
          </a:p>
          <a:p>
            <a:pPr lvl="1">
              <a:buFont typeface="Wingdings" pitchFamily="2" charset="2"/>
              <a:buChar char="ü"/>
            </a:pPr>
            <a:r>
              <a:rPr lang="en-GB" sz="2200" dirty="0"/>
              <a:t>34% increase in correct info between standard and </a:t>
            </a:r>
            <a:r>
              <a:rPr lang="en-GB" sz="2200" dirty="0" smtClean="0"/>
              <a:t>CI</a:t>
            </a:r>
            <a:r>
              <a:rPr lang="en-GB" sz="2200" dirty="0"/>
              <a:t> </a:t>
            </a:r>
            <a:r>
              <a:rPr lang="en-GB" sz="2200" dirty="0" smtClean="0"/>
              <a:t>(lab experiment)</a:t>
            </a:r>
          </a:p>
          <a:p>
            <a:pPr lvl="1">
              <a:buFont typeface="Wingdings" pitchFamily="2" charset="2"/>
              <a:buChar char="ü"/>
            </a:pPr>
            <a:endParaRPr lang="en-GB" dirty="0" smtClean="0"/>
          </a:p>
          <a:p>
            <a:pPr>
              <a:buFont typeface="Wingdings" pitchFamily="2" charset="2"/>
              <a:buChar char="ü"/>
            </a:pPr>
            <a:r>
              <a:rPr lang="en-GB" dirty="0" err="1"/>
              <a:t>Geiselman</a:t>
            </a:r>
            <a:r>
              <a:rPr lang="en-GB" dirty="0"/>
              <a:t> et al (1985) </a:t>
            </a:r>
            <a:endParaRPr lang="en-GB" dirty="0" smtClean="0"/>
          </a:p>
          <a:p>
            <a:pPr lvl="1">
              <a:buFont typeface="Wingdings" pitchFamily="2" charset="2"/>
              <a:buChar char="ü"/>
            </a:pPr>
            <a:r>
              <a:rPr lang="en-GB" dirty="0"/>
              <a:t>S</a:t>
            </a:r>
            <a:r>
              <a:rPr lang="en-GB" dirty="0" smtClean="0"/>
              <a:t>howed </a:t>
            </a:r>
            <a:r>
              <a:rPr lang="en-GB" dirty="0"/>
              <a:t>Ps videos of a simulated crime and tested recall with a standard interview, the CI, and recall under </a:t>
            </a:r>
            <a:r>
              <a:rPr lang="en-GB" dirty="0" smtClean="0"/>
              <a:t>hypnosis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CI </a:t>
            </a:r>
            <a:r>
              <a:rPr lang="en-GB" dirty="0"/>
              <a:t>elicited more information than the other methods.</a:t>
            </a:r>
            <a:endParaRPr lang="en-GB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908720"/>
            <a:ext cx="4041775" cy="639762"/>
          </a:xfrm>
        </p:spPr>
        <p:txBody>
          <a:bodyPr/>
          <a:lstStyle/>
          <a:p>
            <a:r>
              <a:rPr lang="en-GB" dirty="0" smtClean="0"/>
              <a:t>Weaknesses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8024" y="1484784"/>
            <a:ext cx="4041775" cy="456649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û"/>
            </a:pPr>
            <a:r>
              <a:rPr lang="en-GB" dirty="0" err="1" smtClean="0"/>
              <a:t>Kohnken</a:t>
            </a:r>
            <a:r>
              <a:rPr lang="en-GB" dirty="0" smtClean="0"/>
              <a:t> et al (1999) </a:t>
            </a:r>
          </a:p>
          <a:p>
            <a:pPr lvl="1">
              <a:buFont typeface="Wingdings" pitchFamily="2" charset="2"/>
              <a:buChar char="û"/>
            </a:pPr>
            <a:r>
              <a:rPr lang="en-GB" dirty="0" smtClean="0"/>
              <a:t>Also elicits more inaccurate information than other methods</a:t>
            </a:r>
            <a:endParaRPr lang="en-GB" dirty="0"/>
          </a:p>
          <a:p>
            <a:pPr>
              <a:buFont typeface="Wingdings" pitchFamily="2" charset="2"/>
              <a:buChar char="û"/>
            </a:pPr>
            <a:endParaRPr lang="en-GB" dirty="0" smtClean="0"/>
          </a:p>
          <a:p>
            <a:pPr>
              <a:buFont typeface="Wingdings" pitchFamily="2" charset="2"/>
              <a:buChar char="û"/>
            </a:pPr>
            <a:r>
              <a:rPr lang="en-GB" dirty="0" smtClean="0"/>
              <a:t>May </a:t>
            </a:r>
            <a:r>
              <a:rPr lang="en-GB" dirty="0"/>
              <a:t>not be suitable for use on young children, </a:t>
            </a:r>
            <a:r>
              <a:rPr lang="en-GB" dirty="0" err="1"/>
              <a:t>eg</a:t>
            </a:r>
            <a:r>
              <a:rPr lang="en-GB" dirty="0"/>
              <a:t>. &lt;8 </a:t>
            </a:r>
            <a:r>
              <a:rPr lang="en-GB" dirty="0" err="1"/>
              <a:t>yrs</a:t>
            </a:r>
            <a:r>
              <a:rPr lang="en-GB" dirty="0"/>
              <a:t>, as they may find the various instructions confusing.</a:t>
            </a:r>
          </a:p>
          <a:p>
            <a:endParaRPr lang="en-GB" dirty="0"/>
          </a:p>
          <a:p>
            <a:pPr>
              <a:buFont typeface="Wingdings" pitchFamily="2" charset="2"/>
              <a:buChar char="û"/>
            </a:pPr>
            <a:r>
              <a:rPr lang="en-GB" dirty="0"/>
              <a:t>More time-consuming than the standard interview, and can require more </a:t>
            </a:r>
            <a:r>
              <a:rPr lang="en-GB" dirty="0" smtClean="0"/>
              <a:t>training. </a:t>
            </a:r>
          </a:p>
          <a:p>
            <a:pPr lvl="1">
              <a:buFont typeface="Wingdings" pitchFamily="2" charset="2"/>
              <a:buChar char="û"/>
            </a:pPr>
            <a:r>
              <a:rPr lang="en-GB" dirty="0" err="1" smtClean="0"/>
              <a:t>Memon</a:t>
            </a:r>
            <a:r>
              <a:rPr lang="en-GB" dirty="0" smtClean="0"/>
              <a:t> </a:t>
            </a:r>
            <a:r>
              <a:rPr lang="en-GB" dirty="0"/>
              <a:t>et al (1994)  </a:t>
            </a:r>
            <a:r>
              <a:rPr lang="en-GB" dirty="0" smtClean="0"/>
              <a:t>found where detectives received </a:t>
            </a:r>
            <a:r>
              <a:rPr lang="en-GB" dirty="0"/>
              <a:t>only 4 hours </a:t>
            </a:r>
            <a:r>
              <a:rPr lang="en-GB" dirty="0" smtClean="0"/>
              <a:t>training the CI </a:t>
            </a:r>
            <a:r>
              <a:rPr lang="en-GB" dirty="0"/>
              <a:t>showed no improvement compared with SI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</p:spTree>
    <p:extLst>
      <p:ext uri="{BB962C8B-B14F-4D97-AF65-F5344CB8AC3E}">
        <p14:creationId xmlns:p14="http://schemas.microsoft.com/office/powerpoint/2010/main" val="22807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 cognitive interview in action…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  <a:hlinkClick r:id="rId2"/>
              </a:rPr>
              <a:t>Watch</a:t>
            </a:r>
            <a:r>
              <a:rPr lang="en-GB" dirty="0" smtClean="0">
                <a:latin typeface="Comic Sans MS" panose="030F0702030302020204" pitchFamily="66" charset="0"/>
              </a:rPr>
              <a:t> the video and see if you identify the key aspects of the cognitive interview being used.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</p:spTree>
    <p:extLst>
      <p:ext uri="{BB962C8B-B14F-4D97-AF65-F5344CB8AC3E}">
        <p14:creationId xmlns:p14="http://schemas.microsoft.com/office/powerpoint/2010/main" val="5315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4733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 are going to watch a short clip from </a:t>
            </a:r>
            <a:r>
              <a:rPr lang="en-GB" dirty="0">
                <a:latin typeface="Comic Sans MS" panose="030F0702030302020204" pitchFamily="66" charset="0"/>
              </a:rPr>
              <a:t>a 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film.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 will then be divided into 4 groups: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1)	Cognitive interviewers</a:t>
            </a:r>
          </a:p>
          <a:p>
            <a:r>
              <a:rPr lang="en-GB" dirty="0">
                <a:latin typeface="Comic Sans MS" panose="030F0702030302020204" pitchFamily="66" charset="0"/>
              </a:rPr>
              <a:t>2)	Direct </a:t>
            </a:r>
            <a:r>
              <a:rPr lang="en-GB" dirty="0" smtClean="0">
                <a:latin typeface="Comic Sans MS" panose="030F0702030302020204" pitchFamily="66" charset="0"/>
              </a:rPr>
              <a:t>questions interviewers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3)	C</a:t>
            </a:r>
            <a:r>
              <a:rPr lang="en-GB" dirty="0" smtClean="0">
                <a:latin typeface="Comic Sans MS" panose="030F0702030302020204" pitchFamily="66" charset="0"/>
              </a:rPr>
              <a:t>ognitive interviewees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4)	Direct questions </a:t>
            </a:r>
            <a:r>
              <a:rPr lang="en-GB" dirty="0" smtClean="0">
                <a:latin typeface="Comic Sans MS" panose="030F0702030302020204" pitchFamily="66" charset="0"/>
              </a:rPr>
              <a:t>interviewees.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cognitive interviewers will interview their corresponding interviewees, and the ‘direct question’ interviewers their corresponding interviewees and write an EW report with all their detail.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 will then see whether the cognitive interview has increased recall.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6632"/>
            <a:ext cx="8229600" cy="108012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Comic Sans MS" panose="030F0702030302020204" pitchFamily="66" charset="0"/>
              </a:rPr>
              <a:t>Does the cognitive interview work? - 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</p:spTree>
    <p:extLst>
      <p:ext uri="{BB962C8B-B14F-4D97-AF65-F5344CB8AC3E}">
        <p14:creationId xmlns:p14="http://schemas.microsoft.com/office/powerpoint/2010/main" val="17568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41338" y="506413"/>
            <a:ext cx="835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660066"/>
                </a:solidFill>
              </a:rPr>
              <a:t>Test Yourself…</a:t>
            </a:r>
            <a:endParaRPr lang="en-US" altLang="en-US" sz="4400" smtClean="0">
              <a:solidFill>
                <a:srgbClr val="660066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900113" y="2203450"/>
            <a:ext cx="73453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sz="4400" smtClean="0">
              <a:solidFill>
                <a:srgbClr val="009999"/>
              </a:solidFill>
            </a:endParaRPr>
          </a:p>
        </p:txBody>
      </p:sp>
      <p:pic>
        <p:nvPicPr>
          <p:cNvPr id="33797" name="Picture 5" descr="tn005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499100"/>
            <a:ext cx="18716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8313" y="1773238"/>
            <a:ext cx="59039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2. The DV in the first experiment was…</a:t>
            </a:r>
            <a:endParaRPr lang="en-US" altLang="en-US" sz="2400" b="1" smtClean="0">
              <a:solidFill>
                <a:srgbClr val="009999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692275" y="2476500"/>
            <a:ext cx="5903913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Estimate of speed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The verb ‘smashed’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The question about broken glass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The film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4213" y="5340350"/>
            <a:ext cx="69834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The correct answer is… </a:t>
            </a:r>
            <a:r>
              <a:rPr lang="en-GB" altLang="en-US" sz="2400" b="1" smtClean="0">
                <a:solidFill>
                  <a:srgbClr val="660066"/>
                </a:solidFill>
              </a:rPr>
              <a:t>a) Estimate of Speed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76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0193" y="874975"/>
            <a:ext cx="4153807" cy="483209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Standard interview </a:t>
            </a:r>
            <a:r>
              <a:rPr lang="en-GB" sz="20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questions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1. What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happened in the clip?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2. Were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there any weapons involved?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3. Why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were the people running?</a:t>
            </a:r>
          </a:p>
          <a:p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4. What </a:t>
            </a:r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happened at the end?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9847" y="836713"/>
            <a:ext cx="5004048" cy="47872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u="sng" dirty="0" smtClean="0">
                <a:latin typeface="Comic Sans MS" panose="030F0702030302020204" pitchFamily="66" charset="0"/>
              </a:rPr>
              <a:t>Cognitive interview </a:t>
            </a:r>
            <a:r>
              <a:rPr lang="en-GB" sz="1900" b="1" u="sng" dirty="0">
                <a:latin typeface="Comic Sans MS" panose="030F0702030302020204" pitchFamily="66" charset="0"/>
              </a:rPr>
              <a:t>questions:</a:t>
            </a:r>
          </a:p>
          <a:p>
            <a:pPr marL="0" indent="0">
              <a:buNone/>
            </a:pPr>
            <a:endParaRPr lang="en-GB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900" dirty="0" smtClean="0">
                <a:latin typeface="Comic Sans MS" panose="030F0702030302020204" pitchFamily="66" charset="0"/>
              </a:rPr>
              <a:t>1. What </a:t>
            </a:r>
            <a:r>
              <a:rPr lang="en-GB" sz="1900" dirty="0">
                <a:latin typeface="Comic Sans MS" panose="030F0702030302020204" pitchFamily="66" charset="0"/>
              </a:rPr>
              <a:t>can you remember?  Try to recall as much as you can giving even the smallest details</a:t>
            </a:r>
            <a:r>
              <a:rPr lang="en-GB" sz="1900" dirty="0" smtClean="0">
                <a:latin typeface="Comic Sans MS" panose="030F0702030302020204" pitchFamily="66" charset="0"/>
              </a:rPr>
              <a:t>.</a:t>
            </a:r>
            <a:endParaRPr lang="en-GB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900" dirty="0" smtClean="0">
                <a:latin typeface="Comic Sans MS" panose="030F0702030302020204" pitchFamily="66" charset="0"/>
              </a:rPr>
              <a:t>2. Imagine </a:t>
            </a:r>
            <a:r>
              <a:rPr lang="en-GB" sz="1900" dirty="0">
                <a:latin typeface="Comic Sans MS" panose="030F0702030302020204" pitchFamily="66" charset="0"/>
              </a:rPr>
              <a:t>yourself back at the scene (watching the clip again), recall the weather in the film, how you felt to watch it and what you were thinking at the time</a:t>
            </a:r>
            <a:r>
              <a:rPr lang="en-GB" sz="1900" dirty="0" smtClean="0">
                <a:latin typeface="Comic Sans MS" panose="030F0702030302020204" pitchFamily="66" charset="0"/>
              </a:rPr>
              <a:t>.</a:t>
            </a:r>
            <a:endParaRPr lang="en-GB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900" dirty="0" smtClean="0">
                <a:latin typeface="Comic Sans MS" panose="030F0702030302020204" pitchFamily="66" charset="0"/>
              </a:rPr>
              <a:t>3. Try </a:t>
            </a:r>
            <a:r>
              <a:rPr lang="en-GB" sz="1900" dirty="0">
                <a:latin typeface="Comic Sans MS" panose="030F0702030302020204" pitchFamily="66" charset="0"/>
              </a:rPr>
              <a:t>to imagine that you were Daniel Craig and recall the scene from his viewpoint</a:t>
            </a:r>
            <a:r>
              <a:rPr lang="en-GB" sz="1900" dirty="0" smtClean="0">
                <a:latin typeface="Comic Sans MS" panose="030F0702030302020204" pitchFamily="66" charset="0"/>
              </a:rPr>
              <a:t>.</a:t>
            </a:r>
            <a:endParaRPr lang="en-GB" sz="19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900" dirty="0" smtClean="0">
                <a:latin typeface="Comic Sans MS" panose="030F0702030302020204" pitchFamily="66" charset="0"/>
              </a:rPr>
              <a:t>4. Start </a:t>
            </a:r>
            <a:r>
              <a:rPr lang="en-GB" sz="1900" dirty="0">
                <a:latin typeface="Comic Sans MS" panose="030F0702030302020204" pitchFamily="66" charset="0"/>
              </a:rPr>
              <a:t>at the end and reverse the order of the events that took place</a:t>
            </a:r>
            <a:r>
              <a:rPr lang="en-GB" sz="1900" dirty="0" smtClean="0">
                <a:latin typeface="Comic Sans MS" panose="030F0702030302020204" pitchFamily="66" charset="0"/>
              </a:rPr>
              <a:t>.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16632"/>
            <a:ext cx="8229600" cy="72008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Does the cognitive interview work? - Activity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</p:spTree>
    <p:extLst>
      <p:ext uri="{BB962C8B-B14F-4D97-AF65-F5344CB8AC3E}">
        <p14:creationId xmlns:p14="http://schemas.microsoft.com/office/powerpoint/2010/main" val="28791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960" y="944247"/>
            <a:ext cx="910903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Fisher et al. (1987) added some features to the cognitive interview to make a version called the ENHANCED COGNITIVE TECHNQIUE.</a:t>
            </a:r>
          </a:p>
          <a:p>
            <a:pPr marL="0" indent="0">
              <a:buNone/>
            </a:pP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Some examples of these additional features include: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Minimal distractions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Encouraged </a:t>
            </a:r>
            <a:r>
              <a:rPr lang="en-GB" sz="2400" dirty="0">
                <a:latin typeface="Comic Sans MS" panose="030F0702030302020204" pitchFamily="66" charset="0"/>
              </a:rPr>
              <a:t>to relax and speak </a:t>
            </a:r>
            <a:r>
              <a:rPr lang="en-GB" sz="2400" dirty="0" smtClean="0">
                <a:latin typeface="Comic Sans MS" panose="030F0702030302020204" pitchFamily="66" charset="0"/>
              </a:rPr>
              <a:t>slowly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Active listening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Asking open ended questions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Pause after each response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Adapt questions </a:t>
            </a:r>
            <a:r>
              <a:rPr lang="en-GB" sz="2400" dirty="0" smtClean="0">
                <a:latin typeface="Comic Sans MS" panose="030F0702030302020204" pitchFamily="66" charset="0"/>
              </a:rPr>
              <a:t>and language to </a:t>
            </a:r>
            <a:r>
              <a:rPr lang="en-GB" sz="2400" dirty="0">
                <a:latin typeface="Comic Sans MS" panose="030F0702030302020204" pitchFamily="66" charset="0"/>
              </a:rPr>
              <a:t>suit the understanding of individual witnesses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Avoid judgemental comments.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ENHANCED cognitive interview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36" y="2609558"/>
            <a:ext cx="1523504" cy="201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19672" y="737829"/>
            <a:ext cx="5086919" cy="4832092"/>
            <a:chOff x="574234" y="835892"/>
            <a:chExt cx="5086919" cy="4832092"/>
          </a:xfrm>
        </p:grpSpPr>
        <p:sp>
          <p:nvSpPr>
            <p:cNvPr id="3" name="TextBox 2"/>
            <p:cNvSpPr txBox="1"/>
            <p:nvPr/>
          </p:nvSpPr>
          <p:spPr>
            <a:xfrm rot="21308065">
              <a:off x="574234" y="835892"/>
              <a:ext cx="5086919" cy="4832092"/>
            </a:xfrm>
            <a:prstGeom prst="rect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800" b="1" u="sng" dirty="0" smtClean="0">
                  <a:latin typeface="Comic Sans MS" panose="030F0702030302020204" pitchFamily="66" charset="0"/>
                </a:rPr>
                <a:t>Activity</a:t>
              </a:r>
              <a:r>
                <a:rPr lang="en-GB" sz="2800" dirty="0" smtClean="0">
                  <a:latin typeface="Comic Sans MS" panose="030F0702030302020204" pitchFamily="66" charset="0"/>
                </a:rPr>
                <a:t>: Use the information you have been given to write a newspaper article titled:</a:t>
              </a:r>
            </a:p>
            <a:p>
              <a:endParaRPr lang="en-GB" sz="2800" dirty="0" smtClean="0">
                <a:latin typeface="Comic Sans MS" panose="030F0702030302020204" pitchFamily="66" charset="0"/>
              </a:endParaRPr>
            </a:p>
            <a:p>
              <a:r>
                <a:rPr lang="en-GB" sz="2800" i="1" dirty="0" smtClean="0">
                  <a:latin typeface="Comic Sans MS" panose="030F0702030302020204" pitchFamily="66" charset="0"/>
                </a:rPr>
                <a:t>‘Enhanced cognitive interview: Increasing justice or new fad?’</a:t>
              </a:r>
            </a:p>
            <a:p>
              <a:endParaRPr lang="en-GB" sz="2800" dirty="0" smtClean="0"/>
            </a:p>
            <a:p>
              <a:r>
                <a:rPr lang="en-GB" sz="2800" dirty="0" smtClean="0"/>
                <a:t>Read the article you have been given to help you with style.</a:t>
              </a:r>
            </a:p>
            <a:p>
              <a:endParaRPr lang="en-GB" sz="2800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14935">
              <a:off x="4354426" y="3321207"/>
              <a:ext cx="1053992" cy="79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29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6" y="0"/>
            <a:ext cx="912051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Outline and evaluate research into the effects of misleading information on eyewitness</a:t>
            </a:r>
          </a:p>
          <a:p>
            <a:pPr marL="0" indent="0">
              <a:buNone/>
            </a:pPr>
            <a:r>
              <a:rPr lang="en-GB" dirty="0"/>
              <a:t>testimony</a:t>
            </a:r>
            <a:r>
              <a:rPr lang="en-GB" dirty="0" smtClean="0"/>
              <a:t>. (12 marks).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368">
            <a:off x="6090955" y="2283657"/>
            <a:ext cx="2237234" cy="2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2495389"/>
            <a:ext cx="540060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We are going to go through how to mark these sorts of questions, so that you are gaining a deeper understanding of what the exam board are looking for.</a:t>
            </a:r>
          </a:p>
        </p:txBody>
      </p:sp>
    </p:spTree>
    <p:extLst>
      <p:ext uri="{BB962C8B-B14F-4D97-AF65-F5344CB8AC3E}">
        <p14:creationId xmlns:p14="http://schemas.microsoft.com/office/powerpoint/2010/main" val="329670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41338" y="506413"/>
            <a:ext cx="835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660066"/>
                </a:solidFill>
              </a:rPr>
              <a:t>Test Yourself…</a:t>
            </a:r>
            <a:endParaRPr lang="en-US" altLang="en-US" sz="4400" smtClean="0">
              <a:solidFill>
                <a:srgbClr val="660066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00113" y="2203450"/>
            <a:ext cx="73453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sz="4400" smtClean="0">
              <a:solidFill>
                <a:srgbClr val="009999"/>
              </a:solidFill>
            </a:endParaRPr>
          </a:p>
        </p:txBody>
      </p:sp>
      <p:pic>
        <p:nvPicPr>
          <p:cNvPr id="35845" name="Picture 5" descr="tn005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499100"/>
            <a:ext cx="18716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69119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3. In Experiment 1, how many experimental conditions were there?</a:t>
            </a:r>
            <a:endParaRPr lang="en-US" altLang="en-US" sz="2400" b="1" smtClean="0">
              <a:solidFill>
                <a:srgbClr val="009999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563938" y="2692400"/>
            <a:ext cx="1008062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1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3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5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7 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84213" y="5340350"/>
            <a:ext cx="69834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The correct answer is… </a:t>
            </a:r>
            <a:r>
              <a:rPr lang="en-GB" altLang="en-US" sz="2400" b="1" smtClean="0">
                <a:solidFill>
                  <a:srgbClr val="660066"/>
                </a:solidFill>
              </a:rPr>
              <a:t>c) 5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55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2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41338" y="506413"/>
            <a:ext cx="835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660066"/>
                </a:solidFill>
              </a:rPr>
              <a:t>Test Yourself…</a:t>
            </a:r>
            <a:endParaRPr lang="en-US" altLang="en-US" sz="4400" smtClean="0">
              <a:solidFill>
                <a:srgbClr val="660066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00113" y="2203450"/>
            <a:ext cx="73453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sz="4400" smtClean="0">
              <a:solidFill>
                <a:srgbClr val="009999"/>
              </a:solidFill>
            </a:endParaRPr>
          </a:p>
        </p:txBody>
      </p:sp>
      <p:pic>
        <p:nvPicPr>
          <p:cNvPr id="37893" name="Picture 5" descr="tn005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499100"/>
            <a:ext cx="18716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9750" y="1628775"/>
            <a:ext cx="684053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4. In Experiment 2, how many experimental groups were there?</a:t>
            </a:r>
            <a:endParaRPr lang="en-US" altLang="en-US" sz="2400" b="1" smtClean="0">
              <a:solidFill>
                <a:srgbClr val="009999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563938" y="2692400"/>
            <a:ext cx="1008062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1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2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3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4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684213" y="5340350"/>
            <a:ext cx="69834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The correct answer is… </a:t>
            </a:r>
            <a:r>
              <a:rPr lang="en-GB" altLang="en-US" sz="2400" b="1" smtClean="0">
                <a:solidFill>
                  <a:srgbClr val="660066"/>
                </a:solidFill>
              </a:rPr>
              <a:t>b) 2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26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41338" y="506413"/>
            <a:ext cx="835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660066"/>
                </a:solidFill>
              </a:rPr>
              <a:t>Test Yourself…</a:t>
            </a:r>
            <a:endParaRPr lang="en-US" altLang="en-US" sz="4400" smtClean="0">
              <a:solidFill>
                <a:srgbClr val="660066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00113" y="2203450"/>
            <a:ext cx="73453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sz="4400" smtClean="0">
              <a:solidFill>
                <a:srgbClr val="009999"/>
              </a:solidFill>
            </a:endParaRPr>
          </a:p>
        </p:txBody>
      </p:sp>
      <p:pic>
        <p:nvPicPr>
          <p:cNvPr id="39941" name="Picture 5" descr="tn005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499100"/>
            <a:ext cx="18716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84963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5. In Experiment 2, participants were tested immediately and then asked to return for some more questions. How long afterwards was this?</a:t>
            </a:r>
            <a:endParaRPr lang="en-US" altLang="en-US" sz="2400" b="1" smtClean="0">
              <a:solidFill>
                <a:srgbClr val="009999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348038" y="3141663"/>
            <a:ext cx="2449512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1 day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3 days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1 week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2 weeks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84213" y="5851525"/>
            <a:ext cx="69834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The correct answer is… </a:t>
            </a:r>
            <a:r>
              <a:rPr lang="en-GB" altLang="en-US" sz="2400" b="1" smtClean="0">
                <a:solidFill>
                  <a:srgbClr val="660066"/>
                </a:solidFill>
              </a:rPr>
              <a:t>c) 1 week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0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41338" y="506413"/>
            <a:ext cx="835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660066"/>
                </a:solidFill>
              </a:rPr>
              <a:t>Test Yourself…</a:t>
            </a:r>
            <a:endParaRPr lang="en-US" altLang="en-US" sz="4400" smtClean="0">
              <a:solidFill>
                <a:srgbClr val="660066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00113" y="2203450"/>
            <a:ext cx="73453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sz="4400" smtClean="0">
              <a:solidFill>
                <a:srgbClr val="009999"/>
              </a:solidFill>
            </a:endParaRPr>
          </a:p>
        </p:txBody>
      </p:sp>
      <p:pic>
        <p:nvPicPr>
          <p:cNvPr id="41989" name="Picture 5" descr="tn005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499100"/>
            <a:ext cx="18716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8280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200" b="1" smtClean="0">
                <a:solidFill>
                  <a:srgbClr val="009999"/>
                </a:solidFill>
              </a:rPr>
              <a:t>6. In Experiment 2, which group saw the most broken glass?</a:t>
            </a:r>
            <a:endParaRPr lang="en-US" altLang="en-US" sz="2200" b="1" smtClean="0">
              <a:solidFill>
                <a:srgbClr val="009999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268538" y="2405063"/>
            <a:ext cx="3889375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The ‘smashed’ group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The ‘collided’ group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The ‘hit’ group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The control group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125663" y="5157788"/>
            <a:ext cx="395922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The correct answer is… </a:t>
            </a:r>
            <a:r>
              <a:rPr lang="en-GB" altLang="en-US" sz="2400" b="1" smtClean="0">
                <a:solidFill>
                  <a:srgbClr val="660066"/>
                </a:solidFill>
              </a:rPr>
              <a:t>a) The ‘smashed’ group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67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468313" y="1484313"/>
            <a:ext cx="8280400" cy="0"/>
          </a:xfrm>
          <a:prstGeom prst="line">
            <a:avLst/>
          </a:prstGeom>
          <a:noFill/>
          <a:ln w="28575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41338" y="506413"/>
            <a:ext cx="83518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4400" smtClean="0">
                <a:solidFill>
                  <a:srgbClr val="660066"/>
                </a:solidFill>
              </a:rPr>
              <a:t>Test Yourself…</a:t>
            </a:r>
            <a:endParaRPr lang="en-US" altLang="en-US" sz="4400" smtClean="0">
              <a:solidFill>
                <a:srgbClr val="660066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900113" y="2203450"/>
            <a:ext cx="7345362" cy="28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endParaRPr lang="en-GB" altLang="en-US" sz="4400" smtClean="0">
              <a:solidFill>
                <a:srgbClr val="009999"/>
              </a:solidFill>
            </a:endParaRPr>
          </a:p>
        </p:txBody>
      </p:sp>
      <p:pic>
        <p:nvPicPr>
          <p:cNvPr id="48133" name="Picture 5" descr="tn00571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5499100"/>
            <a:ext cx="18716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68313" y="1700213"/>
            <a:ext cx="5761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8. The participants in this study were:</a:t>
            </a:r>
            <a:endParaRPr lang="en-US" altLang="en-US" sz="2400" b="1" smtClean="0">
              <a:solidFill>
                <a:srgbClr val="009999"/>
              </a:solidFill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916238" y="2405063"/>
            <a:ext cx="2519362" cy="239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Children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Students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Teachers</a:t>
            </a:r>
          </a:p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GB" altLang="en-US" sz="2400" b="1" smtClean="0">
                <a:solidFill>
                  <a:srgbClr val="660066"/>
                </a:solidFill>
              </a:rPr>
              <a:t> Adults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476375" y="5157788"/>
            <a:ext cx="511333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smtClean="0">
                <a:solidFill>
                  <a:srgbClr val="009999"/>
                </a:solidFill>
              </a:rPr>
              <a:t>The correct answer is…                   </a:t>
            </a:r>
            <a:r>
              <a:rPr lang="en-GB" altLang="en-US" sz="2400" smtClean="0">
                <a:solidFill>
                  <a:srgbClr val="000000"/>
                </a:solidFill>
              </a:rPr>
              <a:t> </a:t>
            </a:r>
            <a:r>
              <a:rPr lang="en-GB" altLang="en-US" sz="2400" b="1" smtClean="0">
                <a:solidFill>
                  <a:srgbClr val="660066"/>
                </a:solidFill>
              </a:rPr>
              <a:t>b) Students</a:t>
            </a:r>
            <a:endParaRPr lang="en-US" altLang="en-US" sz="2400" b="1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02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688632" cy="2808312"/>
          </a:xfr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How can the accuracy of an EWT by improved using a </a:t>
            </a:r>
            <a:r>
              <a:rPr lang="en-GB" i="1" dirty="0">
                <a:latin typeface="Comic Sans MS" panose="030F0702030302020204" pitchFamily="66" charset="0"/>
              </a:rPr>
              <a:t>cognitive interview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2923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351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76017"/>
            <a:ext cx="30607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2090737" cy="15605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0" y="706090"/>
            <a:ext cx="9036496" cy="2226717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Psychologists have tried to devise ways of improving the accuracy of EWT.</a:t>
            </a: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One possible method is to change the way police interview witnesses….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5323"/>
            <a:ext cx="9144000" cy="1200329"/>
          </a:xfrm>
          <a:prstGeom prst="rect">
            <a:avLst/>
          </a:prstGeom>
          <a:solidFill>
            <a:sysClr val="windowText" lastClr="000000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i="1" u="sng" kern="0" dirty="0">
                <a:solidFill>
                  <a:srgbClr val="FFFFFF"/>
                </a:solidFill>
                <a:latin typeface="Comic Sans MS"/>
              </a:rPr>
              <a:t>Learning objectives</a:t>
            </a:r>
            <a:r>
              <a:rPr lang="en-GB" i="1" u="sng" kern="0" dirty="0" smtClean="0">
                <a:solidFill>
                  <a:srgbClr val="FFFFFF"/>
                </a:solidFill>
                <a:latin typeface="Comic Sans M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be able to DESCRIBE the key features used in the cognitive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UNDERSTAND how a cognitive interview differs from a standard interview.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kern="0" dirty="0" smtClean="0">
                <a:solidFill>
                  <a:srgbClr val="FFFFFF"/>
                </a:solidFill>
                <a:latin typeface="Comic Sans MS"/>
              </a:rPr>
              <a:t>To EVALUATE the strengths and weaknesses of the cognitive interview.</a:t>
            </a:r>
            <a:endParaRPr lang="en-GB" kern="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06090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Why the cognitive interview?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3248206"/>
            <a:ext cx="9144000" cy="8071485"/>
            <a:chOff x="692131" y="1134183"/>
            <a:chExt cx="9144000" cy="8071485"/>
          </a:xfrm>
        </p:grpSpPr>
        <p:sp>
          <p:nvSpPr>
            <p:cNvPr id="2" name="TextBox 1"/>
            <p:cNvSpPr txBox="1"/>
            <p:nvPr/>
          </p:nvSpPr>
          <p:spPr>
            <a:xfrm>
              <a:off x="692131" y="5112240"/>
              <a:ext cx="9144000" cy="4093428"/>
            </a:xfrm>
            <a:prstGeom prst="rect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i="1" u="sng" dirty="0" smtClean="0">
                  <a:latin typeface="Comic Sans MS" panose="030F0702030302020204" pitchFamily="66" charset="0"/>
                </a:rPr>
                <a:t>Key research</a:t>
              </a:r>
            </a:p>
            <a:p>
              <a:endParaRPr lang="en-GB" sz="2000" b="1" i="1" u="sng" dirty="0" smtClean="0">
                <a:latin typeface="Comic Sans MS" panose="030F0702030302020204" pitchFamily="66" charset="0"/>
              </a:endParaRPr>
            </a:p>
            <a:p>
              <a:r>
                <a:rPr lang="en-GB" sz="2000" b="1" dirty="0" smtClean="0">
                  <a:latin typeface="Comic Sans MS" panose="030F0702030302020204" pitchFamily="66" charset="0"/>
                </a:rPr>
                <a:t>What? </a:t>
              </a:r>
              <a:r>
                <a:rPr lang="en-GB" sz="2000" i="1" dirty="0" smtClean="0">
                  <a:latin typeface="Comic Sans MS" panose="030F0702030302020204" pitchFamily="66" charset="0"/>
                </a:rPr>
                <a:t>Fisher et al. (1987) </a:t>
              </a:r>
              <a:r>
                <a:rPr lang="en-GB" sz="2000" dirty="0" smtClean="0">
                  <a:latin typeface="Comic Sans MS" panose="030F0702030302020204" pitchFamily="66" charset="0"/>
                </a:rPr>
                <a:t>studied genuine interviews carried out by police officers in Florida, USA.</a:t>
              </a:r>
            </a:p>
            <a:p>
              <a:r>
                <a:rPr lang="en-GB" sz="2000" b="1" dirty="0" smtClean="0">
                  <a:latin typeface="Comic Sans MS" panose="030F0702030302020204" pitchFamily="66" charset="0"/>
                </a:rPr>
                <a:t>Results? </a:t>
              </a:r>
              <a:r>
                <a:rPr lang="en-GB" sz="2000" dirty="0" smtClean="0">
                  <a:latin typeface="Comic Sans MS" panose="030F0702030302020204" pitchFamily="66" charset="0"/>
                </a:rPr>
                <a:t>They found that: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latin typeface="Comic Sans MS" panose="030F0702030302020204" pitchFamily="66" charset="0"/>
                </a:rPr>
                <a:t>Questions were brief, direct and closed.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latin typeface="Comic Sans MS" panose="030F0702030302020204" pitchFamily="66" charset="0"/>
                </a:rPr>
                <a:t>Sequencing of questions often did not match the witnesses’ own image of the event.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000" dirty="0" smtClean="0">
                  <a:latin typeface="Comic Sans MS" panose="030F0702030302020204" pitchFamily="66" charset="0"/>
                </a:rPr>
                <a:t>Police questioners often interrupted, not allowing witnesses to expand their answers.</a:t>
              </a:r>
            </a:p>
            <a:p>
              <a:r>
                <a:rPr lang="en-GB" sz="2000" b="1" dirty="0" smtClean="0">
                  <a:latin typeface="Comic Sans MS" panose="030F0702030302020204" pitchFamily="66" charset="0"/>
                </a:rPr>
                <a:t>Conclusions? </a:t>
              </a:r>
              <a:r>
                <a:rPr lang="en-GB" sz="2000" dirty="0" smtClean="0">
                  <a:latin typeface="Comic Sans MS" panose="030F0702030302020204" pitchFamily="66" charset="0"/>
                </a:rPr>
                <a:t>They concluded that all of these factors led to ineffective interviewing. Based on these conclusions </a:t>
              </a:r>
              <a:r>
                <a:rPr lang="en-GB" sz="2000" dirty="0" err="1" smtClean="0">
                  <a:latin typeface="Comic Sans MS" panose="030F0702030302020204" pitchFamily="66" charset="0"/>
                </a:rPr>
                <a:t>Geiselman</a:t>
              </a:r>
              <a:r>
                <a:rPr lang="en-GB" sz="2000" dirty="0" smtClean="0">
                  <a:latin typeface="Comic Sans MS" panose="030F0702030302020204" pitchFamily="66" charset="0"/>
                </a:rPr>
                <a:t> therefore developed the ‘cognitive interview’ to improve recall.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8" b="26729"/>
            <a:stretch/>
          </p:blipFill>
          <p:spPr bwMode="auto">
            <a:xfrm>
              <a:off x="2051720" y="1134183"/>
              <a:ext cx="1241302" cy="548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0" y="4740052"/>
            <a:ext cx="9144000" cy="923330"/>
          </a:xfrm>
          <a:prstGeom prst="rect">
            <a:avLst/>
          </a:prstGeom>
          <a:solidFill>
            <a:srgbClr val="92D050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E.C?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+ High in ecological validity as real setting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- but all research comes from America, so perhaps culturally biased.</a:t>
            </a:r>
          </a:p>
        </p:txBody>
      </p:sp>
    </p:spTree>
    <p:extLst>
      <p:ext uri="{BB962C8B-B14F-4D97-AF65-F5344CB8AC3E}">
        <p14:creationId xmlns:p14="http://schemas.microsoft.com/office/powerpoint/2010/main" val="399357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1764</Words>
  <Application>Microsoft Office PowerPoint</Application>
  <PresentationFormat>On-screen Show (4:3)</PresentationFormat>
  <Paragraphs>233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1_Office Theme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the accuracy of an EWT by improved using a cognitive interview?</vt:lpstr>
      <vt:lpstr>PowerPoint Presentation</vt:lpstr>
      <vt:lpstr>Would could be the practical applications to the economy of the cognitive interview?</vt:lpstr>
      <vt:lpstr>PowerPoint Presentation</vt:lpstr>
      <vt:lpstr>The four stages of the cognitive interview technique…</vt:lpstr>
      <vt:lpstr>PowerPoint Presentation</vt:lpstr>
      <vt:lpstr>Comparison between a standard police interview</vt:lpstr>
      <vt:lpstr>Activity</vt:lpstr>
      <vt:lpstr>Activity</vt:lpstr>
      <vt:lpstr>Evaluation</vt:lpstr>
      <vt:lpstr>The cognitive interview in action…</vt:lpstr>
      <vt:lpstr>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accuracy of an EWT by improved using a cognitive interview?</dc:title>
  <dc:creator>Kirsty</dc:creator>
  <cp:lastModifiedBy>Kirsty</cp:lastModifiedBy>
  <cp:revision>35</cp:revision>
  <dcterms:created xsi:type="dcterms:W3CDTF">2014-08-05T15:01:17Z</dcterms:created>
  <dcterms:modified xsi:type="dcterms:W3CDTF">2015-09-21T19:26:56Z</dcterms:modified>
</cp:coreProperties>
</file>