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2" r:id="rId3"/>
    <p:sldMasterId id="2147483780" r:id="rId4"/>
  </p:sldMasterIdLst>
  <p:notesMasterIdLst>
    <p:notesMasterId r:id="rId14"/>
  </p:notesMasterIdLst>
  <p:sldIdLst>
    <p:sldId id="257" r:id="rId5"/>
    <p:sldId id="261" r:id="rId6"/>
    <p:sldId id="276" r:id="rId7"/>
    <p:sldId id="272" r:id="rId8"/>
    <p:sldId id="280" r:id="rId9"/>
    <p:sldId id="282" r:id="rId10"/>
    <p:sldId id="269" r:id="rId11"/>
    <p:sldId id="281" r:id="rId12"/>
    <p:sldId id="28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0"/>
  </p:normalViewPr>
  <p:slideViewPr>
    <p:cSldViewPr>
      <p:cViewPr>
        <p:scale>
          <a:sx n="66" d="100"/>
          <a:sy n="66" d="100"/>
        </p:scale>
        <p:origin x="-1644" y="-5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F15D4-9EAE-4B9E-938A-CA7425E18E0C}" type="datetimeFigureOut">
              <a:rPr lang="en-US" smtClean="0"/>
              <a:t>7/7/2016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237CC-E26F-4C22-90E8-4D38850289D9}" type="slidenum">
              <a:rPr lang="en-US" smtClean="0"/>
              <a:t>‹#›</a:t>
            </a:fld>
            <a:endParaRPr lang="en-US"/>
          </a:p>
        </p:txBody>
      </p:sp>
    </p:spTree>
    <p:extLst>
      <p:ext uri="{BB962C8B-B14F-4D97-AF65-F5344CB8AC3E}">
        <p14:creationId xmlns:p14="http://schemas.microsoft.com/office/powerpoint/2010/main" val="340087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1BD154-5090-417E-B4D3-C9FD947B312E}"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76357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1BD154-5090-417E-B4D3-C9FD947B312E}"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421633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1BD154-5090-417E-B4D3-C9FD947B312E}"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1507957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E268C-F229-4ECF-AA09-34A5808729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65003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0489C-A71E-4198-A1E9-D825059DE9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2126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86DF6-B049-4D78-A6A7-E5D96D47CCA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4676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CA6D4-8FAE-4887-AD1B-9EB014F9D7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3179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F740D5-C7CB-4DE1-8A0E-76B4F756A8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45045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1BE5DB-8A52-40C0-9BBF-8C5C772D147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3095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9B697C-43C2-4FB6-8F99-48BAF85CAA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82881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135AB-31EC-4577-B66F-EE6E9ADC0E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9541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1BD154-5090-417E-B4D3-C9FD947B312E}"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2019194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98DB15-B788-4000-B251-F785D778BA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3058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68460F-D252-443C-9E06-C56E597AEE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611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697A7-DD40-436D-81A9-FE2B02AAA8C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87717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E268C-F229-4ECF-AA09-34A5808729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18082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0489C-A71E-4198-A1E9-D825059DE9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6153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86DF6-B049-4D78-A6A7-E5D96D47CCA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3794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CA6D4-8FAE-4887-AD1B-9EB014F9D7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3880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F740D5-C7CB-4DE1-8A0E-76B4F756A8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0240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1BE5DB-8A52-40C0-9BBF-8C5C772D147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6694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9B697C-43C2-4FB6-8F99-48BAF85CAA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58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1BD154-5090-417E-B4D3-C9FD947B312E}" type="datetimeFigureOut">
              <a:rPr lang="en-US" smtClean="0"/>
              <a:t>7/7/2016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2983462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135AB-31EC-4577-B66F-EE6E9ADC0E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4223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98DB15-B788-4000-B251-F785D778BA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55696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68460F-D252-443C-9E06-C56E597AEE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29555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697A7-DD40-436D-81A9-FE2B02AAA8C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07995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E268C-F229-4ECF-AA09-34A5808729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9152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0489C-A71E-4198-A1E9-D825059DE9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37201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86DF6-B049-4D78-A6A7-E5D96D47CCA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0222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ECA6D4-8FAE-4887-AD1B-9EB014F9D7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43701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F740D5-C7CB-4DE1-8A0E-76B4F756A8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2407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1BE5DB-8A52-40C0-9BBF-8C5C772D147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5638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1BD154-5090-417E-B4D3-C9FD947B312E}"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15408228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9B697C-43C2-4FB6-8F99-48BAF85CAA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5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135AB-31EC-4577-B66F-EE6E9ADC0E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68035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98DB15-B788-4000-B251-F785D778BA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69338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68460F-D252-443C-9E06-C56E597AEE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61713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697A7-DD40-436D-81A9-FE2B02AAA8C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856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1BD154-5090-417E-B4D3-C9FD947B312E}" type="datetimeFigureOut">
              <a:rPr lang="en-US" smtClean="0"/>
              <a:t>7/7/2016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345327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1BD154-5090-417E-B4D3-C9FD947B312E}" type="datetimeFigureOut">
              <a:rPr lang="en-US" smtClean="0"/>
              <a:t>7/7/2016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371485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1BD154-5090-417E-B4D3-C9FD947B312E}" type="datetimeFigureOut">
              <a:rPr lang="en-US" smtClean="0"/>
              <a:t>7/7/2016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405320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1BD154-5090-417E-B4D3-C9FD947B312E}"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190401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1BD154-5090-417E-B4D3-C9FD947B312E}" type="datetimeFigureOut">
              <a:rPr lang="en-US" smtClean="0"/>
              <a:t>7/7/2016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D2D41-94D7-4453-A37B-5E2452636D67}" type="slidenum">
              <a:rPr lang="en-US" smtClean="0"/>
              <a:t>‹#›</a:t>
            </a:fld>
            <a:endParaRPr lang="en-US"/>
          </a:p>
        </p:txBody>
      </p:sp>
    </p:spTree>
    <p:extLst>
      <p:ext uri="{BB962C8B-B14F-4D97-AF65-F5344CB8AC3E}">
        <p14:creationId xmlns:p14="http://schemas.microsoft.com/office/powerpoint/2010/main" val="176264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BD154-5090-417E-B4D3-C9FD947B312E}" type="datetimeFigureOut">
              <a:rPr lang="en-US" smtClean="0"/>
              <a:t>7/7/2016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D2D41-94D7-4453-A37B-5E2452636D67}" type="slidenum">
              <a:rPr lang="en-US" smtClean="0"/>
              <a:t>‹#›</a:t>
            </a:fld>
            <a:endParaRPr lang="en-US"/>
          </a:p>
        </p:txBody>
      </p:sp>
    </p:spTree>
    <p:extLst>
      <p:ext uri="{BB962C8B-B14F-4D97-AF65-F5344CB8AC3E}">
        <p14:creationId xmlns:p14="http://schemas.microsoft.com/office/powerpoint/2010/main" val="1310760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6431BFD4-AC4D-4D69-918D-51015A44D491}"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330908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6431BFD4-AC4D-4D69-918D-51015A44D491}"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9013847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6431BFD4-AC4D-4D69-918D-51015A44D491}"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24364964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www.youtube.com/watch?v=Dn6E_4g4UAw&amp;feature=related" TargetMode="External"/><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BLmwmX-mni8&amp;feature=related" TargetMode="External"/><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0.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0"/>
            <a:ext cx="3286125" cy="4572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style>
          <a:lnRef idx="0">
            <a:schemeClr val="dk1"/>
          </a:lnRef>
          <a:fillRef idx="3">
            <a:schemeClr val="dk1"/>
          </a:fillRef>
          <a:effectRef idx="3">
            <a:schemeClr val="dk1"/>
          </a:effectRef>
          <a:fontRef idx="minor">
            <a:schemeClr val="lt1"/>
          </a:fontRef>
        </p:style>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5857875"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5857875" cy="36576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4463592"/>
            <a:ext cx="3286125" cy="23944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762000"/>
            <a:ext cx="2733674" cy="23299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85800" y="1778168"/>
            <a:ext cx="1981200" cy="101566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6000" dirty="0" smtClean="0"/>
              <a:t>1666</a:t>
            </a:r>
            <a:endParaRPr lang="en-US" sz="6000" dirty="0"/>
          </a:p>
        </p:txBody>
      </p:sp>
    </p:spTree>
    <p:extLst>
      <p:ext uri="{BB962C8B-B14F-4D97-AF65-F5344CB8AC3E}">
        <p14:creationId xmlns:p14="http://schemas.microsoft.com/office/powerpoint/2010/main" val="3911575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90600" y="675144"/>
            <a:ext cx="7772400" cy="1143000"/>
          </a:xfrm>
        </p:spPr>
        <p:txBody>
          <a:bodyPr/>
          <a:lstStyle/>
          <a:p>
            <a:endParaRPr lang="en-US" smtClean="0"/>
          </a:p>
        </p:txBody>
      </p:sp>
      <p:sp>
        <p:nvSpPr>
          <p:cNvPr id="48131" name="Rectangle 3"/>
          <p:cNvSpPr>
            <a:spLocks noGrp="1" noChangeArrowheads="1"/>
          </p:cNvSpPr>
          <p:nvPr>
            <p:ph type="body" idx="1"/>
          </p:nvPr>
        </p:nvSpPr>
        <p:spPr>
          <a:xfrm>
            <a:off x="990600" y="2046744"/>
            <a:ext cx="7772400" cy="4114800"/>
          </a:xfrm>
        </p:spPr>
        <p:txBody>
          <a:bodyPr/>
          <a:lstStyle/>
          <a:p>
            <a:endParaRPr lang="en-US" smtClean="0"/>
          </a:p>
        </p:txBody>
      </p:sp>
      <p:pic>
        <p:nvPicPr>
          <p:cNvPr id="48132" name="Picture 7" descr="Great%20Fire%20Of%20London04092010160523"/>
          <p:cNvPicPr>
            <a:picLocks noChangeAspect="1" noChangeArrowheads="1"/>
          </p:cNvPicPr>
          <p:nvPr/>
        </p:nvPicPr>
        <p:blipFill rotWithShape="1">
          <a:blip r:embed="rId2">
            <a:extLst>
              <a:ext uri="{28A0092B-C50C-407E-A947-70E740481C1C}">
                <a14:useLocalDpi xmlns:a14="http://schemas.microsoft.com/office/drawing/2010/main" val="0"/>
              </a:ext>
            </a:extLst>
          </a:blip>
          <a:srcRect l="3165"/>
          <a:stretch/>
        </p:blipFill>
        <p:spPr bwMode="auto">
          <a:xfrm>
            <a:off x="0" y="1"/>
            <a:ext cx="9326347"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65544"/>
            <a:ext cx="70104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spcBef>
                <a:spcPct val="0"/>
              </a:spcBef>
              <a:spcAft>
                <a:spcPct val="0"/>
              </a:spcAft>
              <a:defRPr/>
            </a:pPr>
            <a:r>
              <a:rPr lang="en-US" sz="4000" dirty="0">
                <a:solidFill>
                  <a:schemeClr val="tx1"/>
                </a:solidFill>
                <a:latin typeface="Calibri" pitchFamily="34" charset="0"/>
                <a:cs typeface="Calibri" pitchFamily="34" charset="0"/>
              </a:rPr>
              <a:t>The Great Fire of London - 1666</a:t>
            </a:r>
          </a:p>
        </p:txBody>
      </p:sp>
      <p:sp>
        <p:nvSpPr>
          <p:cNvPr id="3" name="TextBox 2"/>
          <p:cNvSpPr txBox="1"/>
          <p:nvPr/>
        </p:nvSpPr>
        <p:spPr>
          <a:xfrm>
            <a:off x="762000" y="979944"/>
            <a:ext cx="8077200"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solidFill>
                  <a:schemeClr val="tx1"/>
                </a:solidFill>
                <a:latin typeface="Calibri" pitchFamily="34" charset="0"/>
                <a:cs typeface="Calibri" pitchFamily="34" charset="0"/>
              </a:rPr>
              <a:t>The Fire started on the 2</a:t>
            </a:r>
            <a:r>
              <a:rPr lang="en-US" sz="2400" baseline="30000" dirty="0" smtClean="0">
                <a:solidFill>
                  <a:schemeClr val="tx1"/>
                </a:solidFill>
                <a:latin typeface="Calibri" pitchFamily="34" charset="0"/>
                <a:cs typeface="Calibri" pitchFamily="34" charset="0"/>
              </a:rPr>
              <a:t>nd</a:t>
            </a:r>
            <a:r>
              <a:rPr lang="en-US" sz="2400" dirty="0" smtClean="0">
                <a:solidFill>
                  <a:schemeClr val="tx1"/>
                </a:solidFill>
                <a:latin typeface="Calibri" pitchFamily="34" charset="0"/>
                <a:cs typeface="Calibri" pitchFamily="34" charset="0"/>
              </a:rPr>
              <a:t> September 1666 </a:t>
            </a:r>
            <a:r>
              <a:rPr lang="en-US" sz="2400" dirty="0">
                <a:solidFill>
                  <a:schemeClr val="tx1"/>
                </a:solidFill>
                <a:latin typeface="Calibri" pitchFamily="34" charset="0"/>
                <a:cs typeface="Calibri" pitchFamily="34" charset="0"/>
              </a:rPr>
              <a:t>and </a:t>
            </a:r>
            <a:r>
              <a:rPr lang="en-US" sz="2400" dirty="0" smtClean="0">
                <a:solidFill>
                  <a:schemeClr val="tx1"/>
                </a:solidFill>
                <a:latin typeface="Calibri" pitchFamily="34" charset="0"/>
                <a:cs typeface="Calibri" pitchFamily="34" charset="0"/>
              </a:rPr>
              <a:t> raged </a:t>
            </a:r>
            <a:r>
              <a:rPr lang="en-US" sz="2400" dirty="0">
                <a:solidFill>
                  <a:schemeClr val="tx1"/>
                </a:solidFill>
                <a:latin typeface="Calibri" pitchFamily="34" charset="0"/>
                <a:cs typeface="Calibri" pitchFamily="34" charset="0"/>
              </a:rPr>
              <a:t>for four days and </a:t>
            </a:r>
            <a:r>
              <a:rPr lang="en-US" sz="2400" dirty="0" smtClean="0">
                <a:solidFill>
                  <a:schemeClr val="tx1"/>
                </a:solidFill>
                <a:latin typeface="Calibri" pitchFamily="34" charset="0"/>
                <a:cs typeface="Calibri" pitchFamily="34" charset="0"/>
              </a:rPr>
              <a:t>nights. It started in Pudding Lane at a baker’s shop, owned by Thomas </a:t>
            </a:r>
            <a:r>
              <a:rPr lang="en-US" sz="2400" dirty="0" err="1" smtClean="0">
                <a:solidFill>
                  <a:schemeClr val="tx1"/>
                </a:solidFill>
                <a:latin typeface="Calibri" pitchFamily="34" charset="0"/>
                <a:cs typeface="Calibri" pitchFamily="34" charset="0"/>
              </a:rPr>
              <a:t>Farynor</a:t>
            </a:r>
            <a:r>
              <a:rPr lang="en-US" sz="2400" dirty="0" smtClean="0">
                <a:solidFill>
                  <a:schemeClr val="tx1"/>
                </a:solidFill>
                <a:latin typeface="Calibri" pitchFamily="34" charset="0"/>
                <a:cs typeface="Calibri" pitchFamily="34" charset="0"/>
              </a:rPr>
              <a:t> . His maid failed to put out the ovens at the end of the night.</a:t>
            </a:r>
          </a:p>
          <a:p>
            <a:r>
              <a:rPr lang="en-US" sz="2400" dirty="0" smtClean="0">
                <a:solidFill>
                  <a:schemeClr val="tx1"/>
                </a:solidFill>
                <a:latin typeface="Calibri" pitchFamily="34" charset="0"/>
                <a:cs typeface="Calibri" pitchFamily="34" charset="0"/>
              </a:rPr>
              <a:t>Once the fire started, it spread quickly. The city was made out of wood, and with September following on from the summer, the city was very dry. Strong winds fanned the flames and the fire grew.</a:t>
            </a:r>
            <a:endParaRPr lang="en-US" sz="2400" dirty="0">
              <a:solidFill>
                <a:schemeClr val="tx1"/>
              </a:solidFill>
              <a:latin typeface="Calibri" pitchFamily="34" charset="0"/>
              <a:cs typeface="Calibri" pitchFamily="34" charset="0"/>
            </a:endParaRPr>
          </a:p>
        </p:txBody>
      </p:sp>
      <p:sp>
        <p:nvSpPr>
          <p:cNvPr id="4" name="TextBox 3"/>
          <p:cNvSpPr txBox="1"/>
          <p:nvPr/>
        </p:nvSpPr>
        <p:spPr>
          <a:xfrm>
            <a:off x="1" y="4147007"/>
            <a:ext cx="914400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Calibri" pitchFamily="34" charset="0"/>
                <a:cs typeface="Calibri" pitchFamily="34" charset="0"/>
              </a:rPr>
              <a:t>Fire fighting services did not exist in 1666. People used leather buckets which had little effect on the fire. Houses were pulled down to stop the fire spreading from house to house</a:t>
            </a:r>
            <a:r>
              <a:rPr lang="en-US" sz="2400" dirty="0" smtClean="0">
                <a:latin typeface="Calibri" pitchFamily="34" charset="0"/>
                <a:cs typeface="Calibri" pitchFamily="34" charset="0"/>
              </a:rPr>
              <a:t>. The wind eventually dropped and the fire finally stopped.</a:t>
            </a:r>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From the 2</a:t>
            </a:r>
            <a:r>
              <a:rPr lang="en-US" sz="2400" baseline="30000" dirty="0" smtClean="0">
                <a:latin typeface="Calibri" pitchFamily="34" charset="0"/>
                <a:cs typeface="Calibri" pitchFamily="34" charset="0"/>
              </a:rPr>
              <a:t>nd</a:t>
            </a:r>
            <a:r>
              <a:rPr lang="en-US" sz="2400" dirty="0" smtClean="0">
                <a:latin typeface="Calibri" pitchFamily="34" charset="0"/>
                <a:cs typeface="Calibri" pitchFamily="34" charset="0"/>
              </a:rPr>
              <a:t> – 5</a:t>
            </a:r>
            <a:r>
              <a:rPr lang="en-US" sz="2400" baseline="30000" dirty="0" smtClean="0">
                <a:latin typeface="Calibri" pitchFamily="34" charset="0"/>
                <a:cs typeface="Calibri" pitchFamily="34" charset="0"/>
              </a:rPr>
              <a:t>th</a:t>
            </a:r>
            <a:r>
              <a:rPr lang="en-US" sz="2400" dirty="0" smtClean="0">
                <a:latin typeface="Calibri" pitchFamily="34" charset="0"/>
                <a:cs typeface="Calibri" pitchFamily="34" charset="0"/>
              </a:rPr>
              <a:t> September, 80% of the city was destroyed and over 13,000 houses , 89 churches (including St. Paul's Cathedral) were damaged. </a:t>
            </a:r>
            <a:endParaRPr lang="en-US" sz="2400" dirty="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73430"/>
            <a:ext cx="7848600"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174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smtClean="0"/>
          </a:p>
        </p:txBody>
      </p:sp>
      <p:sp>
        <p:nvSpPr>
          <p:cNvPr id="50179" name="Rectangle 3"/>
          <p:cNvSpPr>
            <a:spLocks noGrp="1" noChangeArrowheads="1"/>
          </p:cNvSpPr>
          <p:nvPr>
            <p:ph type="body" idx="1"/>
          </p:nvPr>
        </p:nvSpPr>
        <p:spPr/>
        <p:txBody>
          <a:bodyPr/>
          <a:lstStyle/>
          <a:p>
            <a:endParaRPr lang="en-US" smtClean="0"/>
          </a:p>
        </p:txBody>
      </p:sp>
      <p:pic>
        <p:nvPicPr>
          <p:cNvPr id="50180" name="Picture 5" descr="hollar_london_16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0975"/>
            <a:ext cx="8391709" cy="5305425"/>
          </a:xfrm>
          <a:prstGeom prst="rect">
            <a:avLst/>
          </a:prstGeom>
        </p:spPr>
      </p:pic>
    </p:spTree>
    <p:extLst>
      <p:ext uri="{BB962C8B-B14F-4D97-AF65-F5344CB8AC3E}">
        <p14:creationId xmlns:p14="http://schemas.microsoft.com/office/powerpoint/2010/main" val="3742353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smtClean="0"/>
          </a:p>
        </p:txBody>
      </p:sp>
      <p:sp>
        <p:nvSpPr>
          <p:cNvPr id="51203" name="Rectangle 3"/>
          <p:cNvSpPr>
            <a:spLocks noGrp="1" noChangeArrowheads="1"/>
          </p:cNvSpPr>
          <p:nvPr>
            <p:ph type="body" idx="1"/>
          </p:nvPr>
        </p:nvSpPr>
        <p:spPr/>
        <p:txBody>
          <a:bodyPr/>
          <a:lstStyle/>
          <a:p>
            <a:endParaRPr lang="en-US" smtClean="0"/>
          </a:p>
        </p:txBody>
      </p:sp>
      <p:pic>
        <p:nvPicPr>
          <p:cNvPr id="51204" name="Picture 5" descr="J-128-0004_paper_sample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41243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J-128-0004_paper_sample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09600"/>
            <a:ext cx="41243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7"/>
          <p:cNvSpPr>
            <a:spLocks noChangeArrowheads="1"/>
          </p:cNvSpPr>
          <p:nvPr/>
        </p:nvSpPr>
        <p:spPr bwMode="auto">
          <a:xfrm>
            <a:off x="609600" y="609600"/>
            <a:ext cx="39624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b="1" u="sng" dirty="0" smtClean="0">
                <a:solidFill>
                  <a:srgbClr val="000000"/>
                </a:solidFill>
                <a:latin typeface="Comic Sans MS" pitchFamily="66" charset="0"/>
              </a:rPr>
              <a:t>September</a:t>
            </a:r>
            <a:r>
              <a:rPr lang="en-GB" u="sng" dirty="0" smtClean="0">
                <a:solidFill>
                  <a:srgbClr val="000000"/>
                </a:solidFill>
                <a:latin typeface="Comic Sans MS" pitchFamily="66" charset="0"/>
              </a:rPr>
              <a:t> </a:t>
            </a:r>
            <a:r>
              <a:rPr lang="en-GB" b="1" u="sng" dirty="0" smtClean="0">
                <a:solidFill>
                  <a:srgbClr val="000000"/>
                </a:solidFill>
                <a:latin typeface="Comic Sans MS" pitchFamily="66" charset="0"/>
              </a:rPr>
              <a:t>2nd 1666.</a:t>
            </a:r>
            <a:r>
              <a:rPr lang="en-GB" dirty="0" smtClean="0">
                <a:solidFill>
                  <a:srgbClr val="000000"/>
                </a:solidFill>
                <a:latin typeface="Comic Sans MS" pitchFamily="66" charset="0"/>
              </a:rPr>
              <a:t/>
            </a:r>
            <a:br>
              <a:rPr lang="en-GB" dirty="0" smtClean="0">
                <a:solidFill>
                  <a:srgbClr val="000000"/>
                </a:solidFill>
                <a:latin typeface="Comic Sans MS" pitchFamily="66" charset="0"/>
              </a:rPr>
            </a:br>
            <a:r>
              <a:rPr lang="en-GB" dirty="0" smtClean="0">
                <a:solidFill>
                  <a:srgbClr val="000000"/>
                </a:solidFill>
                <a:latin typeface="Zolano Serif BTN" pitchFamily="18" charset="0"/>
              </a:rPr>
              <a:t>Jane called us up about three in the morning, to tell us of a great fire they saw in the city. So I rose and slipped on my nightgown, and went to her window, and thought it to be on the backside of </a:t>
            </a:r>
            <a:r>
              <a:rPr lang="en-GB" dirty="0" err="1" smtClean="0">
                <a:solidFill>
                  <a:srgbClr val="000000"/>
                </a:solidFill>
                <a:latin typeface="Zolano Serif BTN" pitchFamily="18" charset="0"/>
              </a:rPr>
              <a:t>Marke</a:t>
            </a:r>
            <a:r>
              <a:rPr lang="en-GB" dirty="0" smtClean="0">
                <a:solidFill>
                  <a:srgbClr val="000000"/>
                </a:solidFill>
                <a:latin typeface="Zolano Serif BTN" pitchFamily="18" charset="0"/>
              </a:rPr>
              <a:t>-lane at the farthest; but, being unused to such fires as followed, I thought it far enough off; and so went to bed again and to sleep. About seven rose again to dress myself, and there looked out at the window, and saw the fire not so much as it was and further off. By and by Jane comes and tells me that she hears that above 300 houses have been burned down to-night by the fire we saw, and that it is now burning down Fish Street, by London bridge.</a:t>
            </a:r>
          </a:p>
        </p:txBody>
      </p:sp>
      <p:sp>
        <p:nvSpPr>
          <p:cNvPr id="51207" name="Rectangle 8"/>
          <p:cNvSpPr>
            <a:spLocks noChangeArrowheads="1"/>
          </p:cNvSpPr>
          <p:nvPr/>
        </p:nvSpPr>
        <p:spPr bwMode="auto">
          <a:xfrm>
            <a:off x="4724400" y="304800"/>
            <a:ext cx="4038600" cy="560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GB" sz="1600" b="1" dirty="0" smtClean="0">
              <a:solidFill>
                <a:srgbClr val="000000"/>
              </a:solidFill>
            </a:endParaRPr>
          </a:p>
          <a:p>
            <a:pPr fontAlgn="base">
              <a:spcBef>
                <a:spcPct val="0"/>
              </a:spcBef>
              <a:spcAft>
                <a:spcPct val="0"/>
              </a:spcAft>
            </a:pPr>
            <a:r>
              <a:rPr lang="en-GB" dirty="0" smtClean="0">
                <a:solidFill>
                  <a:srgbClr val="000000"/>
                </a:solidFill>
                <a:latin typeface="Zolano Serif BTN" pitchFamily="18" charset="0"/>
              </a:rPr>
              <a:t>Houses were burned one from another. When we could endure no more upon the water; we to a little ale-house on the Bank side, over against the 'Three Cranes, and there stayed till it was dark and saw the fire grow; and, as it grew darker, appeared more and more, and in corners and upon steeples, and between churches and houses, as far as we could see up the hill of the city, in a most horrid malicious flame, not like the fine flame of an ordinary fire. We saw the fire as only one entire arch of fire from this to the other side the bridge, and in a bow up the hill for an arch of above a mile long: it made me weep to see it. The churches, houses, and all on fire and flaming at once; and a horrid noise the flames made, and the cracking of houses at their ruins.</a:t>
            </a:r>
          </a:p>
        </p:txBody>
      </p:sp>
      <p:pic>
        <p:nvPicPr>
          <p:cNvPr id="51208" name="Picture 10" descr="Herb_Corner_Bor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5038" y="0"/>
            <a:ext cx="5889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1" descr="Herb_Corner_Bor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096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2" descr="Herb_Corner_Bor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00800"/>
            <a:ext cx="44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3" descr="Herb_Corner_Bor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3000" y="6488113"/>
            <a:ext cx="38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7" descr="ink-smud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235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hlinkClick r:id="rId8"/>
          </p:cNvPr>
          <p:cNvSpPr/>
          <p:nvPr/>
        </p:nvSpPr>
        <p:spPr>
          <a:xfrm>
            <a:off x="2214562" y="6584827"/>
            <a:ext cx="4572000" cy="246221"/>
          </a:xfrm>
          <a:prstGeom prst="rect">
            <a:avLst/>
          </a:prstGeom>
        </p:spPr>
        <p:txBody>
          <a:bodyPr>
            <a:spAutoFit/>
          </a:bodyPr>
          <a:lstStyle/>
          <a:p>
            <a:r>
              <a:rPr lang="en-US" sz="1000" dirty="0">
                <a:hlinkClick r:id="rId8"/>
              </a:rPr>
              <a:t>http://www.youtube.com/watch?v=Dn6E_4g4UAw&amp;feature=related</a:t>
            </a:r>
            <a:endParaRPr lang="en-US" sz="1000" dirty="0"/>
          </a:p>
        </p:txBody>
      </p:sp>
      <p:sp>
        <p:nvSpPr>
          <p:cNvPr id="3" name="AutoShape 2" descr="https://upload.wikimedia.org/wikipedia/commons/b/bd/Samuel_Pepys_by_John_Closterman.jpg"/>
          <p:cNvSpPr>
            <a:spLocks noChangeAspect="1" noChangeArrowheads="1"/>
          </p:cNvSpPr>
          <p:nvPr/>
        </p:nvSpPr>
        <p:spPr bwMode="auto">
          <a:xfrm>
            <a:off x="155575" y="-3481388"/>
            <a:ext cx="5781675" cy="7258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1214" b="100000" l="0" r="98096"/>
                    </a14:imgEffect>
                  </a14:imgLayer>
                </a14:imgProps>
              </a:ext>
              <a:ext uri="{28A0092B-C50C-407E-A947-70E740481C1C}">
                <a14:useLocalDpi xmlns:a14="http://schemas.microsoft.com/office/drawing/2010/main" val="0"/>
              </a:ext>
            </a:extLst>
          </a:blip>
          <a:stretch>
            <a:fillRect/>
          </a:stretch>
        </p:blipFill>
        <p:spPr>
          <a:xfrm>
            <a:off x="1760094" y="266700"/>
            <a:ext cx="5026468" cy="6308215"/>
          </a:xfrm>
          <a:prstGeom prst="rect">
            <a:avLst/>
          </a:prstGeom>
        </p:spPr>
      </p:pic>
    </p:spTree>
    <p:extLst>
      <p:ext uri="{BB962C8B-B14F-4D97-AF65-F5344CB8AC3E}">
        <p14:creationId xmlns:p14="http://schemas.microsoft.com/office/powerpoint/2010/main" val="8705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5" name="Picture 15" descr="http://www.webdesign.org/img_articles/10431/paper_set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6576" name="Picture 16" descr="http://www.webdesign.org/img_articles/10431/paper_set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548962"/>
            <a:ext cx="2514600" cy="381000"/>
          </a:xfrm>
          <a:prstGeom prst="rect">
            <a:avLst/>
          </a:prstGeom>
          <a:noFill/>
        </p:spPr>
        <p:txBody>
          <a:bodyPr wrap="square" rtlCol="0">
            <a:spAutoFit/>
          </a:bodyPr>
          <a:lstStyle/>
          <a:p>
            <a:r>
              <a:rPr lang="en-US" dirty="0" smtClean="0">
                <a:latin typeface="Comic Sans MS" pitchFamily="66" charset="0"/>
              </a:rPr>
              <a:t>Dear Diary,</a:t>
            </a:r>
            <a:endParaRPr lang="en-US" dirty="0">
              <a:latin typeface="Comic Sans MS" pitchFamily="66" charset="0"/>
            </a:endParaRPr>
          </a:p>
        </p:txBody>
      </p:sp>
      <p:sp>
        <p:nvSpPr>
          <p:cNvPr id="3" name="TextBox 2"/>
          <p:cNvSpPr txBox="1"/>
          <p:nvPr/>
        </p:nvSpPr>
        <p:spPr>
          <a:xfrm>
            <a:off x="152400" y="152400"/>
            <a:ext cx="1676400" cy="369332"/>
          </a:xfrm>
          <a:prstGeom prst="rect">
            <a:avLst/>
          </a:prstGeom>
          <a:noFill/>
        </p:spPr>
        <p:txBody>
          <a:bodyPr wrap="square" rtlCol="0">
            <a:spAutoFit/>
          </a:bodyPr>
          <a:lstStyle/>
          <a:p>
            <a:r>
              <a:rPr lang="en-US" dirty="0" smtClean="0">
                <a:latin typeface="Comic Sans MS" pitchFamily="66" charset="0"/>
              </a:rPr>
              <a:t>02/09/1666</a:t>
            </a:r>
            <a:r>
              <a:rPr lang="en-US" dirty="0" smtClean="0"/>
              <a:t>.</a:t>
            </a:r>
            <a:endParaRPr lang="en-US" dirty="0"/>
          </a:p>
        </p:txBody>
      </p:sp>
      <p:sp>
        <p:nvSpPr>
          <p:cNvPr id="5" name="TextBox 4"/>
          <p:cNvSpPr txBox="1"/>
          <p:nvPr/>
        </p:nvSpPr>
        <p:spPr>
          <a:xfrm>
            <a:off x="228600" y="1251396"/>
            <a:ext cx="4191000" cy="923330"/>
          </a:xfrm>
          <a:prstGeom prst="rect">
            <a:avLst/>
          </a:prstGeom>
          <a:noFill/>
        </p:spPr>
        <p:txBody>
          <a:bodyPr wrap="square" rtlCol="0">
            <a:spAutoFit/>
          </a:bodyPr>
          <a:lstStyle/>
          <a:p>
            <a:r>
              <a:rPr lang="en-US" dirty="0" smtClean="0">
                <a:latin typeface="Comic Sans MS" pitchFamily="66" charset="0"/>
              </a:rPr>
              <a:t>I could see…. (At least 3 things)</a:t>
            </a:r>
          </a:p>
          <a:p>
            <a:endParaRPr lang="en-US" dirty="0">
              <a:latin typeface="Comic Sans MS" pitchFamily="66" charset="0"/>
            </a:endParaRPr>
          </a:p>
          <a:p>
            <a:endParaRPr lang="en-US" dirty="0" smtClean="0">
              <a:latin typeface="Comic Sans MS" pitchFamily="66" charset="0"/>
            </a:endParaRPr>
          </a:p>
        </p:txBody>
      </p:sp>
      <p:sp>
        <p:nvSpPr>
          <p:cNvPr id="6" name="Rectangle 5"/>
          <p:cNvSpPr/>
          <p:nvPr/>
        </p:nvSpPr>
        <p:spPr>
          <a:xfrm>
            <a:off x="2514600" y="6477000"/>
            <a:ext cx="4572000" cy="246221"/>
          </a:xfrm>
          <a:prstGeom prst="rect">
            <a:avLst/>
          </a:prstGeom>
        </p:spPr>
        <p:txBody>
          <a:bodyPr>
            <a:spAutoFit/>
          </a:bodyPr>
          <a:lstStyle/>
          <a:p>
            <a:r>
              <a:rPr lang="en-US" sz="1000" dirty="0">
                <a:hlinkClick r:id="rId3"/>
              </a:rPr>
              <a:t>http://www.youtube.com/watch?v=BLmwmX-mni8&amp;feature=related</a:t>
            </a:r>
            <a:endParaRPr lang="en-US" sz="1000" dirty="0"/>
          </a:p>
        </p:txBody>
      </p:sp>
      <p:sp>
        <p:nvSpPr>
          <p:cNvPr id="7" name="Rectangle 6"/>
          <p:cNvSpPr/>
          <p:nvPr/>
        </p:nvSpPr>
        <p:spPr>
          <a:xfrm>
            <a:off x="201769" y="1828800"/>
            <a:ext cx="4572000" cy="1200329"/>
          </a:xfrm>
          <a:prstGeom prst="rect">
            <a:avLst/>
          </a:prstGeom>
        </p:spPr>
        <p:txBody>
          <a:bodyPr>
            <a:spAutoFit/>
          </a:bodyPr>
          <a:lstStyle/>
          <a:p>
            <a:r>
              <a:rPr lang="en-US" dirty="0">
                <a:latin typeface="Comic Sans MS" pitchFamily="66" charset="0"/>
              </a:rPr>
              <a:t>I could hear</a:t>
            </a:r>
            <a:r>
              <a:rPr lang="en-US" dirty="0" smtClean="0">
                <a:latin typeface="Comic Sans MS" pitchFamily="66" charset="0"/>
              </a:rPr>
              <a:t>… (At least 3 things)</a:t>
            </a:r>
            <a:endParaRPr lang="en-US" dirty="0">
              <a:latin typeface="Comic Sans MS" pitchFamily="66" charset="0"/>
            </a:endParaRPr>
          </a:p>
          <a:p>
            <a:endParaRPr lang="en-US" dirty="0">
              <a:latin typeface="Comic Sans MS" pitchFamily="66" charset="0"/>
            </a:endParaRPr>
          </a:p>
          <a:p>
            <a:r>
              <a:rPr lang="en-US" dirty="0">
                <a:latin typeface="Comic Sans MS" pitchFamily="66" charset="0"/>
              </a:rPr>
              <a:t>I could taste</a:t>
            </a:r>
            <a:r>
              <a:rPr lang="en-US" dirty="0" smtClean="0">
                <a:latin typeface="Comic Sans MS" pitchFamily="66" charset="0"/>
              </a:rPr>
              <a:t>… </a:t>
            </a:r>
            <a:endParaRPr lang="en-US" dirty="0">
              <a:latin typeface="Comic Sans MS" pitchFamily="66" charset="0"/>
            </a:endParaRPr>
          </a:p>
          <a:p>
            <a:endParaRPr lang="en-US" dirty="0">
              <a:latin typeface="Comic Sans MS" pitchFamily="66" charset="0"/>
            </a:endParaRPr>
          </a:p>
        </p:txBody>
      </p:sp>
      <p:sp>
        <p:nvSpPr>
          <p:cNvPr id="9" name="TextBox 8"/>
          <p:cNvSpPr txBox="1"/>
          <p:nvPr/>
        </p:nvSpPr>
        <p:spPr>
          <a:xfrm>
            <a:off x="206062" y="3670507"/>
            <a:ext cx="2743200" cy="381000"/>
          </a:xfrm>
          <a:prstGeom prst="rect">
            <a:avLst/>
          </a:prstGeom>
          <a:noFill/>
        </p:spPr>
        <p:txBody>
          <a:bodyPr wrap="square" rtlCol="0">
            <a:spAutoFit/>
          </a:bodyPr>
          <a:lstStyle/>
          <a:p>
            <a:r>
              <a:rPr lang="en-US" dirty="0" smtClean="0">
                <a:latin typeface="Comic Sans MS" pitchFamily="66" charset="0"/>
              </a:rPr>
              <a:t>I was scared because…</a:t>
            </a:r>
            <a:endParaRPr lang="en-US" dirty="0">
              <a:latin typeface="Comic Sans MS" pitchFamily="66" charset="0"/>
            </a:endParaRPr>
          </a:p>
        </p:txBody>
      </p:sp>
      <p:sp>
        <p:nvSpPr>
          <p:cNvPr id="10" name="TextBox 9"/>
          <p:cNvSpPr txBox="1"/>
          <p:nvPr/>
        </p:nvSpPr>
        <p:spPr>
          <a:xfrm>
            <a:off x="211428" y="3029129"/>
            <a:ext cx="2286000" cy="369332"/>
          </a:xfrm>
          <a:prstGeom prst="rect">
            <a:avLst/>
          </a:prstGeom>
          <a:noFill/>
        </p:spPr>
        <p:txBody>
          <a:bodyPr wrap="square" rtlCol="0">
            <a:spAutoFit/>
          </a:bodyPr>
          <a:lstStyle/>
          <a:p>
            <a:r>
              <a:rPr lang="en-US" dirty="0" smtClean="0">
                <a:latin typeface="Comic Sans MS" pitchFamily="66" charset="0"/>
              </a:rPr>
              <a:t>I could smell...</a:t>
            </a:r>
            <a:endParaRPr lang="en-US" dirty="0">
              <a:latin typeface="Comic Sans MS" pitchFamily="66" charset="0"/>
            </a:endParaRPr>
          </a:p>
        </p:txBody>
      </p:sp>
      <p:sp>
        <p:nvSpPr>
          <p:cNvPr id="11" name="TextBox 10"/>
          <p:cNvSpPr txBox="1"/>
          <p:nvPr/>
        </p:nvSpPr>
        <p:spPr>
          <a:xfrm>
            <a:off x="4710984" y="182196"/>
            <a:ext cx="4217831" cy="61247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dirty="0" smtClean="0">
                <a:latin typeface="Calibri" pitchFamily="34" charset="0"/>
                <a:cs typeface="Calibri" pitchFamily="34" charset="0"/>
              </a:rPr>
              <a:t>Imagine you are watching the Great Fire of London from your bedroom window in London. </a:t>
            </a:r>
          </a:p>
          <a:p>
            <a:endParaRPr lang="en-US" sz="2800" dirty="0">
              <a:latin typeface="Calibri" pitchFamily="34" charset="0"/>
              <a:cs typeface="Calibri" pitchFamily="34" charset="0"/>
            </a:endParaRPr>
          </a:p>
          <a:p>
            <a:pPr marL="457200" indent="-457200">
              <a:buFont typeface="Wingdings" pitchFamily="2" charset="2"/>
              <a:buChar char="q"/>
            </a:pPr>
            <a:r>
              <a:rPr lang="en-US" sz="2800" dirty="0" smtClean="0">
                <a:latin typeface="Calibri" pitchFamily="34" charset="0"/>
                <a:cs typeface="Calibri" pitchFamily="34" charset="0"/>
              </a:rPr>
              <a:t>Say what you can see/hear/taste/smell.</a:t>
            </a:r>
          </a:p>
          <a:p>
            <a:endParaRPr lang="en-US" sz="2800" dirty="0">
              <a:latin typeface="Calibri" pitchFamily="34" charset="0"/>
              <a:cs typeface="Calibri" pitchFamily="34" charset="0"/>
            </a:endParaRPr>
          </a:p>
          <a:p>
            <a:pPr marL="457200" indent="-457200">
              <a:buFont typeface="Wingdings" pitchFamily="2" charset="2"/>
              <a:buChar char="q"/>
            </a:pPr>
            <a:r>
              <a:rPr lang="en-US" sz="2800" dirty="0" smtClean="0">
                <a:latin typeface="Calibri" pitchFamily="34" charset="0"/>
                <a:cs typeface="Calibri" pitchFamily="34" charset="0"/>
              </a:rPr>
              <a:t>Explain what ‘fire breaks’ are. </a:t>
            </a:r>
          </a:p>
          <a:p>
            <a:endParaRPr lang="en-US" sz="2800" dirty="0">
              <a:latin typeface="Calibri" pitchFamily="34" charset="0"/>
              <a:cs typeface="Calibri" pitchFamily="34" charset="0"/>
            </a:endParaRPr>
          </a:p>
          <a:p>
            <a:pPr marL="457200" indent="-457200">
              <a:buFont typeface="Wingdings" pitchFamily="2" charset="2"/>
              <a:buChar char="q"/>
            </a:pPr>
            <a:r>
              <a:rPr lang="en-US" sz="2800" dirty="0" smtClean="0">
                <a:latin typeface="Calibri" pitchFamily="34" charset="0"/>
                <a:cs typeface="Calibri" pitchFamily="34" charset="0"/>
              </a:rPr>
              <a:t>Say what you think about the fire spreading quickly</a:t>
            </a:r>
            <a:endParaRPr lang="en-US" sz="2800" dirty="0">
              <a:latin typeface="Calibri" pitchFamily="34" charset="0"/>
              <a:cs typeface="Calibri" pitchFamily="34" charset="0"/>
            </a:endParaRPr>
          </a:p>
        </p:txBody>
      </p:sp>
      <p:sp>
        <p:nvSpPr>
          <p:cNvPr id="12" name="TextBox 11"/>
          <p:cNvSpPr txBox="1"/>
          <p:nvPr/>
        </p:nvSpPr>
        <p:spPr>
          <a:xfrm>
            <a:off x="136301" y="4343400"/>
            <a:ext cx="4038600" cy="923330"/>
          </a:xfrm>
          <a:prstGeom prst="rect">
            <a:avLst/>
          </a:prstGeom>
          <a:noFill/>
        </p:spPr>
        <p:txBody>
          <a:bodyPr wrap="square" rtlCol="0">
            <a:spAutoFit/>
          </a:bodyPr>
          <a:lstStyle/>
          <a:p>
            <a:r>
              <a:rPr lang="en-US" dirty="0" smtClean="0">
                <a:latin typeface="Comic Sans MS" pitchFamily="66" charset="0"/>
                <a:cs typeface="Calibri" pitchFamily="34" charset="0"/>
              </a:rPr>
              <a:t>The fire was getting closer…</a:t>
            </a:r>
          </a:p>
          <a:p>
            <a:endParaRPr lang="en-US" dirty="0">
              <a:latin typeface="Comic Sans MS" pitchFamily="66" charset="0"/>
              <a:cs typeface="Calibri" pitchFamily="34" charset="0"/>
            </a:endParaRPr>
          </a:p>
          <a:p>
            <a:r>
              <a:rPr lang="en-US" dirty="0" smtClean="0">
                <a:latin typeface="Comic Sans MS" pitchFamily="66" charset="0"/>
                <a:cs typeface="Calibri" pitchFamily="34" charset="0"/>
              </a:rPr>
              <a:t>I decided to gather my belongings…</a:t>
            </a:r>
            <a:endParaRPr lang="en-US" dirty="0">
              <a:latin typeface="Comic Sans MS" pitchFamily="66" charset="0"/>
              <a:cs typeface="Calibri" pitchFamily="34" charset="0"/>
            </a:endParaRPr>
          </a:p>
        </p:txBody>
      </p:sp>
    </p:spTree>
    <p:extLst>
      <p:ext uri="{BB962C8B-B14F-4D97-AF65-F5344CB8AC3E}">
        <p14:creationId xmlns:p14="http://schemas.microsoft.com/office/powerpoint/2010/main" val="84397851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E:\KES\Year 7\Lessons\Trinity Term 1\Fire of London\3 - Fire Dan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045475">
            <a:off x="-1067143" y="-669857"/>
            <a:ext cx="5910263" cy="414828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KES\Year 7\Lessons\Trinity Term 1\Fire of London\4 - London Devast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63046">
            <a:off x="2580163" y="2337160"/>
            <a:ext cx="7194820" cy="50300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KES\Year 7\Lessons\Trinity Term 1\Fire of London\7 - The Outbrea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399" y="-457200"/>
            <a:ext cx="657616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KES\Year 7\Lessons\Trinity Term 1\Fire of London\8 - The City In Flam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77049">
            <a:off x="-968199" y="2996085"/>
            <a:ext cx="6554013" cy="45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200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500"/>
                                        <p:tgtEl>
                                          <p:spTgt spid="4099"/>
                                        </p:tgtEl>
                                      </p:cBhvr>
                                    </p:animEffect>
                                  </p:childTnLst>
                                </p:cTn>
                              </p:par>
                              <p:par>
                                <p:cTn id="11" presetID="10" presetClass="entr" presetSubtype="0" fill="hold" nodeType="withEffect">
                                  <p:stCondLst>
                                    <p:cond delay="300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par>
                                <p:cTn id="14" presetID="10" presetClass="entr" presetSubtype="0" fill="hold" nodeType="withEffect">
                                  <p:stCondLst>
                                    <p:cond delay="4000"/>
                                  </p:stCondLst>
                                  <p:childTnLst>
                                    <p:set>
                                      <p:cBhvr>
                                        <p:cTn id="15" dur="1" fill="hold">
                                          <p:stCondLst>
                                            <p:cond delay="0"/>
                                          </p:stCondLst>
                                        </p:cTn>
                                        <p:tgtEl>
                                          <p:spTgt spid="4101"/>
                                        </p:tgtEl>
                                        <p:attrNameLst>
                                          <p:attrName>style.visibility</p:attrName>
                                        </p:attrNameLst>
                                      </p:cBhvr>
                                      <p:to>
                                        <p:strVal val="visible"/>
                                      </p:to>
                                    </p:set>
                                    <p:animEffect transition="in" filter="fade">
                                      <p:cBhvr>
                                        <p:cTn id="16"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smtClean="0"/>
          </a:p>
        </p:txBody>
      </p:sp>
      <p:sp>
        <p:nvSpPr>
          <p:cNvPr id="53251" name="Rectangle 3"/>
          <p:cNvSpPr>
            <a:spLocks noGrp="1" noChangeArrowheads="1"/>
          </p:cNvSpPr>
          <p:nvPr>
            <p:ph type="body" idx="1"/>
          </p:nvPr>
        </p:nvSpPr>
        <p:spPr/>
        <p:txBody>
          <a:bodyPr/>
          <a:lstStyle/>
          <a:p>
            <a:endParaRPr lang="en-US" dirty="0" smtClean="0"/>
          </a:p>
        </p:txBody>
      </p:sp>
      <p:pic>
        <p:nvPicPr>
          <p:cNvPr id="53252" name="Content Placeholder 4" descr="476px-Christopher_Wren_by_Godfrey_Kneller_1711.jpg"/>
          <p:cNvPicPr>
            <a:picLocks noChangeAspect="1"/>
          </p:cNvPicPr>
          <p:nvPr/>
        </p:nvPicPr>
        <p:blipFill>
          <a:blip r:embed="rId2">
            <a:extLst>
              <a:ext uri="{28A0092B-C50C-407E-A947-70E740481C1C}">
                <a14:useLocalDpi xmlns:a14="http://schemas.microsoft.com/office/drawing/2010/main" val="0"/>
              </a:ext>
            </a:extLst>
          </a:blip>
          <a:srcRect t="-12608" b="-12608"/>
          <a:stretch>
            <a:fillRect/>
          </a:stretch>
        </p:blipFill>
        <p:spPr bwMode="auto">
          <a:xfrm>
            <a:off x="0" y="-838199"/>
            <a:ext cx="48768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Content Placeholder 3" descr="St_Pauls_Cathedral_in_1896.JPG"/>
          <p:cNvPicPr>
            <a:picLocks noChangeAspect="1"/>
          </p:cNvPicPr>
          <p:nvPr/>
        </p:nvPicPr>
        <p:blipFill>
          <a:blip r:embed="rId3">
            <a:extLst>
              <a:ext uri="{28A0092B-C50C-407E-A947-70E740481C1C}">
                <a14:useLocalDpi xmlns:a14="http://schemas.microsoft.com/office/drawing/2010/main" val="0"/>
              </a:ext>
            </a:extLst>
          </a:blip>
          <a:srcRect l="-19096" r="-19096"/>
          <a:stretch>
            <a:fillRect/>
          </a:stretch>
        </p:blipFill>
        <p:spPr bwMode="auto">
          <a:xfrm>
            <a:off x="3048000" y="-1"/>
            <a:ext cx="7084389" cy="38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40" y="6049027"/>
            <a:ext cx="9226640" cy="7848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500" dirty="0" smtClean="0">
                <a:latin typeface="Calibri" pitchFamily="34" charset="0"/>
                <a:cs typeface="Calibri" pitchFamily="34" charset="0"/>
              </a:rPr>
              <a:t>Sir Christopher Wren - Architect</a:t>
            </a:r>
            <a:endParaRPr lang="en-US" sz="4500" dirty="0">
              <a:latin typeface="Calibri" pitchFamily="34" charset="0"/>
              <a:cs typeface="Calibri" pitchFamily="34" charset="0"/>
            </a:endParaRPr>
          </a:p>
        </p:txBody>
      </p:sp>
      <p:sp>
        <p:nvSpPr>
          <p:cNvPr id="3" name="TextBox 2"/>
          <p:cNvSpPr txBox="1"/>
          <p:nvPr/>
        </p:nvSpPr>
        <p:spPr>
          <a:xfrm>
            <a:off x="4876800" y="3895301"/>
            <a:ext cx="4267200" cy="21698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500" dirty="0" smtClean="0">
                <a:latin typeface="Calibri" pitchFamily="34" charset="0"/>
                <a:cs typeface="Calibri" pitchFamily="34" charset="0"/>
              </a:rPr>
              <a:t>London was rebuilt using brick material.</a:t>
            </a:r>
            <a:endParaRPr lang="en-US" sz="4500" dirty="0">
              <a:latin typeface="Calibri" pitchFamily="34" charset="0"/>
              <a:cs typeface="Calibri" pitchFamily="34" charset="0"/>
            </a:endParaRPr>
          </a:p>
        </p:txBody>
      </p:sp>
    </p:spTree>
    <p:extLst>
      <p:ext uri="{BB962C8B-B14F-4D97-AF65-F5344CB8AC3E}">
        <p14:creationId xmlns:p14="http://schemas.microsoft.com/office/powerpoint/2010/main" val="3490686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KES\Year 7\Lessons\Trinity Term 1\Fire of London\2 - Rede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 y="0"/>
            <a:ext cx="91476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859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KES\Year 7\Lessons\Trinity Term 1\Fire of London\5 - Rebuilding.jpg"/>
          <p:cNvPicPr>
            <a:picLocks noChangeAspect="1" noChangeArrowheads="1"/>
          </p:cNvPicPr>
          <p:nvPr/>
        </p:nvPicPr>
        <p:blipFill rotWithShape="1">
          <a:blip r:embed="rId2">
            <a:extLst>
              <a:ext uri="{28A0092B-C50C-407E-A947-70E740481C1C}">
                <a14:useLocalDpi xmlns:a14="http://schemas.microsoft.com/office/drawing/2010/main" val="0"/>
              </a:ext>
            </a:extLst>
          </a:blip>
          <a:srcRect t="40015" r="21265" b="5184"/>
          <a:stretch/>
        </p:blipFill>
        <p:spPr bwMode="auto">
          <a:xfrm>
            <a:off x="166061" y="685800"/>
            <a:ext cx="895253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44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TotalTime>
  <Words>460</Words>
  <Application>Microsoft Office PowerPoint</Application>
  <PresentationFormat>On-screen Show (4:3)</PresentationFormat>
  <Paragraphs>31</Paragraphs>
  <Slides>9</Slides>
  <Notes>0</Notes>
  <HiddenSlides>0</HiddenSlides>
  <MMClips>0</MMClips>
  <ScaleCrop>false</ScaleCrop>
  <HeadingPairs>
    <vt:vector size="4" baseType="variant">
      <vt:variant>
        <vt:lpstr>Theme</vt:lpstr>
      </vt:variant>
      <vt:variant>
        <vt:i4>4</vt:i4>
      </vt:variant>
      <vt:variant>
        <vt:lpstr>Slide Titles</vt:lpstr>
      </vt:variant>
      <vt:variant>
        <vt:i4>9</vt:i4>
      </vt:variant>
    </vt:vector>
  </HeadingPairs>
  <TitlesOfParts>
    <vt:vector size="13" baseType="lpstr">
      <vt:lpstr>Office Theme</vt:lpstr>
      <vt:lpstr>Default Design</vt:lpstr>
      <vt:lpstr>6_Default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dc:creator>
  <cp:lastModifiedBy>Anastasia Galvin</cp:lastModifiedBy>
  <cp:revision>50</cp:revision>
  <dcterms:created xsi:type="dcterms:W3CDTF">2012-03-19T17:51:24Z</dcterms:created>
  <dcterms:modified xsi:type="dcterms:W3CDTF">2016-07-07T15:12:02Z</dcterms:modified>
</cp:coreProperties>
</file>