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8" r:id="rId3"/>
    <p:sldId id="259" r:id="rId4"/>
    <p:sldId id="260" r:id="rId5"/>
    <p:sldId id="265" r:id="rId6"/>
    <p:sldId id="261" r:id="rId7"/>
    <p:sldId id="262" r:id="rId8"/>
    <p:sldId id="263" r:id="rId9"/>
    <p:sldId id="266" r:id="rId10"/>
    <p:sldId id="271" r:id="rId11"/>
    <p:sldId id="267" r:id="rId12"/>
    <p:sldId id="270" r:id="rId13"/>
    <p:sldId id="264"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4" d="100"/>
          <a:sy n="74" d="100"/>
        </p:scale>
        <p:origin x="-39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706A7A-25AD-42FC-8725-146CA07F85D1}" type="datetimeFigureOut">
              <a:rPr lang="en-GB" smtClean="0"/>
              <a:t>10/03/2016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3F49AF-2765-4B8D-BDA8-4D13D8B04B25}" type="slidenum">
              <a:rPr lang="en-GB" smtClean="0"/>
              <a:t>‹#›</a:t>
            </a:fld>
            <a:endParaRPr lang="en-GB"/>
          </a:p>
        </p:txBody>
      </p:sp>
    </p:spTree>
    <p:extLst>
      <p:ext uri="{BB962C8B-B14F-4D97-AF65-F5344CB8AC3E}">
        <p14:creationId xmlns:p14="http://schemas.microsoft.com/office/powerpoint/2010/main" val="4209454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70074B5-1A59-4018-90D0-5F4F03AB462E}" type="slidenum">
              <a:rPr lang="en-GB" altLang="en-US" smtClean="0">
                <a:solidFill>
                  <a:prstClr val="black"/>
                </a:solidFill>
              </a:rPr>
              <a:pPr eaLnBrk="1" hangingPunct="1">
                <a:spcBef>
                  <a:spcPct val="0"/>
                </a:spcBef>
              </a:pPr>
              <a:t>1</a:t>
            </a:fld>
            <a:endParaRPr lang="en-GB" altLang="en-US" dirty="0" smtClean="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altLang="en-US" dirty="0" smtClean="0"/>
              <a:t>A Dancing Clinics Tools</a:t>
            </a:r>
            <a:r>
              <a:rPr lang="en-US" altLang="en-US" baseline="0" dirty="0" smtClean="0"/>
              <a:t> = classical conditioning</a:t>
            </a:r>
          </a:p>
          <a:p>
            <a:pPr eaLnBrk="1" hangingPunct="1"/>
            <a:r>
              <a:rPr lang="en-US" altLang="en-US" baseline="0" dirty="0" smtClean="0"/>
              <a:t>Tact = anthem</a:t>
            </a:r>
          </a:p>
          <a:p>
            <a:pPr eaLnBrk="1" hangingPunct="1"/>
            <a:r>
              <a:rPr lang="en-US" altLang="en-US" baseline="0" dirty="0" err="1" smtClean="0"/>
              <a:t>Layerning</a:t>
            </a:r>
            <a:r>
              <a:rPr lang="en-US" altLang="en-US" baseline="0" dirty="0" smtClean="0"/>
              <a:t> hornet = learning theory</a:t>
            </a:r>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0D2C99-958B-4C94-90F5-C3C68E4D5EBC}"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3757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70074B5-1A59-4018-90D0-5F4F03AB462E}" type="slidenum">
              <a:rPr lang="en-GB" altLang="en-US" smtClean="0">
                <a:solidFill>
                  <a:prstClr val="black"/>
                </a:solidFill>
              </a:rPr>
              <a:pPr eaLnBrk="1" hangingPunct="1">
                <a:spcBef>
                  <a:spcPct val="0"/>
                </a:spcBef>
              </a:pPr>
              <a:t>3</a:t>
            </a:fld>
            <a:endParaRPr lang="en-GB" altLang="en-US" dirty="0" smtClean="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70074B5-1A59-4018-90D0-5F4F03AB462E}" type="slidenum">
              <a:rPr lang="en-GB" altLang="en-US" smtClean="0">
                <a:solidFill>
                  <a:prstClr val="black"/>
                </a:solidFill>
              </a:rPr>
              <a:pPr eaLnBrk="1" hangingPunct="1">
                <a:spcBef>
                  <a:spcPct val="0"/>
                </a:spcBef>
              </a:pPr>
              <a:t>4</a:t>
            </a:fld>
            <a:endParaRPr lang="en-GB" altLang="en-US" dirty="0" smtClean="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http://ed.ted.com/on/3Pg4lwvN</a:t>
            </a:r>
            <a:endParaRPr lang="en-GB" dirty="0"/>
          </a:p>
        </p:txBody>
      </p:sp>
      <p:sp>
        <p:nvSpPr>
          <p:cNvPr id="4" name="Slide Number Placeholder 3"/>
          <p:cNvSpPr>
            <a:spLocks noGrp="1"/>
          </p:cNvSpPr>
          <p:nvPr>
            <p:ph type="sldNum" sz="quarter" idx="10"/>
          </p:nvPr>
        </p:nvSpPr>
        <p:spPr/>
        <p:txBody>
          <a:bodyPr/>
          <a:lstStyle/>
          <a:p>
            <a:fld id="{973F49AF-2765-4B8D-BDA8-4D13D8B04B25}" type="slidenum">
              <a:rPr lang="en-GB" smtClean="0"/>
              <a:t>5</a:t>
            </a:fld>
            <a:endParaRPr lang="en-GB"/>
          </a:p>
        </p:txBody>
      </p:sp>
    </p:spTree>
    <p:extLst>
      <p:ext uri="{BB962C8B-B14F-4D97-AF65-F5344CB8AC3E}">
        <p14:creationId xmlns:p14="http://schemas.microsoft.com/office/powerpoint/2010/main" val="170651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C650633-D544-43A6-9DA3-55CC0784A847}" type="slidenum">
              <a:rPr lang="en-GB" altLang="en-US" smtClean="0">
                <a:solidFill>
                  <a:prstClr val="black"/>
                </a:solidFill>
              </a:rPr>
              <a:pPr eaLnBrk="1" hangingPunct="1">
                <a:spcBef>
                  <a:spcPct val="0"/>
                </a:spcBef>
              </a:pPr>
              <a:t>6</a:t>
            </a:fld>
            <a:endParaRPr lang="en-GB" altLang="en-US" smtClean="0">
              <a:solidFill>
                <a:prstClr val="black"/>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4B355C96-4CA8-40CD-9D87-73C38A363781}" type="slidenum">
              <a:rPr lang="en-GB" altLang="en-US">
                <a:solidFill>
                  <a:prstClr val="black"/>
                </a:solidFill>
              </a:rPr>
              <a:pPr fontAlgn="base">
                <a:spcBef>
                  <a:spcPct val="0"/>
                </a:spcBef>
                <a:spcAft>
                  <a:spcPct val="0"/>
                </a:spcAft>
              </a:pPr>
              <a:t>9</a:t>
            </a:fld>
            <a:endParaRPr lang="en-GB"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4B62E50-F122-4525-8B6E-267F3F3DE205}" type="datetimeFigureOut">
              <a:rPr lang="en-GB">
                <a:solidFill>
                  <a:prstClr val="black">
                    <a:tint val="75000"/>
                  </a:prstClr>
                </a:solidFill>
              </a:rPr>
              <a:pPr/>
              <a:t>10/03/2016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7B1BCA8-F9A0-4AD5-BFE7-1647E26821B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0605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B62E50-F122-4525-8B6E-267F3F3DE205}" type="datetimeFigureOut">
              <a:rPr lang="en-GB">
                <a:solidFill>
                  <a:prstClr val="black">
                    <a:tint val="75000"/>
                  </a:prstClr>
                </a:solidFill>
              </a:rPr>
              <a:pPr/>
              <a:t>10/03/2016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7B1BCA8-F9A0-4AD5-BFE7-1647E26821B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442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B62E50-F122-4525-8B6E-267F3F3DE205}" type="datetimeFigureOut">
              <a:rPr lang="en-GB">
                <a:solidFill>
                  <a:prstClr val="black">
                    <a:tint val="75000"/>
                  </a:prstClr>
                </a:solidFill>
              </a:rPr>
              <a:pPr/>
              <a:t>10/03/2016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7B1BCA8-F9A0-4AD5-BFE7-1647E26821B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4440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B62E50-F122-4525-8B6E-267F3F3DE205}" type="datetimeFigureOut">
              <a:rPr lang="en-GB">
                <a:solidFill>
                  <a:prstClr val="black">
                    <a:tint val="75000"/>
                  </a:prstClr>
                </a:solidFill>
              </a:rPr>
              <a:pPr/>
              <a:t>10/03/2016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7B1BCA8-F9A0-4AD5-BFE7-1647E26821B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567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B62E50-F122-4525-8B6E-267F3F3DE205}" type="datetimeFigureOut">
              <a:rPr lang="en-GB">
                <a:solidFill>
                  <a:prstClr val="black">
                    <a:tint val="75000"/>
                  </a:prstClr>
                </a:solidFill>
              </a:rPr>
              <a:pPr/>
              <a:t>10/03/2016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7B1BCA8-F9A0-4AD5-BFE7-1647E26821B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1591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4B62E50-F122-4525-8B6E-267F3F3DE205}" type="datetimeFigureOut">
              <a:rPr lang="en-GB">
                <a:solidFill>
                  <a:prstClr val="black">
                    <a:tint val="75000"/>
                  </a:prstClr>
                </a:solidFill>
              </a:rPr>
              <a:pPr/>
              <a:t>10/03/2016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7B1BCA8-F9A0-4AD5-BFE7-1647E26821B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5525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4B62E50-F122-4525-8B6E-267F3F3DE205}" type="datetimeFigureOut">
              <a:rPr lang="en-GB">
                <a:solidFill>
                  <a:prstClr val="black">
                    <a:tint val="75000"/>
                  </a:prstClr>
                </a:solidFill>
              </a:rPr>
              <a:pPr/>
              <a:t>10/03/2016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7B1BCA8-F9A0-4AD5-BFE7-1647E26821B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2862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4B62E50-F122-4525-8B6E-267F3F3DE205}" type="datetimeFigureOut">
              <a:rPr lang="en-GB">
                <a:solidFill>
                  <a:prstClr val="black">
                    <a:tint val="75000"/>
                  </a:prstClr>
                </a:solidFill>
              </a:rPr>
              <a:pPr/>
              <a:t>10/03/2016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7B1BCA8-F9A0-4AD5-BFE7-1647E26821B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4403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62E50-F122-4525-8B6E-267F3F3DE205}" type="datetimeFigureOut">
              <a:rPr lang="en-GB">
                <a:solidFill>
                  <a:prstClr val="black">
                    <a:tint val="75000"/>
                  </a:prstClr>
                </a:solidFill>
              </a:rPr>
              <a:pPr/>
              <a:t>10/03/2016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7B1BCA8-F9A0-4AD5-BFE7-1647E26821B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3124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B62E50-F122-4525-8B6E-267F3F3DE205}" type="datetimeFigureOut">
              <a:rPr lang="en-GB">
                <a:solidFill>
                  <a:prstClr val="black">
                    <a:tint val="75000"/>
                  </a:prstClr>
                </a:solidFill>
              </a:rPr>
              <a:pPr/>
              <a:t>10/03/2016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7B1BCA8-F9A0-4AD5-BFE7-1647E26821B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5862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B62E50-F122-4525-8B6E-267F3F3DE205}" type="datetimeFigureOut">
              <a:rPr lang="en-GB">
                <a:solidFill>
                  <a:prstClr val="black">
                    <a:tint val="75000"/>
                  </a:prstClr>
                </a:solidFill>
              </a:rPr>
              <a:pPr/>
              <a:t>10/03/2016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7B1BCA8-F9A0-4AD5-BFE7-1647E26821B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507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62E50-F122-4525-8B6E-267F3F3DE205}" type="datetimeFigureOut">
              <a:rPr lang="en-GB">
                <a:solidFill>
                  <a:prstClr val="black">
                    <a:tint val="75000"/>
                  </a:prstClr>
                </a:solidFill>
              </a:rPr>
              <a:pPr/>
              <a:t>10/03/2016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1BCA8-F9A0-4AD5-BFE7-1647E26821B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1902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ed.ted.com/on/3Pg4lwv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marL="285750" indent="-285750">
              <a:buFont typeface="Arial" panose="020B0604020202020204" pitchFamily="34" charset="0"/>
              <a:buChar char="•"/>
              <a:defRPr/>
            </a:pPr>
            <a:r>
              <a:rPr lang="en-GB" kern="0" dirty="0">
                <a:solidFill>
                  <a:srgbClr val="FFFFFF"/>
                </a:solidFill>
                <a:latin typeface="Comic Sans MS"/>
              </a:rPr>
              <a:t>To EXPLAIN Bowlby’s ‘evolutionary theory’ of how attachments are formed.</a:t>
            </a:r>
          </a:p>
          <a:p>
            <a:pPr marL="285750" indent="-285750">
              <a:buFont typeface="Arial" panose="020B0604020202020204" pitchFamily="34" charset="0"/>
              <a:buChar char="•"/>
              <a:defRPr/>
            </a:pPr>
            <a:r>
              <a:rPr lang="en-GB" kern="0" dirty="0">
                <a:solidFill>
                  <a:srgbClr val="FFFFFF"/>
                </a:solidFill>
                <a:latin typeface="Comic Sans MS"/>
              </a:rPr>
              <a:t>To KNOW and EVALUATE research supporting the theory.</a:t>
            </a:r>
          </a:p>
          <a:p>
            <a:pPr marL="285750" indent="-285750">
              <a:buFont typeface="Arial" panose="020B0604020202020204" pitchFamily="34" charset="0"/>
              <a:buChar char="•"/>
              <a:defRPr/>
            </a:pPr>
            <a:r>
              <a:rPr lang="en-GB" kern="0" dirty="0">
                <a:solidFill>
                  <a:srgbClr val="FFFFFF"/>
                </a:solidFill>
                <a:latin typeface="Comic Sans MS"/>
              </a:rPr>
              <a:t>To be able to EVALUATE the accuracy of the theory.</a:t>
            </a:r>
          </a:p>
        </p:txBody>
      </p:sp>
      <p:sp>
        <p:nvSpPr>
          <p:cNvPr id="3" name="Rectangle 2"/>
          <p:cNvSpPr/>
          <p:nvPr/>
        </p:nvSpPr>
        <p:spPr>
          <a:xfrm>
            <a:off x="349817" y="3980201"/>
            <a:ext cx="2125903" cy="400110"/>
          </a:xfrm>
          <a:prstGeom prst="rect">
            <a:avLst/>
          </a:prstGeom>
        </p:spPr>
        <p:txBody>
          <a:bodyPr wrap="none">
            <a:spAutoFit/>
          </a:bodyPr>
          <a:lstStyle/>
          <a:p>
            <a:r>
              <a:rPr lang="en-GB" sz="2000" i="1" dirty="0">
                <a:solidFill>
                  <a:prstClr val="black"/>
                </a:solidFill>
                <a:latin typeface="Comic Sans MS" panose="030F0702030302020204" pitchFamily="66" charset="0"/>
              </a:rPr>
              <a:t>Layering Hornet</a:t>
            </a:r>
          </a:p>
        </p:txBody>
      </p:sp>
      <p:sp>
        <p:nvSpPr>
          <p:cNvPr id="7" name="TextBox 6"/>
          <p:cNvSpPr txBox="1"/>
          <p:nvPr/>
        </p:nvSpPr>
        <p:spPr>
          <a:xfrm>
            <a:off x="63452" y="3028509"/>
            <a:ext cx="4824536" cy="461665"/>
          </a:xfrm>
          <a:prstGeom prst="rect">
            <a:avLst/>
          </a:prstGeom>
          <a:noFill/>
        </p:spPr>
        <p:txBody>
          <a:bodyPr wrap="square" rtlCol="0">
            <a:spAutoFit/>
          </a:bodyPr>
          <a:lstStyle/>
          <a:p>
            <a:r>
              <a:rPr lang="en-GB" sz="2400" b="1" dirty="0">
                <a:solidFill>
                  <a:prstClr val="black"/>
                </a:solidFill>
                <a:latin typeface="Comic Sans MS" panose="030F0702030302020204" pitchFamily="66" charset="0"/>
              </a:rPr>
              <a:t>Solve the anagrams…</a:t>
            </a:r>
          </a:p>
        </p:txBody>
      </p:sp>
      <p:sp>
        <p:nvSpPr>
          <p:cNvPr id="8" name="Rectangle 7"/>
          <p:cNvSpPr/>
          <p:nvPr/>
        </p:nvSpPr>
        <p:spPr>
          <a:xfrm>
            <a:off x="3347505" y="3780146"/>
            <a:ext cx="1749197" cy="400110"/>
          </a:xfrm>
          <a:prstGeom prst="rect">
            <a:avLst/>
          </a:prstGeom>
        </p:spPr>
        <p:txBody>
          <a:bodyPr wrap="none">
            <a:spAutoFit/>
          </a:bodyPr>
          <a:lstStyle/>
          <a:p>
            <a:r>
              <a:rPr lang="en-GB" sz="2000" i="1" dirty="0">
                <a:solidFill>
                  <a:prstClr val="black"/>
                </a:solidFill>
                <a:latin typeface="Comic Sans MS" panose="030F0702030302020204" pitchFamily="66" charset="0"/>
              </a:rPr>
              <a:t>Tact Anthem</a:t>
            </a:r>
          </a:p>
        </p:txBody>
      </p:sp>
      <p:sp>
        <p:nvSpPr>
          <p:cNvPr id="9" name="Rectangle 8"/>
          <p:cNvSpPr/>
          <p:nvPr/>
        </p:nvSpPr>
        <p:spPr>
          <a:xfrm>
            <a:off x="1664276" y="4556322"/>
            <a:ext cx="2927404" cy="400110"/>
          </a:xfrm>
          <a:prstGeom prst="rect">
            <a:avLst/>
          </a:prstGeom>
        </p:spPr>
        <p:txBody>
          <a:bodyPr wrap="none">
            <a:spAutoFit/>
          </a:bodyPr>
          <a:lstStyle/>
          <a:p>
            <a:r>
              <a:rPr lang="en-GB" sz="2000" i="1" dirty="0">
                <a:solidFill>
                  <a:prstClr val="black"/>
                </a:solidFill>
                <a:latin typeface="Comic Sans MS" panose="030F0702030302020204" pitchFamily="66" charset="0"/>
              </a:rPr>
              <a:t>A Dancing Clinics Tools</a:t>
            </a:r>
          </a:p>
        </p:txBody>
      </p:sp>
      <p:sp>
        <p:nvSpPr>
          <p:cNvPr id="15" name="Rectangle 14"/>
          <p:cNvSpPr/>
          <p:nvPr/>
        </p:nvSpPr>
        <p:spPr>
          <a:xfrm>
            <a:off x="632499" y="5118235"/>
            <a:ext cx="2811988" cy="400110"/>
          </a:xfrm>
          <a:prstGeom prst="rect">
            <a:avLst/>
          </a:prstGeom>
        </p:spPr>
        <p:txBody>
          <a:bodyPr wrap="none">
            <a:spAutoFit/>
          </a:bodyPr>
          <a:lstStyle/>
          <a:p>
            <a:r>
              <a:rPr lang="en-GB" sz="2000" i="1" dirty="0">
                <a:solidFill>
                  <a:prstClr val="black"/>
                </a:solidFill>
                <a:latin typeface="Comic Sans MS" panose="030F0702030302020204" pitchFamily="66" charset="0"/>
              </a:rPr>
              <a:t>A Precondition Noting</a:t>
            </a:r>
          </a:p>
        </p:txBody>
      </p:sp>
      <p:sp>
        <p:nvSpPr>
          <p:cNvPr id="16" name="TextBox 15"/>
          <p:cNvSpPr txBox="1"/>
          <p:nvPr/>
        </p:nvSpPr>
        <p:spPr>
          <a:xfrm>
            <a:off x="467544" y="188640"/>
            <a:ext cx="4968552" cy="2554545"/>
          </a:xfrm>
          <a:prstGeom prst="rect">
            <a:avLst/>
          </a:prstGeom>
          <a:solidFill>
            <a:schemeClr val="accent4">
              <a:lumMod val="20000"/>
              <a:lumOff val="80000"/>
            </a:schemeClr>
          </a:solidFill>
          <a:ln w="63500">
            <a:solidFill>
              <a:schemeClr val="tx1"/>
            </a:solidFill>
          </a:ln>
        </p:spPr>
        <p:txBody>
          <a:bodyPr wrap="square" rtlCol="0">
            <a:spAutoFit/>
          </a:bodyPr>
          <a:lstStyle/>
          <a:p>
            <a:pPr algn="ctr"/>
            <a:r>
              <a:rPr lang="en-GB" sz="4000" dirty="0">
                <a:solidFill>
                  <a:prstClr val="black"/>
                </a:solidFill>
                <a:latin typeface="Comic Sans MS" panose="030F0702030302020204" pitchFamily="66" charset="0"/>
              </a:rPr>
              <a:t>Explanations for attachment: </a:t>
            </a:r>
            <a:r>
              <a:rPr lang="en-GB" sz="4000" b="1" dirty="0">
                <a:solidFill>
                  <a:prstClr val="black"/>
                </a:solidFill>
                <a:latin typeface="Comic Sans MS" panose="030F0702030302020204" pitchFamily="66" charset="0"/>
              </a:rPr>
              <a:t>Bowlby’s evolutionary theory</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676" y="252276"/>
            <a:ext cx="2784941" cy="40381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1146" y="4733787"/>
            <a:ext cx="1542728" cy="1283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981448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1484784"/>
          </a:xfrm>
        </p:spPr>
        <p:txBody>
          <a:bodyPr>
            <a:normAutofit fontScale="77500" lnSpcReduction="20000"/>
          </a:bodyPr>
          <a:lstStyle/>
          <a:p>
            <a:pPr marL="0" indent="0">
              <a:buNone/>
            </a:pPr>
            <a:r>
              <a:rPr lang="en-GB" b="1" dirty="0" smtClean="0"/>
              <a:t>Read through the past question, and the student responses.</a:t>
            </a:r>
            <a:endParaRPr lang="en-GB" b="1" dirty="0"/>
          </a:p>
          <a:p>
            <a:r>
              <a:rPr lang="en-GB" i="1" dirty="0" smtClean="0"/>
              <a:t>Mark each of them (out of 4), annotating why you have awarded the mark.</a:t>
            </a:r>
          </a:p>
          <a:p>
            <a:r>
              <a:rPr lang="en-GB" i="1" dirty="0" smtClean="0"/>
              <a:t>Identify which is the best answer and why.</a:t>
            </a:r>
          </a:p>
          <a:p>
            <a:pPr marL="0" indent="0">
              <a:buNone/>
            </a:pPr>
            <a:endParaRPr lang="en-GB" dirty="0"/>
          </a:p>
          <a:p>
            <a:pPr marL="0" indent="0">
              <a:buNone/>
            </a:pPr>
            <a:endParaRPr lang="en-GB" dirty="0"/>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1" y="4885657"/>
            <a:ext cx="7810115" cy="181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70429" y="4882712"/>
            <a:ext cx="4248472" cy="338554"/>
          </a:xfrm>
          <a:prstGeom prst="rect">
            <a:avLst/>
          </a:prstGeom>
          <a:noFill/>
        </p:spPr>
        <p:txBody>
          <a:bodyPr wrap="square" rtlCol="0">
            <a:spAutoFit/>
          </a:bodyPr>
          <a:lstStyle/>
          <a:p>
            <a:r>
              <a:rPr lang="en-GB" sz="1600" b="1" dirty="0">
                <a:solidFill>
                  <a:prstClr val="black"/>
                </a:solidFill>
                <a:latin typeface="Arial" panose="020B0604020202020204" pitchFamily="34" charset="0"/>
                <a:cs typeface="Arial" panose="020B0604020202020204" pitchFamily="34" charset="0"/>
              </a:rPr>
              <a:t>Response E</a:t>
            </a:r>
          </a:p>
        </p:txBody>
      </p:sp>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1022" t="75126" r="25001" b="7197"/>
          <a:stretch/>
        </p:blipFill>
        <p:spPr bwMode="auto">
          <a:xfrm>
            <a:off x="83536" y="3232713"/>
            <a:ext cx="7319962" cy="1348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339752" y="3232713"/>
            <a:ext cx="4248472" cy="338554"/>
          </a:xfrm>
          <a:prstGeom prst="rect">
            <a:avLst/>
          </a:prstGeom>
          <a:noFill/>
        </p:spPr>
        <p:txBody>
          <a:bodyPr wrap="square" rtlCol="0">
            <a:spAutoFit/>
          </a:bodyPr>
          <a:lstStyle/>
          <a:p>
            <a:r>
              <a:rPr lang="en-GB" sz="1600" b="1" dirty="0">
                <a:solidFill>
                  <a:prstClr val="black"/>
                </a:solidFill>
                <a:latin typeface="Arial" panose="020B0604020202020204" pitchFamily="34" charset="0"/>
                <a:cs typeface="Arial" panose="020B0604020202020204" pitchFamily="34" charset="0"/>
              </a:rPr>
              <a:t>Response C</a:t>
            </a:r>
          </a:p>
        </p:txBody>
      </p:sp>
      <p:grpSp>
        <p:nvGrpSpPr>
          <p:cNvPr id="5" name="Group 4"/>
          <p:cNvGrpSpPr/>
          <p:nvPr/>
        </p:nvGrpSpPr>
        <p:grpSpPr>
          <a:xfrm>
            <a:off x="83536" y="1463298"/>
            <a:ext cx="7319962" cy="1605662"/>
            <a:chOff x="112377" y="1844824"/>
            <a:chExt cx="7029666" cy="1440160"/>
          </a:xfrm>
        </p:grpSpPr>
        <p:pic>
          <p:nvPicPr>
            <p:cNvPr id="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1591" t="37753" r="23579" b="42278"/>
            <a:stretch/>
          </p:blipFill>
          <p:spPr bwMode="auto">
            <a:xfrm>
              <a:off x="112377" y="1844824"/>
              <a:ext cx="7029666"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044056" y="1844824"/>
              <a:ext cx="4248472" cy="338554"/>
            </a:xfrm>
            <a:prstGeom prst="rect">
              <a:avLst/>
            </a:prstGeom>
            <a:noFill/>
          </p:spPr>
          <p:txBody>
            <a:bodyPr wrap="square" rtlCol="0">
              <a:spAutoFit/>
            </a:bodyPr>
            <a:lstStyle/>
            <a:p>
              <a:r>
                <a:rPr lang="en-GB" sz="1600" b="1" dirty="0">
                  <a:solidFill>
                    <a:prstClr val="black"/>
                  </a:solidFill>
                  <a:latin typeface="Arial" panose="020B0604020202020204" pitchFamily="34" charset="0"/>
                  <a:cs typeface="Arial" panose="020B0604020202020204" pitchFamily="34" charset="0"/>
                </a:rPr>
                <a:t>Response B </a:t>
              </a:r>
            </a:p>
          </p:txBody>
        </p:sp>
      </p:grpSp>
    </p:spTree>
    <p:extLst>
      <p:ext uri="{BB962C8B-B14F-4D97-AF65-F5344CB8AC3E}">
        <p14:creationId xmlns:p14="http://schemas.microsoft.com/office/powerpoint/2010/main" val="121999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79" y="188640"/>
            <a:ext cx="8041440" cy="1008112"/>
          </a:xfrm>
          <a:solidFill>
            <a:schemeClr val="bg1"/>
          </a:solidFill>
          <a:ln w="63500">
            <a:solidFill>
              <a:schemeClr val="tx1"/>
            </a:solidFill>
          </a:ln>
        </p:spPr>
        <p:txBody>
          <a:bodyPr/>
          <a:lstStyle/>
          <a:p>
            <a:r>
              <a:rPr lang="en-GB" dirty="0" smtClean="0"/>
              <a:t>Activity</a:t>
            </a:r>
            <a:endParaRPr lang="en-GB" dirty="0"/>
          </a:p>
        </p:txBody>
      </p:sp>
      <p:sp>
        <p:nvSpPr>
          <p:cNvPr id="4" name="Content Placeholder 2"/>
          <p:cNvSpPr>
            <a:spLocks noGrp="1"/>
          </p:cNvSpPr>
          <p:nvPr>
            <p:ph idx="1"/>
          </p:nvPr>
        </p:nvSpPr>
        <p:spPr>
          <a:xfrm>
            <a:off x="179512" y="1412776"/>
            <a:ext cx="8496944" cy="3600400"/>
          </a:xfrm>
          <a:solidFill>
            <a:schemeClr val="accent4">
              <a:lumMod val="20000"/>
              <a:lumOff val="80000"/>
            </a:schemeClr>
          </a:solidFill>
          <a:ln w="31750">
            <a:solidFill>
              <a:schemeClr val="tx1"/>
            </a:solidFill>
          </a:ln>
        </p:spPr>
        <p:txBody>
          <a:bodyPr>
            <a:normAutofit/>
          </a:bodyPr>
          <a:lstStyle/>
          <a:p>
            <a:pPr marL="0" indent="0">
              <a:buNone/>
            </a:pPr>
            <a:r>
              <a:rPr lang="en-GB" dirty="0" smtClean="0">
                <a:latin typeface="Comic Sans MS" panose="030F0702030302020204" pitchFamily="66" charset="0"/>
              </a:rPr>
              <a:t>Complete the research findings sheet.</a:t>
            </a:r>
          </a:p>
        </p:txBody>
      </p:sp>
      <p:sp>
        <p:nvSpPr>
          <p:cNvPr id="8" name="TextBox 7"/>
          <p:cNvSpPr txBox="1"/>
          <p:nvPr/>
        </p:nvSpPr>
        <p:spPr>
          <a:xfrm>
            <a:off x="-1"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marL="285750" indent="-285750">
              <a:buFont typeface="Arial" panose="020B0604020202020204" pitchFamily="34" charset="0"/>
              <a:buChar char="•"/>
              <a:defRPr/>
            </a:pPr>
            <a:r>
              <a:rPr lang="en-GB" kern="0" dirty="0">
                <a:solidFill>
                  <a:srgbClr val="FFFFFF"/>
                </a:solidFill>
                <a:latin typeface="Comic Sans MS"/>
              </a:rPr>
              <a:t>To EXPLAIN Bowlby’s ‘evolutionary theory’ of how attachments are formed.</a:t>
            </a:r>
          </a:p>
          <a:p>
            <a:pPr marL="285750" indent="-285750">
              <a:buFont typeface="Arial" panose="020B0604020202020204" pitchFamily="34" charset="0"/>
              <a:buChar char="•"/>
              <a:defRPr/>
            </a:pPr>
            <a:r>
              <a:rPr lang="en-GB" kern="0" dirty="0">
                <a:solidFill>
                  <a:srgbClr val="FFFFFF"/>
                </a:solidFill>
                <a:latin typeface="Comic Sans MS"/>
              </a:rPr>
              <a:t>To KNOW and EVALUATE research supporting the theory.</a:t>
            </a:r>
          </a:p>
          <a:p>
            <a:pPr marL="285750" indent="-285750">
              <a:buFont typeface="Arial" panose="020B0604020202020204" pitchFamily="34" charset="0"/>
              <a:buChar char="•"/>
              <a:defRPr/>
            </a:pPr>
            <a:r>
              <a:rPr lang="en-GB" kern="0" dirty="0">
                <a:solidFill>
                  <a:srgbClr val="FFFFFF"/>
                </a:solidFill>
                <a:latin typeface="Comic Sans MS"/>
              </a:rPr>
              <a:t>To be able to EVALUATE the accuracy of the theory.</a:t>
            </a:r>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4420090"/>
            <a:ext cx="2002370" cy="1666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1019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632" y="188640"/>
            <a:ext cx="8041440" cy="1008112"/>
          </a:xfrm>
          <a:solidFill>
            <a:schemeClr val="bg1"/>
          </a:solidFill>
          <a:ln w="63500">
            <a:solidFill>
              <a:schemeClr val="tx1"/>
            </a:solidFill>
          </a:ln>
        </p:spPr>
        <p:txBody>
          <a:bodyPr/>
          <a:lstStyle/>
          <a:p>
            <a:r>
              <a:rPr lang="en-GB" dirty="0" smtClean="0"/>
              <a:t>Students as teacher…</a:t>
            </a:r>
            <a:endParaRPr lang="en-GB" dirty="0"/>
          </a:p>
        </p:txBody>
      </p:sp>
      <p:sp>
        <p:nvSpPr>
          <p:cNvPr id="4" name="Content Placeholder 2"/>
          <p:cNvSpPr>
            <a:spLocks noGrp="1"/>
          </p:cNvSpPr>
          <p:nvPr>
            <p:ph idx="1"/>
          </p:nvPr>
        </p:nvSpPr>
        <p:spPr>
          <a:xfrm>
            <a:off x="179512" y="1412776"/>
            <a:ext cx="8496944" cy="3384375"/>
          </a:xfrm>
          <a:solidFill>
            <a:schemeClr val="accent4">
              <a:lumMod val="20000"/>
              <a:lumOff val="80000"/>
            </a:schemeClr>
          </a:solidFill>
          <a:ln w="31750">
            <a:solidFill>
              <a:schemeClr val="tx1"/>
            </a:solidFill>
          </a:ln>
        </p:spPr>
        <p:txBody>
          <a:bodyPr>
            <a:normAutofit fontScale="70000" lnSpcReduction="20000"/>
          </a:bodyPr>
          <a:lstStyle/>
          <a:p>
            <a:pPr marL="514350" indent="-514350">
              <a:buAutoNum type="arabicParenR"/>
            </a:pPr>
            <a:r>
              <a:rPr lang="en-GB" dirty="0" smtClean="0">
                <a:latin typeface="Comic Sans MS" panose="030F0702030302020204" pitchFamily="66" charset="0"/>
              </a:rPr>
              <a:t>Get into groups of 4/5.</a:t>
            </a:r>
          </a:p>
          <a:p>
            <a:pPr marL="514350" indent="-514350">
              <a:buAutoNum type="arabicParenR"/>
            </a:pPr>
            <a:r>
              <a:rPr lang="en-GB" dirty="0" smtClean="0">
                <a:latin typeface="Comic Sans MS" panose="030F0702030302020204" pitchFamily="66" charset="0"/>
              </a:rPr>
              <a:t>As a group </a:t>
            </a:r>
            <a:r>
              <a:rPr lang="en-GB" dirty="0">
                <a:latin typeface="Comic Sans MS" panose="030F0702030302020204" pitchFamily="66" charset="0"/>
              </a:rPr>
              <a:t>nominate a teacher from </a:t>
            </a:r>
            <a:r>
              <a:rPr lang="en-GB" dirty="0" smtClean="0">
                <a:latin typeface="Comic Sans MS" panose="030F0702030302020204" pitchFamily="66" charset="0"/>
              </a:rPr>
              <a:t>your team. </a:t>
            </a:r>
          </a:p>
          <a:p>
            <a:pPr marL="514350" indent="-514350">
              <a:buAutoNum type="arabicParenR"/>
            </a:pPr>
            <a:r>
              <a:rPr lang="en-GB" dirty="0" smtClean="0">
                <a:latin typeface="Comic Sans MS" panose="030F0702030302020204" pitchFamily="66" charset="0"/>
              </a:rPr>
              <a:t>As a group you must then </a:t>
            </a:r>
            <a:r>
              <a:rPr lang="en-GB" dirty="0">
                <a:latin typeface="Comic Sans MS" panose="030F0702030302020204" pitchFamily="66" charset="0"/>
              </a:rPr>
              <a:t>prepare </a:t>
            </a:r>
            <a:r>
              <a:rPr lang="en-GB" dirty="0" smtClean="0">
                <a:latin typeface="Comic Sans MS" panose="030F0702030302020204" pitchFamily="66" charset="0"/>
              </a:rPr>
              <a:t>a textbook perfect explanation (without using the textbook!) on the strengths and weaknesses (evaluation!) of Bowlby’s evolutionary theory.</a:t>
            </a:r>
          </a:p>
          <a:p>
            <a:pPr marL="514350" indent="-514350">
              <a:buAutoNum type="arabicParenR"/>
            </a:pPr>
            <a:r>
              <a:rPr lang="en-GB" dirty="0" smtClean="0">
                <a:latin typeface="Comic Sans MS" panose="030F0702030302020204" pitchFamily="66" charset="0"/>
              </a:rPr>
              <a:t>Your ‘teacher’ will then be </a:t>
            </a:r>
            <a:r>
              <a:rPr lang="en-GB" dirty="0">
                <a:latin typeface="Comic Sans MS" panose="030F0702030302020204" pitchFamily="66" charset="0"/>
              </a:rPr>
              <a:t>sent out of the </a:t>
            </a:r>
            <a:r>
              <a:rPr lang="en-GB" dirty="0" smtClean="0">
                <a:latin typeface="Comic Sans MS" panose="030F0702030302020204" pitchFamily="66" charset="0"/>
              </a:rPr>
              <a:t>room, </a:t>
            </a:r>
            <a:r>
              <a:rPr lang="en-GB" dirty="0">
                <a:latin typeface="Comic Sans MS" panose="030F0702030302020204" pitchFamily="66" charset="0"/>
              </a:rPr>
              <a:t>and </a:t>
            </a:r>
            <a:r>
              <a:rPr lang="en-GB" dirty="0" smtClean="0">
                <a:latin typeface="Comic Sans MS" panose="030F0702030302020204" pitchFamily="66" charset="0"/>
              </a:rPr>
              <a:t>each will be called </a:t>
            </a:r>
            <a:r>
              <a:rPr lang="en-GB" dirty="0">
                <a:latin typeface="Comic Sans MS" panose="030F0702030302020204" pitchFamily="66" charset="0"/>
              </a:rPr>
              <a:t>in one by one and give their account . </a:t>
            </a:r>
            <a:endParaRPr lang="en-GB" dirty="0" smtClean="0">
              <a:latin typeface="Comic Sans MS" panose="030F0702030302020204" pitchFamily="66" charset="0"/>
            </a:endParaRPr>
          </a:p>
          <a:p>
            <a:pPr marL="514350" indent="-514350">
              <a:buAutoNum type="arabicParenR"/>
            </a:pPr>
            <a:r>
              <a:rPr lang="en-GB" dirty="0" smtClean="0">
                <a:latin typeface="Comic Sans MS" panose="030F0702030302020204" pitchFamily="66" charset="0"/>
              </a:rPr>
              <a:t>We will award each of </a:t>
            </a:r>
            <a:r>
              <a:rPr lang="en-GB" dirty="0">
                <a:latin typeface="Comic Sans MS" panose="030F0702030302020204" pitchFamily="66" charset="0"/>
              </a:rPr>
              <a:t>them marks </a:t>
            </a:r>
            <a:r>
              <a:rPr lang="en-GB" dirty="0" smtClean="0">
                <a:latin typeface="Comic Sans MS" panose="030F0702030302020204" pitchFamily="66" charset="0"/>
              </a:rPr>
              <a:t>out of 10 (you can’t vote for your own). You may be asked to validate your score by pointing out what they could improve on. </a:t>
            </a:r>
          </a:p>
        </p:txBody>
      </p:sp>
      <p:sp>
        <p:nvSpPr>
          <p:cNvPr id="7" name="Rectangle 6"/>
          <p:cNvSpPr/>
          <p:nvPr/>
        </p:nvSpPr>
        <p:spPr>
          <a:xfrm>
            <a:off x="611560" y="4797152"/>
            <a:ext cx="4572000" cy="646331"/>
          </a:xfrm>
          <a:prstGeom prst="rect">
            <a:avLst/>
          </a:prstGeom>
        </p:spPr>
        <p:txBody>
          <a:bodyPr>
            <a:spAutoFit/>
          </a:bodyPr>
          <a:lstStyle/>
          <a:p>
            <a:r>
              <a:rPr lang="en-GB" dirty="0">
                <a:solidFill>
                  <a:prstClr val="black"/>
                </a:solidFill>
              </a:rPr>
              <a:t>The winning team is the team with the best explanation and thus the most points!!!</a:t>
            </a:r>
          </a:p>
        </p:txBody>
      </p:sp>
      <p:sp>
        <p:nvSpPr>
          <p:cNvPr id="8" name="TextBox 7"/>
          <p:cNvSpPr txBox="1"/>
          <p:nvPr/>
        </p:nvSpPr>
        <p:spPr>
          <a:xfrm>
            <a:off x="-1"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marL="285750" indent="-285750">
              <a:buFont typeface="Arial" panose="020B0604020202020204" pitchFamily="34" charset="0"/>
              <a:buChar char="•"/>
              <a:defRPr/>
            </a:pPr>
            <a:r>
              <a:rPr lang="en-GB" kern="0" dirty="0">
                <a:solidFill>
                  <a:srgbClr val="FFFFFF"/>
                </a:solidFill>
                <a:latin typeface="Comic Sans MS"/>
              </a:rPr>
              <a:t>To EXPLAIN Bowlby’s ‘evolutionary theory’ of how attachments are formed.</a:t>
            </a:r>
          </a:p>
          <a:p>
            <a:pPr marL="285750" indent="-285750">
              <a:buFont typeface="Arial" panose="020B0604020202020204" pitchFamily="34" charset="0"/>
              <a:buChar char="•"/>
              <a:defRPr/>
            </a:pPr>
            <a:r>
              <a:rPr lang="en-GB" kern="0" dirty="0">
                <a:solidFill>
                  <a:srgbClr val="FFFFFF"/>
                </a:solidFill>
                <a:latin typeface="Comic Sans MS"/>
              </a:rPr>
              <a:t>To KNOW and EVALUATE research supporting the theory.</a:t>
            </a:r>
          </a:p>
          <a:p>
            <a:pPr marL="285750" indent="-285750">
              <a:buFont typeface="Arial" panose="020B0604020202020204" pitchFamily="34" charset="0"/>
              <a:buChar char="•"/>
              <a:defRPr/>
            </a:pPr>
            <a:r>
              <a:rPr lang="en-GB" kern="0" dirty="0">
                <a:solidFill>
                  <a:srgbClr val="FFFFFF"/>
                </a:solidFill>
                <a:latin typeface="Comic Sans MS"/>
              </a:rPr>
              <a:t>To be able to EVALUATE the accuracy of the theory.</a:t>
            </a:r>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4420090"/>
            <a:ext cx="2002370" cy="1666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332656"/>
            <a:ext cx="140970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3884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854" y="0"/>
            <a:ext cx="9130145" cy="768959"/>
          </a:xfrm>
          <a:prstGeom prst="rect">
            <a:avLst/>
          </a:prstGeom>
          <a:solidFill>
            <a:schemeClr val="bg1"/>
          </a:solidFill>
          <a:ln w="63500">
            <a:solidFill>
              <a:schemeClr val="tx1"/>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Evaluating – Bowlby</a:t>
            </a:r>
            <a:endParaRPr lang="en-GB" dirty="0"/>
          </a:p>
        </p:txBody>
      </p:sp>
      <p:sp>
        <p:nvSpPr>
          <p:cNvPr id="3" name="TextBox 2"/>
          <p:cNvSpPr txBox="1"/>
          <p:nvPr/>
        </p:nvSpPr>
        <p:spPr>
          <a:xfrm>
            <a:off x="-1"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marL="285750" indent="-285750">
              <a:buFont typeface="Arial" panose="020B0604020202020204" pitchFamily="34" charset="0"/>
              <a:buChar char="•"/>
              <a:defRPr/>
            </a:pPr>
            <a:r>
              <a:rPr lang="en-GB" kern="0" dirty="0">
                <a:solidFill>
                  <a:srgbClr val="FFFFFF"/>
                </a:solidFill>
                <a:latin typeface="Comic Sans MS"/>
              </a:rPr>
              <a:t>To EXPLAIN Bowlby’s ‘evolutionary theory’ of how attachments are formed.</a:t>
            </a:r>
          </a:p>
          <a:p>
            <a:pPr marL="285750" indent="-285750">
              <a:buFont typeface="Arial" panose="020B0604020202020204" pitchFamily="34" charset="0"/>
              <a:buChar char="•"/>
              <a:defRPr/>
            </a:pPr>
            <a:r>
              <a:rPr lang="en-GB" kern="0" dirty="0">
                <a:solidFill>
                  <a:srgbClr val="FFFFFF"/>
                </a:solidFill>
                <a:latin typeface="Comic Sans MS"/>
              </a:rPr>
              <a:t>To KNOW and EVALUATE research supporting the theory.</a:t>
            </a:r>
          </a:p>
          <a:p>
            <a:pPr marL="285750" indent="-285750">
              <a:buFont typeface="Arial" panose="020B0604020202020204" pitchFamily="34" charset="0"/>
              <a:buChar char="•"/>
              <a:defRPr/>
            </a:pPr>
            <a:r>
              <a:rPr lang="en-GB" kern="0" dirty="0">
                <a:solidFill>
                  <a:srgbClr val="FFFFFF"/>
                </a:solidFill>
                <a:latin typeface="Comic Sans MS"/>
              </a:rPr>
              <a:t>To be able to EVALUATE the accuracy of the theory.</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199" t="18055" r="20170" b="14015"/>
          <a:stretch/>
        </p:blipFill>
        <p:spPr bwMode="auto">
          <a:xfrm>
            <a:off x="914400" y="1115096"/>
            <a:ext cx="7010400" cy="4144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608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Practical applications of Bowlby’s research for the </a:t>
            </a:r>
            <a:r>
              <a:rPr lang="en-GB" dirty="0" smtClean="0"/>
              <a:t>economy (evaluatio</a:t>
            </a:r>
            <a:r>
              <a:rPr lang="en-GB" dirty="0" smtClean="0"/>
              <a:t>n)</a:t>
            </a:r>
            <a:endParaRPr lang="en-GB" dirty="0"/>
          </a:p>
        </p:txBody>
      </p:sp>
      <p:sp>
        <p:nvSpPr>
          <p:cNvPr id="3" name="Content Placeholder 2"/>
          <p:cNvSpPr>
            <a:spLocks noGrp="1"/>
          </p:cNvSpPr>
          <p:nvPr>
            <p:ph idx="1"/>
          </p:nvPr>
        </p:nvSpPr>
        <p:spPr>
          <a:xfrm>
            <a:off x="457200" y="1600201"/>
            <a:ext cx="8229600" cy="3352800"/>
          </a:xfrm>
        </p:spPr>
        <p:txBody>
          <a:bodyPr>
            <a:normAutofit fontScale="85000" lnSpcReduction="20000"/>
          </a:bodyPr>
          <a:lstStyle/>
          <a:p>
            <a:pPr marL="0" indent="0">
              <a:buNone/>
            </a:pPr>
            <a:r>
              <a:rPr lang="en-GB" dirty="0"/>
              <a:t>Bowlby’s WHO report in the 1950s was taken to suggest that babies needed the constant care of the mother for healthy psychological development. This led to ‘stay at home’ mothering. Later evidence has shown that good substitute care childcare either in nurseries or by other family members </a:t>
            </a:r>
            <a:r>
              <a:rPr lang="en-GB" dirty="0" err="1"/>
              <a:t>eg</a:t>
            </a:r>
            <a:r>
              <a:rPr lang="en-GB" dirty="0"/>
              <a:t> father does not have a detrimental effect on social development. As an example then, this means that mother can happily return to work after having a child, remaining economically active.</a:t>
            </a:r>
          </a:p>
        </p:txBody>
      </p:sp>
      <p:sp>
        <p:nvSpPr>
          <p:cNvPr id="4" name="TextBox 3"/>
          <p:cNvSpPr txBox="1"/>
          <p:nvPr/>
        </p:nvSpPr>
        <p:spPr>
          <a:xfrm>
            <a:off x="-1"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marL="285750" indent="-285750">
              <a:buFont typeface="Arial" panose="020B0604020202020204" pitchFamily="34" charset="0"/>
              <a:buChar char="•"/>
              <a:defRPr/>
            </a:pPr>
            <a:r>
              <a:rPr lang="en-GB" kern="0" dirty="0">
                <a:solidFill>
                  <a:srgbClr val="FFFFFF"/>
                </a:solidFill>
                <a:latin typeface="Comic Sans MS"/>
              </a:rPr>
              <a:t>To EXPLAIN Bowlby’s ‘evolutionary theory’ of how attachments are formed.</a:t>
            </a:r>
          </a:p>
          <a:p>
            <a:pPr marL="285750" indent="-285750">
              <a:buFont typeface="Arial" panose="020B0604020202020204" pitchFamily="34" charset="0"/>
              <a:buChar char="•"/>
              <a:defRPr/>
            </a:pPr>
            <a:r>
              <a:rPr lang="en-GB" kern="0" dirty="0">
                <a:solidFill>
                  <a:srgbClr val="FFFFFF"/>
                </a:solidFill>
                <a:latin typeface="Comic Sans MS"/>
              </a:rPr>
              <a:t>To KNOW and EVALUATE research supporting the theory.</a:t>
            </a:r>
          </a:p>
          <a:p>
            <a:pPr marL="285750" indent="-285750">
              <a:buFont typeface="Arial" panose="020B0604020202020204" pitchFamily="34" charset="0"/>
              <a:buChar char="•"/>
              <a:defRPr/>
            </a:pPr>
            <a:r>
              <a:rPr lang="en-GB" kern="0" dirty="0">
                <a:solidFill>
                  <a:srgbClr val="FFFFFF"/>
                </a:solidFill>
                <a:latin typeface="Comic Sans MS"/>
              </a:rPr>
              <a:t>To be able to EVALUATE the accuracy of the theory.</a:t>
            </a:r>
          </a:p>
        </p:txBody>
      </p:sp>
    </p:spTree>
    <p:extLst>
      <p:ext uri="{BB962C8B-B14F-4D97-AF65-F5344CB8AC3E}">
        <p14:creationId xmlns:p14="http://schemas.microsoft.com/office/powerpoint/2010/main" val="2291069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6952" y="2631539"/>
            <a:ext cx="2623567" cy="2988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61336"/>
            <a:ext cx="3200400" cy="4175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0" y="-13708"/>
            <a:ext cx="6932628" cy="4525963"/>
          </a:xfrm>
        </p:spPr>
        <p:txBody>
          <a:bodyPr>
            <a:normAutofit/>
          </a:bodyPr>
          <a:lstStyle/>
          <a:p>
            <a:pPr marL="0" indent="0">
              <a:buNone/>
            </a:pPr>
            <a:r>
              <a:rPr lang="en-GB" sz="4800" b="1" dirty="0" smtClean="0">
                <a:latin typeface="Comic Sans MS" panose="030F0702030302020204" pitchFamily="66" charset="0"/>
                <a:cs typeface="Kartika" panose="02020503030404060203" pitchFamily="18" charset="0"/>
              </a:rPr>
              <a:t>What is </a:t>
            </a:r>
          </a:p>
          <a:p>
            <a:pPr marL="0" indent="0">
              <a:buNone/>
            </a:pPr>
            <a:r>
              <a:rPr lang="en-GB" sz="4800" b="1" dirty="0" smtClean="0">
                <a:latin typeface="Comic Sans MS" panose="030F0702030302020204" pitchFamily="66" charset="0"/>
                <a:cs typeface="Kartika" panose="02020503030404060203" pitchFamily="18" charset="0"/>
              </a:rPr>
              <a:t>evolution?</a:t>
            </a:r>
            <a:endParaRPr lang="en-GB" sz="4800" b="1" dirty="0">
              <a:latin typeface="Comic Sans MS" panose="030F0702030302020204" pitchFamily="66" charset="0"/>
              <a:cs typeface="Kartika" panose="02020503030404060203" pitchFamily="18" charset="0"/>
            </a:endParaRPr>
          </a:p>
        </p:txBody>
      </p:sp>
      <p:sp>
        <p:nvSpPr>
          <p:cNvPr id="7" name="TextBox 6"/>
          <p:cNvSpPr txBox="1"/>
          <p:nvPr/>
        </p:nvSpPr>
        <p:spPr>
          <a:xfrm>
            <a:off x="0" y="5641923"/>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marL="285750" indent="-285750">
              <a:buFont typeface="Arial" panose="020B0604020202020204" pitchFamily="34" charset="0"/>
              <a:buChar char="•"/>
              <a:defRPr/>
            </a:pPr>
            <a:r>
              <a:rPr lang="en-GB" kern="0" dirty="0">
                <a:solidFill>
                  <a:srgbClr val="FFFFFF"/>
                </a:solidFill>
                <a:latin typeface="Comic Sans MS"/>
              </a:rPr>
              <a:t>To EXPLAIN Bowlby’s ‘evolutionary theory’ of how attachments are formed.</a:t>
            </a:r>
          </a:p>
          <a:p>
            <a:pPr marL="285750" indent="-285750">
              <a:buFont typeface="Arial" panose="020B0604020202020204" pitchFamily="34" charset="0"/>
              <a:buChar char="•"/>
              <a:defRPr/>
            </a:pPr>
            <a:r>
              <a:rPr lang="en-GB" kern="0" dirty="0">
                <a:solidFill>
                  <a:srgbClr val="FFFFFF"/>
                </a:solidFill>
                <a:latin typeface="Comic Sans MS"/>
              </a:rPr>
              <a:t>To KNOW and EVALUATE research supporting the theory.</a:t>
            </a:r>
          </a:p>
          <a:p>
            <a:pPr marL="285750" indent="-285750">
              <a:buFont typeface="Arial" panose="020B0604020202020204" pitchFamily="34" charset="0"/>
              <a:buChar char="•"/>
              <a:defRPr/>
            </a:pPr>
            <a:r>
              <a:rPr lang="en-GB" kern="0" dirty="0">
                <a:solidFill>
                  <a:srgbClr val="FFFFFF"/>
                </a:solidFill>
                <a:latin typeface="Comic Sans MS"/>
              </a:rPr>
              <a:t>To be able to EVALUATE the accuracy of the theory.</a:t>
            </a:r>
          </a:p>
        </p:txBody>
      </p:sp>
      <p:pic>
        <p:nvPicPr>
          <p:cNvPr id="1026" name="Picture 2" descr="http://news.bbcimg.co.uk/media/images/65232000/jpg/_65232046_evolution_ne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3708"/>
            <a:ext cx="5943600" cy="264524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3750" y="2631539"/>
            <a:ext cx="3340250" cy="2014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0519" y="4658000"/>
            <a:ext cx="3323481" cy="982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rot="21314725">
            <a:off x="603343" y="1718893"/>
            <a:ext cx="4845210" cy="2480751"/>
          </a:xfrm>
          <a:prstGeom prst="ellipse">
            <a:avLst/>
          </a:prstGeom>
          <a:solidFill>
            <a:schemeClr val="accent4">
              <a:lumMod val="40000"/>
              <a:lumOff val="60000"/>
            </a:schemeClr>
          </a:solid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black"/>
                </a:solidFill>
                <a:latin typeface="Comic Sans MS" panose="030F0702030302020204" pitchFamily="66" charset="0"/>
              </a:rPr>
              <a:t>Made-up of:</a:t>
            </a:r>
          </a:p>
          <a:p>
            <a:pPr marL="342900" indent="-342900" algn="ctr">
              <a:buFontTx/>
              <a:buAutoNum type="arabicPeriod"/>
            </a:pPr>
            <a:r>
              <a:rPr lang="en-GB" dirty="0">
                <a:solidFill>
                  <a:prstClr val="black"/>
                </a:solidFill>
                <a:latin typeface="Comic Sans MS" panose="030F0702030302020204" pitchFamily="66" charset="0"/>
              </a:rPr>
              <a:t>‘Natural selection’ (survival of the fittest).</a:t>
            </a:r>
          </a:p>
          <a:p>
            <a:pPr marL="342900" indent="-342900" algn="ctr">
              <a:buFontTx/>
              <a:buAutoNum type="arabicPeriod"/>
            </a:pPr>
            <a:r>
              <a:rPr lang="en-GB" dirty="0">
                <a:solidFill>
                  <a:prstClr val="black"/>
                </a:solidFill>
                <a:latin typeface="Comic Sans MS" panose="030F0702030302020204" pitchFamily="66" charset="0"/>
              </a:rPr>
              <a:t>‘Sexual selection’ (survival of the prettiest).</a:t>
            </a:r>
          </a:p>
          <a:p>
            <a:pPr marL="342900" indent="-342900" algn="ctr">
              <a:buFontTx/>
              <a:buAutoNum type="arabicPeriod"/>
            </a:pPr>
            <a:r>
              <a:rPr lang="en-GB" dirty="0">
                <a:solidFill>
                  <a:prstClr val="black"/>
                </a:solidFill>
                <a:latin typeface="Comic Sans MS" panose="030F0702030302020204" pitchFamily="66" charset="0"/>
              </a:rPr>
              <a:t>‘Kin selection’ (survival of your family.</a:t>
            </a:r>
          </a:p>
        </p:txBody>
      </p:sp>
    </p:spTree>
    <p:extLst>
      <p:ext uri="{BB962C8B-B14F-4D97-AF65-F5344CB8AC3E}">
        <p14:creationId xmlns:p14="http://schemas.microsoft.com/office/powerpoint/2010/main" val="36758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3"/>
          <p:cNvSpPr txBox="1">
            <a:spLocks noChangeArrowheads="1"/>
          </p:cNvSpPr>
          <p:nvPr/>
        </p:nvSpPr>
        <p:spPr bwMode="auto">
          <a:xfrm>
            <a:off x="5004048" y="224878"/>
            <a:ext cx="4031229" cy="584775"/>
          </a:xfrm>
          <a:prstGeom prst="rect">
            <a:avLst/>
          </a:prstGeom>
          <a:solidFill>
            <a:schemeClr val="bg1"/>
          </a:solidFill>
          <a:ln w="57150">
            <a:solidFill>
              <a:schemeClr val="tx1"/>
            </a:solidFill>
          </a:ln>
          <a:effec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dirty="0" smtClean="0">
                <a:solidFill>
                  <a:prstClr val="black"/>
                </a:solidFill>
                <a:latin typeface="Comic Sans MS" panose="030F0702030302020204" pitchFamily="66" charset="0"/>
              </a:rPr>
              <a:t>Critical period?</a:t>
            </a:r>
            <a:endParaRPr lang="en-GB" altLang="en-US" dirty="0">
              <a:solidFill>
                <a:prstClr val="black"/>
              </a:solidFill>
              <a:latin typeface="Comic Sans MS" panose="030F0702030302020204" pitchFamily="66" charset="0"/>
            </a:endParaRPr>
          </a:p>
        </p:txBody>
      </p:sp>
      <p:sp>
        <p:nvSpPr>
          <p:cNvPr id="56324" name="Text Box 4"/>
          <p:cNvSpPr txBox="1">
            <a:spLocks noChangeArrowheads="1"/>
          </p:cNvSpPr>
          <p:nvPr/>
        </p:nvSpPr>
        <p:spPr bwMode="auto">
          <a:xfrm>
            <a:off x="4765768" y="809653"/>
            <a:ext cx="43782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GB" altLang="en-US" sz="2400" b="1" dirty="0">
              <a:solidFill>
                <a:srgbClr val="1F497D">
                  <a:lumMod val="50000"/>
                </a:srgbClr>
              </a:solidFill>
              <a:latin typeface="Baskerville Old Face" pitchFamily="18" charset="0"/>
            </a:endParaRPr>
          </a:p>
        </p:txBody>
      </p:sp>
      <p:pic>
        <p:nvPicPr>
          <p:cNvPr id="56325" name="Picture 5" descr="Konrad+Loren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765769" cy="573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marL="285750" indent="-285750">
              <a:buFont typeface="Arial" panose="020B0604020202020204" pitchFamily="34" charset="0"/>
              <a:buChar char="•"/>
              <a:defRPr/>
            </a:pPr>
            <a:r>
              <a:rPr lang="en-GB" kern="0" dirty="0">
                <a:solidFill>
                  <a:srgbClr val="FFFFFF"/>
                </a:solidFill>
                <a:latin typeface="Comic Sans MS"/>
              </a:rPr>
              <a:t>To EXPLAIN Bowlby’s ‘evolutionary theory’ of how attachments are formed.</a:t>
            </a:r>
          </a:p>
          <a:p>
            <a:pPr marL="285750" indent="-285750">
              <a:buFont typeface="Arial" panose="020B0604020202020204" pitchFamily="34" charset="0"/>
              <a:buChar char="•"/>
              <a:defRPr/>
            </a:pPr>
            <a:r>
              <a:rPr lang="en-GB" kern="0" dirty="0">
                <a:solidFill>
                  <a:srgbClr val="FFFFFF"/>
                </a:solidFill>
                <a:latin typeface="Comic Sans MS"/>
              </a:rPr>
              <a:t>To KNOW and EVALUATE research supporting the theory.</a:t>
            </a:r>
          </a:p>
          <a:p>
            <a:pPr marL="285750" indent="-285750">
              <a:buFont typeface="Arial" panose="020B0604020202020204" pitchFamily="34" charset="0"/>
              <a:buChar char="•"/>
              <a:defRPr/>
            </a:pPr>
            <a:r>
              <a:rPr lang="en-GB" kern="0" dirty="0">
                <a:solidFill>
                  <a:srgbClr val="FFFFFF"/>
                </a:solidFill>
                <a:latin typeface="Comic Sans MS"/>
              </a:rPr>
              <a:t>To be able to EVALUATE the accuracy of the theory.</a:t>
            </a:r>
          </a:p>
        </p:txBody>
      </p:sp>
      <p:pic>
        <p:nvPicPr>
          <p:cNvPr id="921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3366" y="4797152"/>
            <a:ext cx="1542728" cy="1283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751912" y="1380832"/>
            <a:ext cx="4378231" cy="3416320"/>
          </a:xfrm>
          <a:prstGeom prst="rect">
            <a:avLst/>
          </a:prstGeom>
        </p:spPr>
        <p:txBody>
          <a:bodyPr wrap="square">
            <a:spAutoFit/>
          </a:bodyPr>
          <a:lstStyle/>
          <a:p>
            <a:r>
              <a:rPr lang="en-GB" sz="2400" dirty="0" smtClean="0"/>
              <a:t>Lorenz concluded that attachment must be innate.</a:t>
            </a:r>
          </a:p>
          <a:p>
            <a:r>
              <a:rPr lang="en-GB" sz="2400" dirty="0" smtClean="0"/>
              <a:t>Also found that goose chicks seemed to have a ‘CRITICAL PERIOD’ of just a few hours in which to imprint (form an attachment). If they didn’t imprint within this time, they never would.</a:t>
            </a:r>
            <a:endParaRPr lang="en-GB" sz="2400" dirty="0"/>
          </a:p>
        </p:txBody>
      </p:sp>
    </p:spTree>
    <p:extLst>
      <p:ext uri="{BB962C8B-B14F-4D97-AF65-F5344CB8AC3E}">
        <p14:creationId xmlns:p14="http://schemas.microsoft.com/office/powerpoint/2010/main" val="264085194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fade">
                                      <p:cBhvr>
                                        <p:cTn id="7" dur="770" decel="100000"/>
                                        <p:tgtEl>
                                          <p:spTgt spid="56323"/>
                                        </p:tgtEl>
                                      </p:cBhvr>
                                    </p:animEffect>
                                    <p:animScale>
                                      <p:cBhvr>
                                        <p:cTn id="8" dur="770" decel="100000"/>
                                        <p:tgtEl>
                                          <p:spTgt spid="56323"/>
                                        </p:tgtEl>
                                      </p:cBhvr>
                                      <p:from x="10000" y="10000"/>
                                      <p:to x="200000" y="450000"/>
                                    </p:animScale>
                                    <p:animScale>
                                      <p:cBhvr>
                                        <p:cTn id="9" dur="1230" accel="100000" fill="hold">
                                          <p:stCondLst>
                                            <p:cond delay="770"/>
                                          </p:stCondLst>
                                        </p:cTn>
                                        <p:tgtEl>
                                          <p:spTgt spid="56323"/>
                                        </p:tgtEl>
                                      </p:cBhvr>
                                      <p:from x="200000" y="450000"/>
                                      <p:to x="100000" y="100000"/>
                                    </p:animScale>
                                    <p:set>
                                      <p:cBhvr>
                                        <p:cTn id="10" dur="770" fill="hold"/>
                                        <p:tgtEl>
                                          <p:spTgt spid="56323"/>
                                        </p:tgtEl>
                                        <p:attrNameLst>
                                          <p:attrName>ppt_x</p:attrName>
                                        </p:attrNameLst>
                                      </p:cBhvr>
                                      <p:to>
                                        <p:strVal val="(0.5)"/>
                                      </p:to>
                                    </p:set>
                                    <p:anim from="(0.5)" to="(#ppt_x)" calcmode="lin" valueType="num">
                                      <p:cBhvr>
                                        <p:cTn id="11" dur="1230" accel="100000" fill="hold">
                                          <p:stCondLst>
                                            <p:cond delay="770"/>
                                          </p:stCondLst>
                                        </p:cTn>
                                        <p:tgtEl>
                                          <p:spTgt spid="56323"/>
                                        </p:tgtEl>
                                        <p:attrNameLst>
                                          <p:attrName>ppt_x</p:attrName>
                                        </p:attrNameLst>
                                      </p:cBhvr>
                                    </p:anim>
                                    <p:set>
                                      <p:cBhvr>
                                        <p:cTn id="12" dur="770" fill="hold"/>
                                        <p:tgtEl>
                                          <p:spTgt spid="56323"/>
                                        </p:tgtEl>
                                        <p:attrNameLst>
                                          <p:attrName>ppt_y</p:attrName>
                                        </p:attrNameLst>
                                      </p:cBhvr>
                                      <p:to>
                                        <p:strVal val="(#ppt_y+0.4)"/>
                                      </p:to>
                                    </p:set>
                                    <p:anim from="(#ppt_y+0.4)" to="(#ppt_y)" calcmode="lin" valueType="num">
                                      <p:cBhvr>
                                        <p:cTn id="13" dur="1230" accel="100000" fill="hold">
                                          <p:stCondLst>
                                            <p:cond delay="770"/>
                                          </p:stCondLst>
                                        </p:cTn>
                                        <p:tgtEl>
                                          <p:spTgt spid="56323"/>
                                        </p:tgtEl>
                                        <p:attrNameLst>
                                          <p:attrName>ppt_y</p:attrName>
                                        </p:attrNameLst>
                                      </p:cBhvr>
                                    </p:anim>
                                  </p:childTnLst>
                                </p:cTn>
                              </p:par>
                            </p:childTnLst>
                          </p:cTn>
                        </p:par>
                        <p:par>
                          <p:cTn id="14" fill="hold" nodeType="afterGroup">
                            <p:stCondLst>
                              <p:cond delay="2000"/>
                            </p:stCondLst>
                            <p:childTnLst>
                              <p:par>
                                <p:cTn id="15" presetID="53" presetClass="entr" presetSubtype="0" fill="hold" nodeType="afterEffect">
                                  <p:stCondLst>
                                    <p:cond delay="0"/>
                                  </p:stCondLst>
                                  <p:childTnLst>
                                    <p:set>
                                      <p:cBhvr>
                                        <p:cTn id="16" dur="1" fill="hold">
                                          <p:stCondLst>
                                            <p:cond delay="0"/>
                                          </p:stCondLst>
                                        </p:cTn>
                                        <p:tgtEl>
                                          <p:spTgt spid="56325"/>
                                        </p:tgtEl>
                                        <p:attrNameLst>
                                          <p:attrName>style.visibility</p:attrName>
                                        </p:attrNameLst>
                                      </p:cBhvr>
                                      <p:to>
                                        <p:strVal val="visible"/>
                                      </p:to>
                                    </p:set>
                                    <p:anim calcmode="lin" valueType="num">
                                      <p:cBhvr>
                                        <p:cTn id="17" dur="500" fill="hold"/>
                                        <p:tgtEl>
                                          <p:spTgt spid="56325"/>
                                        </p:tgtEl>
                                        <p:attrNameLst>
                                          <p:attrName>ppt_w</p:attrName>
                                        </p:attrNameLst>
                                      </p:cBhvr>
                                      <p:tavLst>
                                        <p:tav tm="0">
                                          <p:val>
                                            <p:fltVal val="0"/>
                                          </p:val>
                                        </p:tav>
                                        <p:tav tm="100000">
                                          <p:val>
                                            <p:strVal val="#ppt_w"/>
                                          </p:val>
                                        </p:tav>
                                      </p:tavLst>
                                    </p:anim>
                                    <p:anim calcmode="lin" valueType="num">
                                      <p:cBhvr>
                                        <p:cTn id="18" dur="500" fill="hold"/>
                                        <p:tgtEl>
                                          <p:spTgt spid="56325"/>
                                        </p:tgtEl>
                                        <p:attrNameLst>
                                          <p:attrName>ppt_h</p:attrName>
                                        </p:attrNameLst>
                                      </p:cBhvr>
                                      <p:tavLst>
                                        <p:tav tm="0">
                                          <p:val>
                                            <p:fltVal val="0"/>
                                          </p:val>
                                        </p:tav>
                                        <p:tav tm="100000">
                                          <p:val>
                                            <p:strVal val="#ppt_h"/>
                                          </p:val>
                                        </p:tav>
                                      </p:tavLst>
                                    </p:anim>
                                    <p:animEffect transition="in" filter="fade">
                                      <p:cBhvr>
                                        <p:cTn id="19" dur="500"/>
                                        <p:tgtEl>
                                          <p:spTgt spid="5632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9" presetClass="entr" presetSubtype="0" accel="100000" fill="hold" grpId="0" nodeType="clickEffect" nodePh="1">
                                  <p:stCondLst>
                                    <p:cond delay="0"/>
                                  </p:stCondLst>
                                  <p:endCondLst>
                                    <p:cond evt="begin" delay="0">
                                      <p:tn val="22"/>
                                    </p:cond>
                                  </p:endCondLst>
                                  <p:childTnLst>
                                    <p:set>
                                      <p:cBhvr>
                                        <p:cTn id="23" dur="1" fill="hold">
                                          <p:stCondLst>
                                            <p:cond delay="0"/>
                                          </p:stCondLst>
                                        </p:cTn>
                                        <p:tgtEl>
                                          <p:spTgt spid="56324">
                                            <p:txEl>
                                              <p:pRg st="0" end="0"/>
                                            </p:txEl>
                                          </p:spTgt>
                                        </p:tgtEl>
                                        <p:attrNameLst>
                                          <p:attrName>style.visibility</p:attrName>
                                        </p:attrNameLst>
                                      </p:cBhvr>
                                      <p:to>
                                        <p:strVal val="visible"/>
                                      </p:to>
                                    </p:set>
                                    <p:anim calcmode="lin" valueType="num">
                                      <p:cBhvr>
                                        <p:cTn id="24" dur="500" fill="hold"/>
                                        <p:tgtEl>
                                          <p:spTgt spid="5632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5632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5632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5632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nimBg="1"/>
      <p:bldP spid="5632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Arrow Connector 33"/>
          <p:cNvCxnSpPr/>
          <p:nvPr/>
        </p:nvCxnSpPr>
        <p:spPr>
          <a:xfrm flipV="1">
            <a:off x="899592" y="3505200"/>
            <a:ext cx="864096" cy="643881"/>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4" idx="2"/>
          </p:cNvCxnSpPr>
          <p:nvPr/>
        </p:nvCxnSpPr>
        <p:spPr>
          <a:xfrm flipH="1">
            <a:off x="6439520" y="1899715"/>
            <a:ext cx="347075" cy="2007985"/>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323" name="Text Box 3"/>
          <p:cNvSpPr txBox="1">
            <a:spLocks noChangeArrowheads="1"/>
          </p:cNvSpPr>
          <p:nvPr/>
        </p:nvSpPr>
        <p:spPr bwMode="auto">
          <a:xfrm>
            <a:off x="7849" y="2110402"/>
            <a:ext cx="9021422" cy="954107"/>
          </a:xfrm>
          <a:prstGeom prst="rect">
            <a:avLst/>
          </a:prstGeom>
          <a:solidFill>
            <a:schemeClr val="bg1"/>
          </a:solidFill>
          <a:ln w="57150">
            <a:solidFill>
              <a:schemeClr val="tx1"/>
            </a:solidFill>
          </a:ln>
          <a:effec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800" dirty="0" smtClean="0">
                <a:solidFill>
                  <a:prstClr val="black"/>
                </a:solidFill>
                <a:latin typeface="Comic Sans MS" panose="030F0702030302020204" pitchFamily="66" charset="0"/>
              </a:rPr>
              <a:t>Bowlby (1969) developed a ‘</a:t>
            </a:r>
            <a:r>
              <a:rPr lang="en-GB" altLang="en-US" sz="2800" b="1" dirty="0" err="1" smtClean="0">
                <a:solidFill>
                  <a:srgbClr val="FF0000"/>
                </a:solidFill>
                <a:latin typeface="Comic Sans MS" panose="030F0702030302020204" pitchFamily="66" charset="0"/>
              </a:rPr>
              <a:t>monotropic</a:t>
            </a:r>
            <a:r>
              <a:rPr lang="en-GB" altLang="en-US" sz="2800" b="1" dirty="0" smtClean="0">
                <a:solidFill>
                  <a:srgbClr val="FF0000"/>
                </a:solidFill>
                <a:latin typeface="Comic Sans MS" panose="030F0702030302020204" pitchFamily="66" charset="0"/>
              </a:rPr>
              <a:t> theory</a:t>
            </a:r>
            <a:r>
              <a:rPr lang="en-GB" altLang="en-US" sz="2800" dirty="0" smtClean="0">
                <a:solidFill>
                  <a:prstClr val="black"/>
                </a:solidFill>
                <a:latin typeface="Comic Sans MS" panose="030F0702030302020204" pitchFamily="66" charset="0"/>
              </a:rPr>
              <a:t>’ of attachment based on indications that innate.</a:t>
            </a:r>
            <a:endParaRPr lang="en-GB" altLang="en-US" sz="2800" dirty="0">
              <a:solidFill>
                <a:prstClr val="black"/>
              </a:solidFill>
              <a:latin typeface="Comic Sans MS" panose="030F0702030302020204" pitchFamily="66" charset="0"/>
            </a:endParaRPr>
          </a:p>
        </p:txBody>
      </p:sp>
      <p:sp>
        <p:nvSpPr>
          <p:cNvPr id="6" name="TextBox 5"/>
          <p:cNvSpPr txBox="1"/>
          <p:nvPr/>
        </p:nvSpPr>
        <p:spPr>
          <a:xfrm>
            <a:off x="-1"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marL="285750" indent="-285750">
              <a:buFont typeface="Arial" panose="020B0604020202020204" pitchFamily="34" charset="0"/>
              <a:buChar char="•"/>
              <a:defRPr/>
            </a:pPr>
            <a:r>
              <a:rPr lang="en-GB" kern="0" dirty="0">
                <a:solidFill>
                  <a:srgbClr val="FFFFFF"/>
                </a:solidFill>
                <a:latin typeface="Comic Sans MS"/>
              </a:rPr>
              <a:t>To EXPLAIN Bowlby’s ‘evolutionary theory’ of how attachments are formed.</a:t>
            </a:r>
          </a:p>
          <a:p>
            <a:pPr marL="285750" indent="-285750">
              <a:buFont typeface="Arial" panose="020B0604020202020204" pitchFamily="34" charset="0"/>
              <a:buChar char="•"/>
              <a:defRPr/>
            </a:pPr>
            <a:r>
              <a:rPr lang="en-GB" kern="0" dirty="0">
                <a:solidFill>
                  <a:srgbClr val="FFFFFF"/>
                </a:solidFill>
                <a:latin typeface="Comic Sans MS"/>
              </a:rPr>
              <a:t>To KNOW and EVALUATE research supporting the theory.</a:t>
            </a:r>
          </a:p>
          <a:p>
            <a:pPr marL="285750" indent="-285750">
              <a:buFont typeface="Arial" panose="020B0604020202020204" pitchFamily="34" charset="0"/>
              <a:buChar char="•"/>
              <a:defRPr/>
            </a:pPr>
            <a:r>
              <a:rPr lang="en-GB" kern="0" dirty="0">
                <a:solidFill>
                  <a:srgbClr val="FFFFFF"/>
                </a:solidFill>
                <a:latin typeface="Comic Sans MS"/>
              </a:rPr>
              <a:t>To be able to EVALUATE the accuracy of the theory.</a:t>
            </a:r>
          </a:p>
        </p:txBody>
      </p:sp>
      <p:sp>
        <p:nvSpPr>
          <p:cNvPr id="3" name="Rounded Rectangle 2"/>
          <p:cNvSpPr/>
          <p:nvPr/>
        </p:nvSpPr>
        <p:spPr>
          <a:xfrm rot="21287126">
            <a:off x="221155" y="201969"/>
            <a:ext cx="3988416" cy="18421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1F497D">
                    <a:lumMod val="50000"/>
                  </a:srgbClr>
                </a:solidFill>
                <a:latin typeface="Comic Sans MS" panose="030F0702030302020204" pitchFamily="66" charset="0"/>
              </a:rPr>
              <a:t>Infant has evolved an </a:t>
            </a:r>
            <a:r>
              <a:rPr lang="en-GB" sz="2000" i="1" dirty="0">
                <a:solidFill>
                  <a:srgbClr val="1F497D">
                    <a:lumMod val="50000"/>
                  </a:srgbClr>
                </a:solidFill>
                <a:latin typeface="Comic Sans MS" panose="030F0702030302020204" pitchFamily="66" charset="0"/>
              </a:rPr>
              <a:t>innate</a:t>
            </a:r>
            <a:r>
              <a:rPr lang="en-GB" sz="2000" dirty="0">
                <a:solidFill>
                  <a:srgbClr val="1F497D">
                    <a:lumMod val="50000"/>
                  </a:srgbClr>
                </a:solidFill>
                <a:latin typeface="Comic Sans MS" panose="030F0702030302020204" pitchFamily="66" charset="0"/>
              </a:rPr>
              <a:t> biological need to form an attachment with a main caregiver  - ‘</a:t>
            </a:r>
            <a:r>
              <a:rPr lang="en-GB" sz="2000" b="1" dirty="0">
                <a:solidFill>
                  <a:srgbClr val="1F497D">
                    <a:lumMod val="50000"/>
                  </a:srgbClr>
                </a:solidFill>
                <a:latin typeface="Comic Sans MS" panose="030F0702030302020204" pitchFamily="66" charset="0"/>
              </a:rPr>
              <a:t>monotropy</a:t>
            </a:r>
            <a:r>
              <a:rPr lang="en-GB" sz="2000" b="1" dirty="0" smtClean="0">
                <a:solidFill>
                  <a:srgbClr val="1F497D">
                    <a:lumMod val="50000"/>
                  </a:srgbClr>
                </a:solidFill>
                <a:latin typeface="Comic Sans MS" panose="030F0702030302020204" pitchFamily="66" charset="0"/>
              </a:rPr>
              <a:t>’ </a:t>
            </a:r>
            <a:r>
              <a:rPr lang="en-GB" sz="2000" i="1" dirty="0" smtClean="0">
                <a:solidFill>
                  <a:srgbClr val="1F497D">
                    <a:lumMod val="50000"/>
                  </a:srgbClr>
                </a:solidFill>
                <a:latin typeface="Comic Sans MS" panose="030F0702030302020204" pitchFamily="66" charset="0"/>
              </a:rPr>
              <a:t>as need proximity for safety and thus survival.</a:t>
            </a:r>
            <a:endParaRPr lang="en-GB" sz="2000" i="1" dirty="0">
              <a:solidFill>
                <a:srgbClr val="1F497D">
                  <a:lumMod val="50000"/>
                </a:srgbClr>
              </a:solidFill>
              <a:latin typeface="Comic Sans MS" panose="030F0702030302020204" pitchFamily="66" charset="0"/>
            </a:endParaRPr>
          </a:p>
        </p:txBody>
      </p:sp>
      <p:sp>
        <p:nvSpPr>
          <p:cNvPr id="24" name="Rounded Rectangle 23"/>
          <p:cNvSpPr/>
          <p:nvPr/>
        </p:nvSpPr>
        <p:spPr>
          <a:xfrm rot="198825">
            <a:off x="5178634" y="232613"/>
            <a:ext cx="3312368" cy="166849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1F497D">
                    <a:lumMod val="50000"/>
                  </a:srgbClr>
                </a:solidFill>
                <a:latin typeface="Comic Sans MS" panose="030F0702030302020204" pitchFamily="66" charset="0"/>
              </a:rPr>
              <a:t>Considers attachment to be a </a:t>
            </a:r>
            <a:r>
              <a:rPr lang="en-GB" sz="2000" b="1" dirty="0">
                <a:solidFill>
                  <a:srgbClr val="1F497D">
                    <a:lumMod val="50000"/>
                  </a:srgbClr>
                </a:solidFill>
                <a:latin typeface="Comic Sans MS" panose="030F0702030302020204" pitchFamily="66" charset="0"/>
              </a:rPr>
              <a:t>reciprocal process </a:t>
            </a:r>
            <a:r>
              <a:rPr lang="en-GB" sz="2000" dirty="0">
                <a:solidFill>
                  <a:srgbClr val="1F497D">
                    <a:lumMod val="50000"/>
                  </a:srgbClr>
                </a:solidFill>
                <a:latin typeface="Comic Sans MS" panose="030F0702030302020204" pitchFamily="66" charset="0"/>
              </a:rPr>
              <a:t>– usually with ‘mother’ (fathers merely a ‘biological necessity’)</a:t>
            </a:r>
            <a:endParaRPr lang="en-GB" sz="2000" b="1" dirty="0">
              <a:solidFill>
                <a:srgbClr val="1F497D">
                  <a:lumMod val="50000"/>
                </a:srgbClr>
              </a:solidFill>
              <a:latin typeface="Comic Sans MS" panose="030F0702030302020204" pitchFamily="66" charset="0"/>
            </a:endParaRPr>
          </a:p>
        </p:txBody>
      </p:sp>
      <p:sp>
        <p:nvSpPr>
          <p:cNvPr id="25" name="Rounded Rectangle 24"/>
          <p:cNvSpPr/>
          <p:nvPr/>
        </p:nvSpPr>
        <p:spPr>
          <a:xfrm rot="21252165">
            <a:off x="5481550" y="3871892"/>
            <a:ext cx="3312368" cy="166849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1F497D">
                    <a:lumMod val="50000"/>
                  </a:srgbClr>
                </a:solidFill>
                <a:latin typeface="Comic Sans MS" panose="030F0702030302020204" pitchFamily="66" charset="0"/>
              </a:rPr>
              <a:t>Babies evolved to demonstrate behaviours called ‘social releasers’ that keep the mother close e.g. smiling.</a:t>
            </a:r>
            <a:endParaRPr lang="en-GB" sz="2000" b="1" dirty="0">
              <a:solidFill>
                <a:srgbClr val="1F497D">
                  <a:lumMod val="50000"/>
                </a:srgbClr>
              </a:solidFill>
              <a:latin typeface="Comic Sans MS" panose="030F0702030302020204" pitchFamily="66" charset="0"/>
            </a:endParaRPr>
          </a:p>
        </p:txBody>
      </p:sp>
      <p:sp>
        <p:nvSpPr>
          <p:cNvPr id="26" name="Rounded Rectangle 25"/>
          <p:cNvSpPr/>
          <p:nvPr/>
        </p:nvSpPr>
        <p:spPr>
          <a:xfrm rot="151132">
            <a:off x="766899" y="4099444"/>
            <a:ext cx="4331709" cy="166849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1F497D">
                    <a:lumMod val="50000"/>
                  </a:srgbClr>
                </a:solidFill>
                <a:latin typeface="Comic Sans MS" panose="030F0702030302020204" pitchFamily="66" charset="0"/>
              </a:rPr>
              <a:t>Mothers are innately programmed to look after her genetic ;investment’ so responds to the social releasers to ensure her baby’s survival.</a:t>
            </a:r>
            <a:endParaRPr lang="en-GB" sz="2000" b="1" dirty="0">
              <a:solidFill>
                <a:srgbClr val="1F497D">
                  <a:lumMod val="50000"/>
                </a:srgbClr>
              </a:solidFill>
              <a:latin typeface="Comic Sans MS" panose="030F0702030302020204" pitchFamily="66" charset="0"/>
            </a:endParaRPr>
          </a:p>
        </p:txBody>
      </p:sp>
      <p:cxnSp>
        <p:nvCxnSpPr>
          <p:cNvPr id="22" name="Straight Arrow Connector 21"/>
          <p:cNvCxnSpPr/>
          <p:nvPr/>
        </p:nvCxnSpPr>
        <p:spPr>
          <a:xfrm>
            <a:off x="4178586" y="692696"/>
            <a:ext cx="825462"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4778652" y="4692254"/>
            <a:ext cx="709055" cy="13886"/>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1763688" y="3284984"/>
            <a:ext cx="3960440" cy="72008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a:solidFill>
                  <a:srgbClr val="C00000"/>
                </a:solidFill>
                <a:latin typeface="Comic Sans MS" panose="030F0702030302020204" pitchFamily="66" charset="0"/>
              </a:rPr>
              <a:t>Proximity</a:t>
            </a:r>
            <a:r>
              <a:rPr lang="en-GB" sz="2000" b="1" dirty="0">
                <a:solidFill>
                  <a:srgbClr val="C00000"/>
                </a:solidFill>
                <a:latin typeface="Comic Sans MS" panose="030F0702030302020204" pitchFamily="66" charset="0"/>
              </a:rPr>
              <a:t> and interaction leads to bond (attachment).</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6988" y="5020686"/>
            <a:ext cx="738935" cy="543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69304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10242"/>
                                        </p:tgtEl>
                                        <p:attrNameLst>
                                          <p:attrName>style.visibility</p:attrName>
                                        </p:attrNameLst>
                                      </p:cBhvr>
                                      <p:to>
                                        <p:strVal val="visible"/>
                                      </p:to>
                                    </p:set>
                                    <p:animEffect transition="in" filter="fade">
                                      <p:cBhvr>
                                        <p:cTn id="31" dur="500"/>
                                        <p:tgtEl>
                                          <p:spTgt spid="1024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down)">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animBg="1"/>
      <p:bldP spid="25" grpId="0" animBg="1"/>
      <p:bldP spid="26"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hlinkClick r:id="rId3"/>
              </a:rPr>
              <a:t>Watch </a:t>
            </a:r>
            <a:r>
              <a:rPr lang="en-GB" dirty="0" smtClean="0"/>
              <a:t>the short documentary on research and findings in this area.</a:t>
            </a:r>
            <a:endParaRPr lang="en-GB" dirty="0"/>
          </a:p>
        </p:txBody>
      </p:sp>
      <p:sp>
        <p:nvSpPr>
          <p:cNvPr id="4" name="TextBox 3"/>
          <p:cNvSpPr txBox="1"/>
          <p:nvPr/>
        </p:nvSpPr>
        <p:spPr>
          <a:xfrm>
            <a:off x="-1"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marL="285750" indent="-285750">
              <a:buFont typeface="Arial" panose="020B0604020202020204" pitchFamily="34" charset="0"/>
              <a:buChar char="•"/>
              <a:defRPr/>
            </a:pPr>
            <a:r>
              <a:rPr lang="en-GB" kern="0" dirty="0">
                <a:solidFill>
                  <a:srgbClr val="FFFFFF"/>
                </a:solidFill>
                <a:latin typeface="Comic Sans MS"/>
              </a:rPr>
              <a:t>To EXPLAIN Bowlby’s ‘evolutionary theory’ of how attachments are formed.</a:t>
            </a:r>
          </a:p>
          <a:p>
            <a:pPr marL="285750" indent="-285750">
              <a:buFont typeface="Arial" panose="020B0604020202020204" pitchFamily="34" charset="0"/>
              <a:buChar char="•"/>
              <a:defRPr/>
            </a:pPr>
            <a:r>
              <a:rPr lang="en-GB" kern="0" dirty="0">
                <a:solidFill>
                  <a:srgbClr val="FFFFFF"/>
                </a:solidFill>
                <a:latin typeface="Comic Sans MS"/>
              </a:rPr>
              <a:t>To KNOW and EVALUATE research supporting the theory.</a:t>
            </a:r>
          </a:p>
          <a:p>
            <a:pPr marL="285750" indent="-285750">
              <a:buFont typeface="Arial" panose="020B0604020202020204" pitchFamily="34" charset="0"/>
              <a:buChar char="•"/>
              <a:defRPr/>
            </a:pPr>
            <a:r>
              <a:rPr lang="en-GB" kern="0" dirty="0">
                <a:solidFill>
                  <a:srgbClr val="FFFFFF"/>
                </a:solidFill>
                <a:latin typeface="Comic Sans MS"/>
              </a:rPr>
              <a:t>To be able to EVALUATE the accuracy of the theory.</a:t>
            </a:r>
          </a:p>
        </p:txBody>
      </p:sp>
    </p:spTree>
    <p:extLst>
      <p:ext uri="{BB962C8B-B14F-4D97-AF65-F5344CB8AC3E}">
        <p14:creationId xmlns:p14="http://schemas.microsoft.com/office/powerpoint/2010/main" val="2024052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7849" y="0"/>
            <a:ext cx="9021422" cy="584775"/>
          </a:xfrm>
          <a:prstGeom prst="rect">
            <a:avLst/>
          </a:prstGeom>
          <a:solidFill>
            <a:schemeClr val="bg1"/>
          </a:solidFill>
          <a:ln w="57150">
            <a:solidFill>
              <a:schemeClr val="tx1"/>
            </a:solidFill>
          </a:ln>
          <a:effec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dirty="0" smtClean="0">
                <a:solidFill>
                  <a:prstClr val="black"/>
                </a:solidFill>
                <a:latin typeface="Comic Sans MS" panose="030F0702030302020204" pitchFamily="66" charset="0"/>
              </a:rPr>
              <a:t>The</a:t>
            </a:r>
            <a:endParaRPr lang="en-GB" altLang="en-US" dirty="0">
              <a:solidFill>
                <a:prstClr val="black"/>
              </a:solidFill>
              <a:latin typeface="Comic Sans MS" panose="030F0702030302020204" pitchFamily="66" charset="0"/>
            </a:endParaRPr>
          </a:p>
        </p:txBody>
      </p:sp>
      <p:sp>
        <p:nvSpPr>
          <p:cNvPr id="66564" name="Text Box 4"/>
          <p:cNvSpPr txBox="1">
            <a:spLocks noChangeArrowheads="1"/>
          </p:cNvSpPr>
          <p:nvPr/>
        </p:nvSpPr>
        <p:spPr bwMode="auto">
          <a:xfrm>
            <a:off x="34426" y="650650"/>
            <a:ext cx="523468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400" b="1" dirty="0">
                <a:solidFill>
                  <a:srgbClr val="FF0000"/>
                </a:solidFill>
                <a:latin typeface="Comic Sans MS" panose="030F0702030302020204" pitchFamily="66" charset="0"/>
              </a:rPr>
              <a:t>Babies have to form </a:t>
            </a:r>
            <a:r>
              <a:rPr lang="en-GB" altLang="en-US" sz="2400" b="1" dirty="0" smtClean="0">
                <a:solidFill>
                  <a:srgbClr val="FF0000"/>
                </a:solidFill>
                <a:latin typeface="Comic Sans MS" panose="030F0702030302020204" pitchFamily="66" charset="0"/>
              </a:rPr>
              <a:t> the attachment </a:t>
            </a:r>
            <a:r>
              <a:rPr lang="en-GB" altLang="en-US" sz="2400" b="1" dirty="0">
                <a:solidFill>
                  <a:srgbClr val="FF0000"/>
                </a:solidFill>
                <a:latin typeface="Comic Sans MS" panose="030F0702030302020204" pitchFamily="66" charset="0"/>
              </a:rPr>
              <a:t>with their </a:t>
            </a:r>
          </a:p>
          <a:p>
            <a:pPr eaLnBrk="1" hangingPunct="1">
              <a:spcBef>
                <a:spcPct val="0"/>
              </a:spcBef>
              <a:buFontTx/>
              <a:buNone/>
            </a:pPr>
            <a:r>
              <a:rPr lang="en-GB" altLang="en-US" sz="2400" b="1" dirty="0">
                <a:solidFill>
                  <a:srgbClr val="FF0000"/>
                </a:solidFill>
                <a:latin typeface="Comic Sans MS" panose="030F0702030302020204" pitchFamily="66" charset="0"/>
              </a:rPr>
              <a:t>caregiver during </a:t>
            </a:r>
            <a:r>
              <a:rPr lang="en-GB" altLang="en-US" sz="2400" b="1" dirty="0" smtClean="0">
                <a:solidFill>
                  <a:srgbClr val="FF0000"/>
                </a:solidFill>
                <a:latin typeface="Comic Sans MS" panose="030F0702030302020204" pitchFamily="66" charset="0"/>
              </a:rPr>
              <a:t> a  </a:t>
            </a:r>
            <a:r>
              <a:rPr lang="en-GB" altLang="en-US" sz="2400" b="1" i="1" u="sng" dirty="0" smtClean="0">
                <a:solidFill>
                  <a:srgbClr val="FF0000"/>
                </a:solidFill>
                <a:latin typeface="Comic Sans MS" panose="030F0702030302020204" pitchFamily="66" charset="0"/>
              </a:rPr>
              <a:t>critical </a:t>
            </a:r>
            <a:r>
              <a:rPr lang="en-GB" altLang="en-US" sz="2400" b="1" i="1" u="sng" dirty="0">
                <a:solidFill>
                  <a:srgbClr val="FF0000"/>
                </a:solidFill>
                <a:latin typeface="Comic Sans MS" panose="030F0702030302020204" pitchFamily="66" charset="0"/>
              </a:rPr>
              <a:t>period.</a:t>
            </a:r>
          </a:p>
          <a:p>
            <a:pPr eaLnBrk="1" hangingPunct="1">
              <a:spcBef>
                <a:spcPct val="0"/>
              </a:spcBef>
              <a:buFontTx/>
              <a:buNone/>
            </a:pPr>
            <a:endParaRPr lang="en-GB" altLang="en-US" sz="2400" b="1" dirty="0">
              <a:solidFill>
                <a:prstClr val="black"/>
              </a:solidFill>
              <a:latin typeface="Comic Sans MS" panose="030F0702030302020204" pitchFamily="66" charset="0"/>
              <a:cs typeface="Times New Roman" pitchFamily="18" charset="0"/>
            </a:endParaRPr>
          </a:p>
          <a:p>
            <a:pPr eaLnBrk="1" hangingPunct="1">
              <a:spcBef>
                <a:spcPct val="0"/>
              </a:spcBef>
              <a:buFontTx/>
              <a:buNone/>
            </a:pPr>
            <a:r>
              <a:rPr lang="en-GB" altLang="en-US" sz="2400" b="1" dirty="0">
                <a:solidFill>
                  <a:prstClr val="black"/>
                </a:solidFill>
                <a:latin typeface="Comic Sans MS" panose="030F0702030302020204" pitchFamily="66" charset="0"/>
                <a:cs typeface="Times New Roman" pitchFamily="18" charset="0"/>
              </a:rPr>
              <a:t>Bowlby </a:t>
            </a:r>
            <a:r>
              <a:rPr lang="en-GB" altLang="en-US" sz="2400" b="1" dirty="0" smtClean="0">
                <a:solidFill>
                  <a:prstClr val="black"/>
                </a:solidFill>
                <a:latin typeface="Comic Sans MS" panose="030F0702030302020204" pitchFamily="66" charset="0"/>
                <a:cs typeface="Times New Roman" pitchFamily="18" charset="0"/>
              </a:rPr>
              <a:t>says that </a:t>
            </a:r>
            <a:r>
              <a:rPr lang="en-GB" altLang="en-US" sz="2400" b="1" dirty="0">
                <a:solidFill>
                  <a:prstClr val="black"/>
                </a:solidFill>
                <a:latin typeface="Comic Sans MS" panose="030F0702030302020204" pitchFamily="66" charset="0"/>
                <a:cs typeface="Times New Roman" pitchFamily="18" charset="0"/>
              </a:rPr>
              <a:t>if </a:t>
            </a:r>
            <a:r>
              <a:rPr lang="en-GB" altLang="en-US" sz="2400" b="1" dirty="0" smtClean="0">
                <a:solidFill>
                  <a:prstClr val="black"/>
                </a:solidFill>
                <a:latin typeface="Comic Sans MS" panose="030F0702030302020204" pitchFamily="66" charset="0"/>
                <a:cs typeface="Times New Roman" pitchFamily="18" charset="0"/>
              </a:rPr>
              <a:t>this </a:t>
            </a:r>
          </a:p>
          <a:p>
            <a:pPr eaLnBrk="1" hangingPunct="1">
              <a:spcBef>
                <a:spcPct val="0"/>
              </a:spcBef>
              <a:buFontTx/>
              <a:buNone/>
            </a:pPr>
            <a:r>
              <a:rPr lang="en-GB" altLang="en-US" sz="2400" b="1" dirty="0" smtClean="0">
                <a:solidFill>
                  <a:prstClr val="black"/>
                </a:solidFill>
                <a:latin typeface="Comic Sans MS" panose="030F0702030302020204" pitchFamily="66" charset="0"/>
                <a:cs typeface="Times New Roman" pitchFamily="18" charset="0"/>
              </a:rPr>
              <a:t>didn’t happen, the child </a:t>
            </a:r>
          </a:p>
          <a:p>
            <a:pPr eaLnBrk="1" hangingPunct="1">
              <a:spcBef>
                <a:spcPct val="0"/>
              </a:spcBef>
              <a:buFontTx/>
              <a:buNone/>
            </a:pPr>
            <a:r>
              <a:rPr lang="en-GB" altLang="en-US" sz="2400" b="1" dirty="0" smtClean="0">
                <a:solidFill>
                  <a:prstClr val="black"/>
                </a:solidFill>
                <a:latin typeface="Comic Sans MS" panose="030F0702030302020204" pitchFamily="66" charset="0"/>
                <a:cs typeface="Times New Roman" pitchFamily="18" charset="0"/>
              </a:rPr>
              <a:t>would be damaged for </a:t>
            </a:r>
          </a:p>
          <a:p>
            <a:pPr eaLnBrk="1" hangingPunct="1">
              <a:spcBef>
                <a:spcPct val="0"/>
              </a:spcBef>
              <a:buFontTx/>
              <a:buNone/>
            </a:pPr>
            <a:r>
              <a:rPr lang="en-GB" altLang="en-US" sz="2400" b="1" dirty="0" smtClean="0">
                <a:solidFill>
                  <a:prstClr val="black"/>
                </a:solidFill>
                <a:latin typeface="Comic Sans MS" panose="030F0702030302020204" pitchFamily="66" charset="0"/>
                <a:cs typeface="Times New Roman" pitchFamily="18" charset="0"/>
              </a:rPr>
              <a:t>life – socially, </a:t>
            </a:r>
          </a:p>
          <a:p>
            <a:pPr eaLnBrk="1" hangingPunct="1">
              <a:spcBef>
                <a:spcPct val="0"/>
              </a:spcBef>
              <a:buFontTx/>
              <a:buNone/>
            </a:pPr>
            <a:r>
              <a:rPr lang="en-GB" altLang="en-US" sz="2400" b="1" dirty="0" smtClean="0">
                <a:solidFill>
                  <a:prstClr val="black"/>
                </a:solidFill>
                <a:latin typeface="Comic Sans MS" panose="030F0702030302020204" pitchFamily="66" charset="0"/>
                <a:cs typeface="Times New Roman" pitchFamily="18" charset="0"/>
              </a:rPr>
              <a:t>         </a:t>
            </a:r>
            <a:r>
              <a:rPr lang="en-GB" altLang="en-US" sz="2400" b="1" dirty="0">
                <a:solidFill>
                  <a:prstClr val="black"/>
                </a:solidFill>
                <a:latin typeface="Comic Sans MS" panose="030F0702030302020204" pitchFamily="66" charset="0"/>
                <a:cs typeface="Times New Roman" pitchFamily="18" charset="0"/>
              </a:rPr>
              <a:t>emotionally, </a:t>
            </a:r>
          </a:p>
          <a:p>
            <a:pPr eaLnBrk="1" hangingPunct="1">
              <a:spcBef>
                <a:spcPct val="0"/>
              </a:spcBef>
              <a:buFontTx/>
              <a:buNone/>
            </a:pPr>
            <a:r>
              <a:rPr lang="en-GB" altLang="en-US" sz="2400" b="1" dirty="0">
                <a:solidFill>
                  <a:prstClr val="black"/>
                </a:solidFill>
                <a:latin typeface="Comic Sans MS" panose="030F0702030302020204" pitchFamily="66" charset="0"/>
                <a:cs typeface="Times New Roman" pitchFamily="18" charset="0"/>
              </a:rPr>
              <a:t>         intellectually, and</a:t>
            </a:r>
          </a:p>
          <a:p>
            <a:pPr eaLnBrk="1" hangingPunct="1">
              <a:spcBef>
                <a:spcPct val="0"/>
              </a:spcBef>
              <a:buFontTx/>
              <a:buNone/>
            </a:pPr>
            <a:r>
              <a:rPr lang="en-GB" altLang="en-US" sz="2400" b="1" dirty="0">
                <a:solidFill>
                  <a:prstClr val="black"/>
                </a:solidFill>
                <a:latin typeface="Comic Sans MS" panose="030F0702030302020204" pitchFamily="66" charset="0"/>
                <a:cs typeface="Times New Roman" pitchFamily="18" charset="0"/>
              </a:rPr>
              <a:t>         </a:t>
            </a:r>
            <a:r>
              <a:rPr lang="en-GB" altLang="en-US" sz="2400" b="1" dirty="0" smtClean="0">
                <a:solidFill>
                  <a:prstClr val="black"/>
                </a:solidFill>
                <a:latin typeface="Comic Sans MS" panose="030F0702030302020204" pitchFamily="66" charset="0"/>
                <a:cs typeface="Times New Roman" pitchFamily="18" charset="0"/>
              </a:rPr>
              <a:t>physically.</a:t>
            </a:r>
            <a:endParaRPr lang="en-GB" altLang="en-US" sz="2400" b="1" dirty="0">
              <a:solidFill>
                <a:prstClr val="black"/>
              </a:solidFill>
              <a:latin typeface="Comic Sans MS" panose="030F0702030302020204" pitchFamily="66" charset="0"/>
              <a:cs typeface="Times New Roman" pitchFamily="18" charset="0"/>
            </a:endParaRPr>
          </a:p>
        </p:txBody>
      </p:sp>
      <p:sp>
        <p:nvSpPr>
          <p:cNvPr id="66566" name="WordArt 6"/>
          <p:cNvSpPr>
            <a:spLocks noChangeArrowheads="1" noChangeShapeType="1" noTextEdit="1"/>
          </p:cNvSpPr>
          <p:nvPr/>
        </p:nvSpPr>
        <p:spPr bwMode="auto">
          <a:xfrm>
            <a:off x="1079500" y="2884"/>
            <a:ext cx="2736850" cy="6286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Kristen ITC"/>
              </a:rPr>
              <a:t>Critical period</a:t>
            </a:r>
          </a:p>
        </p:txBody>
      </p:sp>
      <p:pic>
        <p:nvPicPr>
          <p:cNvPr id="66568" name="Picture 8" descr="mother-and-baby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560" y="908720"/>
            <a:ext cx="4446301" cy="29493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4518559" y="3871604"/>
            <a:ext cx="4510712" cy="646331"/>
          </a:xfrm>
          <a:prstGeom prst="rect">
            <a:avLst/>
          </a:prstGeom>
          <a:solidFill>
            <a:schemeClr val="accent4">
              <a:lumMod val="20000"/>
              <a:lumOff val="80000"/>
            </a:schemeClr>
          </a:solidFill>
        </p:spPr>
        <p:txBody>
          <a:bodyPr wrap="square">
            <a:spAutoFit/>
          </a:bodyPr>
          <a:lstStyle/>
          <a:p>
            <a:pPr>
              <a:spcBef>
                <a:spcPct val="0"/>
              </a:spcBef>
            </a:pPr>
            <a:r>
              <a:rPr lang="en-GB" altLang="en-US" b="1" dirty="0">
                <a:solidFill>
                  <a:prstClr val="black"/>
                </a:solidFill>
                <a:latin typeface="Comic Sans MS" panose="030F0702030302020204" pitchFamily="66" charset="0"/>
              </a:rPr>
              <a:t>The ‘critical period’ is between birth </a:t>
            </a:r>
          </a:p>
          <a:p>
            <a:pPr>
              <a:spcBef>
                <a:spcPct val="0"/>
              </a:spcBef>
            </a:pPr>
            <a:r>
              <a:rPr lang="en-GB" altLang="en-US" b="1" dirty="0">
                <a:solidFill>
                  <a:prstClr val="black"/>
                </a:solidFill>
                <a:latin typeface="Comic Sans MS" panose="030F0702030302020204" pitchFamily="66" charset="0"/>
              </a:rPr>
              <a:t>and about 2</a:t>
            </a:r>
            <a:r>
              <a:rPr lang="en-GB" altLang="en-US" b="1" dirty="0">
                <a:solidFill>
                  <a:prstClr val="black"/>
                </a:solidFill>
                <a:latin typeface="Comic Sans MS" panose="030F0702030302020204" pitchFamily="66" charset="0"/>
                <a:cs typeface="Times New Roman" pitchFamily="18" charset="0"/>
              </a:rPr>
              <a:t>½ years old.</a:t>
            </a:r>
          </a:p>
        </p:txBody>
      </p:sp>
      <p:sp>
        <p:nvSpPr>
          <p:cNvPr id="11" name="TextBox 10"/>
          <p:cNvSpPr txBox="1"/>
          <p:nvPr/>
        </p:nvSpPr>
        <p:spPr>
          <a:xfrm>
            <a:off x="-1"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marL="285750" indent="-285750">
              <a:buFont typeface="Arial" panose="020B0604020202020204" pitchFamily="34" charset="0"/>
              <a:buChar char="•"/>
              <a:defRPr/>
            </a:pPr>
            <a:r>
              <a:rPr lang="en-GB" kern="0" dirty="0">
                <a:solidFill>
                  <a:srgbClr val="FFFFFF"/>
                </a:solidFill>
                <a:latin typeface="Comic Sans MS"/>
              </a:rPr>
              <a:t>To EXPLAIN Bowlby’s ‘evolutionary theory’ of how attachments are formed.</a:t>
            </a:r>
          </a:p>
          <a:p>
            <a:pPr marL="285750" indent="-285750">
              <a:buFont typeface="Arial" panose="020B0604020202020204" pitchFamily="34" charset="0"/>
              <a:buChar char="•"/>
              <a:defRPr/>
            </a:pPr>
            <a:r>
              <a:rPr lang="en-GB" kern="0" dirty="0">
                <a:solidFill>
                  <a:srgbClr val="FFFFFF"/>
                </a:solidFill>
                <a:latin typeface="Comic Sans MS"/>
              </a:rPr>
              <a:t>To KNOW and EVALUATE research supporting the theory.</a:t>
            </a:r>
          </a:p>
          <a:p>
            <a:pPr marL="285750" indent="-285750">
              <a:buFont typeface="Arial" panose="020B0604020202020204" pitchFamily="34" charset="0"/>
              <a:buChar char="•"/>
              <a:defRPr/>
            </a:pPr>
            <a:r>
              <a:rPr lang="en-GB" kern="0" dirty="0">
                <a:solidFill>
                  <a:srgbClr val="FFFFFF"/>
                </a:solidFill>
                <a:latin typeface="Comic Sans MS"/>
              </a:rPr>
              <a:t>To be able to EVALUATE the accuracy of the theory.</a:t>
            </a: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4420090"/>
            <a:ext cx="2002370" cy="1666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86874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84774"/>
            <a:ext cx="9144834" cy="5072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marL="285750" indent="-285750">
              <a:buFont typeface="Arial" panose="020B0604020202020204" pitchFamily="34" charset="0"/>
              <a:buChar char="•"/>
              <a:defRPr/>
            </a:pPr>
            <a:r>
              <a:rPr lang="en-GB" kern="0" dirty="0">
                <a:solidFill>
                  <a:srgbClr val="FFFFFF"/>
                </a:solidFill>
                <a:latin typeface="Comic Sans MS"/>
              </a:rPr>
              <a:t>To EXPLAIN Bowlby’s ‘evolutionary theory’ of how attachments are formed.</a:t>
            </a:r>
          </a:p>
          <a:p>
            <a:pPr marL="285750" indent="-285750">
              <a:buFont typeface="Arial" panose="020B0604020202020204" pitchFamily="34" charset="0"/>
              <a:buChar char="•"/>
              <a:defRPr/>
            </a:pPr>
            <a:r>
              <a:rPr lang="en-GB" kern="0" dirty="0">
                <a:solidFill>
                  <a:srgbClr val="FFFFFF"/>
                </a:solidFill>
                <a:latin typeface="Comic Sans MS"/>
              </a:rPr>
              <a:t>To KNOW and EVALUATE research supporting the theory.</a:t>
            </a:r>
          </a:p>
          <a:p>
            <a:pPr marL="285750" indent="-285750">
              <a:buFont typeface="Arial" panose="020B0604020202020204" pitchFamily="34" charset="0"/>
              <a:buChar char="•"/>
              <a:defRPr/>
            </a:pPr>
            <a:r>
              <a:rPr lang="en-GB" kern="0" dirty="0">
                <a:solidFill>
                  <a:srgbClr val="FFFFFF"/>
                </a:solidFill>
                <a:latin typeface="Comic Sans MS"/>
              </a:rPr>
              <a:t>To be able to EVALUATE the accuracy of the theory.</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420090"/>
            <a:ext cx="2002370" cy="1666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3"/>
          <p:cNvSpPr txBox="1">
            <a:spLocks noChangeArrowheads="1"/>
          </p:cNvSpPr>
          <p:nvPr/>
        </p:nvSpPr>
        <p:spPr bwMode="auto">
          <a:xfrm>
            <a:off x="7849" y="0"/>
            <a:ext cx="9136150" cy="584775"/>
          </a:xfrm>
          <a:prstGeom prst="rect">
            <a:avLst/>
          </a:prstGeom>
          <a:solidFill>
            <a:schemeClr val="bg1"/>
          </a:solidFill>
          <a:ln w="57150">
            <a:solidFill>
              <a:schemeClr val="tx1"/>
            </a:solidFill>
          </a:ln>
          <a:effec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dirty="0" smtClean="0">
                <a:solidFill>
                  <a:prstClr val="black"/>
                </a:solidFill>
                <a:latin typeface="Comic Sans MS" panose="030F0702030302020204" pitchFamily="66" charset="0"/>
              </a:rPr>
              <a:t>The                                      </a:t>
            </a:r>
            <a:r>
              <a:rPr lang="en-GB" altLang="en-US" sz="2400" dirty="0" smtClean="0">
                <a:solidFill>
                  <a:prstClr val="black"/>
                </a:solidFill>
                <a:latin typeface="Comic Sans MS" panose="030F0702030302020204" pitchFamily="66" charset="0"/>
              </a:rPr>
              <a:t>(internal working model)</a:t>
            </a:r>
            <a:endParaRPr lang="en-GB" altLang="en-US" sz="2400" dirty="0">
              <a:solidFill>
                <a:prstClr val="black"/>
              </a:solidFill>
              <a:latin typeface="Comic Sans MS" panose="030F0702030302020204" pitchFamily="66" charset="0"/>
            </a:endParaRPr>
          </a:p>
        </p:txBody>
      </p:sp>
      <p:sp>
        <p:nvSpPr>
          <p:cNvPr id="5" name="WordArt 6"/>
          <p:cNvSpPr>
            <a:spLocks noChangeArrowheads="1" noChangeShapeType="1" noTextEdit="1"/>
          </p:cNvSpPr>
          <p:nvPr/>
        </p:nvSpPr>
        <p:spPr bwMode="auto">
          <a:xfrm>
            <a:off x="914400" y="2884"/>
            <a:ext cx="4428604" cy="58189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Kristen ITC"/>
              </a:rPr>
              <a:t>c</a:t>
            </a:r>
            <a:r>
              <a:rPr lang="en-GB" sz="3600" b="1" kern="10" dirty="0" smtClean="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Kristen ITC"/>
              </a:rPr>
              <a:t>ontinuity hypothesis</a:t>
            </a:r>
            <a:endParaRPr lang="en-GB" sz="3600" b="1"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Kristen ITC"/>
            </a:endParaRPr>
          </a:p>
        </p:txBody>
      </p:sp>
      <p:sp>
        <p:nvSpPr>
          <p:cNvPr id="6" name="TextBox 5"/>
          <p:cNvSpPr txBox="1"/>
          <p:nvPr/>
        </p:nvSpPr>
        <p:spPr>
          <a:xfrm>
            <a:off x="1547664" y="3542927"/>
            <a:ext cx="2880320" cy="1938992"/>
          </a:xfrm>
          <a:prstGeom prst="rect">
            <a:avLst/>
          </a:prstGeom>
          <a:noFill/>
        </p:spPr>
        <p:txBody>
          <a:bodyPr wrap="square" rtlCol="0">
            <a:spAutoFit/>
          </a:bodyPr>
          <a:lstStyle/>
          <a:p>
            <a:r>
              <a:rPr lang="en-GB" sz="2000" dirty="0">
                <a:solidFill>
                  <a:prstClr val="black"/>
                </a:solidFill>
                <a:latin typeface="Comic Sans MS" panose="030F0702030302020204" pitchFamily="66" charset="0"/>
              </a:rPr>
              <a:t>From monotropy attachment, infant develops a ‘schema’ (</a:t>
            </a:r>
            <a:r>
              <a:rPr lang="en-GB" sz="2000" b="1" dirty="0">
                <a:solidFill>
                  <a:prstClr val="black"/>
                </a:solidFill>
                <a:latin typeface="Comic Sans MS" panose="030F0702030302020204" pitchFamily="66" charset="0"/>
              </a:rPr>
              <a:t>internal working model</a:t>
            </a:r>
            <a:r>
              <a:rPr lang="en-GB" sz="2000" dirty="0">
                <a:solidFill>
                  <a:prstClr val="black"/>
                </a:solidFill>
                <a:latin typeface="Comic Sans MS" panose="030F0702030302020204" pitchFamily="66" charset="0"/>
              </a:rPr>
              <a:t>) to base future relationships on.</a:t>
            </a:r>
          </a:p>
        </p:txBody>
      </p:sp>
    </p:spTree>
    <p:extLst>
      <p:ext uri="{BB962C8B-B14F-4D97-AF65-F5344CB8AC3E}">
        <p14:creationId xmlns:p14="http://schemas.microsoft.com/office/powerpoint/2010/main" val="2592989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836712"/>
            <a:ext cx="4572000" cy="2585323"/>
          </a:xfrm>
          <a:prstGeom prst="rect">
            <a:avLst/>
          </a:prstGeom>
        </p:spPr>
        <p:txBody>
          <a:bodyPr>
            <a:spAutoFit/>
          </a:bodyPr>
          <a:lstStyle/>
          <a:p>
            <a:r>
              <a:rPr lang="en-GB" b="1" dirty="0">
                <a:solidFill>
                  <a:prstClr val="black"/>
                </a:solidFill>
                <a:latin typeface="Comic Sans MS" panose="030F0702030302020204" pitchFamily="66" charset="0"/>
              </a:rPr>
              <a:t>Breaking</a:t>
            </a:r>
            <a:r>
              <a:rPr lang="en-GB" dirty="0">
                <a:solidFill>
                  <a:prstClr val="black"/>
                </a:solidFill>
                <a:latin typeface="Comic Sans MS" panose="030F0702030302020204" pitchFamily="66" charset="0"/>
              </a:rPr>
              <a:t> the maternal bond with a child during the early years of its life is likely to have serious effects on its intellectual, social, and emotional development. </a:t>
            </a:r>
          </a:p>
          <a:p>
            <a:endParaRPr lang="en-GB" dirty="0">
              <a:solidFill>
                <a:prstClr val="black"/>
              </a:solidFill>
              <a:latin typeface="Comic Sans MS" panose="030F0702030302020204" pitchFamily="66" charset="0"/>
            </a:endParaRPr>
          </a:p>
          <a:p>
            <a:r>
              <a:rPr lang="en-GB" dirty="0">
                <a:solidFill>
                  <a:prstClr val="black"/>
                </a:solidFill>
                <a:latin typeface="Comic Sans MS" panose="030F0702030302020204" pitchFamily="66" charset="0"/>
              </a:rPr>
              <a:t>Bowlby also claimed that these negative effects of </a:t>
            </a:r>
            <a:r>
              <a:rPr lang="en-GB" b="1" dirty="0">
                <a:solidFill>
                  <a:prstClr val="black"/>
                </a:solidFill>
                <a:latin typeface="Comic Sans MS" panose="030F0702030302020204" pitchFamily="66" charset="0"/>
              </a:rPr>
              <a:t>maternal deprivation </a:t>
            </a:r>
            <a:r>
              <a:rPr lang="en-GB" dirty="0">
                <a:solidFill>
                  <a:prstClr val="black"/>
                </a:solidFill>
                <a:latin typeface="Comic Sans MS" panose="030F0702030302020204" pitchFamily="66" charset="0"/>
              </a:rPr>
              <a:t>would be permanent and irreversible. </a:t>
            </a:r>
          </a:p>
        </p:txBody>
      </p:sp>
      <p:sp>
        <p:nvSpPr>
          <p:cNvPr id="3" name="Text Box 3"/>
          <p:cNvSpPr txBox="1">
            <a:spLocks noChangeArrowheads="1"/>
          </p:cNvSpPr>
          <p:nvPr/>
        </p:nvSpPr>
        <p:spPr bwMode="auto">
          <a:xfrm>
            <a:off x="7849" y="0"/>
            <a:ext cx="9021422" cy="584775"/>
          </a:xfrm>
          <a:prstGeom prst="rect">
            <a:avLst/>
          </a:prstGeom>
          <a:solidFill>
            <a:schemeClr val="bg1"/>
          </a:solidFill>
          <a:ln w="57150">
            <a:solidFill>
              <a:schemeClr val="tx1"/>
            </a:solidFill>
          </a:ln>
          <a:effec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dirty="0" smtClean="0">
                <a:solidFill>
                  <a:prstClr val="black"/>
                </a:solidFill>
                <a:latin typeface="Comic Sans MS" panose="030F0702030302020204" pitchFamily="66" charset="0"/>
              </a:rPr>
              <a:t>The</a:t>
            </a:r>
            <a:endParaRPr lang="en-GB" altLang="en-US" dirty="0">
              <a:solidFill>
                <a:prstClr val="black"/>
              </a:solidFill>
              <a:latin typeface="Comic Sans MS" panose="030F0702030302020204" pitchFamily="66" charset="0"/>
            </a:endParaRPr>
          </a:p>
        </p:txBody>
      </p:sp>
      <p:sp>
        <p:nvSpPr>
          <p:cNvPr id="4" name="WordArt 6"/>
          <p:cNvSpPr>
            <a:spLocks noChangeArrowheads="1" noChangeShapeType="1" noTextEdit="1"/>
          </p:cNvSpPr>
          <p:nvPr/>
        </p:nvSpPr>
        <p:spPr bwMode="auto">
          <a:xfrm>
            <a:off x="1079500" y="2884"/>
            <a:ext cx="4428604" cy="58189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Kristen ITC"/>
              </a:rPr>
              <a:t>Maternal deprivation</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6889" y="836712"/>
            <a:ext cx="4170957" cy="3370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4571999" y="4077072"/>
            <a:ext cx="4473105" cy="144016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black"/>
                </a:solidFill>
                <a:latin typeface="Comic Sans MS" panose="030F0702030302020204" pitchFamily="66" charset="0"/>
              </a:rPr>
              <a:t>…. Monkeys who had been removed from their mothers behaved badly towards :</a:t>
            </a:r>
          </a:p>
          <a:p>
            <a:pPr marL="285750" indent="-285750" algn="ctr">
              <a:buFont typeface="Arial" panose="020B0604020202020204" pitchFamily="34" charset="0"/>
              <a:buChar char="•"/>
            </a:pPr>
            <a:r>
              <a:rPr lang="en-GB" dirty="0">
                <a:solidFill>
                  <a:prstClr val="black"/>
                </a:solidFill>
                <a:latin typeface="Comic Sans MS" panose="030F0702030302020204" pitchFamily="66" charset="0"/>
              </a:rPr>
              <a:t>other monkey when reintroduced</a:t>
            </a:r>
          </a:p>
          <a:p>
            <a:pPr marL="285750" indent="-285750" algn="ctr">
              <a:buFont typeface="Arial" panose="020B0604020202020204" pitchFamily="34" charset="0"/>
              <a:buChar char="•"/>
            </a:pPr>
            <a:r>
              <a:rPr lang="en-GB" dirty="0">
                <a:solidFill>
                  <a:prstClr val="black"/>
                </a:solidFill>
                <a:latin typeface="Comic Sans MS" panose="030F0702030302020204" pitchFamily="66" charset="0"/>
              </a:rPr>
              <a:t>and badly towards their offspring</a:t>
            </a:r>
            <a:r>
              <a:rPr lang="en-GB" dirty="0">
                <a:solidFill>
                  <a:prstClr val="white"/>
                </a:solidFill>
              </a:rPr>
              <a:t>.</a:t>
            </a:r>
          </a:p>
        </p:txBody>
      </p:sp>
      <p:sp>
        <p:nvSpPr>
          <p:cNvPr id="7" name="TextBox 6"/>
          <p:cNvSpPr txBox="1"/>
          <p:nvPr/>
        </p:nvSpPr>
        <p:spPr>
          <a:xfrm>
            <a:off x="-1"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marL="285750" indent="-285750">
              <a:buFont typeface="Arial" panose="020B0604020202020204" pitchFamily="34" charset="0"/>
              <a:buChar char="•"/>
              <a:defRPr/>
            </a:pPr>
            <a:r>
              <a:rPr lang="en-GB" kern="0" dirty="0">
                <a:solidFill>
                  <a:srgbClr val="FFFFFF"/>
                </a:solidFill>
                <a:latin typeface="Comic Sans MS"/>
              </a:rPr>
              <a:t>To EXPLAIN Bowlby’s ‘evolutionary theory’ of how attachments are formed.</a:t>
            </a:r>
          </a:p>
          <a:p>
            <a:pPr marL="285750" indent="-285750">
              <a:buFont typeface="Arial" panose="020B0604020202020204" pitchFamily="34" charset="0"/>
              <a:buChar char="•"/>
              <a:defRPr/>
            </a:pPr>
            <a:r>
              <a:rPr lang="en-GB" kern="0" dirty="0">
                <a:solidFill>
                  <a:srgbClr val="FFFFFF"/>
                </a:solidFill>
                <a:latin typeface="Comic Sans MS"/>
              </a:rPr>
              <a:t>To KNOW and EVALUATE research supporting the theory.</a:t>
            </a:r>
          </a:p>
          <a:p>
            <a:pPr marL="285750" indent="-285750">
              <a:buFont typeface="Arial" panose="020B0604020202020204" pitchFamily="34" charset="0"/>
              <a:buChar char="•"/>
              <a:defRPr/>
            </a:pPr>
            <a:r>
              <a:rPr lang="en-GB" kern="0" dirty="0">
                <a:solidFill>
                  <a:srgbClr val="FFFFFF"/>
                </a:solidFill>
                <a:latin typeface="Comic Sans MS"/>
              </a:rPr>
              <a:t>To be able to EVALUATE the accuracy of the theory.</a:t>
            </a:r>
          </a:p>
        </p:txBody>
      </p:sp>
      <p:sp>
        <p:nvSpPr>
          <p:cNvPr id="6" name="Rectangle 5"/>
          <p:cNvSpPr/>
          <p:nvPr/>
        </p:nvSpPr>
        <p:spPr>
          <a:xfrm>
            <a:off x="6084168" y="1052736"/>
            <a:ext cx="2790056" cy="1015663"/>
          </a:xfrm>
          <a:prstGeom prst="rect">
            <a:avLst/>
          </a:prstGeom>
        </p:spPr>
        <p:txBody>
          <a:bodyPr wrap="square">
            <a:spAutoFit/>
          </a:bodyPr>
          <a:lstStyle/>
          <a:p>
            <a:r>
              <a:rPr lang="en-GB" sz="2000" dirty="0">
                <a:solidFill>
                  <a:prstClr val="black"/>
                </a:solidFill>
                <a:latin typeface="Comic Sans MS" panose="030F0702030302020204" pitchFamily="66" charset="0"/>
              </a:rPr>
              <a:t>Evidenced by </a:t>
            </a:r>
            <a:r>
              <a:rPr lang="en-GB" sz="2000" b="1" dirty="0">
                <a:solidFill>
                  <a:prstClr val="black"/>
                </a:solidFill>
                <a:latin typeface="Comic Sans MS" panose="030F0702030302020204" pitchFamily="66" charset="0"/>
              </a:rPr>
              <a:t>Harlow</a:t>
            </a:r>
            <a:r>
              <a:rPr lang="en-GB" sz="2000" dirty="0">
                <a:solidFill>
                  <a:prstClr val="black"/>
                </a:solidFill>
                <a:latin typeface="Comic Sans MS" panose="030F0702030302020204" pitchFamily="66" charset="0"/>
              </a:rPr>
              <a:t> in his Rhesus monkey experiment…</a:t>
            </a:r>
          </a:p>
        </p:txBody>
      </p:sp>
    </p:spTree>
    <p:extLst>
      <p:ext uri="{BB962C8B-B14F-4D97-AF65-F5344CB8AC3E}">
        <p14:creationId xmlns:p14="http://schemas.microsoft.com/office/powerpoint/2010/main" val="1739947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07504" y="274638"/>
            <a:ext cx="9036496" cy="1143000"/>
          </a:xfrm>
          <a:solidFill>
            <a:schemeClr val="bg1"/>
          </a:solidFill>
          <a:ln w="63500">
            <a:solidFill>
              <a:schemeClr val="tx1"/>
            </a:solidFill>
          </a:ln>
        </p:spPr>
        <p:txBody>
          <a:bodyPr>
            <a:normAutofit fontScale="90000"/>
          </a:bodyPr>
          <a:lstStyle/>
          <a:p>
            <a:r>
              <a:rPr lang="en-GB" altLang="en-US" dirty="0" smtClean="0">
                <a:latin typeface="Comic Sans MS" panose="030F0702030302020204" pitchFamily="66" charset="0"/>
              </a:rPr>
              <a:t>Try to remember to include all the key features in an essay by </a:t>
            </a:r>
            <a:r>
              <a:rPr lang="en-GB" altLang="en-US" b="1" dirty="0" smtClean="0">
                <a:latin typeface="Comic Sans MS" panose="030F0702030302020204" pitchFamily="66" charset="0"/>
              </a:rPr>
              <a:t>ASCMI</a:t>
            </a:r>
            <a:r>
              <a:rPr lang="en-GB" altLang="en-US" dirty="0" smtClean="0">
                <a:latin typeface="Comic Sans MS" panose="030F0702030302020204" pitchFamily="66" charset="0"/>
              </a:rPr>
              <a:t>….</a:t>
            </a:r>
          </a:p>
        </p:txBody>
      </p:sp>
      <p:sp>
        <p:nvSpPr>
          <p:cNvPr id="22530" name="Content Placeholder 2"/>
          <p:cNvSpPr>
            <a:spLocks noGrp="1"/>
          </p:cNvSpPr>
          <p:nvPr>
            <p:ph idx="1"/>
          </p:nvPr>
        </p:nvSpPr>
        <p:spPr>
          <a:xfrm>
            <a:off x="251520" y="1484784"/>
            <a:ext cx="8229600" cy="4525963"/>
          </a:xfrm>
        </p:spPr>
        <p:txBody>
          <a:bodyPr/>
          <a:lstStyle/>
          <a:p>
            <a:pPr lvl="1"/>
            <a:endParaRPr lang="en-GB" altLang="en-US" dirty="0" smtClean="0"/>
          </a:p>
        </p:txBody>
      </p:sp>
      <p:pic>
        <p:nvPicPr>
          <p:cNvPr id="22531" name="Picture 2" descr="http://sinekpartners.typepad.com/photos/uncategorized/2008/08/04/bab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64862"/>
            <a:ext cx="3600400"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marL="285750" indent="-285750">
              <a:buFont typeface="Arial" panose="020B0604020202020204" pitchFamily="34" charset="0"/>
              <a:buChar char="•"/>
              <a:defRPr/>
            </a:pPr>
            <a:r>
              <a:rPr lang="en-GB" kern="0" dirty="0">
                <a:solidFill>
                  <a:srgbClr val="FFFFFF"/>
                </a:solidFill>
                <a:latin typeface="Comic Sans MS"/>
              </a:rPr>
              <a:t>To EXPLAIN Bowlby’s ‘evolutionary theory’ of how attachments are formed.</a:t>
            </a:r>
          </a:p>
          <a:p>
            <a:pPr marL="285750" indent="-285750">
              <a:buFont typeface="Arial" panose="020B0604020202020204" pitchFamily="34" charset="0"/>
              <a:buChar char="•"/>
              <a:defRPr/>
            </a:pPr>
            <a:r>
              <a:rPr lang="en-GB" kern="0" dirty="0">
                <a:solidFill>
                  <a:srgbClr val="FFFFFF"/>
                </a:solidFill>
                <a:latin typeface="Comic Sans MS"/>
              </a:rPr>
              <a:t>To KNOW and EVALUATE research supporting the theory.</a:t>
            </a:r>
          </a:p>
          <a:p>
            <a:pPr marL="285750" indent="-285750">
              <a:buFont typeface="Arial" panose="020B0604020202020204" pitchFamily="34" charset="0"/>
              <a:buChar char="•"/>
              <a:defRPr/>
            </a:pPr>
            <a:r>
              <a:rPr lang="en-GB" kern="0" dirty="0">
                <a:solidFill>
                  <a:srgbClr val="FFFFFF"/>
                </a:solidFill>
                <a:latin typeface="Comic Sans MS"/>
              </a:rPr>
              <a:t>To be able to EVALUATE the accuracy of the theory.</a:t>
            </a:r>
          </a:p>
        </p:txBody>
      </p:sp>
      <p:sp>
        <p:nvSpPr>
          <p:cNvPr id="2" name="Rounded Rectangular Callout 1"/>
          <p:cNvSpPr/>
          <p:nvPr/>
        </p:nvSpPr>
        <p:spPr>
          <a:xfrm rot="21285096">
            <a:off x="322981" y="1652946"/>
            <a:ext cx="4292985" cy="2772250"/>
          </a:xfrm>
          <a:prstGeom prst="wedgeRoundRectCallout">
            <a:avLst>
              <a:gd name="adj1" fmla="val 105001"/>
              <a:gd name="adj2" fmla="val 574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prstClr val="black"/>
                </a:solidFill>
                <a:latin typeface="Comic Sans MS" panose="030F0702030302020204" pitchFamily="66" charset="0"/>
              </a:rPr>
              <a:t>A: </a:t>
            </a:r>
            <a:r>
              <a:rPr lang="en-GB" sz="2400" dirty="0">
                <a:solidFill>
                  <a:prstClr val="black"/>
                </a:solidFill>
                <a:latin typeface="Comic Sans MS" panose="030F0702030302020204" pitchFamily="66" charset="0"/>
              </a:rPr>
              <a:t>Adaptive</a:t>
            </a:r>
          </a:p>
          <a:p>
            <a:r>
              <a:rPr lang="en-GB" sz="2400" b="1" dirty="0">
                <a:solidFill>
                  <a:prstClr val="black"/>
                </a:solidFill>
                <a:latin typeface="Comic Sans MS" panose="030F0702030302020204" pitchFamily="66" charset="0"/>
              </a:rPr>
              <a:t>S</a:t>
            </a:r>
            <a:r>
              <a:rPr lang="en-GB" sz="2400" dirty="0">
                <a:solidFill>
                  <a:prstClr val="black"/>
                </a:solidFill>
                <a:latin typeface="Comic Sans MS" panose="030F0702030302020204" pitchFamily="66" charset="0"/>
              </a:rPr>
              <a:t>: Social Releasers</a:t>
            </a:r>
          </a:p>
          <a:p>
            <a:r>
              <a:rPr lang="en-GB" sz="2400" b="1" dirty="0">
                <a:solidFill>
                  <a:prstClr val="black"/>
                </a:solidFill>
                <a:latin typeface="Comic Sans MS" panose="030F0702030302020204" pitchFamily="66" charset="0"/>
              </a:rPr>
              <a:t>C: </a:t>
            </a:r>
            <a:r>
              <a:rPr lang="en-GB" sz="2400" dirty="0">
                <a:solidFill>
                  <a:prstClr val="black"/>
                </a:solidFill>
                <a:latin typeface="Comic Sans MS" panose="030F0702030302020204" pitchFamily="66" charset="0"/>
              </a:rPr>
              <a:t>Critical Period</a:t>
            </a:r>
          </a:p>
          <a:p>
            <a:r>
              <a:rPr lang="en-GB" sz="2400" b="1" dirty="0">
                <a:solidFill>
                  <a:prstClr val="black"/>
                </a:solidFill>
                <a:latin typeface="Comic Sans MS" panose="030F0702030302020204" pitchFamily="66" charset="0"/>
              </a:rPr>
              <a:t>M: </a:t>
            </a:r>
            <a:r>
              <a:rPr lang="en-GB" sz="2400" dirty="0">
                <a:solidFill>
                  <a:prstClr val="black"/>
                </a:solidFill>
                <a:latin typeface="Comic Sans MS" panose="030F0702030302020204" pitchFamily="66" charset="0"/>
              </a:rPr>
              <a:t>Monotropy</a:t>
            </a:r>
          </a:p>
          <a:p>
            <a:r>
              <a:rPr lang="en-GB" sz="2400" b="1" dirty="0">
                <a:solidFill>
                  <a:prstClr val="black"/>
                </a:solidFill>
                <a:latin typeface="Comic Sans MS" panose="030F0702030302020204" pitchFamily="66" charset="0"/>
              </a:rPr>
              <a:t>I</a:t>
            </a:r>
            <a:r>
              <a:rPr lang="en-GB" sz="2400" dirty="0">
                <a:solidFill>
                  <a:prstClr val="black"/>
                </a:solidFill>
                <a:latin typeface="Comic Sans MS" panose="030F0702030302020204" pitchFamily="66" charset="0"/>
              </a:rPr>
              <a:t>: Internal Working Model</a:t>
            </a:r>
          </a:p>
        </p:txBody>
      </p:sp>
    </p:spTree>
    <p:extLst>
      <p:ext uri="{BB962C8B-B14F-4D97-AF65-F5344CB8AC3E}">
        <p14:creationId xmlns:p14="http://schemas.microsoft.com/office/powerpoint/2010/main" val="2855567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1215</Words>
  <Application>Microsoft Office PowerPoint</Application>
  <PresentationFormat>On-screen Show (4:3)</PresentationFormat>
  <Paragraphs>135</Paragraphs>
  <Slides>14</Slides>
  <Notes>7</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Try to remember to include all the key features in an essay by ASCMI….</vt:lpstr>
      <vt:lpstr>PowerPoint Presentation</vt:lpstr>
      <vt:lpstr>Activity</vt:lpstr>
      <vt:lpstr>Students as teacher…</vt:lpstr>
      <vt:lpstr>PowerPoint Presentation</vt:lpstr>
      <vt:lpstr>Practical applications of Bowlby’s research for the economy (evaluation)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dc:creator>
  <cp:lastModifiedBy>Kirsty Finney</cp:lastModifiedBy>
  <cp:revision>9</cp:revision>
  <dcterms:created xsi:type="dcterms:W3CDTF">2016-03-09T11:43:24Z</dcterms:created>
  <dcterms:modified xsi:type="dcterms:W3CDTF">2016-03-10T13:13:50Z</dcterms:modified>
</cp:coreProperties>
</file>