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274" r:id="rId4"/>
    <p:sldId id="298" r:id="rId5"/>
    <p:sldId id="301" r:id="rId6"/>
    <p:sldId id="257"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6" r:id="rId22"/>
    <p:sldId id="278" r:id="rId23"/>
    <p:sldId id="279" r:id="rId24"/>
    <p:sldId id="281" r:id="rId25"/>
    <p:sldId id="277" r:id="rId26"/>
    <p:sldId id="282" r:id="rId27"/>
    <p:sldId id="283" r:id="rId28"/>
    <p:sldId id="280" r:id="rId29"/>
    <p:sldId id="302" r:id="rId30"/>
    <p:sldId id="284" r:id="rId31"/>
    <p:sldId id="285" r:id="rId32"/>
    <p:sldId id="286" r:id="rId33"/>
    <p:sldId id="287" r:id="rId34"/>
    <p:sldId id="288" r:id="rId35"/>
    <p:sldId id="289" r:id="rId36"/>
    <p:sldId id="290" r:id="rId37"/>
    <p:sldId id="291" r:id="rId38"/>
    <p:sldId id="293" r:id="rId39"/>
    <p:sldId id="294" r:id="rId40"/>
    <p:sldId id="295" r:id="rId41"/>
    <p:sldId id="296" r:id="rId42"/>
    <p:sldId id="292" r:id="rId43"/>
    <p:sldId id="297"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BFAAE4"/>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476E30-222C-413A-AFE5-2F42CC53840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BFC44B-D7A2-4408-9DBF-5B02AFF221F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60758A-42A8-4ADC-B2E5-269EA795E78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40388E-14A0-4275-B16E-1F117716BC2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F66E6F-84CC-4C2F-AA3B-38869D41820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3975D3-1DD5-46BE-ADBA-BED2F257854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368B111-1803-407E-B1D9-3E14504BF53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36F7D15-9244-49B7-A924-0B501BD56F2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3600B0E-7CC7-4A28-964B-1A0F4FB4A18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C067685-7C07-4184-AEA2-A829D49F4CA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D49360-F196-488C-A9CE-106F3805B8B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B8C1172-D2E8-44A9-A04B-EB10B50359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BFAAE4"/>
            </a:gs>
            <a:gs pos="50000">
              <a:schemeClr val="accent1">
                <a:shade val="67500"/>
                <a:satMod val="115000"/>
              </a:schemeClr>
            </a:gs>
            <a:gs pos="100000">
              <a:schemeClr val="accent1">
                <a:shade val="100000"/>
                <a:satMod val="115000"/>
              </a:schemeClr>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ED76065-64C4-4F0A-A4CF-347AE2724A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MkjeorS12F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file:///C:\Felicity%20Documents\KS5\A%20level%20Psychology\A2\Relationships\Lesson%204%20-%20Relationship%20Breakdown\Ross%20and%20Rachel%20break-up.%20We%20were%20on%20a%20break.wmv" TargetMode="External"/></Relationships>
</file>

<file path=ppt/slides/_rels/slide4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file:///C:\Felicity%20Documents\KS5\A%20level%20Psychology\A2\Relationships\Lesson%204%20-%20Relationship%20Breakdown\Animals%20duck%20quack%20-nature-_Nightingale%20Music%20Productions_13810.mp3"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p:txBody>
          <a:bodyPr/>
          <a:lstStyle/>
          <a:p>
            <a:pPr eaLnBrk="1" hangingPunct="1"/>
            <a:r>
              <a:rPr lang="en-GB" smtClean="0"/>
              <a:t>Relationship Breakdown</a:t>
            </a:r>
            <a:endParaRPr lang="en-US" smtClean="0"/>
          </a:p>
        </p:txBody>
      </p:sp>
      <p:sp>
        <p:nvSpPr>
          <p:cNvPr id="14338" name="Rectangle 3"/>
          <p:cNvSpPr>
            <a:spLocks noGrp="1" noChangeArrowheads="1"/>
          </p:cNvSpPr>
          <p:nvPr>
            <p:ph type="subTitle" idx="1"/>
          </p:nvPr>
        </p:nvSpPr>
        <p:spPr/>
        <p:txBody>
          <a:bodyPr/>
          <a:lstStyle/>
          <a:p>
            <a:pPr eaLnBrk="1" hangingPunct="1"/>
            <a:r>
              <a:rPr lang="en-GB" smtClean="0"/>
              <a:t>Rollie and Duck</a:t>
            </a:r>
          </a:p>
          <a:p>
            <a:pPr eaLnBrk="1" hangingPunct="1"/>
            <a:r>
              <a:rPr lang="en-GB" smtClean="0"/>
              <a:t>(2006)</a:t>
            </a:r>
            <a:endParaRPr lang="en-US" smtClean="0"/>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1531" name="Group 27"/>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2531" name="Group 3"/>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3555" name="Group 3"/>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mean 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3579" name="Picture 27" descr="Shaking Duck Clip Art"/>
          <p:cNvPicPr>
            <a:picLocks noChangeAspect="1" noChangeArrowheads="1"/>
          </p:cNvPicPr>
          <p:nvPr/>
        </p:nvPicPr>
        <p:blipFill>
          <a:blip r:embed="rId2" cstate="print"/>
          <a:srcRect/>
          <a:stretch>
            <a:fillRect/>
          </a:stretch>
        </p:blipFill>
        <p:spPr bwMode="auto">
          <a:xfrm>
            <a:off x="395536" y="0"/>
            <a:ext cx="1619672" cy="1619672"/>
          </a:xfrm>
          <a:prstGeom prst="rect">
            <a:avLst/>
          </a:prstGeom>
          <a:noFill/>
        </p:spPr>
      </p:pic>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4579" name="Group 3"/>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mean 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Social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4603" name="Picture 27" descr="http://www.disneyclips.com/imagesnewb/imageslwrakr01/clipdonold.gif"/>
          <p:cNvPicPr>
            <a:picLocks noChangeAspect="1" noChangeArrowheads="1"/>
          </p:cNvPicPr>
          <p:nvPr/>
        </p:nvPicPr>
        <p:blipFill>
          <a:blip r:embed="rId2" cstate="print"/>
          <a:srcRect/>
          <a:stretch>
            <a:fillRect/>
          </a:stretch>
        </p:blipFill>
        <p:spPr bwMode="auto">
          <a:xfrm>
            <a:off x="7380312" y="0"/>
            <a:ext cx="1222737" cy="1584176"/>
          </a:xfrm>
          <a:prstGeom prst="rect">
            <a:avLst/>
          </a:prstGeom>
          <a:noFill/>
        </p:spPr>
      </p:pic>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5603" name="Group 3"/>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mean 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Social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It’s now inevitable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5627" name="Picture 27" descr="http://www.craftyjenny.com/images/clipart/rubber-duck-download.gif"/>
          <p:cNvPicPr>
            <a:picLocks noChangeAspect="1" noChangeArrowheads="1"/>
          </p:cNvPicPr>
          <p:nvPr/>
        </p:nvPicPr>
        <p:blipFill>
          <a:blip r:embed="rId2" cstate="print"/>
          <a:srcRect/>
          <a:stretch>
            <a:fillRect/>
          </a:stretch>
        </p:blipFill>
        <p:spPr bwMode="auto">
          <a:xfrm>
            <a:off x="0" y="0"/>
            <a:ext cx="1475656" cy="1475656"/>
          </a:xfrm>
          <a:prstGeom prst="rect">
            <a:avLst/>
          </a:prstGeom>
          <a:noFill/>
        </p:spPr>
      </p:pic>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6651" name="Group 27"/>
          <p:cNvGraphicFramePr>
            <a:graphicFrameLocks noGrp="1"/>
          </p:cNvGraphicFramePr>
          <p:nvPr/>
        </p:nvGraphicFramePr>
        <p:xfrm>
          <a:off x="457200" y="1600200"/>
          <a:ext cx="8229600" cy="4716782"/>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mean 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Social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It’s now inevitable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Grave-dressing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6654" name="Picture 30" descr="http://bestclipartblog.com/clipart-pics/duck-clipart-8.png"/>
          <p:cNvPicPr>
            <a:picLocks noChangeAspect="1" noChangeArrowheads="1"/>
          </p:cNvPicPr>
          <p:nvPr/>
        </p:nvPicPr>
        <p:blipFill>
          <a:blip r:embed="rId2" cstate="print"/>
          <a:srcRect/>
          <a:stretch>
            <a:fillRect/>
          </a:stretch>
        </p:blipFill>
        <p:spPr bwMode="auto">
          <a:xfrm>
            <a:off x="7538442" y="0"/>
            <a:ext cx="1605558" cy="1302796"/>
          </a:xfrm>
          <a:prstGeom prst="rect">
            <a:avLst/>
          </a:prstGeom>
          <a:noFill/>
        </p:spPr>
      </p:pic>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7651" name="Group 3"/>
          <p:cNvGraphicFramePr>
            <a:graphicFrameLocks noGrp="1"/>
          </p:cNvGraphicFramePr>
          <p:nvPr/>
        </p:nvGraphicFramePr>
        <p:xfrm>
          <a:off x="457200" y="1600200"/>
          <a:ext cx="8229600" cy="4716782"/>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mean 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Social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It’s now inevitable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Grave-dressing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Time to get a new life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7675" name="Picture 27" descr="http://bestclipartblog.com/clipart-pics/duck-clipart-10.jpg"/>
          <p:cNvPicPr>
            <a:picLocks noChangeAspect="1" noChangeArrowheads="1"/>
          </p:cNvPicPr>
          <p:nvPr/>
        </p:nvPicPr>
        <p:blipFill>
          <a:blip r:embed="rId2" cstate="print"/>
          <a:srcRect/>
          <a:stretch>
            <a:fillRect/>
          </a:stretch>
        </p:blipFill>
        <p:spPr bwMode="auto">
          <a:xfrm>
            <a:off x="1" y="1"/>
            <a:ext cx="1403648" cy="1165028"/>
          </a:xfrm>
          <a:prstGeom prst="rect">
            <a:avLst/>
          </a:prstGeom>
          <a:noFill/>
        </p:spPr>
      </p:pic>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8675" name="Group 3"/>
          <p:cNvGraphicFramePr>
            <a:graphicFrameLocks noGrp="1"/>
          </p:cNvGraphicFramePr>
          <p:nvPr/>
        </p:nvGraphicFramePr>
        <p:xfrm>
          <a:off x="457200" y="1600200"/>
          <a:ext cx="8229600" cy="4716782"/>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mean 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Social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It’s now inevitable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Grave-dressing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Time to get a new life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Resurrection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8699" name="Picture 27" descr="Baby Duck Clip Art"/>
          <p:cNvPicPr>
            <a:picLocks noChangeAspect="1" noChangeArrowheads="1"/>
          </p:cNvPicPr>
          <p:nvPr/>
        </p:nvPicPr>
        <p:blipFill>
          <a:blip r:embed="rId2" cstate="print"/>
          <a:srcRect/>
          <a:stretch>
            <a:fillRect/>
          </a:stretch>
        </p:blipFill>
        <p:spPr bwMode="auto">
          <a:xfrm>
            <a:off x="7596336" y="0"/>
            <a:ext cx="683568" cy="1195245"/>
          </a:xfrm>
          <a:prstGeom prst="rect">
            <a:avLst/>
          </a:prstGeom>
          <a:noFill/>
        </p:spPr>
      </p:pic>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29722" name="Group 26"/>
          <p:cNvGraphicFramePr>
            <a:graphicFrameLocks noGrp="1"/>
          </p:cNvGraphicFramePr>
          <p:nvPr/>
        </p:nvGraphicFramePr>
        <p:xfrm>
          <a:off x="457200" y="1600200"/>
          <a:ext cx="8229600" cy="4877119"/>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I’d be justified in withdrawing</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Dyadic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mean 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Social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It’s now inevitable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Grave-dressing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Time to get a new life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Resurrection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Reframing of past relational life: What I learned and how things will be different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9724" name="Picture 28" descr="http://www.clker.com/cliparts/a/2/4/0/12375609741965607715pitr_Ducky_icon.svg.med.png"/>
          <p:cNvPicPr>
            <a:picLocks noChangeAspect="1" noChangeArrowheads="1"/>
          </p:cNvPicPr>
          <p:nvPr/>
        </p:nvPicPr>
        <p:blipFill>
          <a:blip r:embed="rId2" cstate="print"/>
          <a:srcRect/>
          <a:stretch>
            <a:fillRect/>
          </a:stretch>
        </p:blipFill>
        <p:spPr bwMode="auto">
          <a:xfrm>
            <a:off x="1" y="0"/>
            <a:ext cx="1403648" cy="1263284"/>
          </a:xfrm>
          <a:prstGeom prst="rect">
            <a:avLst/>
          </a:prstGeom>
          <a:noFill/>
        </p:spPr>
      </p:pic>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GB" dirty="0" smtClean="0"/>
              <a:t>To reinforce....</a:t>
            </a:r>
            <a:endParaRPr lang="en-GB" dirty="0"/>
          </a:p>
        </p:txBody>
      </p:sp>
      <p:sp>
        <p:nvSpPr>
          <p:cNvPr id="3" name="Content Placeholder 2"/>
          <p:cNvSpPr>
            <a:spLocks noGrp="1"/>
          </p:cNvSpPr>
          <p:nvPr>
            <p:ph idx="1"/>
          </p:nvPr>
        </p:nvSpPr>
        <p:spPr>
          <a:xfrm>
            <a:off x="457200" y="980728"/>
            <a:ext cx="8229600" cy="5145435"/>
          </a:xfrm>
        </p:spPr>
        <p:txBody>
          <a:bodyPr/>
          <a:lstStyle/>
          <a:p>
            <a:pPr>
              <a:buNone/>
            </a:pPr>
            <a:r>
              <a:rPr lang="en-GB" dirty="0" smtClean="0"/>
              <a:t>Come up with a mnemonic – preferably related to relationship breakdown or the names </a:t>
            </a:r>
          </a:p>
          <a:p>
            <a:pPr>
              <a:buNone/>
            </a:pPr>
            <a:r>
              <a:rPr lang="en-GB" dirty="0" smtClean="0"/>
              <a:t>B </a:t>
            </a:r>
          </a:p>
          <a:p>
            <a:pPr>
              <a:buNone/>
            </a:pPr>
            <a:r>
              <a:rPr lang="en-GB" dirty="0" smtClean="0"/>
              <a:t>I </a:t>
            </a:r>
          </a:p>
          <a:p>
            <a:pPr>
              <a:buNone/>
            </a:pPr>
            <a:r>
              <a:rPr lang="en-GB" dirty="0" smtClean="0"/>
              <a:t>D</a:t>
            </a:r>
          </a:p>
          <a:p>
            <a:pPr>
              <a:buNone/>
            </a:pPr>
            <a:r>
              <a:rPr lang="en-GB" dirty="0" smtClean="0"/>
              <a:t>S</a:t>
            </a:r>
          </a:p>
          <a:p>
            <a:pPr>
              <a:buNone/>
            </a:pPr>
            <a:r>
              <a:rPr lang="en-GB" dirty="0" smtClean="0"/>
              <a:t>G</a:t>
            </a:r>
          </a:p>
          <a:p>
            <a:pPr>
              <a:buNone/>
            </a:pPr>
            <a:r>
              <a:rPr lang="en-GB" dirty="0" smtClean="0"/>
              <a:t>R</a:t>
            </a:r>
          </a:p>
          <a:p>
            <a:pPr>
              <a:buNone/>
            </a:pPr>
            <a:r>
              <a:rPr lang="en-GB" dirty="0" smtClean="0"/>
              <a:t>E.g. Intelligent ducks swim grumpily</a:t>
            </a:r>
            <a:endParaRPr lang="en-GB" dirty="0"/>
          </a:p>
        </p:txBody>
      </p:sp>
      <p:pic>
        <p:nvPicPr>
          <p:cNvPr id="38914" name="Picture 2" descr="http://www.justducks.co.uk/Images/General%20Ducks/32cm%20Giant%20Duck.jpeg"/>
          <p:cNvPicPr>
            <a:picLocks noChangeAspect="1" noChangeArrowheads="1"/>
          </p:cNvPicPr>
          <p:nvPr/>
        </p:nvPicPr>
        <p:blipFill>
          <a:blip r:embed="rId2" cstate="print"/>
          <a:srcRect/>
          <a:stretch>
            <a:fillRect/>
          </a:stretch>
        </p:blipFill>
        <p:spPr bwMode="auto">
          <a:xfrm>
            <a:off x="7211984" y="4869160"/>
            <a:ext cx="1932016" cy="198884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1800" dirty="0" smtClean="0"/>
              <a:t>Integrated Behavioural Couples Therapy</a:t>
            </a:r>
            <a:endParaRPr lang="en-GB" sz="1800" dirty="0"/>
          </a:p>
        </p:txBody>
      </p:sp>
      <p:sp>
        <p:nvSpPr>
          <p:cNvPr id="3" name="Content Placeholder 2"/>
          <p:cNvSpPr>
            <a:spLocks noGrp="1"/>
          </p:cNvSpPr>
          <p:nvPr>
            <p:ph idx="1"/>
          </p:nvPr>
        </p:nvSpPr>
        <p:spPr/>
        <p:txBody>
          <a:bodyPr/>
          <a:lstStyle/>
          <a:p>
            <a:r>
              <a:rPr lang="en-GB" dirty="0" smtClean="0"/>
              <a:t>Peep Show clip</a:t>
            </a:r>
          </a:p>
          <a:p>
            <a:r>
              <a:rPr lang="en-GB" dirty="0" smtClean="0"/>
              <a:t>2.5 mins</a:t>
            </a:r>
          </a:p>
          <a:p>
            <a:r>
              <a:rPr lang="en-GB" dirty="0">
                <a:hlinkClick r:id="rId2"/>
              </a:rPr>
              <a:t>https://</a:t>
            </a:r>
            <a:r>
              <a:rPr lang="en-GB" dirty="0" smtClean="0">
                <a:hlinkClick r:id="rId2"/>
              </a:rPr>
              <a:t>www.youtube.com/watch?v=MkjeorS12F0</a:t>
            </a:r>
            <a:endParaRPr lang="en-GB" dirty="0" smtClean="0"/>
          </a:p>
          <a:p>
            <a:endParaRPr lang="en-GB" dirty="0"/>
          </a:p>
        </p:txBody>
      </p:sp>
    </p:spTree>
    <p:extLst>
      <p:ext uri="{BB962C8B-B14F-4D97-AF65-F5344CB8AC3E}">
        <p14:creationId xmlns:p14="http://schemas.microsoft.com/office/powerpoint/2010/main" val="41180370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4983163"/>
            <a:ext cx="8183562" cy="1541462"/>
          </a:xfrm>
        </p:spPr>
        <p:txBody>
          <a:bodyPr/>
          <a:lstStyle/>
          <a:p>
            <a:pPr eaLnBrk="1" fontAlgn="auto" hangingPunct="1">
              <a:spcAft>
                <a:spcPts val="0"/>
              </a:spcAft>
              <a:defRPr/>
            </a:pPr>
            <a:r>
              <a:rPr lang="en-GB" dirty="0" smtClean="0">
                <a:solidFill>
                  <a:schemeClr val="accent1">
                    <a:tint val="88000"/>
                    <a:satMod val="150000"/>
                  </a:schemeClr>
                </a:solidFill>
              </a:rPr>
              <a:t>Duck 1992</a:t>
            </a:r>
            <a:endParaRPr lang="en-GB" dirty="0">
              <a:solidFill>
                <a:schemeClr val="accent1">
                  <a:tint val="88000"/>
                  <a:satMod val="150000"/>
                </a:schemeClr>
              </a:solidFill>
            </a:endParaRPr>
          </a:p>
        </p:txBody>
      </p:sp>
      <p:sp>
        <p:nvSpPr>
          <p:cNvPr id="15363" name="Content Placeholder 2"/>
          <p:cNvSpPr>
            <a:spLocks noGrp="1"/>
          </p:cNvSpPr>
          <p:nvPr>
            <p:ph idx="1"/>
          </p:nvPr>
        </p:nvSpPr>
        <p:spPr>
          <a:xfrm>
            <a:off x="503238" y="530225"/>
            <a:ext cx="8183562" cy="4843463"/>
          </a:xfrm>
        </p:spPr>
        <p:txBody>
          <a:bodyPr/>
          <a:lstStyle/>
          <a:p>
            <a:pPr eaLnBrk="1" hangingPunct="1"/>
            <a:r>
              <a:rPr lang="en-GB" dirty="0" smtClean="0"/>
              <a:t>Duck (1992) identified two categories of causes:</a:t>
            </a:r>
            <a:br>
              <a:rPr lang="en-GB" dirty="0" smtClean="0"/>
            </a:br>
            <a:r>
              <a:rPr lang="en-GB" dirty="0" smtClean="0"/>
              <a:t>	</a:t>
            </a:r>
            <a:r>
              <a:rPr lang="en-GB" b="1" dirty="0" smtClean="0"/>
              <a:t>Predisposing factors </a:t>
            </a:r>
            <a:r>
              <a:rPr lang="en-GB" dirty="0" smtClean="0"/>
              <a:t>– </a:t>
            </a:r>
            <a:r>
              <a:rPr lang="en-GB" b="1" dirty="0" smtClean="0"/>
              <a:t>internal</a:t>
            </a:r>
            <a:r>
              <a:rPr lang="en-GB" dirty="0" smtClean="0"/>
              <a:t> factors such as emotional instability of one partner, irritating or distasteful personal habits, changing interests etc.</a:t>
            </a:r>
            <a:br>
              <a:rPr lang="en-GB" dirty="0" smtClean="0"/>
            </a:br>
            <a:r>
              <a:rPr lang="en-GB" dirty="0" smtClean="0"/>
              <a:t>	</a:t>
            </a:r>
            <a:r>
              <a:rPr lang="en-GB" b="1" dirty="0" smtClean="0"/>
              <a:t>Precipitating factors </a:t>
            </a:r>
            <a:r>
              <a:rPr lang="en-GB" dirty="0" smtClean="0"/>
              <a:t>– </a:t>
            </a:r>
            <a:r>
              <a:rPr lang="en-GB" b="1" dirty="0" smtClean="0"/>
              <a:t>external</a:t>
            </a:r>
            <a:r>
              <a:rPr lang="en-GB" dirty="0" smtClean="0"/>
              <a:t> factors such as reduced proximity, other people (real or imagined), money etc </a:t>
            </a:r>
          </a:p>
        </p:txBody>
      </p:sp>
      <p:pic>
        <p:nvPicPr>
          <p:cNvPr id="37890" name="Picture 2" descr="http://astrobioloblog.files.wordpress.com/2011/10/duck-3.jpeg"/>
          <p:cNvPicPr>
            <a:picLocks noChangeAspect="1" noChangeArrowheads="1"/>
          </p:cNvPicPr>
          <p:nvPr/>
        </p:nvPicPr>
        <p:blipFill>
          <a:blip r:embed="rId2" cstate="print"/>
          <a:srcRect/>
          <a:stretch>
            <a:fillRect/>
          </a:stretch>
        </p:blipFill>
        <p:spPr bwMode="auto">
          <a:xfrm>
            <a:off x="7308304" y="5027402"/>
            <a:ext cx="1835696" cy="1830597"/>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Implications for intervention</a:t>
            </a:r>
            <a:endParaRPr lang="en-GB" dirty="0"/>
          </a:p>
        </p:txBody>
      </p:sp>
      <p:sp>
        <p:nvSpPr>
          <p:cNvPr id="3" name="Content Placeholder 2"/>
          <p:cNvSpPr>
            <a:spLocks noGrp="1"/>
          </p:cNvSpPr>
          <p:nvPr>
            <p:ph idx="1"/>
          </p:nvPr>
        </p:nvSpPr>
        <p:spPr/>
        <p:txBody>
          <a:bodyPr/>
          <a:lstStyle/>
          <a:p>
            <a:r>
              <a:rPr lang="en-GB" dirty="0" err="1" smtClean="0"/>
              <a:t>Rollie</a:t>
            </a:r>
            <a:r>
              <a:rPr lang="en-GB" dirty="0" smtClean="0"/>
              <a:t> &amp; Duck’s model stresses the importance of </a:t>
            </a:r>
            <a:r>
              <a:rPr lang="en-GB" b="1" dirty="0" smtClean="0">
                <a:solidFill>
                  <a:srgbClr val="FF00FF"/>
                </a:solidFill>
                <a:effectLst>
                  <a:outerShdw blurRad="38100" dist="38100" dir="2700000" algn="tl">
                    <a:srgbClr val="000000">
                      <a:alpha val="43137"/>
                    </a:srgbClr>
                  </a:outerShdw>
                </a:effectLst>
              </a:rPr>
              <a:t>communication</a:t>
            </a:r>
            <a:r>
              <a:rPr lang="en-GB" dirty="0" smtClean="0"/>
              <a:t> in relationship breakdown. </a:t>
            </a:r>
          </a:p>
          <a:p>
            <a:r>
              <a:rPr lang="en-GB" dirty="0" smtClean="0"/>
              <a:t>If we were helping someone to avoid breaking up, listening to how they talk about the relationship and how they talk to their partner can give a clue as to what stage they are at and helps us to see what interventions would help. </a:t>
            </a: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 example ...</a:t>
            </a:r>
            <a:endParaRPr lang="en-GB" dirty="0"/>
          </a:p>
        </p:txBody>
      </p:sp>
      <p:sp>
        <p:nvSpPr>
          <p:cNvPr id="3" name="Content Placeholder 2"/>
          <p:cNvSpPr>
            <a:spLocks noGrp="1"/>
          </p:cNvSpPr>
          <p:nvPr>
            <p:ph idx="1"/>
          </p:nvPr>
        </p:nvSpPr>
        <p:spPr/>
        <p:txBody>
          <a:bodyPr/>
          <a:lstStyle/>
          <a:p>
            <a:r>
              <a:rPr lang="en-GB" dirty="0" smtClean="0"/>
              <a:t>If they were in the </a:t>
            </a:r>
            <a:r>
              <a:rPr lang="en-GB" dirty="0" err="1" smtClean="0"/>
              <a:t>intrapsychic</a:t>
            </a:r>
            <a:r>
              <a:rPr lang="en-GB" dirty="0" smtClean="0"/>
              <a:t> stage, what could we do to help them? </a:t>
            </a:r>
          </a:p>
          <a:p>
            <a:r>
              <a:rPr lang="en-GB" dirty="0" smtClean="0"/>
              <a:t>What about during the social processes stage?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apply.. </a:t>
            </a:r>
            <a:endParaRPr lang="en-GB" dirty="0"/>
          </a:p>
        </p:txBody>
      </p:sp>
      <p:sp>
        <p:nvSpPr>
          <p:cNvPr id="3" name="Content Placeholder 2"/>
          <p:cNvSpPr>
            <a:spLocks noGrp="1"/>
          </p:cNvSpPr>
          <p:nvPr>
            <p:ph idx="1"/>
          </p:nvPr>
        </p:nvSpPr>
        <p:spPr/>
        <p:txBody>
          <a:bodyPr/>
          <a:lstStyle/>
          <a:p>
            <a:r>
              <a:rPr lang="en-GB" dirty="0" smtClean="0"/>
              <a:t>What stage do you think Ross and Rachel are at, at the start of the video? </a:t>
            </a:r>
          </a:p>
          <a:p>
            <a:r>
              <a:rPr lang="en-GB" dirty="0" smtClean="0"/>
              <a:t>If they came to you for couples counselling, what support would you give them? </a:t>
            </a:r>
            <a:endParaRPr lang="en-GB" dirty="0"/>
          </a:p>
        </p:txBody>
      </p:sp>
      <p:pic>
        <p:nvPicPr>
          <p:cNvPr id="31748" name="Picture 4" descr="http://newspaper.li/static/9f4ee1793b81e828517a88e45434cc2b.jpg"/>
          <p:cNvPicPr>
            <a:picLocks noChangeAspect="1" noChangeArrowheads="1"/>
          </p:cNvPicPr>
          <p:nvPr/>
        </p:nvPicPr>
        <p:blipFill>
          <a:blip r:embed="rId2" cstate="print"/>
          <a:srcRect/>
          <a:stretch>
            <a:fillRect/>
          </a:stretch>
        </p:blipFill>
        <p:spPr bwMode="auto">
          <a:xfrm>
            <a:off x="6394526" y="3789040"/>
            <a:ext cx="2478185" cy="306896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501008"/>
            <a:ext cx="8229600" cy="3124944"/>
          </a:xfrm>
        </p:spPr>
        <p:txBody>
          <a:bodyPr/>
          <a:lstStyle/>
          <a:p>
            <a:r>
              <a:rPr lang="en-GB" dirty="0" smtClean="0"/>
              <a:t>What ethical issues are there related to researching this area? </a:t>
            </a:r>
          </a:p>
          <a:p>
            <a:r>
              <a:rPr lang="en-GB" dirty="0" smtClean="0"/>
              <a:t>How could we deal with them? </a:t>
            </a:r>
            <a:endParaRPr lang="en-GB" dirty="0"/>
          </a:p>
        </p:txBody>
      </p:sp>
      <p:pic>
        <p:nvPicPr>
          <p:cNvPr id="53250" name="Picture 2" descr="http://www.un.org/en/ethics/images/ethics.jpg"/>
          <p:cNvPicPr>
            <a:picLocks noChangeAspect="1" noChangeArrowheads="1"/>
          </p:cNvPicPr>
          <p:nvPr/>
        </p:nvPicPr>
        <p:blipFill>
          <a:blip r:embed="rId2" cstate="print"/>
          <a:srcRect/>
          <a:stretch>
            <a:fillRect/>
          </a:stretch>
        </p:blipFill>
        <p:spPr bwMode="auto">
          <a:xfrm>
            <a:off x="2123728" y="188640"/>
            <a:ext cx="4762500" cy="3171826"/>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3238" y="530225"/>
            <a:ext cx="8183562" cy="5851103"/>
          </a:xfrm>
        </p:spPr>
        <p:txBody>
          <a:bodyPr>
            <a:normAutofit/>
          </a:bodyPr>
          <a:lstStyle/>
          <a:p>
            <a:pPr marL="265176" indent="-265176" eaLnBrk="1" fontAlgn="auto" hangingPunct="1">
              <a:spcAft>
                <a:spcPts val="0"/>
              </a:spcAft>
              <a:buFont typeface="Wingdings 2"/>
              <a:buChar char=""/>
              <a:defRPr/>
            </a:pPr>
            <a:r>
              <a:rPr lang="en-GB" dirty="0" err="1" smtClean="0"/>
              <a:t>Tashiro</a:t>
            </a:r>
            <a:r>
              <a:rPr lang="en-GB" dirty="0" smtClean="0"/>
              <a:t> &amp; Frazier (2003) found that students they surveyed felt they had benefited from breaking up with their partners with personal growth and clearer ideas about future partners. Which part of the model does this support? </a:t>
            </a:r>
          </a:p>
          <a:p>
            <a:pPr marL="265176" indent="-265176" eaLnBrk="1" fontAlgn="auto" hangingPunct="1">
              <a:spcAft>
                <a:spcPts val="0"/>
              </a:spcAft>
              <a:buFont typeface="Wingdings 2"/>
              <a:buChar char=""/>
              <a:defRPr/>
            </a:pPr>
            <a:r>
              <a:rPr lang="en-GB" dirty="0" smtClean="0"/>
              <a:t>Women report more post-relationship growth than men do. The reason is not yet clear. Can you think of any possible explanations? </a:t>
            </a:r>
          </a:p>
          <a:p>
            <a:pPr marL="265176" indent="-265176" eaLnBrk="1" fontAlgn="auto" hangingPunct="1">
              <a:spcAft>
                <a:spcPts val="0"/>
              </a:spcAft>
              <a:buFont typeface="Wingdings 2"/>
              <a:buChar char=""/>
              <a:defRPr/>
            </a:pPr>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http://2.bp.blogspot.com/-3JM_0kJQ4Fk/T9e23icWrwI/AAAAAAAAFLc/Rzcx9asoIP4/s1600/captain-obvious+(1).jpg"/>
          <p:cNvPicPr>
            <a:picLocks noChangeAspect="1" noChangeArrowheads="1"/>
          </p:cNvPicPr>
          <p:nvPr/>
        </p:nvPicPr>
        <p:blipFill>
          <a:blip r:embed="rId2" cstate="print"/>
          <a:srcRect/>
          <a:stretch>
            <a:fillRect/>
          </a:stretch>
        </p:blipFill>
        <p:spPr bwMode="auto">
          <a:xfrm>
            <a:off x="179512" y="4077072"/>
            <a:ext cx="5760641" cy="2780928"/>
          </a:xfrm>
          <a:prstGeom prst="rect">
            <a:avLst/>
          </a:prstGeom>
          <a:noFill/>
        </p:spPr>
      </p:pic>
      <p:sp>
        <p:nvSpPr>
          <p:cNvPr id="2" name="Title 1"/>
          <p:cNvSpPr>
            <a:spLocks noGrp="1"/>
          </p:cNvSpPr>
          <p:nvPr>
            <p:ph type="title"/>
          </p:nvPr>
        </p:nvSpPr>
        <p:spPr>
          <a:xfrm>
            <a:off x="457200" y="274638"/>
            <a:ext cx="8229600" cy="922114"/>
          </a:xfrm>
        </p:spPr>
        <p:txBody>
          <a:bodyPr/>
          <a:lstStyle/>
          <a:p>
            <a:r>
              <a:rPr lang="en-GB" dirty="0" err="1" smtClean="0"/>
              <a:t>Akert</a:t>
            </a:r>
            <a:r>
              <a:rPr lang="en-GB" dirty="0" smtClean="0"/>
              <a:t> 1998 </a:t>
            </a:r>
            <a:endParaRPr lang="en-GB" dirty="0"/>
          </a:p>
        </p:txBody>
      </p:sp>
      <p:sp>
        <p:nvSpPr>
          <p:cNvPr id="3" name="Content Placeholder 2"/>
          <p:cNvSpPr>
            <a:spLocks noGrp="1"/>
          </p:cNvSpPr>
          <p:nvPr>
            <p:ph idx="1"/>
          </p:nvPr>
        </p:nvSpPr>
        <p:spPr>
          <a:xfrm>
            <a:off x="0" y="980728"/>
            <a:ext cx="8964488" cy="5145435"/>
          </a:xfrm>
        </p:spPr>
        <p:txBody>
          <a:bodyPr/>
          <a:lstStyle/>
          <a:p>
            <a:r>
              <a:rPr lang="en-GB" dirty="0" smtClean="0"/>
              <a:t>Those who didn’t initiate the break-up tended to be miserable, lonely, depressed, unhappy and angry. </a:t>
            </a:r>
          </a:p>
          <a:p>
            <a:r>
              <a:rPr lang="en-GB" dirty="0" smtClean="0"/>
              <a:t>Those who initiated the break-up found the end of the relationship the least upsetting. They felt guilty and unhappy, but had fewer negative symptoms. </a:t>
            </a:r>
          </a:p>
        </p:txBody>
      </p:sp>
      <p:sp>
        <p:nvSpPr>
          <p:cNvPr id="5" name="Cloud Callout 4"/>
          <p:cNvSpPr/>
          <p:nvPr/>
        </p:nvSpPr>
        <p:spPr>
          <a:xfrm>
            <a:off x="5940152" y="4005064"/>
            <a:ext cx="2987824" cy="2016224"/>
          </a:xfrm>
          <a:prstGeom prst="cloudCallout">
            <a:avLst>
              <a:gd name="adj1" fmla="val -91574"/>
              <a:gd name="adj2" fmla="val 5252"/>
            </a:avLst>
          </a:prstGeom>
          <a:solidFill>
            <a:srgbClr val="FF0000">
              <a:alpha val="52000"/>
            </a:srgb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smtClean="0">
                <a:solidFill>
                  <a:schemeClr val="tx2"/>
                </a:solidFill>
              </a:rPr>
              <a:t>Did someone pay to have this research done? </a:t>
            </a:r>
            <a:endParaRPr lang="en-GB" sz="2400" i="1" dirty="0">
              <a:solidFill>
                <a:schemeClr val="tx2"/>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Sample bias </a:t>
            </a:r>
            <a:endParaRPr lang="en-GB" dirty="0"/>
          </a:p>
        </p:txBody>
      </p:sp>
      <p:sp>
        <p:nvSpPr>
          <p:cNvPr id="3" name="Content Placeholder 2"/>
          <p:cNvSpPr>
            <a:spLocks noGrp="1"/>
          </p:cNvSpPr>
          <p:nvPr>
            <p:ph idx="1"/>
          </p:nvPr>
        </p:nvSpPr>
        <p:spPr/>
        <p:txBody>
          <a:bodyPr/>
          <a:lstStyle/>
          <a:p>
            <a:r>
              <a:rPr lang="en-GB" dirty="0" smtClean="0"/>
              <a:t>Can you guess what section of the population the vast majority of these research studies took their samples from? </a:t>
            </a:r>
          </a:p>
          <a:p>
            <a:r>
              <a:rPr lang="en-GB" dirty="0" smtClean="0"/>
              <a:t>Can you spot a bias in the type of relationship studied? </a:t>
            </a:r>
          </a:p>
          <a:p>
            <a:endParaRPr lang="en-GB"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Evaluate </a:t>
            </a:r>
            <a:endParaRPr lang="en-GB" dirty="0"/>
          </a:p>
        </p:txBody>
      </p:sp>
      <p:sp>
        <p:nvSpPr>
          <p:cNvPr id="3" name="Content Placeholder 2"/>
          <p:cNvSpPr>
            <a:spLocks noGrp="1"/>
          </p:cNvSpPr>
          <p:nvPr>
            <p:ph idx="1"/>
          </p:nvPr>
        </p:nvSpPr>
        <p:spPr/>
        <p:txBody>
          <a:bodyPr/>
          <a:lstStyle/>
          <a:p>
            <a:r>
              <a:rPr lang="en-GB" dirty="0" smtClean="0"/>
              <a:t>Use your IDA criteria and try to think of 2 +</a:t>
            </a:r>
            <a:r>
              <a:rPr lang="en-GB" dirty="0" err="1" smtClean="0"/>
              <a:t>ve</a:t>
            </a:r>
            <a:r>
              <a:rPr lang="en-GB" dirty="0" smtClean="0"/>
              <a:t> and 2-ve evaluation points for Duck.</a:t>
            </a:r>
          </a:p>
          <a:p>
            <a:endParaRPr lang="en-GB" dirty="0" smtClean="0"/>
          </a:p>
        </p:txBody>
      </p:sp>
      <p:pic>
        <p:nvPicPr>
          <p:cNvPr id="4" name="Picture 3" descr="baby_ducks.jpg"/>
          <p:cNvPicPr>
            <a:picLocks noChangeAspect="1"/>
          </p:cNvPicPr>
          <p:nvPr/>
        </p:nvPicPr>
        <p:blipFill>
          <a:blip r:embed="rId2" cstate="print"/>
          <a:stretch>
            <a:fillRect/>
          </a:stretch>
        </p:blipFill>
        <p:spPr>
          <a:xfrm>
            <a:off x="7434064" y="4293096"/>
            <a:ext cx="1709936" cy="2564904"/>
          </a:xfrm>
          <a:prstGeom prst="rect">
            <a:avLst/>
          </a:prstGeom>
        </p:spPr>
      </p:pic>
      <p:sp>
        <p:nvSpPr>
          <p:cNvPr id="5" name="Cloud Callout 4"/>
          <p:cNvSpPr/>
          <p:nvPr/>
        </p:nvSpPr>
        <p:spPr>
          <a:xfrm>
            <a:off x="4716016" y="2963081"/>
            <a:ext cx="3024336" cy="1800200"/>
          </a:xfrm>
          <a:prstGeom prst="cloudCallout">
            <a:avLst>
              <a:gd name="adj1" fmla="val 55431"/>
              <a:gd name="adj2" fmla="val 579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1">
                    <a:lumMod val="50000"/>
                  </a:schemeClr>
                </a:solidFill>
              </a:rPr>
              <a:t>I’m cute and fluffy. Surely that’s positive?!</a:t>
            </a:r>
            <a:endParaRPr lang="en-GB"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a:t>Discuss research into the breakdown of romantic relationships. </a:t>
            </a:r>
            <a:r>
              <a:rPr lang="en-US" sz="2400" b="1" i="1" dirty="0"/>
              <a:t>(8 marks + 16 marks)</a:t>
            </a:r>
            <a:endParaRPr lang="en-GB" sz="2400" b="1" dirty="0"/>
          </a:p>
        </p:txBody>
      </p:sp>
      <p:sp>
        <p:nvSpPr>
          <p:cNvPr id="5" name="Text Placeholder 4"/>
          <p:cNvSpPr>
            <a:spLocks noGrp="1"/>
          </p:cNvSpPr>
          <p:nvPr>
            <p:ph type="body" idx="1"/>
          </p:nvPr>
        </p:nvSpPr>
        <p:spPr/>
        <p:txBody>
          <a:bodyPr/>
          <a:lstStyle/>
          <a:p>
            <a:endParaRPr lang="en-GB" dirty="0"/>
          </a:p>
        </p:txBody>
      </p:sp>
      <p:sp>
        <p:nvSpPr>
          <p:cNvPr id="6" name="Content Placeholder 5"/>
          <p:cNvSpPr>
            <a:spLocks noGrp="1"/>
          </p:cNvSpPr>
          <p:nvPr>
            <p:ph sz="half" idx="2"/>
          </p:nvPr>
        </p:nvSpPr>
        <p:spPr/>
        <p:txBody>
          <a:bodyPr/>
          <a:lstStyle/>
          <a:p>
            <a:endParaRPr lang="en-GB"/>
          </a:p>
        </p:txBody>
      </p:sp>
      <p:sp>
        <p:nvSpPr>
          <p:cNvPr id="7" name="Text Placeholder 6"/>
          <p:cNvSpPr>
            <a:spLocks noGrp="1"/>
          </p:cNvSpPr>
          <p:nvPr>
            <p:ph type="body" sz="quarter" idx="3"/>
          </p:nvPr>
        </p:nvSpPr>
        <p:spPr/>
        <p:txBody>
          <a:bodyPr/>
          <a:lstStyle/>
          <a:p>
            <a:endParaRPr lang="en-GB" dirty="0"/>
          </a:p>
        </p:txBody>
      </p:sp>
      <p:sp>
        <p:nvSpPr>
          <p:cNvPr id="8" name="Content Placeholder 7"/>
          <p:cNvSpPr>
            <a:spLocks noGrp="1"/>
          </p:cNvSpPr>
          <p:nvPr>
            <p:ph sz="quarter" idx="4"/>
          </p:nvPr>
        </p:nvSpPr>
        <p:spPr/>
        <p:txBody>
          <a:bodyPr/>
          <a:lstStyle/>
          <a:p>
            <a:endParaRPr lang="en-GB"/>
          </a:p>
        </p:txBody>
      </p:sp>
      <p:sp>
        <p:nvSpPr>
          <p:cNvPr id="4" name="TextBox 3"/>
          <p:cNvSpPr txBox="1"/>
          <p:nvPr/>
        </p:nvSpPr>
        <p:spPr>
          <a:xfrm>
            <a:off x="4716016" y="6247059"/>
            <a:ext cx="4032448" cy="584775"/>
          </a:xfrm>
          <a:prstGeom prst="rect">
            <a:avLst/>
          </a:prstGeom>
          <a:noFill/>
        </p:spPr>
        <p:txBody>
          <a:bodyPr wrap="square" rtlCol="0">
            <a:spAutoFit/>
          </a:bodyPr>
          <a:lstStyle/>
          <a:p>
            <a:pPr algn="ctr"/>
            <a:r>
              <a:rPr lang="en-GB" sz="1600" dirty="0" smtClean="0">
                <a:latin typeface="+mn-lt"/>
              </a:rPr>
              <a:t>This question is from the January 2012 paper</a:t>
            </a:r>
          </a:p>
          <a:p>
            <a:pPr algn="ctr"/>
            <a:r>
              <a:rPr lang="en-GB" sz="1600" dirty="0" smtClean="0">
                <a:latin typeface="+mn-lt"/>
              </a:rPr>
              <a:t>Page 8 on Mark Scheme</a:t>
            </a:r>
            <a:endParaRPr lang="en-GB" sz="1600" dirty="0">
              <a:latin typeface="+mn-lt"/>
            </a:endParaRPr>
          </a:p>
        </p:txBody>
      </p:sp>
    </p:spTree>
    <p:extLst>
      <p:ext uri="{BB962C8B-B14F-4D97-AF65-F5344CB8AC3E}">
        <p14:creationId xmlns:p14="http://schemas.microsoft.com/office/powerpoint/2010/main" val="1895962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 BLANCA" panose="02000000000000000000" pitchFamily="2" charset="0"/>
              </a:rPr>
              <a:t>Relationship Breakdown</a:t>
            </a:r>
            <a:endParaRPr lang="en-GB" dirty="0">
              <a:latin typeface="AR BLANCA" panose="02000000000000000000" pitchFamily="2" charset="0"/>
            </a:endParaRPr>
          </a:p>
        </p:txBody>
      </p:sp>
      <p:sp>
        <p:nvSpPr>
          <p:cNvPr id="3" name="Content Placeholder 2"/>
          <p:cNvSpPr>
            <a:spLocks noGrp="1"/>
          </p:cNvSpPr>
          <p:nvPr>
            <p:ph idx="1"/>
          </p:nvPr>
        </p:nvSpPr>
        <p:spPr/>
        <p:txBody>
          <a:bodyPr/>
          <a:lstStyle/>
          <a:p>
            <a:r>
              <a:rPr lang="en-GB" dirty="0" smtClean="0"/>
              <a:t>Watch the video and mind-map all the different issues that lead to the breakup.</a:t>
            </a:r>
          </a:p>
          <a:p>
            <a:r>
              <a:rPr lang="en-GB" dirty="0" smtClean="0"/>
              <a:t>Can you think of any other factors that lead to relationship breakdown?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Second Explanation for Relationship Breakdown </a:t>
            </a:r>
            <a:endParaRPr lang="en-GB" dirty="0"/>
          </a:p>
        </p:txBody>
      </p:sp>
      <p:sp>
        <p:nvSpPr>
          <p:cNvPr id="5" name="Subtitle 4"/>
          <p:cNvSpPr>
            <a:spLocks noGrp="1"/>
          </p:cNvSpPr>
          <p:nvPr>
            <p:ph type="subTitle" idx="1"/>
          </p:nvPr>
        </p:nvSpPr>
        <p:spPr/>
        <p:txBody>
          <a:bodyPr/>
          <a:lstStyle/>
          <a:p>
            <a:r>
              <a:rPr lang="en-GB" dirty="0" smtClean="0"/>
              <a:t>You will find out the name in a minute </a:t>
            </a:r>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approach is being used here?</a:t>
            </a:r>
            <a:endParaRPr lang="en-GB" dirty="0"/>
          </a:p>
        </p:txBody>
      </p:sp>
      <p:sp>
        <p:nvSpPr>
          <p:cNvPr id="3" name="Content Placeholder 2"/>
          <p:cNvSpPr>
            <a:spLocks noGrp="1"/>
          </p:cNvSpPr>
          <p:nvPr>
            <p:ph idx="1"/>
          </p:nvPr>
        </p:nvSpPr>
        <p:spPr>
          <a:xfrm>
            <a:off x="457200" y="1600201"/>
            <a:ext cx="8229600" cy="3340968"/>
          </a:xfrm>
        </p:spPr>
        <p:txBody>
          <a:bodyPr/>
          <a:lstStyle/>
          <a:p>
            <a:r>
              <a:rPr lang="en-GB" dirty="0" smtClean="0"/>
              <a:t>This explanation of relationship breakdown states:</a:t>
            </a:r>
          </a:p>
          <a:p>
            <a:pPr lvl="1"/>
            <a:r>
              <a:rPr lang="en-GB" dirty="0" smtClean="0"/>
              <a:t>It is not a modern thing </a:t>
            </a:r>
          </a:p>
          <a:p>
            <a:pPr lvl="1"/>
            <a:r>
              <a:rPr lang="en-GB" dirty="0" smtClean="0"/>
              <a:t>A long term relationship is the context which allows for successful reproduction and child-rearing </a:t>
            </a:r>
            <a:endParaRPr lang="en-GB" dirty="0"/>
          </a:p>
        </p:txBody>
      </p:sp>
      <p:sp>
        <p:nvSpPr>
          <p:cNvPr id="4" name="Rectangle 3"/>
          <p:cNvSpPr/>
          <p:nvPr/>
        </p:nvSpPr>
        <p:spPr>
          <a:xfrm>
            <a:off x="539552" y="4797152"/>
            <a:ext cx="8280920"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smtClean="0">
                <a:solidFill>
                  <a:schemeClr val="tx2"/>
                </a:solidFill>
              </a:rPr>
              <a:t>Yes ... This is: </a:t>
            </a:r>
          </a:p>
          <a:p>
            <a:pPr algn="ctr"/>
            <a:r>
              <a:rPr lang="en-GB" sz="3600" dirty="0" smtClean="0">
                <a:solidFill>
                  <a:schemeClr val="tx2"/>
                </a:solidFill>
              </a:rPr>
              <a:t>THE EVOLUTIONARY EXPLANATION!!</a:t>
            </a:r>
            <a:endParaRPr lang="en-GB" sz="36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from round the world</a:t>
            </a:r>
            <a:endParaRPr lang="en-GB" dirty="0"/>
          </a:p>
        </p:txBody>
      </p:sp>
      <p:sp>
        <p:nvSpPr>
          <p:cNvPr id="3" name="Content Placeholder 2"/>
          <p:cNvSpPr>
            <a:spLocks noGrp="1"/>
          </p:cNvSpPr>
          <p:nvPr>
            <p:ph idx="1"/>
          </p:nvPr>
        </p:nvSpPr>
        <p:spPr/>
        <p:txBody>
          <a:bodyPr/>
          <a:lstStyle/>
          <a:p>
            <a:r>
              <a:rPr lang="en-GB" dirty="0" smtClean="0"/>
              <a:t>In the hunter-gatherer culture in Botswana, the average tribe member experiences lots of romantic relationships before settling down with a long term partner. </a:t>
            </a:r>
          </a:p>
          <a:p>
            <a:r>
              <a:rPr lang="en-GB" dirty="0" smtClean="0"/>
              <a:t>In a tribe in Paraguay, a typical adult has had 12 marriages before the age of 40 </a:t>
            </a:r>
          </a:p>
          <a:p>
            <a:pPr>
              <a:buNone/>
            </a:pPr>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2924944"/>
            <a:ext cx="7772400" cy="1362075"/>
          </a:xfrm>
        </p:spPr>
        <p:txBody>
          <a:bodyPr/>
          <a:lstStyle/>
          <a:p>
            <a:r>
              <a:rPr lang="en-GB" dirty="0" smtClean="0"/>
              <a:t>How could you apply evolutionary theory to relationship breakdown? </a:t>
            </a:r>
            <a:br>
              <a:rPr lang="en-GB" dirty="0" smtClean="0"/>
            </a:br>
            <a:r>
              <a:rPr lang="en-GB" dirty="0" smtClean="0"/>
              <a:t>What are the evolutionary benefits?</a:t>
            </a:r>
            <a:endParaRPr lang="en-GB" dirty="0"/>
          </a:p>
        </p:txBody>
      </p:sp>
      <p:sp>
        <p:nvSpPr>
          <p:cNvPr id="5" name="Text Placeholder 4"/>
          <p:cNvSpPr>
            <a:spLocks noGrp="1"/>
          </p:cNvSpPr>
          <p:nvPr>
            <p:ph type="body" idx="1"/>
          </p:nvPr>
        </p:nvSpPr>
        <p:spPr>
          <a:xfrm>
            <a:off x="683568" y="2420888"/>
            <a:ext cx="7772400" cy="420067"/>
          </a:xfrm>
        </p:spPr>
        <p:txBody>
          <a:bodyPr/>
          <a:lstStyle/>
          <a:p>
            <a:r>
              <a:rPr lang="en-GB" dirty="0" smtClean="0"/>
              <a:t>A question for you to discuss </a:t>
            </a:r>
            <a:endParaRPr lang="en-GB" dirty="0"/>
          </a:p>
        </p:txBody>
      </p:sp>
      <p:pic>
        <p:nvPicPr>
          <p:cNvPr id="56322" name="Picture 2" descr="http://www.paulbailey.me/wp-content/uploads/2012/07/evolution.jpg"/>
          <p:cNvPicPr>
            <a:picLocks noChangeAspect="1" noChangeArrowheads="1"/>
          </p:cNvPicPr>
          <p:nvPr/>
        </p:nvPicPr>
        <p:blipFill>
          <a:blip r:embed="rId2" cstate="print"/>
          <a:srcRect/>
          <a:stretch>
            <a:fillRect/>
          </a:stretch>
        </p:blipFill>
        <p:spPr bwMode="auto">
          <a:xfrm>
            <a:off x="1259632" y="0"/>
            <a:ext cx="6300192" cy="2420887"/>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Quick revision </a:t>
            </a:r>
            <a:endParaRPr lang="en-GB" dirty="0"/>
          </a:p>
        </p:txBody>
      </p:sp>
      <p:sp>
        <p:nvSpPr>
          <p:cNvPr id="5" name="Content Placeholder 4"/>
          <p:cNvSpPr>
            <a:spLocks noGrp="1"/>
          </p:cNvSpPr>
          <p:nvPr>
            <p:ph idx="1"/>
          </p:nvPr>
        </p:nvSpPr>
        <p:spPr/>
        <p:txBody>
          <a:bodyPr/>
          <a:lstStyle/>
          <a:p>
            <a:r>
              <a:rPr lang="en-GB" dirty="0" smtClean="0"/>
              <a:t>List as many positives and negatives relating to the evolutionary approach as you can!</a:t>
            </a:r>
          </a:p>
          <a:p>
            <a:pPr lvl="1"/>
            <a:r>
              <a:rPr lang="en-GB" dirty="0" smtClean="0"/>
              <a:t>Reductionist &amp; determinist </a:t>
            </a:r>
          </a:p>
          <a:p>
            <a:pPr lvl="1"/>
            <a:r>
              <a:rPr lang="en-GB" dirty="0" smtClean="0"/>
              <a:t>Difficult to disprove </a:t>
            </a:r>
          </a:p>
          <a:p>
            <a:pPr lvl="1"/>
            <a:r>
              <a:rPr lang="en-GB" dirty="0" smtClean="0"/>
              <a:t>Based on research with non-human animals </a:t>
            </a:r>
          </a:p>
          <a:p>
            <a:pPr lvl="1"/>
            <a:r>
              <a:rPr lang="en-GB" dirty="0" smtClean="0"/>
              <a:t>Ultimate – not proximate – causes. Leads to more valid ways of treating behaviour by looking at their adaptive significance.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basic assumptions </a:t>
            </a:r>
            <a:endParaRPr lang="en-GB" dirty="0"/>
          </a:p>
        </p:txBody>
      </p:sp>
      <p:sp>
        <p:nvSpPr>
          <p:cNvPr id="3" name="Content Placeholder 2"/>
          <p:cNvSpPr>
            <a:spLocks noGrp="1"/>
          </p:cNvSpPr>
          <p:nvPr>
            <p:ph idx="1"/>
          </p:nvPr>
        </p:nvSpPr>
        <p:spPr/>
        <p:txBody>
          <a:bodyPr/>
          <a:lstStyle/>
          <a:p>
            <a:r>
              <a:rPr lang="en-GB" dirty="0" smtClean="0"/>
              <a:t>Sex differences between what males and females look for in a mate</a:t>
            </a:r>
          </a:p>
          <a:p>
            <a:r>
              <a:rPr lang="en-GB" dirty="0" smtClean="0"/>
              <a:t>These are determined by the levels of investment in the child-rearing process. </a:t>
            </a:r>
            <a:endParaRPr lang="en-GB" dirty="0"/>
          </a:p>
        </p:txBody>
      </p:sp>
      <p:pic>
        <p:nvPicPr>
          <p:cNvPr id="60418" name="Picture 2" descr="http://cdn.zmescience.com/wp-content/uploads/2012/11/evolving-evolution12.jpg"/>
          <p:cNvPicPr>
            <a:picLocks noChangeAspect="1" noChangeArrowheads="1"/>
          </p:cNvPicPr>
          <p:nvPr/>
        </p:nvPicPr>
        <p:blipFill>
          <a:blip r:embed="rId2" cstate="print"/>
          <a:srcRect t="24744" b="16373"/>
          <a:stretch>
            <a:fillRect/>
          </a:stretch>
        </p:blipFill>
        <p:spPr bwMode="auto">
          <a:xfrm>
            <a:off x="1115616" y="3864976"/>
            <a:ext cx="6768752" cy="2993024"/>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ww.scientificamerican.com/media/inline/BA1FA211-D1E8-D704-796509F20DE29FAE_1.jpg"/>
          <p:cNvPicPr>
            <a:picLocks noChangeAspect="1" noChangeArrowheads="1"/>
          </p:cNvPicPr>
          <p:nvPr/>
        </p:nvPicPr>
        <p:blipFill>
          <a:blip r:embed="rId2" cstate="print"/>
          <a:srcRect/>
          <a:stretch>
            <a:fillRect/>
          </a:stretch>
        </p:blipFill>
        <p:spPr bwMode="auto">
          <a:xfrm>
            <a:off x="0" y="0"/>
            <a:ext cx="9144000" cy="6876258"/>
          </a:xfrm>
          <a:prstGeom prst="rect">
            <a:avLst/>
          </a:prstGeom>
          <a:noFill/>
        </p:spPr>
      </p:pic>
      <p:sp>
        <p:nvSpPr>
          <p:cNvPr id="2" name="Title 1"/>
          <p:cNvSpPr>
            <a:spLocks noGrp="1"/>
          </p:cNvSpPr>
          <p:nvPr>
            <p:ph type="title"/>
          </p:nvPr>
        </p:nvSpPr>
        <p:spPr>
          <a:solidFill>
            <a:schemeClr val="accent3"/>
          </a:solidFill>
        </p:spPr>
        <p:txBody>
          <a:bodyPr/>
          <a:lstStyle/>
          <a:p>
            <a:r>
              <a:rPr lang="en-GB" dirty="0" smtClean="0"/>
              <a:t>Costs related to emotional investment </a:t>
            </a:r>
            <a:endParaRPr lang="en-GB" dirty="0"/>
          </a:p>
        </p:txBody>
      </p:sp>
      <p:sp>
        <p:nvSpPr>
          <p:cNvPr id="3" name="Content Placeholder 2"/>
          <p:cNvSpPr>
            <a:spLocks noGrp="1"/>
          </p:cNvSpPr>
          <p:nvPr>
            <p:ph idx="1"/>
          </p:nvPr>
        </p:nvSpPr>
        <p:spPr>
          <a:xfrm>
            <a:off x="467544" y="2492896"/>
            <a:ext cx="8229600" cy="3701008"/>
          </a:xfrm>
          <a:solidFill>
            <a:schemeClr val="accent3"/>
          </a:solidFill>
        </p:spPr>
        <p:txBody>
          <a:bodyPr/>
          <a:lstStyle/>
          <a:p>
            <a:r>
              <a:rPr lang="en-GB" dirty="0" smtClean="0"/>
              <a:t>Women prefer mates with resources. </a:t>
            </a:r>
          </a:p>
          <a:p>
            <a:r>
              <a:rPr lang="en-GB" dirty="0" smtClean="0"/>
              <a:t>Willingness to share resources can be gauged by the man’s level of emotional commitment. </a:t>
            </a:r>
          </a:p>
          <a:p>
            <a:r>
              <a:rPr lang="en-GB" dirty="0" smtClean="0"/>
              <a:t>Because these resources and commitment are more important to women, they have higher costs from losing the emotional investment of their partner.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ww.scientificamerican.com/media/inline/BA1FA211-D1E8-D704-796509F20DE29FAE_1.jpg"/>
          <p:cNvPicPr>
            <a:picLocks noChangeAspect="1" noChangeArrowheads="1"/>
          </p:cNvPicPr>
          <p:nvPr/>
        </p:nvPicPr>
        <p:blipFill>
          <a:blip r:embed="rId2" cstate="print"/>
          <a:srcRect/>
          <a:stretch>
            <a:fillRect/>
          </a:stretch>
        </p:blipFill>
        <p:spPr bwMode="auto">
          <a:xfrm>
            <a:off x="0" y="0"/>
            <a:ext cx="9144000" cy="6876258"/>
          </a:xfrm>
          <a:prstGeom prst="rect">
            <a:avLst/>
          </a:prstGeom>
          <a:noFill/>
        </p:spPr>
      </p:pic>
      <p:sp>
        <p:nvSpPr>
          <p:cNvPr id="2" name="Title 1"/>
          <p:cNvSpPr>
            <a:spLocks noGrp="1"/>
          </p:cNvSpPr>
          <p:nvPr>
            <p:ph type="title"/>
          </p:nvPr>
        </p:nvSpPr>
        <p:spPr>
          <a:xfrm>
            <a:off x="467544" y="332656"/>
            <a:ext cx="8229600" cy="1143000"/>
          </a:xfrm>
          <a:solidFill>
            <a:schemeClr val="accent3"/>
          </a:solidFill>
        </p:spPr>
        <p:txBody>
          <a:bodyPr/>
          <a:lstStyle/>
          <a:p>
            <a:r>
              <a:rPr lang="en-GB" dirty="0" smtClean="0"/>
              <a:t>Increasing commitment </a:t>
            </a:r>
            <a:endParaRPr lang="en-GB" dirty="0"/>
          </a:p>
        </p:txBody>
      </p:sp>
      <p:sp>
        <p:nvSpPr>
          <p:cNvPr id="3" name="Content Placeholder 2"/>
          <p:cNvSpPr>
            <a:spLocks noGrp="1"/>
          </p:cNvSpPr>
          <p:nvPr>
            <p:ph idx="1"/>
          </p:nvPr>
        </p:nvSpPr>
        <p:spPr>
          <a:xfrm>
            <a:off x="467544" y="2708920"/>
            <a:ext cx="8229600" cy="2232248"/>
          </a:xfrm>
          <a:solidFill>
            <a:schemeClr val="accent3"/>
          </a:solidFill>
        </p:spPr>
        <p:txBody>
          <a:bodyPr/>
          <a:lstStyle/>
          <a:p>
            <a:r>
              <a:rPr lang="en-GB" dirty="0" smtClean="0"/>
              <a:t>If breakdown is threatened, men exploit the fact that women value emotional commitment. </a:t>
            </a:r>
          </a:p>
          <a:p>
            <a:r>
              <a:rPr lang="en-GB" dirty="0" smtClean="0"/>
              <a:t>They may try to maintain sexual access by increasing their emotional investment.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ww.scientificamerican.com/media/inline/BA1FA211-D1E8-D704-796509F20DE29FAE_1.jpg"/>
          <p:cNvPicPr>
            <a:picLocks noChangeAspect="1" noChangeArrowheads="1"/>
          </p:cNvPicPr>
          <p:nvPr/>
        </p:nvPicPr>
        <p:blipFill>
          <a:blip r:embed="rId2" cstate="print"/>
          <a:srcRect/>
          <a:stretch>
            <a:fillRect/>
          </a:stretch>
        </p:blipFill>
        <p:spPr bwMode="auto">
          <a:xfrm>
            <a:off x="0" y="0"/>
            <a:ext cx="9144000" cy="6876258"/>
          </a:xfrm>
          <a:prstGeom prst="rect">
            <a:avLst/>
          </a:prstGeom>
          <a:noFill/>
        </p:spPr>
      </p:pic>
      <p:sp>
        <p:nvSpPr>
          <p:cNvPr id="2" name="Title 1"/>
          <p:cNvSpPr>
            <a:spLocks noGrp="1"/>
          </p:cNvSpPr>
          <p:nvPr>
            <p:ph type="title"/>
          </p:nvPr>
        </p:nvSpPr>
        <p:spPr>
          <a:xfrm>
            <a:off x="2483768" y="404664"/>
            <a:ext cx="3405064" cy="1143000"/>
          </a:xfrm>
          <a:solidFill>
            <a:schemeClr val="accent3"/>
          </a:solidFill>
        </p:spPr>
        <p:txBody>
          <a:bodyPr/>
          <a:lstStyle/>
          <a:p>
            <a:r>
              <a:rPr lang="en-GB" dirty="0" smtClean="0"/>
              <a:t>Infidelity </a:t>
            </a:r>
            <a:endParaRPr lang="en-GB" dirty="0"/>
          </a:p>
        </p:txBody>
      </p:sp>
      <p:sp>
        <p:nvSpPr>
          <p:cNvPr id="3" name="Content Placeholder 2"/>
          <p:cNvSpPr>
            <a:spLocks noGrp="1"/>
          </p:cNvSpPr>
          <p:nvPr>
            <p:ph idx="1"/>
          </p:nvPr>
        </p:nvSpPr>
        <p:spPr>
          <a:xfrm>
            <a:off x="467544" y="2276872"/>
            <a:ext cx="8229600" cy="4248472"/>
          </a:xfrm>
          <a:solidFill>
            <a:schemeClr val="accent3"/>
          </a:solidFill>
        </p:spPr>
        <p:txBody>
          <a:bodyPr/>
          <a:lstStyle/>
          <a:p>
            <a:r>
              <a:rPr lang="en-GB" dirty="0" smtClean="0"/>
              <a:t>Males have an evolved desire for sexual variety (Buss &amp; Schmitt 1993) – why? </a:t>
            </a:r>
          </a:p>
          <a:p>
            <a:r>
              <a:rPr lang="en-GB" dirty="0" smtClean="0"/>
              <a:t>Infidelity serves this desire. </a:t>
            </a:r>
          </a:p>
          <a:p>
            <a:r>
              <a:rPr lang="en-GB" dirty="0" smtClean="0"/>
              <a:t>Or it can be used as a tactic to end the relationship quickly – and have a replacement all lined up! </a:t>
            </a:r>
          </a:p>
          <a:p>
            <a:r>
              <a:rPr lang="en-GB" dirty="0" smtClean="0"/>
              <a:t>Therefore males are more likely to engage in infidelity.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ww.scientificamerican.com/media/inline/BA1FA211-D1E8-D704-796509F20DE29FAE_1.jpg"/>
          <p:cNvPicPr>
            <a:picLocks noChangeAspect="1" noChangeArrowheads="1"/>
          </p:cNvPicPr>
          <p:nvPr/>
        </p:nvPicPr>
        <p:blipFill>
          <a:blip r:embed="rId2" cstate="print"/>
          <a:srcRect/>
          <a:stretch>
            <a:fillRect/>
          </a:stretch>
        </p:blipFill>
        <p:spPr bwMode="auto">
          <a:xfrm>
            <a:off x="0" y="0"/>
            <a:ext cx="9144000" cy="6876258"/>
          </a:xfrm>
          <a:prstGeom prst="rect">
            <a:avLst/>
          </a:prstGeom>
          <a:noFill/>
        </p:spPr>
      </p:pic>
      <p:sp>
        <p:nvSpPr>
          <p:cNvPr id="2" name="Title 1"/>
          <p:cNvSpPr>
            <a:spLocks noGrp="1"/>
          </p:cNvSpPr>
          <p:nvPr>
            <p:ph type="title"/>
          </p:nvPr>
        </p:nvSpPr>
        <p:spPr>
          <a:xfrm>
            <a:off x="467544" y="404664"/>
            <a:ext cx="8496944" cy="1143000"/>
          </a:xfrm>
          <a:solidFill>
            <a:schemeClr val="accent3"/>
          </a:solidFill>
        </p:spPr>
        <p:txBody>
          <a:bodyPr/>
          <a:lstStyle/>
          <a:p>
            <a:r>
              <a:rPr lang="en-GB" dirty="0" smtClean="0"/>
              <a:t>Reputation – </a:t>
            </a:r>
            <a:r>
              <a:rPr lang="en-GB" dirty="0" err="1" smtClean="0"/>
              <a:t>Perilloux</a:t>
            </a:r>
            <a:r>
              <a:rPr lang="en-GB" dirty="0" smtClean="0"/>
              <a:t> &amp; Buss 2008  </a:t>
            </a:r>
            <a:endParaRPr lang="en-GB" dirty="0"/>
          </a:p>
        </p:txBody>
      </p:sp>
      <p:sp>
        <p:nvSpPr>
          <p:cNvPr id="3" name="Content Placeholder 2"/>
          <p:cNvSpPr>
            <a:spLocks noGrp="1"/>
          </p:cNvSpPr>
          <p:nvPr>
            <p:ph idx="1"/>
          </p:nvPr>
        </p:nvSpPr>
        <p:spPr>
          <a:xfrm>
            <a:off x="467544" y="2276872"/>
            <a:ext cx="8229600" cy="3168352"/>
          </a:xfrm>
          <a:solidFill>
            <a:schemeClr val="accent3"/>
          </a:solidFill>
        </p:spPr>
        <p:txBody>
          <a:bodyPr/>
          <a:lstStyle/>
          <a:p>
            <a:r>
              <a:rPr lang="en-GB" dirty="0" smtClean="0"/>
              <a:t>If you end a relationship and hurt your partner, it damages your reputation. </a:t>
            </a:r>
          </a:p>
          <a:p>
            <a:r>
              <a:rPr lang="en-GB" dirty="0" smtClean="0"/>
              <a:t>This could damage your chances of getting another partner. </a:t>
            </a:r>
          </a:p>
          <a:p>
            <a:r>
              <a:rPr lang="en-GB" dirty="0" smtClean="0"/>
              <a:t>Therefore, you act sympathetically to your partner during the breakup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Ross and Rachel break-up</a:t>
            </a:r>
            <a:endParaRPr lang="en-GB" i="1" dirty="0"/>
          </a:p>
        </p:txBody>
      </p:sp>
      <p:sp>
        <p:nvSpPr>
          <p:cNvPr id="3" name="Content Placeholder 2"/>
          <p:cNvSpPr>
            <a:spLocks noGrp="1"/>
          </p:cNvSpPr>
          <p:nvPr>
            <p:ph idx="1"/>
          </p:nvPr>
        </p:nvSpPr>
        <p:spPr/>
        <p:txBody>
          <a:bodyPr/>
          <a:lstStyle/>
          <a:p>
            <a:r>
              <a:rPr lang="en-GB" dirty="0"/>
              <a:t>http://www.youtube.com/watch?v=EJq3_FVR894 </a:t>
            </a:r>
            <a:endParaRPr lang="en-GB" dirty="0" smtClean="0"/>
          </a:p>
          <a:p>
            <a:r>
              <a:rPr lang="en-GB" dirty="0" smtClean="0"/>
              <a:t>5 minutes</a:t>
            </a:r>
          </a:p>
          <a:p>
            <a:endParaRPr lang="en-GB" dirty="0" smtClean="0"/>
          </a:p>
          <a:p>
            <a:endParaRPr lang="en-GB" dirty="0"/>
          </a:p>
        </p:txBody>
      </p:sp>
      <p:pic>
        <p:nvPicPr>
          <p:cNvPr id="4" name="Ross and Rachel break-up. We were on a break.wmv">
            <a:hlinkClick r:id="" action="ppaction://media"/>
          </p:cNvPr>
          <p:cNvPicPr>
            <a:picLocks noRot="1" noChangeAspect="1"/>
          </p:cNvPicPr>
          <p:nvPr>
            <a:videoFile r:link="rId1"/>
          </p:nvPr>
        </p:nvPicPr>
        <p:blipFill>
          <a:blip r:embed="rId3" cstate="print"/>
          <a:stretch>
            <a:fillRect/>
          </a:stretch>
        </p:blipFill>
        <p:spPr>
          <a:xfrm>
            <a:off x="2105980" y="3356992"/>
            <a:ext cx="4932040" cy="3362755"/>
          </a:xfrm>
          <a:prstGeom prst="rect">
            <a:avLst/>
          </a:prstGeom>
        </p:spPr>
      </p:pic>
    </p:spTree>
    <p:extLst>
      <p:ext uri="{BB962C8B-B14F-4D97-AF65-F5344CB8AC3E}">
        <p14:creationId xmlns:p14="http://schemas.microsoft.com/office/powerpoint/2010/main" val="8918354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ww.scientificamerican.com/media/inline/BA1FA211-D1E8-D704-796509F20DE29FAE_1.jpg"/>
          <p:cNvPicPr>
            <a:picLocks noChangeAspect="1" noChangeArrowheads="1"/>
          </p:cNvPicPr>
          <p:nvPr/>
        </p:nvPicPr>
        <p:blipFill>
          <a:blip r:embed="rId2" cstate="print"/>
          <a:srcRect/>
          <a:stretch>
            <a:fillRect/>
          </a:stretch>
        </p:blipFill>
        <p:spPr bwMode="auto">
          <a:xfrm>
            <a:off x="0" y="0"/>
            <a:ext cx="9144000" cy="6876258"/>
          </a:xfrm>
          <a:prstGeom prst="rect">
            <a:avLst/>
          </a:prstGeom>
          <a:noFill/>
        </p:spPr>
      </p:pic>
      <p:sp>
        <p:nvSpPr>
          <p:cNvPr id="2" name="Title 1"/>
          <p:cNvSpPr>
            <a:spLocks noGrp="1"/>
          </p:cNvSpPr>
          <p:nvPr>
            <p:ph type="title"/>
          </p:nvPr>
        </p:nvSpPr>
        <p:spPr>
          <a:xfrm>
            <a:off x="467544" y="404664"/>
            <a:ext cx="8496944" cy="1143000"/>
          </a:xfrm>
          <a:solidFill>
            <a:schemeClr val="accent3"/>
          </a:solidFill>
        </p:spPr>
        <p:txBody>
          <a:bodyPr/>
          <a:lstStyle/>
          <a:p>
            <a:r>
              <a:rPr lang="en-GB" dirty="0" err="1" smtClean="0"/>
              <a:t>Perilloux</a:t>
            </a:r>
            <a:r>
              <a:rPr lang="en-GB" dirty="0" smtClean="0"/>
              <a:t> &amp; Buss 2008  </a:t>
            </a:r>
            <a:endParaRPr lang="en-GB" dirty="0"/>
          </a:p>
        </p:txBody>
      </p:sp>
      <p:sp>
        <p:nvSpPr>
          <p:cNvPr id="3" name="Content Placeholder 2"/>
          <p:cNvSpPr>
            <a:spLocks noGrp="1"/>
          </p:cNvSpPr>
          <p:nvPr>
            <p:ph idx="1"/>
          </p:nvPr>
        </p:nvSpPr>
        <p:spPr>
          <a:xfrm>
            <a:off x="1907704" y="2276872"/>
            <a:ext cx="3888432" cy="1800200"/>
          </a:xfrm>
          <a:solidFill>
            <a:schemeClr val="accent3"/>
          </a:solidFill>
        </p:spPr>
        <p:txBody>
          <a:bodyPr/>
          <a:lstStyle/>
          <a:p>
            <a:r>
              <a:rPr lang="en-GB" dirty="0" smtClean="0"/>
              <a:t>Key research study</a:t>
            </a:r>
          </a:p>
          <a:p>
            <a:r>
              <a:rPr lang="en-GB" dirty="0" smtClean="0"/>
              <a:t>Beep when you spot an issue!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ww.scientificamerican.com/media/inline/BA1FA211-D1E8-D704-796509F20DE29FAE_1.jpg"/>
          <p:cNvPicPr>
            <a:picLocks noChangeAspect="1" noChangeArrowheads="1"/>
          </p:cNvPicPr>
          <p:nvPr/>
        </p:nvPicPr>
        <p:blipFill>
          <a:blip r:embed="rId2" cstate="print"/>
          <a:srcRect/>
          <a:stretch>
            <a:fillRect/>
          </a:stretch>
        </p:blipFill>
        <p:spPr bwMode="auto">
          <a:xfrm>
            <a:off x="0" y="-18258"/>
            <a:ext cx="9144000" cy="6876258"/>
          </a:xfrm>
          <a:prstGeom prst="rect">
            <a:avLst/>
          </a:prstGeom>
          <a:noFill/>
        </p:spPr>
      </p:pic>
      <p:sp>
        <p:nvSpPr>
          <p:cNvPr id="2" name="Title 1"/>
          <p:cNvSpPr>
            <a:spLocks noGrp="1"/>
          </p:cNvSpPr>
          <p:nvPr>
            <p:ph type="title"/>
          </p:nvPr>
        </p:nvSpPr>
        <p:spPr>
          <a:xfrm>
            <a:off x="467544" y="404664"/>
            <a:ext cx="8496944" cy="1143000"/>
          </a:xfrm>
          <a:solidFill>
            <a:schemeClr val="accent3"/>
          </a:solidFill>
        </p:spPr>
        <p:txBody>
          <a:bodyPr/>
          <a:lstStyle/>
          <a:p>
            <a:r>
              <a:rPr lang="en-GB" dirty="0" smtClean="0"/>
              <a:t>Evaluation </a:t>
            </a:r>
            <a:endParaRPr lang="en-GB" dirty="0"/>
          </a:p>
        </p:txBody>
      </p:sp>
      <p:sp>
        <p:nvSpPr>
          <p:cNvPr id="3" name="Content Placeholder 2"/>
          <p:cNvSpPr>
            <a:spLocks noGrp="1"/>
          </p:cNvSpPr>
          <p:nvPr>
            <p:ph idx="1"/>
          </p:nvPr>
        </p:nvSpPr>
        <p:spPr>
          <a:xfrm>
            <a:off x="539552" y="1916832"/>
            <a:ext cx="8352928" cy="2520280"/>
          </a:xfrm>
          <a:solidFill>
            <a:schemeClr val="accent3"/>
          </a:solidFill>
        </p:spPr>
        <p:txBody>
          <a:bodyPr/>
          <a:lstStyle/>
          <a:p>
            <a:r>
              <a:rPr lang="en-GB" dirty="0" err="1" smtClean="0"/>
              <a:t>Perilloux</a:t>
            </a:r>
            <a:r>
              <a:rPr lang="en-GB" dirty="0" smtClean="0"/>
              <a:t> &amp; Buss – shopping strategy – can you explain it? </a:t>
            </a:r>
          </a:p>
          <a:p>
            <a:r>
              <a:rPr lang="en-GB" dirty="0" smtClean="0"/>
              <a:t>Ultimate cause = ancestors’ behaviour </a:t>
            </a:r>
          </a:p>
          <a:p>
            <a:r>
              <a:rPr lang="en-GB" dirty="0" smtClean="0"/>
              <a:t>Proximate cause = contemporary behaviour</a:t>
            </a:r>
          </a:p>
        </p:txBody>
      </p:sp>
      <p:sp>
        <p:nvSpPr>
          <p:cNvPr id="5" name="Oval 4"/>
          <p:cNvSpPr/>
          <p:nvPr/>
        </p:nvSpPr>
        <p:spPr>
          <a:xfrm>
            <a:off x="611560" y="4581128"/>
            <a:ext cx="8280920"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2"/>
                </a:solidFill>
              </a:rPr>
              <a:t>A </a:t>
            </a:r>
            <a:r>
              <a:rPr lang="en-GB" b="1" dirty="0">
                <a:solidFill>
                  <a:schemeClr val="tx2"/>
                </a:solidFill>
              </a:rPr>
              <a:t>proximate cause</a:t>
            </a:r>
            <a:r>
              <a:rPr lang="en-GB" dirty="0">
                <a:solidFill>
                  <a:schemeClr val="tx2"/>
                </a:solidFill>
              </a:rPr>
              <a:t> is an event which is </a:t>
            </a:r>
            <a:r>
              <a:rPr lang="en-GB" i="1" dirty="0">
                <a:solidFill>
                  <a:schemeClr val="tx2"/>
                </a:solidFill>
              </a:rPr>
              <a:t>closest</a:t>
            </a:r>
            <a:r>
              <a:rPr lang="en-GB" dirty="0">
                <a:solidFill>
                  <a:schemeClr val="tx2"/>
                </a:solidFill>
              </a:rPr>
              <a:t> to, or immediately responsible for causing, some observed result. This exists in contrast to a higher-level </a:t>
            </a:r>
            <a:r>
              <a:rPr lang="en-GB" b="1" dirty="0">
                <a:solidFill>
                  <a:schemeClr val="tx2"/>
                </a:solidFill>
              </a:rPr>
              <a:t>ultimate cause</a:t>
            </a:r>
            <a:r>
              <a:rPr lang="en-GB" dirty="0">
                <a:solidFill>
                  <a:schemeClr val="tx2"/>
                </a:solidFill>
              </a:rPr>
              <a:t> (or </a:t>
            </a:r>
            <a:r>
              <a:rPr lang="en-GB" i="1" dirty="0">
                <a:solidFill>
                  <a:schemeClr val="tx2"/>
                </a:solidFill>
              </a:rPr>
              <a:t>distal cause</a:t>
            </a:r>
            <a:r>
              <a:rPr lang="en-GB" dirty="0">
                <a:solidFill>
                  <a:schemeClr val="tx2"/>
                </a:solidFill>
              </a:rPr>
              <a:t>) which is usually thought of as the "real" reason something </a:t>
            </a:r>
            <a:r>
              <a:rPr lang="en-GB" dirty="0" smtClean="0">
                <a:solidFill>
                  <a:schemeClr val="tx2"/>
                </a:solidFill>
              </a:rPr>
              <a:t>occurred.</a:t>
            </a:r>
            <a:endParaRPr lang="en-GB" dirty="0">
              <a:solidFill>
                <a:schemeClr val="tx2"/>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ww.scientificamerican.com/media/inline/BA1FA211-D1E8-D704-796509F20DE29FAE_1.jpg"/>
          <p:cNvPicPr>
            <a:picLocks noChangeAspect="1" noChangeArrowheads="1"/>
          </p:cNvPicPr>
          <p:nvPr/>
        </p:nvPicPr>
        <p:blipFill>
          <a:blip r:embed="rId2" cstate="print"/>
          <a:srcRect/>
          <a:stretch>
            <a:fillRect/>
          </a:stretch>
        </p:blipFill>
        <p:spPr bwMode="auto">
          <a:xfrm>
            <a:off x="0" y="0"/>
            <a:ext cx="9144000" cy="6876258"/>
          </a:xfrm>
          <a:prstGeom prst="rect">
            <a:avLst/>
          </a:prstGeom>
          <a:noFill/>
        </p:spPr>
      </p:pic>
      <p:sp>
        <p:nvSpPr>
          <p:cNvPr id="2" name="Title 1"/>
          <p:cNvSpPr>
            <a:spLocks noGrp="1"/>
          </p:cNvSpPr>
          <p:nvPr>
            <p:ph type="title"/>
          </p:nvPr>
        </p:nvSpPr>
        <p:spPr>
          <a:xfrm>
            <a:off x="2051720" y="332656"/>
            <a:ext cx="5205264" cy="1143000"/>
          </a:xfrm>
          <a:solidFill>
            <a:schemeClr val="accent3"/>
          </a:solidFill>
        </p:spPr>
        <p:txBody>
          <a:bodyPr/>
          <a:lstStyle/>
          <a:p>
            <a:r>
              <a:rPr lang="en-GB" dirty="0" smtClean="0"/>
              <a:t>Ross and Mona </a:t>
            </a:r>
            <a:endParaRPr lang="en-GB" dirty="0"/>
          </a:p>
        </p:txBody>
      </p:sp>
      <p:sp>
        <p:nvSpPr>
          <p:cNvPr id="3" name="Content Placeholder 2"/>
          <p:cNvSpPr>
            <a:spLocks noGrp="1"/>
          </p:cNvSpPr>
          <p:nvPr>
            <p:ph idx="1"/>
          </p:nvPr>
        </p:nvSpPr>
        <p:spPr>
          <a:xfrm>
            <a:off x="467544" y="2852936"/>
            <a:ext cx="8229600" cy="1080120"/>
          </a:xfrm>
          <a:solidFill>
            <a:schemeClr val="accent3"/>
          </a:solidFill>
        </p:spPr>
        <p:txBody>
          <a:bodyPr/>
          <a:lstStyle/>
          <a:p>
            <a:r>
              <a:rPr lang="en-GB" dirty="0" smtClean="0"/>
              <a:t>Which theory of the breakdown of romantic relationships does this video best represent?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Homework </a:t>
            </a:r>
            <a:endParaRPr lang="en-GB" dirty="0"/>
          </a:p>
        </p:txBody>
      </p:sp>
      <p:sp>
        <p:nvSpPr>
          <p:cNvPr id="3" name="Content Placeholder 2"/>
          <p:cNvSpPr>
            <a:spLocks noGrp="1"/>
          </p:cNvSpPr>
          <p:nvPr>
            <p:ph idx="1"/>
          </p:nvPr>
        </p:nvSpPr>
        <p:spPr/>
        <p:txBody>
          <a:bodyPr/>
          <a:lstStyle/>
          <a:p>
            <a:r>
              <a:rPr lang="en-GB" dirty="0" smtClean="0"/>
              <a:t>Complete 4 elaboration ladders on these topics. </a:t>
            </a:r>
          </a:p>
          <a:p>
            <a:r>
              <a:rPr lang="en-GB" dirty="0" smtClean="0"/>
              <a:t>I have written the first sentence for you this time! </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1800" dirty="0" smtClean="0">
                <a:effectLst>
                  <a:outerShdw blurRad="38100" dist="38100" dir="2700000" algn="tl">
                    <a:srgbClr val="000000">
                      <a:alpha val="43137"/>
                    </a:srgbClr>
                  </a:outerShdw>
                </a:effectLst>
              </a:rPr>
              <a:t>In 1999, Duck said there are three main reasons why romantic relationships fail. Read pages </a:t>
            </a:r>
            <a:r>
              <a:rPr lang="en-GB" sz="1800" i="1" dirty="0" smtClean="0">
                <a:effectLst>
                  <a:outerShdw blurRad="38100" dist="38100" dir="2700000" algn="tl">
                    <a:srgbClr val="000000">
                      <a:alpha val="43137"/>
                    </a:srgbClr>
                  </a:outerShdw>
                </a:effectLst>
              </a:rPr>
              <a:t>52 and 53 </a:t>
            </a:r>
            <a:r>
              <a:rPr lang="en-GB" sz="1800" dirty="0" smtClean="0">
                <a:effectLst>
                  <a:outerShdw blurRad="38100" dist="38100" dir="2700000" algn="tl">
                    <a:srgbClr val="000000">
                      <a:alpha val="43137"/>
                    </a:srgbClr>
                  </a:outerShdw>
                </a:effectLst>
              </a:rPr>
              <a:t>and then complete the boxes below.</a:t>
            </a:r>
            <a:endParaRPr lang="en-GB" sz="1800"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2842977"/>
              </p:ext>
            </p:extLst>
          </p:nvPr>
        </p:nvGraphicFramePr>
        <p:xfrm>
          <a:off x="457200" y="1600200"/>
          <a:ext cx="8229600" cy="4480560"/>
        </p:xfrm>
        <a:graphic>
          <a:graphicData uri="http://schemas.openxmlformats.org/drawingml/2006/table">
            <a:tbl>
              <a:tblPr firstRow="1" bandRow="1">
                <a:tableStyleId>{5C22544A-7EE6-4342-B048-85BDC9FD1C3A}</a:tableStyleId>
              </a:tblPr>
              <a:tblGrid>
                <a:gridCol w="2314600"/>
                <a:gridCol w="5915000"/>
              </a:tblGrid>
              <a:tr h="370840">
                <a:tc>
                  <a:txBody>
                    <a:bodyPr/>
                    <a:lstStyle/>
                    <a:p>
                      <a:r>
                        <a:rPr lang="en-GB" dirty="0" smtClean="0">
                          <a:solidFill>
                            <a:schemeClr val="tx1"/>
                          </a:solidFill>
                        </a:rPr>
                        <a:t>Reason</a:t>
                      </a:r>
                    </a:p>
                    <a:p>
                      <a:endParaRPr lang="en-GB" dirty="0">
                        <a:solidFill>
                          <a:schemeClr val="tx1"/>
                        </a:solidFill>
                      </a:endParaRPr>
                    </a:p>
                  </a:txBody>
                  <a:tcPr>
                    <a:noFill/>
                  </a:tcPr>
                </a:tc>
                <a:tc>
                  <a:txBody>
                    <a:bodyPr/>
                    <a:lstStyle/>
                    <a:p>
                      <a:r>
                        <a:rPr lang="en-GB" dirty="0" smtClean="0">
                          <a:solidFill>
                            <a:schemeClr val="tx1"/>
                          </a:solidFill>
                        </a:rPr>
                        <a:t>Explanation</a:t>
                      </a:r>
                      <a:endParaRPr lang="en-GB" dirty="0">
                        <a:solidFill>
                          <a:schemeClr val="tx1"/>
                        </a:solidFill>
                      </a:endParaRPr>
                    </a:p>
                  </a:txBody>
                  <a:tcPr>
                    <a:noFill/>
                  </a:tcPr>
                </a:tc>
              </a:tr>
              <a:tr h="370840">
                <a:tc>
                  <a:txBody>
                    <a:bodyPr/>
                    <a:lstStyle/>
                    <a:p>
                      <a:r>
                        <a:rPr lang="en-GB" dirty="0" smtClean="0"/>
                        <a:t>Lack of skills</a:t>
                      </a:r>
                    </a:p>
                    <a:p>
                      <a:endParaRPr lang="en-GB" dirty="0" smtClean="0"/>
                    </a:p>
                    <a:p>
                      <a:endParaRPr lang="en-GB" dirty="0" smtClean="0"/>
                    </a:p>
                    <a:p>
                      <a:endParaRPr lang="en-GB" dirty="0"/>
                    </a:p>
                  </a:txBody>
                  <a:tcPr>
                    <a:noFill/>
                  </a:tcPr>
                </a:tc>
                <a:tc>
                  <a:txBody>
                    <a:bodyPr/>
                    <a:lstStyle/>
                    <a:p>
                      <a:endParaRPr lang="en-GB"/>
                    </a:p>
                  </a:txBody>
                  <a:tcPr>
                    <a:noFill/>
                  </a:tcPr>
                </a:tc>
              </a:tr>
              <a:tr h="370840">
                <a:tc>
                  <a:txBody>
                    <a:bodyPr/>
                    <a:lstStyle/>
                    <a:p>
                      <a:r>
                        <a:rPr lang="en-GB" dirty="0" smtClean="0"/>
                        <a:t>Lack of stimulation</a:t>
                      </a:r>
                    </a:p>
                    <a:p>
                      <a:endParaRPr lang="en-GB" dirty="0" smtClean="0"/>
                    </a:p>
                    <a:p>
                      <a:endParaRPr lang="en-GB" dirty="0" smtClean="0"/>
                    </a:p>
                    <a:p>
                      <a:endParaRPr lang="en-GB" dirty="0"/>
                    </a:p>
                  </a:txBody>
                  <a:tcPr>
                    <a:noFill/>
                  </a:tcPr>
                </a:tc>
                <a:tc>
                  <a:txBody>
                    <a:bodyPr/>
                    <a:lstStyle/>
                    <a:p>
                      <a:endParaRPr lang="en-GB"/>
                    </a:p>
                  </a:txBody>
                  <a:tcPr>
                    <a:noFill/>
                  </a:tcPr>
                </a:tc>
              </a:tr>
              <a:tr h="370840">
                <a:tc>
                  <a:txBody>
                    <a:bodyPr/>
                    <a:lstStyle/>
                    <a:p>
                      <a:r>
                        <a:rPr lang="en-GB" dirty="0" smtClean="0"/>
                        <a:t>Maintenance difficulties </a:t>
                      </a:r>
                    </a:p>
                    <a:p>
                      <a:endParaRPr lang="en-GB" dirty="0" smtClean="0"/>
                    </a:p>
                    <a:p>
                      <a:endParaRPr lang="en-GB" dirty="0" smtClean="0"/>
                    </a:p>
                    <a:p>
                      <a:endParaRPr lang="en-GB" dirty="0"/>
                    </a:p>
                  </a:txBody>
                  <a:tcPr>
                    <a:noFill/>
                  </a:tcPr>
                </a:tc>
                <a:tc>
                  <a:txBody>
                    <a:bodyPr/>
                    <a:lstStyle/>
                    <a:p>
                      <a:endParaRPr lang="en-GB" dirty="0"/>
                    </a:p>
                  </a:txBody>
                  <a:tcPr>
                    <a:noFill/>
                  </a:tcPr>
                </a:tc>
              </a:tr>
            </a:tbl>
          </a:graphicData>
        </a:graphic>
      </p:graphicFrame>
      <p:sp>
        <p:nvSpPr>
          <p:cNvPr id="3" name="Rectangle 2"/>
          <p:cNvSpPr/>
          <p:nvPr/>
        </p:nvSpPr>
        <p:spPr>
          <a:xfrm>
            <a:off x="4067944" y="4077072"/>
            <a:ext cx="4824536" cy="25922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Possible exam question:</a:t>
            </a:r>
          </a:p>
          <a:p>
            <a:pPr algn="ctr"/>
            <a:r>
              <a:rPr lang="en-GB" i="1" dirty="0" smtClean="0"/>
              <a:t>Discuss two theories of the breakdown of relationships </a:t>
            </a:r>
            <a:r>
              <a:rPr lang="en-GB" dirty="0" smtClean="0"/>
              <a:t>(AO1: </a:t>
            </a:r>
            <a:r>
              <a:rPr lang="en-GB" smtClean="0"/>
              <a:t>8,  </a:t>
            </a:r>
            <a:r>
              <a:rPr lang="en-GB" dirty="0" smtClean="0"/>
              <a:t>AO2: 16)</a:t>
            </a:r>
            <a:endParaRPr lang="en-GB" dirty="0"/>
          </a:p>
        </p:txBody>
      </p:sp>
    </p:spTree>
    <p:extLst>
      <p:ext uri="{BB962C8B-B14F-4D97-AF65-F5344CB8AC3E}">
        <p14:creationId xmlns:p14="http://schemas.microsoft.com/office/powerpoint/2010/main" val="2059908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
          <p:cNvSpPr>
            <a:spLocks noGrp="1" noChangeArrowheads="1"/>
          </p:cNvSpPr>
          <p:nvPr>
            <p:ph type="title"/>
          </p:nvPr>
        </p:nvSpPr>
        <p:spPr/>
        <p:txBody>
          <a:bodyPr/>
          <a:lstStyle/>
          <a:p>
            <a:pPr eaLnBrk="1" hangingPunct="1"/>
            <a:r>
              <a:rPr lang="en-GB" smtClean="0"/>
              <a:t>Rollie &amp; Duck (2006)</a:t>
            </a:r>
            <a:endParaRPr lang="en-US" smtClean="0"/>
          </a:p>
        </p:txBody>
      </p:sp>
      <p:graphicFrame>
        <p:nvGraphicFramePr>
          <p:cNvPr id="3100" name="Group 28"/>
          <p:cNvGraphicFramePr>
            <a:graphicFrameLocks noGrp="1"/>
          </p:cNvGraphicFramePr>
          <p:nvPr>
            <p:extLst>
              <p:ext uri="{D42A27DB-BD31-4B8C-83A1-F6EECF244321}">
                <p14:modId xmlns:p14="http://schemas.microsoft.com/office/powerpoint/2010/main" val="3330298368"/>
              </p:ext>
            </p:extLst>
          </p:nvPr>
        </p:nvGraphicFramePr>
        <p:xfrm>
          <a:off x="457200" y="1600200"/>
          <a:ext cx="8229600" cy="4525965"/>
        </p:xfrm>
        <a:graphic>
          <a:graphicData uri="http://schemas.openxmlformats.org/drawingml/2006/table">
            <a:tbl>
              <a:tblPr/>
              <a:tblGrid>
                <a:gridCol w="1234480"/>
                <a:gridCol w="699512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3100" name="Group 28"/>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6" name="Animals duck quack -nature-_Nightingale Music Productions_13810.mp3">
            <a:hlinkClick r:id="" action="ppaction://media"/>
          </p:cNvPr>
          <p:cNvPicPr>
            <a:picLocks noRot="1" noChangeAspect="1"/>
          </p:cNvPicPr>
          <p:nvPr>
            <a:audioFile r:link="rId1"/>
          </p:nvPr>
        </p:nvPicPr>
        <p:blipFill>
          <a:blip r:embed="rId3" cstate="print"/>
          <a:stretch>
            <a:fillRect/>
          </a:stretch>
        </p:blipFill>
        <p:spPr>
          <a:xfrm>
            <a:off x="8172400" y="476672"/>
            <a:ext cx="304800" cy="30480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473"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3100" name="Group 28"/>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idx="4294967295"/>
          </p:nvPr>
        </p:nvSpPr>
        <p:spPr/>
        <p:txBody>
          <a:bodyPr/>
          <a:lstStyle/>
          <a:p>
            <a:pPr eaLnBrk="1" hangingPunct="1"/>
            <a:r>
              <a:rPr lang="en-GB" smtClean="0"/>
              <a:t>Rollie &amp; Duck (2006)</a:t>
            </a:r>
            <a:endParaRPr lang="en-US" smtClean="0"/>
          </a:p>
        </p:txBody>
      </p:sp>
      <p:graphicFrame>
        <p:nvGraphicFramePr>
          <p:cNvPr id="3100" name="Group 28"/>
          <p:cNvGraphicFramePr>
            <a:graphicFrameLocks noGrp="1"/>
          </p:cNvGraphicFramePr>
          <p:nvPr/>
        </p:nvGraphicFramePr>
        <p:xfrm>
          <a:off x="457200" y="1600200"/>
          <a:ext cx="8229600" cy="4525965"/>
        </p:xfrm>
        <a:graphic>
          <a:graphicData uri="http://schemas.openxmlformats.org/drawingml/2006/table">
            <a:tbl>
              <a:tblPr/>
              <a:tblGrid>
                <a:gridCol w="4114800"/>
                <a:gridCol w="4114800"/>
              </a:tblGrid>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Breakdown</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Threshold: I can’t stand this anymore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Intra-psychic processes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D</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S</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G</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R</a:t>
                      </a: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Gill Sans MT"/>
        <a:ea typeface=""/>
        <a:cs typeface=""/>
      </a:majorFont>
      <a:minorFont>
        <a:latin typeface="Gill Sans MT"/>
        <a:ea typeface=""/>
        <a:cs typeface=""/>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263</TotalTime>
  <Words>1393</Words>
  <Application>Microsoft Office PowerPoint</Application>
  <PresentationFormat>On-screen Show (4:3)</PresentationFormat>
  <Paragraphs>239</Paragraphs>
  <Slides>43</Slides>
  <Notes>0</Notes>
  <HiddenSlides>0</HiddenSlides>
  <MMClips>2</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Default Design</vt:lpstr>
      <vt:lpstr>Relationship Breakdown</vt:lpstr>
      <vt:lpstr>Integrated Behavioural Couples Therapy</vt:lpstr>
      <vt:lpstr>Relationship Breakdown</vt:lpstr>
      <vt:lpstr>Ross and Rachel break-up</vt:lpstr>
      <vt:lpstr>In 1999, Duck said there are three main reasons why romantic relationships fail. Read pages 52 and 53 and then complete the boxes below.</vt:lpstr>
      <vt:lpstr>Rollie &amp; Duck (2006)</vt:lpstr>
      <vt:lpstr>Rollie &amp; Duck (2006)</vt:lpstr>
      <vt:lpstr>Rollie &amp; Duck (2006)</vt:lpstr>
      <vt:lpstr>Rollie &amp; Duck (2006)</vt:lpstr>
      <vt:lpstr>Rollie &amp; Duck (2006)</vt:lpstr>
      <vt:lpstr>Rollie &amp; Duck (2006)</vt:lpstr>
      <vt:lpstr>Rollie &amp; Duck (2006)</vt:lpstr>
      <vt:lpstr>Rollie &amp; Duck (2006)</vt:lpstr>
      <vt:lpstr>Rollie &amp; Duck (2006)</vt:lpstr>
      <vt:lpstr>Rollie &amp; Duck (2006)</vt:lpstr>
      <vt:lpstr>Rollie &amp; Duck (2006)</vt:lpstr>
      <vt:lpstr>Rollie &amp; Duck (2006)</vt:lpstr>
      <vt:lpstr>Rollie &amp; Duck (2006)</vt:lpstr>
      <vt:lpstr>To reinforce....</vt:lpstr>
      <vt:lpstr>Duck 1992</vt:lpstr>
      <vt:lpstr>Implications for intervention</vt:lpstr>
      <vt:lpstr>For example ...</vt:lpstr>
      <vt:lpstr>Now apply.. </vt:lpstr>
      <vt:lpstr>PowerPoint Presentation</vt:lpstr>
      <vt:lpstr>PowerPoint Presentation</vt:lpstr>
      <vt:lpstr>Akert 1998 </vt:lpstr>
      <vt:lpstr>Sample bias </vt:lpstr>
      <vt:lpstr>Evaluate </vt:lpstr>
      <vt:lpstr>Discuss research into the breakdown of romantic relationships. (8 marks + 16 marks)</vt:lpstr>
      <vt:lpstr>Second Explanation for Relationship Breakdown </vt:lpstr>
      <vt:lpstr>What approach is being used here?</vt:lpstr>
      <vt:lpstr>Examples from round the world</vt:lpstr>
      <vt:lpstr>How could you apply evolutionary theory to relationship breakdown?  What are the evolutionary benefits?</vt:lpstr>
      <vt:lpstr>Quick revision </vt:lpstr>
      <vt:lpstr>2 basic assumptions </vt:lpstr>
      <vt:lpstr>Costs related to emotional investment </vt:lpstr>
      <vt:lpstr>Increasing commitment </vt:lpstr>
      <vt:lpstr>Infidelity </vt:lpstr>
      <vt:lpstr>Reputation – Perilloux &amp; Buss 2008  </vt:lpstr>
      <vt:lpstr>Perilloux &amp; Buss 2008  </vt:lpstr>
      <vt:lpstr>Evaluation </vt:lpstr>
      <vt:lpstr>Ross and Mona </vt:lpstr>
      <vt:lpstr>Homework </vt:lpstr>
    </vt:vector>
  </TitlesOfParts>
  <Company>Research Machines plc.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Breakdown</dc:title>
  <dc:creator>mroberts</dc:creator>
  <cp:lastModifiedBy>Rhiannon Cyphus</cp:lastModifiedBy>
  <cp:revision>30</cp:revision>
  <dcterms:created xsi:type="dcterms:W3CDTF">2009-08-16T11:39:00Z</dcterms:created>
  <dcterms:modified xsi:type="dcterms:W3CDTF">2015-10-09T11:22:30Z</dcterms:modified>
</cp:coreProperties>
</file>