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3" r:id="rId3"/>
    <p:sldId id="272" r:id="rId4"/>
    <p:sldId id="261" r:id="rId5"/>
    <p:sldId id="264" r:id="rId6"/>
    <p:sldId id="258" r:id="rId7"/>
    <p:sldId id="265" r:id="rId8"/>
    <p:sldId id="268" r:id="rId9"/>
    <p:sldId id="260" r:id="rId10"/>
    <p:sldId id="267" r:id="rId11"/>
    <p:sldId id="262" r:id="rId12"/>
    <p:sldId id="259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BCCDA1F2-4CC4-4966-9544-B72733BBEB98}" type="datetimeFigureOut">
              <a:rPr lang="en-GB" smtClean="0">
                <a:solidFill>
                  <a:srgbClr val="A63212"/>
                </a:solidFill>
              </a:rPr>
              <a:pPr/>
              <a:t>04/01/2016</a:t>
            </a:fld>
            <a:endParaRPr lang="en-GB">
              <a:solidFill>
                <a:srgbClr val="A6321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GB">
              <a:solidFill>
                <a:srgbClr val="4E66B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A52EC30-115B-404A-857E-78E9297528EE}" type="slidenum">
              <a:rPr lang="en-GB" smtClean="0">
                <a:solidFill>
                  <a:srgbClr val="A63212">
                    <a:lumMod val="75000"/>
                  </a:srgbClr>
                </a:solidFill>
              </a:rPr>
              <a:pPr/>
              <a:t>‹#›</a:t>
            </a:fld>
            <a:endParaRPr lang="en-GB">
              <a:solidFill>
                <a:srgbClr val="A63212">
                  <a:lumMod val="75000"/>
                </a:srgbClr>
              </a:solidFill>
            </a:endParaRPr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0426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A1F2-4CC4-4966-9544-B72733BBEB98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04/01/2016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EC30-115B-404A-857E-78E9297528EE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591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A1F2-4CC4-4966-9544-B72733BBEB98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04/01/2016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EC30-115B-404A-857E-78E9297528EE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541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A1F2-4CC4-4966-9544-B72733BBEB98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04/01/2016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EC30-115B-404A-857E-78E9297528EE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10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A1F2-4CC4-4966-9544-B72733BBEB98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04/01/2016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EC30-115B-404A-857E-78E9297528EE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287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A1F2-4CC4-4966-9544-B72733BBEB98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04/01/2016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EC30-115B-404A-857E-78E9297528EE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243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A1F2-4CC4-4966-9544-B72733BBEB98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04/01/2016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EC30-115B-404A-857E-78E9297528EE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311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A1F2-4CC4-4966-9544-B72733BBEB98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04/01/2016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EC30-115B-404A-857E-78E9297528EE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608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A1F2-4CC4-4966-9544-B72733BBEB98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04/01/2016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EC30-115B-404A-857E-78E9297528EE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638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A1F2-4CC4-4966-9544-B72733BBEB98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04/01/2016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EC30-115B-404A-857E-78E9297528EE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973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A1F2-4CC4-4966-9544-B72733BBEB98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04/01/2016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EC30-115B-404A-857E-78E9297528EE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936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BCCDA1F2-4CC4-4966-9544-B72733BBEB98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04/01/2016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BA52EC30-115B-404A-857E-78E9297528EE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786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278037" y="468164"/>
            <a:ext cx="5786519" cy="1937001"/>
          </a:xfrm>
        </p:spPr>
        <p:txBody>
          <a:bodyPr/>
          <a:lstStyle/>
          <a:p>
            <a:r>
              <a:rPr lang="en-GB" sz="4000" dirty="0" smtClean="0">
                <a:solidFill>
                  <a:schemeClr val="bg1"/>
                </a:solidFill>
              </a:rPr>
              <a:t>‘Null’ hypotheses, ‘alternative’ hypotheses and ‘potential errors’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413957" y="2704930"/>
            <a:ext cx="4662407" cy="3245189"/>
          </a:xfrm>
        </p:spPr>
        <p:txBody>
          <a:bodyPr>
            <a:normAutofit/>
          </a:bodyPr>
          <a:lstStyle/>
          <a:p>
            <a:r>
              <a:rPr lang="en-GB" sz="2400" b="1" dirty="0" smtClean="0"/>
              <a:t>Starter</a:t>
            </a:r>
            <a:r>
              <a:rPr lang="en-GB" sz="2400" dirty="0" smtClean="0"/>
              <a:t>: Which of the definition boxes describes validity, and which describes reliability?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 rot="20556344">
            <a:off x="484508" y="4084075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u="sng" dirty="0">
                <a:solidFill>
                  <a:prstClr val="black"/>
                </a:solidFill>
              </a:rPr>
              <a:t>Key </a:t>
            </a:r>
            <a:r>
              <a:rPr lang="en-GB" sz="2000" b="1" i="1" u="sng" dirty="0" smtClean="0">
                <a:solidFill>
                  <a:prstClr val="black"/>
                </a:solidFill>
              </a:rPr>
              <a:t>words</a:t>
            </a:r>
          </a:p>
          <a:p>
            <a:r>
              <a:rPr lang="en-GB" sz="2000" dirty="0" smtClean="0">
                <a:solidFill>
                  <a:prstClr val="black"/>
                </a:solidFill>
              </a:rPr>
              <a:t>Type 2 error</a:t>
            </a:r>
          </a:p>
          <a:p>
            <a:r>
              <a:rPr lang="en-GB" sz="2000" dirty="0" smtClean="0">
                <a:solidFill>
                  <a:prstClr val="black"/>
                </a:solidFill>
              </a:rPr>
              <a:t>Type 1 error</a:t>
            </a: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0866600">
            <a:off x="172498" y="791560"/>
            <a:ext cx="3283796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This refers </a:t>
            </a:r>
            <a:r>
              <a:rPr lang="en-GB" sz="20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 how </a:t>
            </a:r>
            <a:r>
              <a:rPr lang="en-GB" sz="2000" b="1" u="sng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consistent </a:t>
            </a:r>
            <a:r>
              <a:rPr lang="en-GB" sz="20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 study or measuring device is. A measurement is said to be reliable or consistent if the measurement can produce similar results if used again in similar circumstances.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48064" y="4365104"/>
            <a:ext cx="3168352" cy="132343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This </a:t>
            </a:r>
            <a:r>
              <a:rPr lang="en-GB" sz="20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refers </a:t>
            </a:r>
            <a:r>
              <a:rPr lang="en-GB" sz="20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 whether a study measures or examines what it </a:t>
            </a:r>
            <a:r>
              <a:rPr lang="en-GB" sz="2000" b="1" u="sng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claims to measure or examine.</a:t>
            </a:r>
          </a:p>
        </p:txBody>
      </p:sp>
    </p:spTree>
    <p:extLst>
      <p:ext uri="{BB962C8B-B14F-4D97-AF65-F5344CB8AC3E}">
        <p14:creationId xmlns:p14="http://schemas.microsoft.com/office/powerpoint/2010/main" val="251585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53430"/>
            <a:ext cx="5256584" cy="39513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00B0F0"/>
                </a:solidFill>
              </a:rPr>
              <a:t>A cat fails to recognise the connection between fire and pain and therefore tries to touch the candle….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The cat has made a type 2 error as…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>
                <a:solidFill>
                  <a:srgbClr val="00B0F0"/>
                </a:solidFill>
              </a:rPr>
              <a:t>… He has missed the relationship between fire and pain when there is one.</a:t>
            </a:r>
            <a:endParaRPr lang="en-GB" b="1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661248"/>
            <a:ext cx="9155296" cy="92333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prstClr val="black"/>
                </a:solidFill>
                <a:latin typeface="Comic Sans MS"/>
              </a:rPr>
              <a:t>Learning objectives</a:t>
            </a:r>
            <a:r>
              <a:rPr lang="en-GB" i="1" u="sng" kern="0" dirty="0" smtClean="0">
                <a:solidFill>
                  <a:prstClr val="black"/>
                </a:solidFill>
                <a:latin typeface="Comic Sans MS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prstClr val="black"/>
                </a:solidFill>
                <a:latin typeface="Comic Sans MS"/>
              </a:rPr>
              <a:t>To UNDERSTAN D the differences between a ‘type 1’ and type 2’ error.</a:t>
            </a:r>
            <a:endParaRPr lang="en-GB" i="1" u="sng" kern="0" dirty="0">
              <a:solidFill>
                <a:prstClr val="black"/>
              </a:solidFill>
              <a:latin typeface="Comic Sans M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prstClr val="black"/>
                </a:solidFill>
                <a:latin typeface="Comic Sans MS"/>
              </a:rPr>
              <a:t>To UNDERSTAND the differences between a ‘null’ and ‘alternative’ hypothesis.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27004" y="80629"/>
            <a:ext cx="8041440" cy="6120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Type 2 error – An example…</a:t>
            </a:r>
            <a:endParaRPr lang="en-GB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2"/>
          <a:stretch/>
        </p:blipFill>
        <p:spPr bwMode="auto">
          <a:xfrm rot="176396">
            <a:off x="5265382" y="997855"/>
            <a:ext cx="3523456" cy="1857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06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546" y="260648"/>
            <a:ext cx="5010204" cy="5010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661248"/>
            <a:ext cx="9155296" cy="92333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prstClr val="black"/>
                </a:solidFill>
                <a:latin typeface="Comic Sans MS"/>
              </a:rPr>
              <a:t>Learning objectives</a:t>
            </a:r>
            <a:r>
              <a:rPr lang="en-GB" i="1" u="sng" kern="0" dirty="0" smtClean="0">
                <a:solidFill>
                  <a:prstClr val="black"/>
                </a:solidFill>
                <a:latin typeface="Comic Sans MS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prstClr val="black"/>
                </a:solidFill>
                <a:latin typeface="Comic Sans MS"/>
              </a:rPr>
              <a:t>To UNDERSTAN D the differences between a ‘type 1’ and type 2’ error.</a:t>
            </a:r>
            <a:endParaRPr lang="en-GB" i="1" u="sng" kern="0" dirty="0">
              <a:solidFill>
                <a:prstClr val="black"/>
              </a:solidFill>
              <a:latin typeface="Comic Sans M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prstClr val="black"/>
                </a:solidFill>
                <a:latin typeface="Comic Sans MS"/>
              </a:rPr>
              <a:t>To UNDERSTAND the differences between a ‘null’ and ‘alternative’ hypothesis.</a:t>
            </a:r>
          </a:p>
        </p:txBody>
      </p:sp>
    </p:spTree>
    <p:extLst>
      <p:ext uri="{BB962C8B-B14F-4D97-AF65-F5344CB8AC3E}">
        <p14:creationId xmlns:p14="http://schemas.microsoft.com/office/powerpoint/2010/main" val="170919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32656"/>
            <a:ext cx="8568952" cy="482453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/>
              <a:t>Two psychologists investigated the relationship between age and recall of medical</a:t>
            </a:r>
          </a:p>
          <a:p>
            <a:pPr marL="0" indent="0">
              <a:buNone/>
            </a:pPr>
            <a:r>
              <a:rPr lang="en-GB" dirty="0"/>
              <a:t>advice. Previous research had shown that recall of medical advice tended to be poorer</a:t>
            </a:r>
          </a:p>
          <a:p>
            <a:pPr marL="0" indent="0">
              <a:buNone/>
            </a:pPr>
            <a:r>
              <a:rPr lang="en-GB" dirty="0"/>
              <a:t>in older patients. The study was conducted at a doctor’s surgery and involved a sample</a:t>
            </a:r>
          </a:p>
          <a:p>
            <a:pPr marL="0" indent="0">
              <a:buNone/>
            </a:pPr>
            <a:r>
              <a:rPr lang="en-GB" dirty="0"/>
              <a:t>of 30 patients aged between 18 and 78 years. They all saw the same doctor, who made</a:t>
            </a:r>
          </a:p>
          <a:p>
            <a:pPr marL="0" indent="0">
              <a:buNone/>
            </a:pPr>
            <a:r>
              <a:rPr lang="en-GB" dirty="0"/>
              <a:t>notes of the advice that she gave during the consultation.</a:t>
            </a:r>
          </a:p>
          <a:p>
            <a:pPr marL="0" indent="0">
              <a:buNone/>
            </a:pPr>
            <a:r>
              <a:rPr lang="en-GB" dirty="0"/>
              <a:t>One of the psychologists interviewed each of the patients individually, immediately after</a:t>
            </a:r>
          </a:p>
          <a:p>
            <a:pPr marL="0" indent="0">
              <a:buNone/>
            </a:pPr>
            <a:r>
              <a:rPr lang="en-GB" dirty="0"/>
              <a:t>they had seen the doctor. The psychologist asked each patient a set of questions about</a:t>
            </a:r>
          </a:p>
          <a:p>
            <a:pPr marL="0" indent="0">
              <a:buNone/>
            </a:pPr>
            <a:r>
              <a:rPr lang="en-GB" dirty="0"/>
              <a:t>what the doctor had said about their diagnosis and treatment. The patients’ responses</a:t>
            </a:r>
          </a:p>
          <a:p>
            <a:pPr marL="0" indent="0">
              <a:buNone/>
            </a:pPr>
            <a:r>
              <a:rPr lang="en-GB" dirty="0"/>
              <a:t>were recorded and then typed out. Working independently the psychologists compared</a:t>
            </a:r>
          </a:p>
          <a:p>
            <a:pPr marL="0" indent="0">
              <a:buNone/>
            </a:pPr>
            <a:r>
              <a:rPr lang="en-GB" dirty="0"/>
              <a:t>each typed account with the doctor’s written notes in order to rate the accuracy of the</a:t>
            </a:r>
          </a:p>
          <a:p>
            <a:pPr marL="0" indent="0">
              <a:buNone/>
            </a:pPr>
            <a:r>
              <a:rPr lang="en-GB" dirty="0"/>
              <a:t>accounts on a scale of 1 – 10. A high rating indicated that the patient’s recall was very</a:t>
            </a:r>
          </a:p>
          <a:p>
            <a:pPr marL="0" indent="0">
              <a:buNone/>
            </a:pPr>
            <a:r>
              <a:rPr lang="en-GB" dirty="0"/>
              <a:t>accurate and a low rating indicated that the patient’s recall was very inaccurate.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b="1" dirty="0" smtClean="0"/>
              <a:t>What would a suitable null and alternative hypothesis </a:t>
            </a:r>
            <a:r>
              <a:rPr lang="en-GB" b="1" dirty="0"/>
              <a:t>for this </a:t>
            </a:r>
            <a:r>
              <a:rPr lang="en-GB" b="1" dirty="0" smtClean="0"/>
              <a:t>investigation be?</a:t>
            </a:r>
            <a:endParaRPr lang="en-GB" b="1" dirty="0"/>
          </a:p>
          <a:p>
            <a:pPr marL="0" indent="0">
              <a:buNone/>
            </a:pP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661248"/>
            <a:ext cx="9155296" cy="92333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prstClr val="black"/>
                </a:solidFill>
                <a:latin typeface="Comic Sans MS"/>
              </a:rPr>
              <a:t>Learning objectives</a:t>
            </a:r>
            <a:r>
              <a:rPr lang="en-GB" i="1" u="sng" kern="0" dirty="0" smtClean="0">
                <a:solidFill>
                  <a:prstClr val="black"/>
                </a:solidFill>
                <a:latin typeface="Comic Sans MS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prstClr val="black"/>
                </a:solidFill>
                <a:latin typeface="Comic Sans MS"/>
              </a:rPr>
              <a:t>To UNDERSTAN D the differences between a ‘type 1’ and type 2’ error.</a:t>
            </a:r>
            <a:endParaRPr lang="en-GB" i="1" u="sng" kern="0" dirty="0">
              <a:solidFill>
                <a:prstClr val="black"/>
              </a:solidFill>
              <a:latin typeface="Comic Sans M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prstClr val="black"/>
                </a:solidFill>
                <a:latin typeface="Comic Sans MS"/>
              </a:rPr>
              <a:t>To UNDERSTAND the differences between a ‘null’ and ‘alternative’ hypothesis.</a:t>
            </a:r>
          </a:p>
        </p:txBody>
      </p:sp>
    </p:spTree>
    <p:extLst>
      <p:ext uri="{BB962C8B-B14F-4D97-AF65-F5344CB8AC3E}">
        <p14:creationId xmlns:p14="http://schemas.microsoft.com/office/powerpoint/2010/main" val="161969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53430"/>
            <a:ext cx="5256584" cy="39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>
                <a:solidFill>
                  <a:schemeClr val="tx1"/>
                </a:solidFill>
              </a:rPr>
              <a:t>Read through page 284-285 in the dog book and any notes that you </a:t>
            </a:r>
            <a:r>
              <a:rPr lang="en-GB" sz="3200" smtClean="0">
                <a:solidFill>
                  <a:schemeClr val="tx1"/>
                </a:solidFill>
              </a:rPr>
              <a:t>think will </a:t>
            </a:r>
            <a:r>
              <a:rPr lang="en-GB" sz="3200" dirty="0" smtClean="0">
                <a:solidFill>
                  <a:schemeClr val="tx1"/>
                </a:solidFill>
              </a:rPr>
              <a:t>help you.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661248"/>
            <a:ext cx="9155296" cy="92333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prstClr val="black"/>
                </a:solidFill>
                <a:latin typeface="Comic Sans MS"/>
              </a:rPr>
              <a:t>Learning objectives</a:t>
            </a:r>
            <a:r>
              <a:rPr lang="en-GB" i="1" u="sng" kern="0" dirty="0" smtClean="0">
                <a:solidFill>
                  <a:prstClr val="black"/>
                </a:solidFill>
                <a:latin typeface="Comic Sans MS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prstClr val="black"/>
                </a:solidFill>
                <a:latin typeface="Comic Sans MS"/>
              </a:rPr>
              <a:t>To UNDERSTAN D the differences between a ‘type 1’ and type 2’ error.</a:t>
            </a:r>
            <a:endParaRPr lang="en-GB" i="1" u="sng" kern="0" dirty="0">
              <a:solidFill>
                <a:prstClr val="black"/>
              </a:solidFill>
              <a:latin typeface="Comic Sans M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prstClr val="black"/>
                </a:solidFill>
                <a:latin typeface="Comic Sans MS"/>
              </a:rPr>
              <a:t>To UNDERSTAND the differences between a ‘null’ and ‘alternative’ hypothesis.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27004" y="80629"/>
            <a:ext cx="8041440" cy="6120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Task – 10 </a:t>
            </a:r>
            <a:r>
              <a:rPr lang="en-GB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mins</a:t>
            </a:r>
            <a:endParaRPr lang="en-GB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944" y="2420888"/>
            <a:ext cx="2857500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66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041440" cy="826501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/>
              <a:t>What is a hypothesis?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352928" cy="3951337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A </a:t>
            </a:r>
            <a:r>
              <a:rPr lang="en-GB" b="1" dirty="0" smtClean="0"/>
              <a:t>precise, </a:t>
            </a:r>
            <a:r>
              <a:rPr lang="en-GB" b="1" dirty="0"/>
              <a:t>testable </a:t>
            </a:r>
            <a:r>
              <a:rPr lang="en-GB" dirty="0"/>
              <a:t>statement about the outcome of an investigation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i="1" dirty="0" smtClean="0"/>
              <a:t>What is ‘operationalisation’? </a:t>
            </a:r>
            <a:endParaRPr lang="en-GB" i="1" dirty="0"/>
          </a:p>
          <a:p>
            <a:pPr marL="0" indent="0">
              <a:buNone/>
            </a:pPr>
            <a:r>
              <a:rPr lang="en-GB" dirty="0"/>
              <a:t>To be </a:t>
            </a:r>
            <a:r>
              <a:rPr lang="en-GB" dirty="0" smtClean="0"/>
              <a:t>testable, variables need </a:t>
            </a:r>
            <a:r>
              <a:rPr lang="en-GB" dirty="0"/>
              <a:t>to </a:t>
            </a:r>
            <a:r>
              <a:rPr lang="en-GB" dirty="0" smtClean="0"/>
              <a:t>be </a:t>
            </a:r>
            <a:r>
              <a:rPr lang="en-GB" b="1" dirty="0" smtClean="0"/>
              <a:t>operationalised</a:t>
            </a:r>
            <a:r>
              <a:rPr lang="en-GB" dirty="0"/>
              <a:t>. A variable which is operationally defined </a:t>
            </a:r>
            <a:r>
              <a:rPr lang="en-GB" dirty="0" smtClean="0"/>
              <a:t>is one </a:t>
            </a:r>
            <a:r>
              <a:rPr lang="en-GB" dirty="0"/>
              <a:t>that can be manipulated or measured in precisely the same way by someone else.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992886"/>
            <a:ext cx="526097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661248"/>
            <a:ext cx="9155296" cy="92333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prstClr val="black"/>
                </a:solidFill>
                <a:latin typeface="Comic Sans MS"/>
              </a:rPr>
              <a:t>Learning objectives</a:t>
            </a:r>
            <a:r>
              <a:rPr lang="en-GB" i="1" u="sng" kern="0" dirty="0" smtClean="0">
                <a:solidFill>
                  <a:prstClr val="black"/>
                </a:solidFill>
                <a:latin typeface="Comic Sans MS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prstClr val="black"/>
                </a:solidFill>
                <a:latin typeface="Comic Sans MS"/>
              </a:rPr>
              <a:t>To UNDERSTAN D the differences between a ‘type 1’ and type 2’ error.</a:t>
            </a:r>
            <a:endParaRPr lang="en-GB" i="1" u="sng" kern="0" dirty="0">
              <a:solidFill>
                <a:prstClr val="black"/>
              </a:solidFill>
              <a:latin typeface="Comic Sans M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prstClr val="black"/>
                </a:solidFill>
                <a:latin typeface="Comic Sans MS"/>
              </a:rPr>
              <a:t>To UNDERSTAND the differences between a ‘null’ and ‘alternative’ hypothesis.</a:t>
            </a:r>
          </a:p>
        </p:txBody>
      </p:sp>
    </p:spTree>
    <p:extLst>
      <p:ext uri="{BB962C8B-B14F-4D97-AF65-F5344CB8AC3E}">
        <p14:creationId xmlns:p14="http://schemas.microsoft.com/office/powerpoint/2010/main" val="406062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51520" y="80628"/>
            <a:ext cx="8697744" cy="7967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5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omic Sans MS" panose="030F0702030302020204" pitchFamily="66" charset="0"/>
              </a:rPr>
              <a:t>Types of hypotheses</a:t>
            </a:r>
            <a:endParaRPr lang="en-GB" sz="3500" dirty="0">
              <a:solidFill>
                <a:prstClr val="black">
                  <a:lumMod val="85000"/>
                  <a:lumOff val="15000"/>
                </a:prst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1520" y="1196752"/>
            <a:ext cx="2520280" cy="122413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Non-directional</a:t>
            </a:r>
          </a:p>
          <a:p>
            <a:pPr algn="ctr"/>
            <a:r>
              <a:rPr lang="en-GB" sz="24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(</a:t>
            </a:r>
            <a:r>
              <a:rPr lang="en-GB" sz="2400" b="1" i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Two tailed</a:t>
            </a:r>
            <a:r>
              <a:rPr lang="en-GB" sz="24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)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360012" y="1196752"/>
            <a:ext cx="2520280" cy="122413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Directional (</a:t>
            </a:r>
            <a:r>
              <a:rPr lang="en-GB" sz="2400" b="1" i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one-tailed</a:t>
            </a:r>
            <a:r>
              <a:rPr lang="en-GB" sz="24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)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Left-Right Arrow 7"/>
          <p:cNvSpPr/>
          <p:nvPr/>
        </p:nvSpPr>
        <p:spPr>
          <a:xfrm>
            <a:off x="2771800" y="1589896"/>
            <a:ext cx="3600400" cy="54006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731" y="2449901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 smtClean="0">
                <a:solidFill>
                  <a:prstClr val="black"/>
                </a:solidFill>
              </a:rPr>
              <a:t>Used </a:t>
            </a:r>
            <a:r>
              <a:rPr lang="en-GB" b="1" dirty="0">
                <a:solidFill>
                  <a:prstClr val="black"/>
                </a:solidFill>
              </a:rPr>
              <a:t>when a researcher is less sure what is going to happen in a study (e.g. a new research area). </a:t>
            </a:r>
            <a:endParaRPr lang="en-GB" b="1" dirty="0" smtClean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  <a:p>
            <a:r>
              <a:rPr lang="en-GB" dirty="0" smtClean="0">
                <a:solidFill>
                  <a:prstClr val="black"/>
                </a:solidFill>
              </a:rPr>
              <a:t>E.g. “There is</a:t>
            </a:r>
            <a:r>
              <a:rPr lang="en-GB" u="sng" dirty="0" smtClean="0">
                <a:solidFill>
                  <a:prstClr val="black"/>
                </a:solidFill>
              </a:rPr>
              <a:t> </a:t>
            </a:r>
            <a:r>
              <a:rPr lang="en-GB" b="1" u="sng" dirty="0">
                <a:solidFill>
                  <a:prstClr val="black"/>
                </a:solidFill>
              </a:rPr>
              <a:t>a</a:t>
            </a:r>
            <a:r>
              <a:rPr lang="en-GB" u="sng" dirty="0">
                <a:solidFill>
                  <a:prstClr val="black"/>
                </a:solidFill>
              </a:rPr>
              <a:t> </a:t>
            </a:r>
            <a:r>
              <a:rPr lang="en-GB" dirty="0">
                <a:solidFill>
                  <a:prstClr val="black"/>
                </a:solidFill>
              </a:rPr>
              <a:t>relationship between happiness scores on a questionnaire and intelligence test </a:t>
            </a:r>
            <a:r>
              <a:rPr lang="en-GB" dirty="0" smtClean="0">
                <a:solidFill>
                  <a:prstClr val="black"/>
                </a:solidFill>
              </a:rPr>
              <a:t>scores”</a:t>
            </a:r>
          </a:p>
          <a:p>
            <a:endParaRPr lang="en-GB" dirty="0">
              <a:solidFill>
                <a:prstClr val="black"/>
              </a:solidFill>
            </a:endParaRPr>
          </a:p>
          <a:p>
            <a:r>
              <a:rPr lang="en-GB" dirty="0" smtClean="0">
                <a:solidFill>
                  <a:prstClr val="black"/>
                </a:solidFill>
              </a:rPr>
              <a:t>(</a:t>
            </a:r>
            <a:r>
              <a:rPr lang="en-GB" dirty="0">
                <a:solidFill>
                  <a:prstClr val="black"/>
                </a:solidFill>
              </a:rPr>
              <a:t>Un-operationalised version: </a:t>
            </a:r>
            <a:r>
              <a:rPr lang="en-GB" dirty="0" smtClean="0">
                <a:solidFill>
                  <a:prstClr val="black"/>
                </a:solidFill>
              </a:rPr>
              <a:t>‘There is a </a:t>
            </a:r>
            <a:r>
              <a:rPr lang="en-GB" dirty="0">
                <a:solidFill>
                  <a:prstClr val="black"/>
                </a:solidFill>
              </a:rPr>
              <a:t>relationship between happiness and </a:t>
            </a:r>
            <a:r>
              <a:rPr lang="en-GB" dirty="0" smtClean="0">
                <a:solidFill>
                  <a:prstClr val="black"/>
                </a:solidFill>
              </a:rPr>
              <a:t>intelligence’.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60032" y="2445792"/>
            <a:ext cx="42839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prstClr val="black"/>
                </a:solidFill>
              </a:rPr>
              <a:t>Used </a:t>
            </a:r>
            <a:r>
              <a:rPr lang="en-GB" b="1" dirty="0">
                <a:solidFill>
                  <a:prstClr val="black"/>
                </a:solidFill>
              </a:rPr>
              <a:t>when a researcher has a good idea what is going to happen in a study (e.g. replicating a study</a:t>
            </a:r>
            <a:r>
              <a:rPr lang="en-GB" b="1" dirty="0" smtClean="0">
                <a:solidFill>
                  <a:prstClr val="black"/>
                </a:solidFill>
              </a:rPr>
              <a:t>).</a:t>
            </a:r>
          </a:p>
          <a:p>
            <a:endParaRPr lang="en-GB" dirty="0">
              <a:solidFill>
                <a:prstClr val="black"/>
              </a:solidFill>
            </a:endParaRPr>
          </a:p>
          <a:p>
            <a:r>
              <a:rPr lang="en-GB" dirty="0" smtClean="0">
                <a:solidFill>
                  <a:prstClr val="black"/>
                </a:solidFill>
              </a:rPr>
              <a:t>E.g. “There </a:t>
            </a:r>
            <a:r>
              <a:rPr lang="en-GB" dirty="0">
                <a:solidFill>
                  <a:prstClr val="black"/>
                </a:solidFill>
              </a:rPr>
              <a:t>is a </a:t>
            </a:r>
            <a:r>
              <a:rPr lang="en-GB" b="1" u="sng" dirty="0" smtClean="0">
                <a:solidFill>
                  <a:prstClr val="black"/>
                </a:solidFill>
              </a:rPr>
              <a:t>negative</a:t>
            </a:r>
            <a:r>
              <a:rPr lang="en-GB" dirty="0" smtClean="0">
                <a:solidFill>
                  <a:prstClr val="black"/>
                </a:solidFill>
              </a:rPr>
              <a:t> relationship between </a:t>
            </a:r>
            <a:r>
              <a:rPr lang="en-GB" dirty="0">
                <a:solidFill>
                  <a:prstClr val="black"/>
                </a:solidFill>
              </a:rPr>
              <a:t>age and recall accuracy </a:t>
            </a:r>
            <a:r>
              <a:rPr lang="en-GB" dirty="0" smtClean="0">
                <a:solidFill>
                  <a:prstClr val="black"/>
                </a:solidFill>
              </a:rPr>
              <a:t>rating”.</a:t>
            </a:r>
          </a:p>
          <a:p>
            <a:endParaRPr lang="en-GB" dirty="0">
              <a:solidFill>
                <a:prstClr val="black"/>
              </a:solidFill>
            </a:endParaRPr>
          </a:p>
          <a:p>
            <a:r>
              <a:rPr lang="en-GB" dirty="0" smtClean="0">
                <a:solidFill>
                  <a:prstClr val="black"/>
                </a:solidFill>
              </a:rPr>
              <a:t>(Un-operationalised </a:t>
            </a:r>
            <a:r>
              <a:rPr lang="en-GB" dirty="0">
                <a:solidFill>
                  <a:prstClr val="black"/>
                </a:solidFill>
              </a:rPr>
              <a:t>version “There is a negative relationship between age and recall </a:t>
            </a:r>
            <a:r>
              <a:rPr lang="en-GB" dirty="0" smtClean="0">
                <a:solidFill>
                  <a:prstClr val="black"/>
                </a:solidFill>
              </a:rPr>
              <a:t>“)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661248"/>
            <a:ext cx="9155296" cy="92333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prstClr val="black"/>
                </a:solidFill>
                <a:latin typeface="Comic Sans MS"/>
              </a:rPr>
              <a:t>Learning objectives</a:t>
            </a:r>
            <a:r>
              <a:rPr lang="en-GB" i="1" u="sng" kern="0" dirty="0" smtClean="0">
                <a:solidFill>
                  <a:prstClr val="black"/>
                </a:solidFill>
                <a:latin typeface="Comic Sans MS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prstClr val="black"/>
                </a:solidFill>
                <a:latin typeface="Comic Sans MS"/>
              </a:rPr>
              <a:t>To UNDERSTAN D the differences between a ‘type 1’ and type 2’ error.</a:t>
            </a:r>
            <a:endParaRPr lang="en-GB" i="1" u="sng" kern="0" dirty="0">
              <a:solidFill>
                <a:prstClr val="black"/>
              </a:solidFill>
              <a:latin typeface="Comic Sans M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prstClr val="black"/>
                </a:solidFill>
                <a:latin typeface="Comic Sans MS"/>
              </a:rPr>
              <a:t>To UNDERSTAND the differences between a ‘null’ and ‘alternative’ hypothesis.</a:t>
            </a:r>
          </a:p>
        </p:txBody>
      </p:sp>
    </p:spTree>
    <p:extLst>
      <p:ext uri="{BB962C8B-B14F-4D97-AF65-F5344CB8AC3E}">
        <p14:creationId xmlns:p14="http://schemas.microsoft.com/office/powerpoint/2010/main" val="87406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8" grpId="0" animBg="1"/>
      <p:bldP spid="12" grpId="0" build="p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612068"/>
          </a:xfrm>
          <a:solidFill>
            <a:schemeClr val="accent6">
              <a:lumMod val="40000"/>
              <a:lumOff val="60000"/>
            </a:schemeClr>
          </a:solidFill>
          <a:ln w="31750"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/>
              <a:t>What is a </a:t>
            </a:r>
            <a:r>
              <a:rPr lang="en-GB" b="1" dirty="0" smtClean="0"/>
              <a:t>null </a:t>
            </a:r>
            <a:r>
              <a:rPr lang="en-GB" dirty="0" smtClean="0"/>
              <a:t>hypothesis?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3"/>
            <a:ext cx="8550950" cy="1584176"/>
          </a:xfrm>
          <a:solidFill>
            <a:schemeClr val="accent6">
              <a:lumMod val="20000"/>
              <a:lumOff val="80000"/>
              <a:alpha val="51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A statement of </a:t>
            </a:r>
            <a:r>
              <a:rPr lang="en-GB" sz="4000" b="1" u="sng" dirty="0" smtClean="0"/>
              <a:t>no</a:t>
            </a:r>
            <a:r>
              <a:rPr lang="en-GB" sz="4000" b="1" dirty="0" smtClean="0"/>
              <a:t> difference</a:t>
            </a:r>
            <a:r>
              <a:rPr lang="en-GB" dirty="0" smtClean="0"/>
              <a:t>, or </a:t>
            </a:r>
            <a:r>
              <a:rPr lang="en-GB" sz="3600" b="1" u="sng" dirty="0" smtClean="0"/>
              <a:t>no</a:t>
            </a:r>
            <a:r>
              <a:rPr lang="en-GB" sz="3600" b="1" dirty="0" smtClean="0"/>
              <a:t> correlation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661248"/>
            <a:ext cx="9155296" cy="92333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prstClr val="black"/>
                </a:solidFill>
                <a:latin typeface="Comic Sans MS"/>
              </a:rPr>
              <a:t>Learning objectives</a:t>
            </a:r>
            <a:r>
              <a:rPr lang="en-GB" i="1" u="sng" kern="0" dirty="0" smtClean="0">
                <a:solidFill>
                  <a:prstClr val="black"/>
                </a:solidFill>
                <a:latin typeface="Comic Sans MS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prstClr val="black"/>
                </a:solidFill>
                <a:latin typeface="Comic Sans MS"/>
              </a:rPr>
              <a:t>To UNDERSTAN D the differences between a ‘type 1’ and type 2’ error.</a:t>
            </a:r>
            <a:endParaRPr lang="en-GB" i="1" u="sng" kern="0" dirty="0">
              <a:solidFill>
                <a:prstClr val="black"/>
              </a:solidFill>
              <a:latin typeface="Comic Sans M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prstClr val="black"/>
                </a:solidFill>
                <a:latin typeface="Comic Sans MS"/>
              </a:rPr>
              <a:t>To UNDERSTAND the differences between a ‘null’ and ‘alternative’ hypothesis.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1520" y="2996952"/>
            <a:ext cx="8568952" cy="6120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4000" dirty="0" smtClean="0"/>
              <a:t>What is an </a:t>
            </a:r>
            <a:r>
              <a:rPr lang="en-GB" sz="4000" b="1" dirty="0" smtClean="0"/>
              <a:t>alternative </a:t>
            </a:r>
            <a:r>
              <a:rPr lang="en-GB" sz="4000" dirty="0" smtClean="0"/>
              <a:t>hypothesis?</a:t>
            </a:r>
            <a:endParaRPr lang="en-GB" sz="4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51520" y="3789040"/>
            <a:ext cx="8550950" cy="1584176"/>
          </a:xfrm>
          <a:prstGeom prst="rect">
            <a:avLst/>
          </a:prstGeom>
          <a:solidFill>
            <a:schemeClr val="accent6">
              <a:lumMod val="20000"/>
              <a:lumOff val="80000"/>
              <a:alpha val="5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Rage Italic" pitchFamily="66" charset="0"/>
              <a:buNone/>
            </a:pPr>
            <a:r>
              <a:rPr lang="en-GB" dirty="0" smtClean="0"/>
              <a:t>A statement that </a:t>
            </a:r>
            <a:r>
              <a:rPr lang="en-GB" sz="3600" b="1" u="sng" dirty="0" smtClean="0"/>
              <a:t>there is </a:t>
            </a:r>
            <a:r>
              <a:rPr lang="en-GB" dirty="0" smtClean="0"/>
              <a:t>a </a:t>
            </a:r>
            <a:r>
              <a:rPr lang="en-GB" sz="4000" b="1" dirty="0" smtClean="0"/>
              <a:t>difference</a:t>
            </a:r>
            <a:r>
              <a:rPr lang="en-GB" dirty="0" smtClean="0"/>
              <a:t>, or </a:t>
            </a:r>
            <a:r>
              <a:rPr lang="en-GB" sz="3200" b="1" u="sng" dirty="0" smtClean="0"/>
              <a:t>there is</a:t>
            </a:r>
            <a:r>
              <a:rPr lang="en-GB" dirty="0" smtClean="0"/>
              <a:t> a</a:t>
            </a:r>
            <a:r>
              <a:rPr lang="en-GB" sz="3600" b="1" dirty="0" smtClean="0"/>
              <a:t> correlation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896336"/>
            <a:ext cx="2918520" cy="953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 rot="20866600">
            <a:off x="2749554" y="1564052"/>
            <a:ext cx="3283796" cy="34778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Depending on the findings of our statistical tests, we either ACCEPT and REJECT one of our null or alternative hypotheses.</a:t>
            </a:r>
          </a:p>
          <a:p>
            <a:r>
              <a:rPr lang="en-GB" sz="20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E.g. Accept the null hypothesis that ‘There is no difference in the </a:t>
            </a:r>
            <a:r>
              <a:rPr lang="en-GB" sz="20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map </a:t>
            </a:r>
            <a:r>
              <a:rPr lang="en-GB" sz="20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reading abilities of men and </a:t>
            </a:r>
            <a:r>
              <a:rPr lang="en-GB" sz="20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women’, </a:t>
            </a:r>
            <a:r>
              <a:rPr lang="en-GB" sz="20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and reject the alternative hypothesis ‘There is </a:t>
            </a:r>
            <a:r>
              <a:rPr lang="en-GB" sz="20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 difference in the map reading abilities of men and women’.</a:t>
            </a:r>
            <a:endParaRPr lang="en-GB" sz="20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0400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41440" cy="826501"/>
          </a:xfr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/>
              <a:t>Activity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3951337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Write a ‘null’ and ‘alternative’ hypothesis for each of the aims below: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 Aim: To </a:t>
            </a:r>
            <a:r>
              <a:rPr lang="en-GB" dirty="0"/>
              <a:t>investigate whether caffeine keeps people awake at </a:t>
            </a:r>
            <a:r>
              <a:rPr lang="en-GB" dirty="0" smtClean="0"/>
              <a:t>night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Aim: To investigate </a:t>
            </a:r>
            <a:r>
              <a:rPr lang="en-GB" dirty="0" smtClean="0"/>
              <a:t>gender </a:t>
            </a:r>
            <a:r>
              <a:rPr lang="en-GB" dirty="0"/>
              <a:t>differences in playground aggression</a:t>
            </a:r>
            <a:r>
              <a:rPr lang="en-GB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A/A* extension – come up with your own aim and your own ‘null’ and ‘alternative’ hypothesis.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661248"/>
            <a:ext cx="9155296" cy="92333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prstClr val="black"/>
                </a:solidFill>
                <a:latin typeface="Comic Sans MS"/>
              </a:rPr>
              <a:t>Learning objectives</a:t>
            </a:r>
            <a:r>
              <a:rPr lang="en-GB" i="1" u="sng" kern="0" dirty="0" smtClean="0">
                <a:solidFill>
                  <a:prstClr val="black"/>
                </a:solidFill>
                <a:latin typeface="Comic Sans MS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prstClr val="black"/>
                </a:solidFill>
                <a:latin typeface="Comic Sans MS"/>
              </a:rPr>
              <a:t>To UNDERSTAN D the differences between a ‘type 1’ and type 2’ error.</a:t>
            </a:r>
            <a:endParaRPr lang="en-GB" i="1" u="sng" kern="0" dirty="0">
              <a:solidFill>
                <a:prstClr val="black"/>
              </a:solidFill>
              <a:latin typeface="Comic Sans M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prstClr val="black"/>
                </a:solidFill>
                <a:latin typeface="Comic Sans MS"/>
              </a:rPr>
              <a:t>To UNDERSTAND the differences between a ‘null’ and ‘alternative’ hypothesis.</a:t>
            </a:r>
          </a:p>
        </p:txBody>
      </p:sp>
    </p:spTree>
    <p:extLst>
      <p:ext uri="{BB962C8B-B14F-4D97-AF65-F5344CB8AC3E}">
        <p14:creationId xmlns:p14="http://schemas.microsoft.com/office/powerpoint/2010/main" val="172042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04" y="80629"/>
            <a:ext cx="8041440" cy="612068"/>
          </a:xfrm>
          <a:solidFill>
            <a:schemeClr val="accent6">
              <a:lumMod val="40000"/>
              <a:lumOff val="60000"/>
            </a:schemeClr>
          </a:solidFill>
          <a:ln w="31750"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/>
              <a:t>What is a type 1 error?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550950" cy="3951337"/>
          </a:xfrm>
          <a:solidFill>
            <a:schemeClr val="accent6">
              <a:lumMod val="20000"/>
              <a:lumOff val="80000"/>
              <a:alpha val="51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When a pattern is identified when there is no pattern.</a:t>
            </a:r>
          </a:p>
          <a:p>
            <a:pPr marL="0" indent="0">
              <a:buNone/>
            </a:pPr>
            <a:endParaRPr lang="en-GB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chemeClr val="tx1"/>
                </a:solidFill>
              </a:rPr>
              <a:t>So in terms of hypotheses a type 1 error occurs if….</a:t>
            </a:r>
          </a:p>
          <a:p>
            <a:pPr marL="0" indent="0">
              <a:buNone/>
            </a:pPr>
            <a:endParaRPr lang="en-GB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The alternative hypothesis is accepted when in actual fact the null hypothesis (no effect) should have been accepted.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The likelihood of making a Type 1 error is 5%. </a:t>
            </a:r>
            <a:endParaRPr lang="en-GB" dirty="0" smtClean="0"/>
          </a:p>
          <a:p>
            <a:r>
              <a:rPr lang="en-GB" dirty="0" smtClean="0"/>
              <a:t>If </a:t>
            </a:r>
            <a:r>
              <a:rPr lang="en-GB" dirty="0"/>
              <a:t>the level of significance is set at 5%, there will </a:t>
            </a:r>
            <a:r>
              <a:rPr lang="en-GB" dirty="0" smtClean="0"/>
              <a:t>always be </a:t>
            </a:r>
            <a:r>
              <a:rPr lang="en-GB" dirty="0"/>
              <a:t>a </a:t>
            </a:r>
            <a:r>
              <a:rPr lang="en-GB" dirty="0" smtClean="0"/>
              <a:t>one in </a:t>
            </a:r>
            <a:r>
              <a:rPr lang="en-GB" dirty="0"/>
              <a:t>twenty chance or less that the results are due to chance </a:t>
            </a:r>
            <a:r>
              <a:rPr lang="en-GB" dirty="0" smtClean="0"/>
              <a:t>rather </a:t>
            </a:r>
            <a:r>
              <a:rPr lang="en-GB" dirty="0"/>
              <a:t>than to the </a:t>
            </a:r>
            <a:r>
              <a:rPr lang="en-GB" dirty="0" smtClean="0"/>
              <a:t>influence of </a:t>
            </a:r>
            <a:r>
              <a:rPr lang="en-GB" dirty="0"/>
              <a:t>the independent variable or some other factors.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661248"/>
            <a:ext cx="9155296" cy="92333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prstClr val="black"/>
                </a:solidFill>
                <a:latin typeface="Comic Sans MS"/>
              </a:rPr>
              <a:t>Learning objectives</a:t>
            </a:r>
            <a:r>
              <a:rPr lang="en-GB" i="1" u="sng" kern="0" dirty="0" smtClean="0">
                <a:solidFill>
                  <a:prstClr val="black"/>
                </a:solidFill>
                <a:latin typeface="Comic Sans MS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prstClr val="black"/>
                </a:solidFill>
                <a:latin typeface="Comic Sans MS"/>
              </a:rPr>
              <a:t>To UNDERSTAN D the differences between a ‘type 1’ and type 2’ error.</a:t>
            </a:r>
            <a:endParaRPr lang="en-GB" i="1" u="sng" kern="0" dirty="0">
              <a:solidFill>
                <a:prstClr val="black"/>
              </a:solidFill>
              <a:latin typeface="Comic Sans M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prstClr val="black"/>
                </a:solidFill>
                <a:latin typeface="Comic Sans MS"/>
              </a:rPr>
              <a:t>To UNDERSTAND the differences between a ‘null’ and ‘alternative’ hypothesis.</a:t>
            </a:r>
          </a:p>
        </p:txBody>
      </p:sp>
    </p:spTree>
    <p:extLst>
      <p:ext uri="{BB962C8B-B14F-4D97-AF65-F5344CB8AC3E}">
        <p14:creationId xmlns:p14="http://schemas.microsoft.com/office/powerpoint/2010/main" val="378008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04" y="80629"/>
            <a:ext cx="8041440" cy="612068"/>
          </a:xfrm>
          <a:solidFill>
            <a:schemeClr val="accent6">
              <a:lumMod val="40000"/>
              <a:lumOff val="60000"/>
            </a:schemeClr>
          </a:solidFill>
          <a:ln w="31750">
            <a:solidFill>
              <a:schemeClr val="tx1"/>
            </a:solidFill>
          </a:ln>
        </p:spPr>
        <p:txBody>
          <a:bodyPr/>
          <a:lstStyle/>
          <a:p>
            <a:r>
              <a:rPr lang="en-GB" dirty="0"/>
              <a:t>T</a:t>
            </a:r>
            <a:r>
              <a:rPr lang="en-GB" dirty="0" smtClean="0"/>
              <a:t>ype 1 error – An example…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173" y="887952"/>
            <a:ext cx="8550950" cy="3951337"/>
          </a:xfrm>
          <a:solidFill>
            <a:schemeClr val="accent6">
              <a:lumMod val="20000"/>
              <a:lumOff val="80000"/>
              <a:alpha val="51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A cat wrongly thinks that his owner </a:t>
            </a:r>
            <a:r>
              <a:rPr lang="en-GB" sz="2800" dirty="0" smtClean="0"/>
              <a:t>feeds </a:t>
            </a:r>
            <a:r>
              <a:rPr lang="en-GB" sz="2800" dirty="0" smtClean="0"/>
              <a:t>him when he catches birds.</a:t>
            </a:r>
          </a:p>
          <a:p>
            <a:pPr marL="0" indent="0">
              <a:buNone/>
            </a:pPr>
            <a:endParaRPr lang="en-GB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800" b="1" dirty="0" smtClean="0">
                <a:solidFill>
                  <a:srgbClr val="FF0000"/>
                </a:solidFill>
              </a:rPr>
              <a:t>The cat has made a type 1 error as…</a:t>
            </a:r>
          </a:p>
          <a:p>
            <a:pPr marL="0" indent="0">
              <a:buNone/>
            </a:pPr>
            <a:r>
              <a:rPr lang="en-GB" sz="2800" dirty="0" smtClean="0"/>
              <a:t>… he has wrongly accepted a relationship between the two when there was no relationship.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661248"/>
            <a:ext cx="9155296" cy="92333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prstClr val="black"/>
                </a:solidFill>
                <a:latin typeface="Comic Sans MS"/>
              </a:rPr>
              <a:t>Learning objectives</a:t>
            </a:r>
            <a:r>
              <a:rPr lang="en-GB" i="1" u="sng" kern="0" dirty="0" smtClean="0">
                <a:solidFill>
                  <a:prstClr val="black"/>
                </a:solidFill>
                <a:latin typeface="Comic Sans MS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prstClr val="black"/>
                </a:solidFill>
                <a:latin typeface="Comic Sans MS"/>
              </a:rPr>
              <a:t>To UNDERSTAN D the differences between a ‘type 1’ and type 2’ error.</a:t>
            </a:r>
            <a:endParaRPr lang="en-GB" i="1" u="sng" kern="0" dirty="0">
              <a:solidFill>
                <a:prstClr val="black"/>
              </a:solidFill>
              <a:latin typeface="Comic Sans M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prstClr val="black"/>
                </a:solidFill>
                <a:latin typeface="Comic Sans MS"/>
              </a:rPr>
              <a:t>To UNDERSTAND the differences between a ‘null’ and ‘alternative’ hypothesis.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2446">
            <a:off x="5824793" y="3746314"/>
            <a:ext cx="3016610" cy="201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68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1333778">
            <a:off x="450980" y="481413"/>
            <a:ext cx="7467600" cy="78827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Depends on the ‘level of significance’ selected’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63688" y="2132856"/>
            <a:ext cx="6277244" cy="15841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Probability of making a type 1 error?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 rot="21333778">
            <a:off x="573332" y="476672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Rage Italic" pitchFamily="66" charset="0"/>
              <a:buNone/>
            </a:pPr>
            <a:r>
              <a:rPr lang="en-GB" dirty="0" smtClean="0"/>
              <a:t>Depends on the ‘level of significance’ selected.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 rot="21333778">
            <a:off x="539179" y="3788112"/>
            <a:ext cx="7467600" cy="1172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Rage Italic" pitchFamily="66" charset="0"/>
              <a:buNone/>
            </a:pPr>
            <a:r>
              <a:rPr lang="en-GB" dirty="0" smtClean="0"/>
              <a:t>P= 0.05    -&gt;  5% chance</a:t>
            </a:r>
          </a:p>
          <a:p>
            <a:pPr marL="0" indent="0">
              <a:buFont typeface="Rage Italic" pitchFamily="66" charset="0"/>
              <a:buNone/>
            </a:pPr>
            <a:r>
              <a:rPr lang="en-GB" dirty="0" smtClean="0"/>
              <a:t>P= 0.01     -&gt;  1% chance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661248"/>
            <a:ext cx="9155296" cy="92333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prstClr val="black"/>
                </a:solidFill>
                <a:latin typeface="Comic Sans MS"/>
              </a:rPr>
              <a:t>Learning objectives</a:t>
            </a:r>
            <a:r>
              <a:rPr lang="en-GB" i="1" u="sng" kern="0" dirty="0" smtClean="0">
                <a:solidFill>
                  <a:prstClr val="black"/>
                </a:solidFill>
                <a:latin typeface="Comic Sans MS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prstClr val="black"/>
                </a:solidFill>
                <a:latin typeface="Comic Sans MS"/>
              </a:rPr>
              <a:t>To UNDERSTAN D the differences between a ‘type 1’ and type 2’ error.</a:t>
            </a:r>
            <a:endParaRPr lang="en-GB" i="1" u="sng" kern="0" dirty="0">
              <a:solidFill>
                <a:prstClr val="black"/>
              </a:solidFill>
              <a:latin typeface="Comic Sans M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prstClr val="black"/>
                </a:solidFill>
                <a:latin typeface="Comic Sans MS"/>
              </a:rPr>
              <a:t>To UNDERSTAND the differences between a ‘null’ and ‘alternative’ hypothesis.</a:t>
            </a:r>
          </a:p>
        </p:txBody>
      </p:sp>
    </p:spTree>
    <p:extLst>
      <p:ext uri="{BB962C8B-B14F-4D97-AF65-F5344CB8AC3E}">
        <p14:creationId xmlns:p14="http://schemas.microsoft.com/office/powerpoint/2010/main" val="121067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41440" cy="612068"/>
          </a:xfrm>
          <a:solidFill>
            <a:schemeClr val="accent6">
              <a:lumMod val="40000"/>
              <a:lumOff val="60000"/>
            </a:schemeClr>
          </a:solidFill>
          <a:ln w="31750"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/>
              <a:t>What is a type 2 error?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550950" cy="3951337"/>
          </a:xfrm>
          <a:solidFill>
            <a:schemeClr val="accent6">
              <a:lumMod val="20000"/>
              <a:lumOff val="80000"/>
              <a:alpha val="51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0070C0"/>
                </a:solidFill>
              </a:rPr>
              <a:t>When a pattern is missed in the research when there was one!</a:t>
            </a:r>
          </a:p>
          <a:p>
            <a:pPr marL="0" indent="0">
              <a:buNone/>
            </a:pPr>
            <a:endParaRPr lang="en-GB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chemeClr val="tx1"/>
                </a:solidFill>
              </a:rPr>
              <a:t>So in terms of hypotheses a type 1 error occurs if….</a:t>
            </a:r>
          </a:p>
          <a:p>
            <a:pPr marL="0" indent="0">
              <a:buNone/>
            </a:pPr>
            <a:endParaRPr lang="en-GB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0070C0"/>
                </a:solidFill>
              </a:rPr>
              <a:t>The null hypothesis is wrongly accepted when the alternative hypothesis is actually true.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661248"/>
            <a:ext cx="9155296" cy="92333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prstClr val="black"/>
                </a:solidFill>
                <a:latin typeface="Comic Sans MS"/>
              </a:rPr>
              <a:t>Learning objectives</a:t>
            </a:r>
            <a:r>
              <a:rPr lang="en-GB" i="1" u="sng" kern="0" dirty="0" smtClean="0">
                <a:solidFill>
                  <a:prstClr val="black"/>
                </a:solidFill>
                <a:latin typeface="Comic Sans MS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prstClr val="black"/>
                </a:solidFill>
                <a:latin typeface="Comic Sans MS"/>
              </a:rPr>
              <a:t>To UNDERSTAN D the differences between a ‘type 1’ and type 2’ error.</a:t>
            </a:r>
            <a:endParaRPr lang="en-GB" i="1" u="sng" kern="0" dirty="0">
              <a:solidFill>
                <a:prstClr val="black"/>
              </a:solidFill>
              <a:latin typeface="Comic Sans M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prstClr val="black"/>
                </a:solidFill>
                <a:latin typeface="Comic Sans MS"/>
              </a:rPr>
              <a:t>To UNDERSTAND the differences between a ‘null’ and ‘alternative’ hypothesis.</a:t>
            </a:r>
          </a:p>
        </p:txBody>
      </p:sp>
    </p:spTree>
    <p:extLst>
      <p:ext uri="{BB962C8B-B14F-4D97-AF65-F5344CB8AC3E}">
        <p14:creationId xmlns:p14="http://schemas.microsoft.com/office/powerpoint/2010/main" val="101744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1347</Words>
  <Application>Microsoft Office PowerPoint</Application>
  <PresentationFormat>On-screen Show (4:3)</PresentationFormat>
  <Paragraphs>122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Sketchbook</vt:lpstr>
      <vt:lpstr>‘Null’ hypotheses, ‘alternative’ hypotheses and ‘potential errors’</vt:lpstr>
      <vt:lpstr>What is a hypothesis?</vt:lpstr>
      <vt:lpstr>PowerPoint Presentation</vt:lpstr>
      <vt:lpstr>What is a null hypothesis?</vt:lpstr>
      <vt:lpstr>Activity </vt:lpstr>
      <vt:lpstr>What is a type 1 error?</vt:lpstr>
      <vt:lpstr>Type 1 error – An example…</vt:lpstr>
      <vt:lpstr>PowerPoint Presentation</vt:lpstr>
      <vt:lpstr>What is a type 2 error?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Kirsty</dc:creator>
  <cp:lastModifiedBy>Kirsty</cp:lastModifiedBy>
  <cp:revision>29</cp:revision>
  <dcterms:created xsi:type="dcterms:W3CDTF">2014-09-21T08:17:14Z</dcterms:created>
  <dcterms:modified xsi:type="dcterms:W3CDTF">2016-01-04T15:09:27Z</dcterms:modified>
</cp:coreProperties>
</file>