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3" r:id="rId5"/>
    <p:sldId id="272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30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C943-5631-41BC-9CB2-BD78C3E9C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8DDA0-4531-4694-A4D8-8B0C3C3A3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8C5A8-6B12-4938-ADBC-4A4D9F805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6D7C-C09C-4327-BCF2-53E924FD8ED4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A2EB4-7B52-41AF-B9ED-8CCD52F9B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BEDBB-BF30-4B6D-880E-7C9390C0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CC8E4-E433-49F9-88A6-DF239C4D2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1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003AC-6F8E-4341-8F11-E6DC3E4B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05D51B-D22A-497E-B2EC-6316476C2F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141FF-FC33-4596-8626-535F0DE2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6D7C-C09C-4327-BCF2-53E924FD8ED4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A8F8F-1BD4-45F4-BCCA-3EF5182E4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80523-2480-49C5-94C5-AE1DEEE7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CC8E4-E433-49F9-88A6-DF239C4D2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524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EA07FC-665C-4CF4-9C47-FDA28F1932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EB1B7-BE7C-4C1E-AF18-D0DF336B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17D49-06C1-4ABD-8E21-1EA8B450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6D7C-C09C-4327-BCF2-53E924FD8ED4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2B37B-1FA3-4B97-AB86-D3C4DC20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0C861-AFF5-461E-99FF-1070F0337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CC8E4-E433-49F9-88A6-DF239C4D2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10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EF459-0791-447A-87F0-0C698B799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AEB41-EC65-4074-8949-FF92196C8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D0561-D06D-4BFF-95E3-7F4D7E41B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6D7C-C09C-4327-BCF2-53E924FD8ED4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614DB-E051-412A-B7D7-902AB29AC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E29DD-06FB-48A4-A7BC-30670EE8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CC8E4-E433-49F9-88A6-DF239C4D2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82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FF9A-4724-45BE-BF70-28A82024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5CB80-C5D8-44DA-93F6-C34F87BCC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9A987-3DB4-4AD4-BD23-2D02EF22C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6D7C-C09C-4327-BCF2-53E924FD8ED4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DFB8B-F624-434D-8DAB-F978C368C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B5080-0754-40C8-9E17-D1FC7C67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CC8E4-E433-49F9-88A6-DF239C4D2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53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FA55-92DB-4408-B34A-4092DD36F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3A61E-8137-4CE4-916D-F38DE67C23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B1CFA-9BDF-4A24-86F6-77B910FD3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BEFC4-42B9-41CD-A98C-FA38AF0D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6D7C-C09C-4327-BCF2-53E924FD8ED4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01C50-657B-40AF-8D2C-90F2EFC8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FFEC6-1876-43A8-BFF6-8B7CBA44A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CC8E4-E433-49F9-88A6-DF239C4D2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77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B9B1-5F05-47A7-8D8F-AEB26BC38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DC2CB-BDE0-4BDA-A595-BD9D9E0DD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D94B1-E254-46C0-A974-F8511C268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29E6C-E9B7-46AA-9731-4176B4D89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1171D7-3181-444C-B77D-BBB6BFF98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9BF8C-119F-4F02-9DA4-57351EC97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6D7C-C09C-4327-BCF2-53E924FD8ED4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22268F-60EB-4965-9C34-AAA51EF8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5096E0-2674-4B27-A46F-E970E4648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CC8E4-E433-49F9-88A6-DF239C4D2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49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BF5EB-A076-4936-86A2-623580FA9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F07ED5-60E2-48D7-A565-0FEF03F8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6D7C-C09C-4327-BCF2-53E924FD8ED4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85CBAE-4038-41E0-9DB0-6B87BCA9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9F7914-EAAF-4267-8F28-FD133542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CC8E4-E433-49F9-88A6-DF239C4D2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26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2A5B1E-B3C7-4EFA-9612-DCACA14E9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6D7C-C09C-4327-BCF2-53E924FD8ED4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23CB55-CD7E-4B29-BC47-AA4A1C6E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39776-B9B8-40C3-AF49-7D0EB842A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CC8E4-E433-49F9-88A6-DF239C4D2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18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FE9EC-B770-4E16-85DB-A6EDAE026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22AFD-CD43-4370-8FC9-EFE4AA7CC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8FB10-676D-4FB3-BF95-DAFD37B16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A601E6-799A-49B2-8C40-A87DC18A2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6D7C-C09C-4327-BCF2-53E924FD8ED4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0ACBD-D3E5-4FB4-B928-DA294414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7F7AE-CFA6-4A1E-8715-2DBC99428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CC8E4-E433-49F9-88A6-DF239C4D2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42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C549-5E4C-4A7C-ABB0-BF7AD693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4C29B-C5AB-46F5-81A8-FE00CB864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19EE0-EB57-4FF8-8B74-1587D7479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54A03-4E7E-4124-98D7-1374BC333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6D7C-C09C-4327-BCF2-53E924FD8ED4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6381E-43DE-4ED8-9BCE-EB3A0CE3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A20F8-6EB5-497E-85E4-D8E77668A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CC8E4-E433-49F9-88A6-DF239C4D2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548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497D4D-1D4F-4115-8ECF-897209C7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6339D-9AAA-4E27-A594-CB24C7919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DE8-30C4-429E-82AE-7A82FF2DE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26D7C-C09C-4327-BCF2-53E924FD8ED4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3E8E2-D8C8-4909-8946-232ED509E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DBB28-0E1C-4E02-B981-F795155827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CC8E4-E433-49F9-88A6-DF239C4D2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1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ourism_in_Greec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hyperlink" Target="https://www.youtube.com/watch?v=Td1uPq9K--E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hoK6weQE2xQ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hyperlink" Target="https://www.youtube.com/watch?v=5eh2NU0mjrc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TbjpnnkkEZs" TargetMode="Externa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CFC1A-979B-43CC-9BE7-04D78EF64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00" y="1600200"/>
            <a:ext cx="9144000" cy="2387600"/>
          </a:xfrm>
        </p:spPr>
        <p:txBody>
          <a:bodyPr>
            <a:noAutofit/>
          </a:bodyPr>
          <a:lstStyle/>
          <a:p>
            <a:r>
              <a:rPr lang="en-GB" sz="9000" dirty="0">
                <a:latin typeface="Rockwell Extra Bold" panose="02060903040505020403" pitchFamily="18" charset="0"/>
              </a:rPr>
              <a:t>GREEK STORIES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61696-D26F-4D11-9E48-A6C8E0BC6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04800" y="3987800"/>
            <a:ext cx="9144000" cy="1655762"/>
          </a:xfrm>
        </p:spPr>
        <p:txBody>
          <a:bodyPr/>
          <a:lstStyle/>
          <a:p>
            <a:r>
              <a:rPr lang="en-GB" dirty="0"/>
              <a:t>by John Taylor</a:t>
            </a:r>
          </a:p>
          <a:p>
            <a:endParaRPr lang="en-GB" dirty="0"/>
          </a:p>
          <a:p>
            <a:r>
              <a:rPr lang="en-GB" dirty="0">
                <a:latin typeface="Rockwell Extra Bold" panose="02060903040505020403" pitchFamily="18" charset="0"/>
              </a:rPr>
              <a:t>PART I: 1-30</a:t>
            </a:r>
          </a:p>
        </p:txBody>
      </p:sp>
    </p:spTree>
    <p:extLst>
      <p:ext uri="{BB962C8B-B14F-4D97-AF65-F5344CB8AC3E}">
        <p14:creationId xmlns:p14="http://schemas.microsoft.com/office/powerpoint/2010/main" val="4046629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7B3E0E-73BF-49F1-8365-D17F2B070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88"/>
            <a:ext cx="6488609" cy="38369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28F718-D55A-42AF-A551-990127CFF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325" y="406400"/>
            <a:ext cx="3799002" cy="283464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0D0411B-20C1-4310-8B6E-09E91E67B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230" r="1093" b="6149"/>
          <a:stretch/>
        </p:blipFill>
        <p:spPr bwMode="auto">
          <a:xfrm>
            <a:off x="2725306" y="3952875"/>
            <a:ext cx="7042417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497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F8ABF7-64A0-484E-91AF-4749FB229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" y="233900"/>
            <a:ext cx="6746875" cy="3426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E2D21F-9D90-49F4-83AE-63D72209D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1" y="3660139"/>
            <a:ext cx="3719199" cy="3068549"/>
          </a:xfrm>
          <a:prstGeom prst="rect">
            <a:avLst/>
          </a:prstGeom>
        </p:spPr>
      </p:pic>
      <p:pic>
        <p:nvPicPr>
          <p:cNvPr id="8194" name="Picture 2" descr="The Miser and His Gold | Budgets Are Sexy">
            <a:extLst>
              <a:ext uri="{FF2B5EF4-FFF2-40B4-BE49-F238E27FC236}">
                <a16:creationId xmlns:a16="http://schemas.microsoft.com/office/drawing/2014/main" id="{3D2D0A4F-C808-48FF-8AE6-5CCD752D9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0" y="1846263"/>
            <a:ext cx="4762500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404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F1E20F-1A48-47BA-B1F5-2BF89848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055" y="53321"/>
            <a:ext cx="7203940" cy="4775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BCE190-9688-4BB1-A973-720CB89C8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1" y="5279469"/>
            <a:ext cx="4158520" cy="557212"/>
          </a:xfrm>
          <a:prstGeom prst="rect">
            <a:avLst/>
          </a:prstGeom>
        </p:spPr>
      </p:pic>
      <p:pic>
        <p:nvPicPr>
          <p:cNvPr id="9218" name="Picture 2" descr="Mercury and The Carpenter - Fables of Aesop">
            <a:extLst>
              <a:ext uri="{FF2B5EF4-FFF2-40B4-BE49-F238E27FC236}">
                <a16:creationId xmlns:a16="http://schemas.microsoft.com/office/drawing/2014/main" id="{0D9BC168-D845-4F66-A54B-CA20BF4C2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81" y="109537"/>
            <a:ext cx="307657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08B3F4-D9CE-4C56-85D7-EFFFAD30B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925" y="4933782"/>
            <a:ext cx="3757612" cy="1646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E80432-9B28-4743-8799-9A58D022D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969" y="5279469"/>
            <a:ext cx="3377405" cy="98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56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F1016-9762-48AF-87C8-153D36948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45" y="85725"/>
            <a:ext cx="7085651" cy="4676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682727-A4D4-453C-9E42-ABF0154C2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524" y="4591417"/>
            <a:ext cx="3527749" cy="2180858"/>
          </a:xfrm>
          <a:prstGeom prst="rect">
            <a:avLst/>
          </a:prstGeom>
        </p:spPr>
      </p:pic>
      <p:pic>
        <p:nvPicPr>
          <p:cNvPr id="10242" name="Picture 2" descr="The Thief and His Mother - YouTube">
            <a:extLst>
              <a:ext uri="{FF2B5EF4-FFF2-40B4-BE49-F238E27FC236}">
                <a16:creationId xmlns:a16="http://schemas.microsoft.com/office/drawing/2014/main" id="{26CF9398-33A8-4471-AC60-86720587A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0957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401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A902AC-D662-4927-AC9B-5A6F3F77E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58"/>
            <a:ext cx="7043053" cy="4052956"/>
          </a:xfrm>
          <a:prstGeom prst="rect">
            <a:avLst/>
          </a:prstGeom>
        </p:spPr>
      </p:pic>
      <p:pic>
        <p:nvPicPr>
          <p:cNvPr id="11266" name="Picture 2" descr="Hair Loss Cartoons and Comics - funny pictures from CartoonStock">
            <a:extLst>
              <a:ext uri="{FF2B5EF4-FFF2-40B4-BE49-F238E27FC236}">
                <a16:creationId xmlns:a16="http://schemas.microsoft.com/office/drawing/2014/main" id="{0A5EFB8C-B297-45C8-8DB4-10EDEC4AE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" r="1445" b="32084"/>
          <a:stretch/>
        </p:blipFill>
        <p:spPr bwMode="auto">
          <a:xfrm>
            <a:off x="6740525" y="0"/>
            <a:ext cx="5244355" cy="454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C1069F-F1EB-4736-B04D-4588E2FD5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20" y="4186237"/>
            <a:ext cx="3904504" cy="1895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72B855-D3ED-453E-B5FE-533A9857C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624" y="4898566"/>
            <a:ext cx="3394075" cy="1183146"/>
          </a:xfrm>
          <a:prstGeom prst="rect">
            <a:avLst/>
          </a:prstGeom>
        </p:spPr>
      </p:pic>
      <p:pic>
        <p:nvPicPr>
          <p:cNvPr id="11270" name="Picture 6" descr="Funny Old Cartoons 26 Free Hd Wallpaper - Funnypicture.org">
            <a:extLst>
              <a:ext uri="{FF2B5EF4-FFF2-40B4-BE49-F238E27FC236}">
                <a16:creationId xmlns:a16="http://schemas.microsoft.com/office/drawing/2014/main" id="{2E50BF97-FF38-41BE-92D6-68F2B54B4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495" y="4569024"/>
            <a:ext cx="3904505" cy="22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253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02ADF6-D2D6-4A4C-BF0B-1EA93730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39441"/>
            <a:ext cx="6710362" cy="3915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72B832-AA33-4F49-A5AE-E966EE56F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4029075"/>
            <a:ext cx="3715178" cy="885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F45AB5-DDE9-4F49-BDA1-253620D3C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4989759"/>
            <a:ext cx="3824614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8736ED-1D6D-466F-9ADE-8E5B1099D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912" y="5454686"/>
            <a:ext cx="3305175" cy="898946"/>
          </a:xfrm>
          <a:prstGeom prst="rect">
            <a:avLst/>
          </a:prstGeom>
        </p:spPr>
      </p:pic>
      <p:pic>
        <p:nvPicPr>
          <p:cNvPr id="12290" name="Picture 2" descr="16 Dramatic and Bizarre Ways People Died in Ancient Greece and the ...">
            <a:extLst>
              <a:ext uri="{FF2B5EF4-FFF2-40B4-BE49-F238E27FC236}">
                <a16:creationId xmlns:a16="http://schemas.microsoft.com/office/drawing/2014/main" id="{8689D2B3-8C30-4C37-A978-24E25AE67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7" y="151059"/>
            <a:ext cx="5221296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267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F484F7-984A-4C92-9F69-2F987D490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2" y="2649422"/>
            <a:ext cx="7610475" cy="4064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6880BB-B1EC-43E5-9B01-3639FCEAD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50" y="381000"/>
            <a:ext cx="4795837" cy="1652587"/>
          </a:xfrm>
          <a:prstGeom prst="rect">
            <a:avLst/>
          </a:prstGeom>
        </p:spPr>
      </p:pic>
      <p:pic>
        <p:nvPicPr>
          <p:cNvPr id="13314" name="Picture 2" descr="Boring Conversation - Fowl Language Comics">
            <a:extLst>
              <a:ext uri="{FF2B5EF4-FFF2-40B4-BE49-F238E27FC236}">
                <a16:creationId xmlns:a16="http://schemas.microsoft.com/office/drawing/2014/main" id="{B8BC8961-A7C3-40CD-B9F8-756E9F9E6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705" y="2152151"/>
            <a:ext cx="3770125" cy="470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r. Chatterbox: Buy Mr. Chatterbox by Hargreaves Roger at Low ...">
            <a:extLst>
              <a:ext uri="{FF2B5EF4-FFF2-40B4-BE49-F238E27FC236}">
                <a16:creationId xmlns:a16="http://schemas.microsoft.com/office/drawing/2014/main" id="{C38762A4-3549-44C0-9815-69B59AFC6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48" y="33338"/>
            <a:ext cx="2877693" cy="261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853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90266E-9A3C-4D85-B1BF-30002C2DB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496166"/>
            <a:ext cx="6748462" cy="40996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D7BE16-E552-469E-8E31-58AD4785E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2565"/>
            <a:ext cx="4719638" cy="2280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D8CCA3-93CF-488D-9919-30914A24E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99" y="4547420"/>
            <a:ext cx="3838575" cy="2254197"/>
          </a:xfrm>
          <a:prstGeom prst="rect">
            <a:avLst/>
          </a:prstGeom>
        </p:spPr>
      </p:pic>
      <p:pic>
        <p:nvPicPr>
          <p:cNvPr id="14338" name="Picture 2" descr="Hecuba – Folia Magazine">
            <a:extLst>
              <a:ext uri="{FF2B5EF4-FFF2-40B4-BE49-F238E27FC236}">
                <a16:creationId xmlns:a16="http://schemas.microsoft.com/office/drawing/2014/main" id="{05CEB9A2-AB55-4A7C-A971-CBBCA691D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" t="22000" r="11979" b="10799"/>
          <a:stretch/>
        </p:blipFill>
        <p:spPr bwMode="auto">
          <a:xfrm>
            <a:off x="7448548" y="161158"/>
            <a:ext cx="4609497" cy="438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798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233E27-B406-4DF9-A6A9-55170FC82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19"/>
            <a:ext cx="6343650" cy="4575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AE90E-A8E7-4AB5-8D1D-60D50263C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84" y="4648548"/>
            <a:ext cx="4676775" cy="1451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594BFB-6E2C-4648-BB4D-8391187D9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218" y="5073334"/>
            <a:ext cx="3762307" cy="1474417"/>
          </a:xfrm>
          <a:prstGeom prst="rect">
            <a:avLst/>
          </a:prstGeom>
        </p:spPr>
      </p:pic>
      <p:pic>
        <p:nvPicPr>
          <p:cNvPr id="15362" name="Picture 2" descr="The Sacrifice of Polyxena | Splatter in ancient Greek art. P… | Flickr">
            <a:extLst>
              <a:ext uri="{FF2B5EF4-FFF2-40B4-BE49-F238E27FC236}">
                <a16:creationId xmlns:a16="http://schemas.microsoft.com/office/drawing/2014/main" id="{41FDDEB4-AC7D-4366-98D9-879041F69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28323" r="3807"/>
          <a:stretch/>
        </p:blipFill>
        <p:spPr bwMode="auto">
          <a:xfrm>
            <a:off x="0" y="4919067"/>
            <a:ext cx="3257550" cy="193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phigenia in Aulis on the Stage and in Art | The Getty Iris">
            <a:extLst>
              <a:ext uri="{FF2B5EF4-FFF2-40B4-BE49-F238E27FC236}">
                <a16:creationId xmlns:a16="http://schemas.microsoft.com/office/drawing/2014/main" id="{4A19320E-5504-4E16-9B0C-A16FD5EA6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384" y="0"/>
            <a:ext cx="4808616" cy="491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490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34689F-0277-499D-A6FA-7E8D738DD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851" y="123824"/>
            <a:ext cx="7135461" cy="39719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52ADA3-EACC-4B3A-AE24-9756F39C4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217" y="4095749"/>
            <a:ext cx="3352707" cy="871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92F7E4-7F0F-4BEF-A2D6-A9FC38C29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525" y="5031702"/>
            <a:ext cx="3700462" cy="1826298"/>
          </a:xfrm>
          <a:prstGeom prst="rect">
            <a:avLst/>
          </a:prstGeom>
        </p:spPr>
      </p:pic>
      <p:pic>
        <p:nvPicPr>
          <p:cNvPr id="16386" name="Picture 2" descr="Wooden Horse Of Troy | For Make It Interesting Challenge #3~… | Flickr">
            <a:extLst>
              <a:ext uri="{FF2B5EF4-FFF2-40B4-BE49-F238E27FC236}">
                <a16:creationId xmlns:a16="http://schemas.microsoft.com/office/drawing/2014/main" id="{2DC176F4-56E5-4547-B2F8-54245BD81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0" y="0"/>
            <a:ext cx="4762701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Trojan Horse clip from &quot;Troy&quot; HD - YouTube">
            <a:extLst>
              <a:ext uri="{FF2B5EF4-FFF2-40B4-BE49-F238E27FC236}">
                <a16:creationId xmlns:a16="http://schemas.microsoft.com/office/drawing/2014/main" id="{0F86C7C8-C5F5-4934-8748-7AA941E9C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0" y="4170539"/>
            <a:ext cx="4799038" cy="268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7C508C-678D-4F28-BD69-6028A0DD45A2}"/>
              </a:ext>
            </a:extLst>
          </p:cNvPr>
          <p:cNvSpPr txBox="1"/>
          <p:nvPr/>
        </p:nvSpPr>
        <p:spPr>
          <a:xfrm>
            <a:off x="4926188" y="58293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>
                    <a:lumMod val="65000"/>
                  </a:schemeClr>
                </a:solidFill>
                <a:hlinkClick r:id="rId7"/>
              </a:rPr>
              <a:t>Click here for </a:t>
            </a:r>
            <a:r>
              <a:rPr lang="en-GB" i="1" dirty="0">
                <a:hlinkClick r:id="rId7"/>
              </a:rPr>
              <a:t>Troy</a:t>
            </a:r>
            <a:r>
              <a:rPr lang="en-GB" dirty="0">
                <a:hlinkClick r:id="rId7"/>
              </a:rPr>
              <a:t>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364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CFD2D-18F8-4F8F-8299-13FAD9754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17" y="454233"/>
            <a:ext cx="8348664" cy="3134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17A3B0-8482-4186-9804-5C0E66382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825" y="4116540"/>
            <a:ext cx="4139762" cy="2741460"/>
          </a:xfrm>
          <a:prstGeom prst="rect">
            <a:avLst/>
          </a:prstGeom>
        </p:spPr>
      </p:pic>
      <p:pic>
        <p:nvPicPr>
          <p:cNvPr id="1026" name="Picture 2" descr="The Wolf and the Crane - Aesop's fables - YouTube">
            <a:extLst>
              <a:ext uri="{FF2B5EF4-FFF2-40B4-BE49-F238E27FC236}">
                <a16:creationId xmlns:a16="http://schemas.microsoft.com/office/drawing/2014/main" id="{93D0B080-D138-45F3-92C0-B61A43130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3752232"/>
            <a:ext cx="5064165" cy="284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750869-65C1-479B-BDE2-C4EAC5B3ADC0}"/>
              </a:ext>
            </a:extLst>
          </p:cNvPr>
          <p:cNvSpPr txBox="1"/>
          <p:nvPr/>
        </p:nvSpPr>
        <p:spPr>
          <a:xfrm>
            <a:off x="183931" y="5317019"/>
            <a:ext cx="1090612" cy="101566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After you’ve translated the story, watch the video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2179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4C6974-34F5-411C-B960-FEFFB5979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86157" cy="4829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542FD-638C-4B7D-BA17-DE7F35549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29174"/>
            <a:ext cx="4237419" cy="2028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9C8BE2-7F75-40FE-8F2D-0EA061013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607" y="4848224"/>
            <a:ext cx="4800918" cy="1350556"/>
          </a:xfrm>
          <a:prstGeom prst="rect">
            <a:avLst/>
          </a:prstGeom>
        </p:spPr>
      </p:pic>
      <p:pic>
        <p:nvPicPr>
          <p:cNvPr id="17410" name="Picture 2" descr="A Closer Look at 10 of History's Most Pervasive Myths">
            <a:extLst>
              <a:ext uri="{FF2B5EF4-FFF2-40B4-BE49-F238E27FC236}">
                <a16:creationId xmlns:a16="http://schemas.microsoft.com/office/drawing/2014/main" id="{8A484D57-E319-4B2B-924C-344BF7974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971" y="280988"/>
            <a:ext cx="5884029" cy="443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348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elen of Troy: Beauty, Myth, Devastation' by Ruby Blondell ...">
            <a:extLst>
              <a:ext uri="{FF2B5EF4-FFF2-40B4-BE49-F238E27FC236}">
                <a16:creationId xmlns:a16="http://schemas.microsoft.com/office/drawing/2014/main" id="{2B2B3B64-32C8-44C5-9839-259849AF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066800"/>
            <a:ext cx="114204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542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324856-C972-4BFC-AB75-8D6B3ED44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988" y="49445"/>
            <a:ext cx="7058024" cy="4082583"/>
          </a:xfrm>
          <a:prstGeom prst="rect">
            <a:avLst/>
          </a:prstGeom>
        </p:spPr>
      </p:pic>
      <p:pic>
        <p:nvPicPr>
          <p:cNvPr id="19458" name="Picture 2" descr="Herodotus - Wikiwand">
            <a:extLst>
              <a:ext uri="{FF2B5EF4-FFF2-40B4-BE49-F238E27FC236}">
                <a16:creationId xmlns:a16="http://schemas.microsoft.com/office/drawing/2014/main" id="{E097AE58-EAC1-4E2F-A956-7B376D815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6" t="10073" r="19318" b="10254"/>
          <a:stretch/>
        </p:blipFill>
        <p:spPr bwMode="auto">
          <a:xfrm>
            <a:off x="0" y="0"/>
            <a:ext cx="2600325" cy="418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What's up with this map by Herodotus that shows the Nile river ...">
            <a:extLst>
              <a:ext uri="{FF2B5EF4-FFF2-40B4-BE49-F238E27FC236}">
                <a16:creationId xmlns:a16="http://schemas.microsoft.com/office/drawing/2014/main" id="{4898EE1F-777D-465A-87D8-21F9B914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433" y="4066570"/>
            <a:ext cx="4297802" cy="279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Phoenician Traders Stock Photo: 56753012 - Alamy">
            <a:extLst>
              <a:ext uri="{FF2B5EF4-FFF2-40B4-BE49-F238E27FC236}">
                <a16:creationId xmlns:a16="http://schemas.microsoft.com/office/drawing/2014/main" id="{7F53512C-BAAF-4E00-8888-94F62D7D9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11039" r="17964" b="24581"/>
          <a:stretch/>
        </p:blipFill>
        <p:spPr bwMode="auto">
          <a:xfrm>
            <a:off x="0" y="4277684"/>
            <a:ext cx="4238625" cy="25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697DFB-1A8E-44BA-97DA-74281A5D6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1074" y="333375"/>
            <a:ext cx="1691751" cy="1806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507380-8DDF-4DA7-B885-A8369B985C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1074" y="2090736"/>
            <a:ext cx="2516339" cy="1757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3C32D7-072A-4A41-B8AD-CD5D5ACB5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2568" y="4585500"/>
            <a:ext cx="3507932" cy="168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86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100D42-F743-45C8-ABF4-B73123D11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556"/>
            <a:ext cx="6741047" cy="4551743"/>
          </a:xfrm>
          <a:prstGeom prst="rect">
            <a:avLst/>
          </a:prstGeom>
        </p:spPr>
      </p:pic>
      <p:pic>
        <p:nvPicPr>
          <p:cNvPr id="20482" name="Picture 2" descr="Danae &amp; Acrisius - Ancient Greek Vase Painting">
            <a:extLst>
              <a:ext uri="{FF2B5EF4-FFF2-40B4-BE49-F238E27FC236}">
                <a16:creationId xmlns:a16="http://schemas.microsoft.com/office/drawing/2014/main" id="{98E5C689-2B4C-4B35-8834-CDA09C541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4" y="134556"/>
            <a:ext cx="4675815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21E634-B5FC-416E-A4F5-22843C61C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008123"/>
            <a:ext cx="4591050" cy="1611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917191-F6D3-4DD9-A21A-AF9E49EE8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0" y="5205552"/>
            <a:ext cx="3912665" cy="1398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94A95D-8D94-44BC-99F0-EFBE37FFE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6343" y="5633592"/>
            <a:ext cx="3349457" cy="7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06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2730A-62F9-4F33-BDDE-0059B7D41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325" y="155766"/>
            <a:ext cx="6457950" cy="3535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6E69B7-3067-41FD-A2CF-09E8468D9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366" y="3818943"/>
            <a:ext cx="4124325" cy="1139616"/>
          </a:xfrm>
          <a:prstGeom prst="rect">
            <a:avLst/>
          </a:prstGeom>
        </p:spPr>
      </p:pic>
      <p:pic>
        <p:nvPicPr>
          <p:cNvPr id="21506" name="Picture 2" descr="Isolated Vector Illustration Ancient Greek Young Stock Vector ...">
            <a:extLst>
              <a:ext uri="{FF2B5EF4-FFF2-40B4-BE49-F238E27FC236}">
                <a16:creationId xmlns:a16="http://schemas.microsoft.com/office/drawing/2014/main" id="{69E4E70C-E416-4305-BB6C-ADAD969FA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0" b="4618"/>
          <a:stretch/>
        </p:blipFill>
        <p:spPr bwMode="auto">
          <a:xfrm>
            <a:off x="304800" y="155766"/>
            <a:ext cx="4772026" cy="480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D738F-C394-4023-A5EA-487CA9B96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5059969"/>
            <a:ext cx="3890962" cy="1642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40A0AB-3DD4-4457-B5CF-BAF5132CA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309" y="5540888"/>
            <a:ext cx="3240880" cy="1161346"/>
          </a:xfrm>
          <a:prstGeom prst="rect">
            <a:avLst/>
          </a:prstGeom>
        </p:spPr>
      </p:pic>
      <p:pic>
        <p:nvPicPr>
          <p:cNvPr id="21508" name="Picture 4" descr="Grave Stele of Hegeso - Wikipedia">
            <a:extLst>
              <a:ext uri="{FF2B5EF4-FFF2-40B4-BE49-F238E27FC236}">
                <a16:creationId xmlns:a16="http://schemas.microsoft.com/office/drawing/2014/main" id="{A7DEBEA6-BA97-4942-876C-2E6455DB8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553" y="3429000"/>
            <a:ext cx="2340472" cy="340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772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AA256B-264C-4D9D-8AF1-4A4D6167B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72" y="123824"/>
            <a:ext cx="6978751" cy="4219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CD655E-E466-4FC1-9302-24094AA2A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72" y="4343399"/>
            <a:ext cx="4405312" cy="1309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F8B6F3-60B6-4ADC-A225-D793D9A8D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75" y="4343399"/>
            <a:ext cx="4310062" cy="1878415"/>
          </a:xfrm>
          <a:prstGeom prst="rect">
            <a:avLst/>
          </a:prstGeom>
        </p:spPr>
      </p:pic>
      <p:pic>
        <p:nvPicPr>
          <p:cNvPr id="22530" name="Picture 2" descr="Persephone has always been &quot;my goddess&quot; the one I can relate to ...">
            <a:extLst>
              <a:ext uri="{FF2B5EF4-FFF2-40B4-BE49-F238E27FC236}">
                <a16:creationId xmlns:a16="http://schemas.microsoft.com/office/drawing/2014/main" id="{9DB8ABDF-CFD2-47A1-AF11-1ECE4CBA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78814" y="195263"/>
            <a:ext cx="4429125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08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C0250F-9796-4517-A83A-F2253282D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5362">
            <a:off x="122310" y="76201"/>
            <a:ext cx="7144520" cy="560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24B4D0-FDE8-443B-BC68-712C1EB4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9998">
            <a:off x="6626000" y="447675"/>
            <a:ext cx="4075337" cy="2043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317F7C-227E-4E19-8762-8F613B7C6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9492">
            <a:off x="485774" y="5777553"/>
            <a:ext cx="3038475" cy="828337"/>
          </a:xfrm>
          <a:prstGeom prst="rect">
            <a:avLst/>
          </a:prstGeom>
        </p:spPr>
      </p:pic>
      <p:pic>
        <p:nvPicPr>
          <p:cNvPr id="23554" name="Picture 2" descr="Dionysus from the Kleophrades Painter belly amphora. Dionysus is ...">
            <a:extLst>
              <a:ext uri="{FF2B5EF4-FFF2-40B4-BE49-F238E27FC236}">
                <a16:creationId xmlns:a16="http://schemas.microsoft.com/office/drawing/2014/main" id="{EA3FB437-9CFA-47BA-82B4-57E98C75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2" y="2578698"/>
            <a:ext cx="3071818" cy="423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CB6E1C9-E7DD-41BB-83DB-AFFFD6612F0C}"/>
              </a:ext>
            </a:extLst>
          </p:cNvPr>
          <p:cNvSpPr/>
          <p:nvPr/>
        </p:nvSpPr>
        <p:spPr>
          <a:xfrm>
            <a:off x="10208951" y="3125567"/>
            <a:ext cx="1940560" cy="1571626"/>
          </a:xfrm>
          <a:prstGeom prst="wedgeEllipseCallout">
            <a:avLst>
              <a:gd name="adj1" fmla="val 4820"/>
              <a:gd name="adj2" fmla="val 9288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urlz MT" panose="04040404050702020202" pitchFamily="82" charset="0"/>
              </a:rPr>
              <a:t>This is the story of Aristophanes’ classic comedy, The Frogs, produced in 405BC</a:t>
            </a:r>
          </a:p>
        </p:txBody>
      </p:sp>
      <p:pic>
        <p:nvPicPr>
          <p:cNvPr id="23558" name="Picture 6" descr="Why do frogs say &quot;ribbit&quot;?">
            <a:extLst>
              <a:ext uri="{FF2B5EF4-FFF2-40B4-BE49-F238E27FC236}">
                <a16:creationId xmlns:a16="http://schemas.microsoft.com/office/drawing/2014/main" id="{660BCF50-0E16-410E-8CB3-6CEFA876C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8" t="-1738"/>
          <a:stretch/>
        </p:blipFill>
        <p:spPr bwMode="auto">
          <a:xfrm>
            <a:off x="10314361" y="5187686"/>
            <a:ext cx="1835150" cy="16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Euripides - Wikipedia">
            <a:extLst>
              <a:ext uri="{FF2B5EF4-FFF2-40B4-BE49-F238E27FC236}">
                <a16:creationId xmlns:a16="http://schemas.microsoft.com/office/drawing/2014/main" id="{279AC14C-7CF3-4BD9-B059-8D8760E4B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8592" r="4820" b="11852"/>
          <a:stretch/>
        </p:blipFill>
        <p:spPr bwMode="auto">
          <a:xfrm>
            <a:off x="10881360" y="1706783"/>
            <a:ext cx="1101204" cy="138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Aeschylus' Ancient Greek Drama in Istanbul with Syrian Actresses ...">
            <a:extLst>
              <a:ext uri="{FF2B5EF4-FFF2-40B4-BE49-F238E27FC236}">
                <a16:creationId xmlns:a16="http://schemas.microsoft.com/office/drawing/2014/main" id="{3BD3B167-9FAD-4A0E-90B9-50E061343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3" t="1149" r="33030"/>
          <a:stretch/>
        </p:blipFill>
        <p:spPr bwMode="auto">
          <a:xfrm>
            <a:off x="10881360" y="42312"/>
            <a:ext cx="1101204" cy="162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207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C665B-AB40-48A7-B164-F805E6BAE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66190" cy="4539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761EFE-65DB-443D-A032-C384F14C8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4724646"/>
            <a:ext cx="3509962" cy="6284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8AF11-406D-446C-99DC-839B385C9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675" y="4667495"/>
            <a:ext cx="3509962" cy="1996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CD6523-1CE3-49D9-AAB9-9EA87FEAD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63" y="5342375"/>
            <a:ext cx="776288" cy="260161"/>
          </a:xfrm>
          <a:prstGeom prst="rect">
            <a:avLst/>
          </a:prstGeom>
        </p:spPr>
      </p:pic>
      <p:pic>
        <p:nvPicPr>
          <p:cNvPr id="1026" name="Picture 2" descr="Roman patrician Coriolanus favored the patricians and was banished ...">
            <a:extLst>
              <a:ext uri="{FF2B5EF4-FFF2-40B4-BE49-F238E27FC236}">
                <a16:creationId xmlns:a16="http://schemas.microsoft.com/office/drawing/2014/main" id="{6D139040-F1A5-42CA-BACD-0A485D5F8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5"/>
          <a:stretch/>
        </p:blipFill>
        <p:spPr bwMode="auto">
          <a:xfrm>
            <a:off x="7270952" y="348256"/>
            <a:ext cx="4706937" cy="641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461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E715F7-BFAA-4960-9122-A7030F582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437" y="180747"/>
            <a:ext cx="6842563" cy="4724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5F7900-6449-4A44-A746-ABD204490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74" y="4999926"/>
            <a:ext cx="4714875" cy="1677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5630C9-EC04-4C24-91EC-126639DD8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925" y="5051154"/>
            <a:ext cx="4629149" cy="1778270"/>
          </a:xfrm>
          <a:prstGeom prst="rect">
            <a:avLst/>
          </a:prstGeom>
        </p:spPr>
      </p:pic>
      <p:pic>
        <p:nvPicPr>
          <p:cNvPr id="2050" name="Picture 2" descr="Historical Context for the Antigone | The Core Curriculum">
            <a:extLst>
              <a:ext uri="{FF2B5EF4-FFF2-40B4-BE49-F238E27FC236}">
                <a16:creationId xmlns:a16="http://schemas.microsoft.com/office/drawing/2014/main" id="{8372AC6C-8969-4570-B116-98C446C5C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7" y="737007"/>
            <a:ext cx="5181600" cy="401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416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899FBD-AC38-42F8-B3A0-3759C0FDC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86600" cy="362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1BE72-53E2-460A-8A8C-7A0396A6D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215219"/>
            <a:ext cx="4510087" cy="11849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3F2C5C-79CD-4C07-8B38-445CEB824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" y="3754020"/>
            <a:ext cx="4124325" cy="1670467"/>
          </a:xfrm>
          <a:prstGeom prst="rect">
            <a:avLst/>
          </a:prstGeom>
        </p:spPr>
      </p:pic>
      <p:pic>
        <p:nvPicPr>
          <p:cNvPr id="3074" name="Picture 2" descr="Anacharsis coming to Athens, knocked at Solon's door, and told him ...">
            <a:extLst>
              <a:ext uri="{FF2B5EF4-FFF2-40B4-BE49-F238E27FC236}">
                <a16:creationId xmlns:a16="http://schemas.microsoft.com/office/drawing/2014/main" id="{E9F9EAC0-D12A-4A19-80B4-7C92D270A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9" y="4056744"/>
            <a:ext cx="2586037" cy="258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ography of Anacharsis | Simply Knowledge">
            <a:extLst>
              <a:ext uri="{FF2B5EF4-FFF2-40B4-BE49-F238E27FC236}">
                <a16:creationId xmlns:a16="http://schemas.microsoft.com/office/drawing/2014/main" id="{993C3F6D-2C67-4DA1-AEAC-1D623CF01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065" y="3976688"/>
            <a:ext cx="4289988" cy="273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ven Sages of Greece - YouTube">
            <a:extLst>
              <a:ext uri="{FF2B5EF4-FFF2-40B4-BE49-F238E27FC236}">
                <a16:creationId xmlns:a16="http://schemas.microsoft.com/office/drawing/2014/main" id="{06A1E426-44A4-48AF-9F4F-088858D9E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t="13890" r="9792" b="17778"/>
          <a:stretch/>
        </p:blipFill>
        <p:spPr bwMode="auto">
          <a:xfrm>
            <a:off x="8453433" y="1527156"/>
            <a:ext cx="3409954" cy="22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338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882489-BA04-4AE7-8067-252614C13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14" y="4014382"/>
            <a:ext cx="3828372" cy="18906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9C06FA-F904-485C-B216-A7ABC7D29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1812"/>
            <a:ext cx="8172450" cy="33546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2DE526-E074-4EBC-BB15-CC16FAF68EAE}"/>
              </a:ext>
            </a:extLst>
          </p:cNvPr>
          <p:cNvSpPr/>
          <p:nvPr/>
        </p:nvSpPr>
        <p:spPr>
          <a:xfrm>
            <a:off x="1899647" y="6416159"/>
            <a:ext cx="5406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After you’ve translated the story, watch the video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here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. </a:t>
            </a:r>
            <a:endParaRPr lang="en-GB" dirty="0"/>
          </a:p>
        </p:txBody>
      </p:sp>
      <p:pic>
        <p:nvPicPr>
          <p:cNvPr id="2054" name="Picture 6" descr="Episode 4: Aesop's Fables: The Lion and the Mouse">
            <a:extLst>
              <a:ext uri="{FF2B5EF4-FFF2-40B4-BE49-F238E27FC236}">
                <a16:creationId xmlns:a16="http://schemas.microsoft.com/office/drawing/2014/main" id="{01845120-E255-41E3-BA9A-4153AFB75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916" y="2695917"/>
            <a:ext cx="4162083" cy="416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ouse Gif Clipart">
            <a:extLst>
              <a:ext uri="{FF2B5EF4-FFF2-40B4-BE49-F238E27FC236}">
                <a16:creationId xmlns:a16="http://schemas.microsoft.com/office/drawing/2014/main" id="{3266E8CB-D433-40B2-83A8-A52AABF9EF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240" y="356429"/>
            <a:ext cx="2339488" cy="233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650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B19846-B788-44F5-A204-A10861ACD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2" y="132895"/>
            <a:ext cx="6864471" cy="4258847"/>
          </a:xfrm>
          <a:prstGeom prst="rect">
            <a:avLst/>
          </a:prstGeom>
        </p:spPr>
      </p:pic>
      <p:pic>
        <p:nvPicPr>
          <p:cNvPr id="3" name="Picture 4" descr="Biography of Anacharsis | Simply Knowledge">
            <a:extLst>
              <a:ext uri="{FF2B5EF4-FFF2-40B4-BE49-F238E27FC236}">
                <a16:creationId xmlns:a16="http://schemas.microsoft.com/office/drawing/2014/main" id="{57F068FC-5CFE-4BA6-B979-2DE4CB012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313" y="160753"/>
            <a:ext cx="5001663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F3AA9-22B7-4E92-BE3F-A85CC8A64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708" y="4419600"/>
            <a:ext cx="3577980" cy="2305505"/>
          </a:xfrm>
          <a:prstGeom prst="rect">
            <a:avLst/>
          </a:prstGeom>
        </p:spPr>
      </p:pic>
      <p:pic>
        <p:nvPicPr>
          <p:cNvPr id="4100" name="Picture 4" descr="Solon – The Classical Anthology">
            <a:extLst>
              <a:ext uri="{FF2B5EF4-FFF2-40B4-BE49-F238E27FC236}">
                <a16:creationId xmlns:a16="http://schemas.microsoft.com/office/drawing/2014/main" id="{F2BD09B2-09D2-4909-B4FF-0CA1F8B9E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3346866"/>
            <a:ext cx="4743450" cy="356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595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401C31-F060-4FC6-AE18-4145B5D3F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726" y="5043627"/>
            <a:ext cx="3557587" cy="78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A41F9A-6F3F-4DF0-A0A0-0EA178142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133778"/>
            <a:ext cx="6483562" cy="4990672"/>
          </a:xfrm>
          <a:prstGeom prst="rect">
            <a:avLst/>
          </a:prstGeom>
        </p:spPr>
      </p:pic>
      <p:pic>
        <p:nvPicPr>
          <p:cNvPr id="5124" name="Picture 4" descr="File:Bildnisse- Lykurgos, Solon, Periander, Thales - Horner Johann ...">
            <a:extLst>
              <a:ext uri="{FF2B5EF4-FFF2-40B4-BE49-F238E27FC236}">
                <a16:creationId xmlns:a16="http://schemas.microsoft.com/office/drawing/2014/main" id="{0B3F0244-5953-4D86-9612-1ABFBFCF1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r="4000"/>
          <a:stretch/>
        </p:blipFill>
        <p:spPr bwMode="auto">
          <a:xfrm>
            <a:off x="0" y="0"/>
            <a:ext cx="46577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DAC7B1-F2F9-456A-88A4-28454C08F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237" y="5043627"/>
            <a:ext cx="4095750" cy="1734881"/>
          </a:xfrm>
          <a:prstGeom prst="rect">
            <a:avLst/>
          </a:prstGeom>
        </p:spPr>
      </p:pic>
      <p:pic>
        <p:nvPicPr>
          <p:cNvPr id="8" name="Picture 2" descr="The Seven Sages - Greek Mythology Link">
            <a:extLst>
              <a:ext uri="{FF2B5EF4-FFF2-40B4-BE49-F238E27FC236}">
                <a16:creationId xmlns:a16="http://schemas.microsoft.com/office/drawing/2014/main" id="{AA99DDB9-B712-415B-A71C-A8AA63921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1" t="9150" r="14141" b="20383"/>
          <a:stretch/>
        </p:blipFill>
        <p:spPr bwMode="auto">
          <a:xfrm>
            <a:off x="4914899" y="5705474"/>
            <a:ext cx="1314451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bout Us | Thales Group">
            <a:extLst>
              <a:ext uri="{FF2B5EF4-FFF2-40B4-BE49-F238E27FC236}">
                <a16:creationId xmlns:a16="http://schemas.microsoft.com/office/drawing/2014/main" id="{B0E38047-2125-4212-B4C3-D02FE89C2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82" y="5893891"/>
            <a:ext cx="1600822" cy="9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32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6069CC-3379-4B1B-ABE0-FDD8F38A9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79597" cy="3285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BCCF57-44E3-40E2-B627-7141FA770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3" y="3429000"/>
            <a:ext cx="4905057" cy="1315236"/>
          </a:xfrm>
          <a:prstGeom prst="rect">
            <a:avLst/>
          </a:prstGeom>
        </p:spPr>
      </p:pic>
      <p:pic>
        <p:nvPicPr>
          <p:cNvPr id="1026" name="Picture 2" descr="Aesop's Books: illustrated fables you can read online: The Oak ...">
            <a:extLst>
              <a:ext uri="{FF2B5EF4-FFF2-40B4-BE49-F238E27FC236}">
                <a16:creationId xmlns:a16="http://schemas.microsoft.com/office/drawing/2014/main" id="{5361435E-9D2F-41C3-B49A-E841ABA8F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 t="4141" r="1822" b="4484"/>
          <a:stretch/>
        </p:blipFill>
        <p:spPr bwMode="auto">
          <a:xfrm>
            <a:off x="6949440" y="3285172"/>
            <a:ext cx="5242560" cy="357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8BBAA1-78CC-4685-9205-BBD295DFFF42}"/>
              </a:ext>
            </a:extLst>
          </p:cNvPr>
          <p:cNvSpPr/>
          <p:nvPr/>
        </p:nvSpPr>
        <p:spPr>
          <a:xfrm>
            <a:off x="4482626" y="6385678"/>
            <a:ext cx="2615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Weird version of the story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70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D4F209-E763-41BA-9EBC-B24E22929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2" y="162560"/>
            <a:ext cx="8949587" cy="4155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53C421-8F70-4723-9868-B1D116C6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" y="4658360"/>
            <a:ext cx="4252912" cy="933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811DD5-9D6F-4C01-95D4-401B8C20A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587" y="4658360"/>
            <a:ext cx="3819524" cy="2032973"/>
          </a:xfrm>
          <a:prstGeom prst="rect">
            <a:avLst/>
          </a:prstGeom>
        </p:spPr>
      </p:pic>
      <p:pic>
        <p:nvPicPr>
          <p:cNvPr id="2050" name="Picture 2" descr="The North Wind and the Sun - Wikipedia">
            <a:extLst>
              <a:ext uri="{FF2B5EF4-FFF2-40B4-BE49-F238E27FC236}">
                <a16:creationId xmlns:a16="http://schemas.microsoft.com/office/drawing/2014/main" id="{E47EA591-655A-4EFD-A74D-12538B725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371" y="0"/>
            <a:ext cx="2937629" cy="323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North Wind and The Sun - Fables of Aesop">
            <a:extLst>
              <a:ext uri="{FF2B5EF4-FFF2-40B4-BE49-F238E27FC236}">
                <a16:creationId xmlns:a16="http://schemas.microsoft.com/office/drawing/2014/main" id="{E4948296-9FC8-4FE8-AAF3-0868ED043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212" y="3086100"/>
            <a:ext cx="34480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582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ACC54-63F7-4B4B-87A7-75011CF2E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087" y="1635760"/>
            <a:ext cx="8408785" cy="5039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8B7DF5-A084-4222-AB5B-BCDDC6C90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029"/>
            <a:ext cx="4012072" cy="2122487"/>
          </a:xfrm>
          <a:prstGeom prst="rect">
            <a:avLst/>
          </a:prstGeom>
        </p:spPr>
      </p:pic>
      <p:pic>
        <p:nvPicPr>
          <p:cNvPr id="3074" name="Picture 2" descr="The Boy Who Cried Wolf by Miles Kelly | Children's Stories at The ...">
            <a:extLst>
              <a:ext uri="{FF2B5EF4-FFF2-40B4-BE49-F238E27FC236}">
                <a16:creationId xmlns:a16="http://schemas.microsoft.com/office/drawing/2014/main" id="{6E7C3D2E-260C-4218-A0E4-EA0E50523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913"/>
            <a:ext cx="3875087" cy="387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032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B272D-F307-45DD-BA25-2078E4B34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521" y="4419600"/>
            <a:ext cx="3843069" cy="21675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4CF3F-7E35-4B25-8E27-7FCF83E2D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8" y="420052"/>
            <a:ext cx="8581426" cy="3698240"/>
          </a:xfrm>
          <a:prstGeom prst="rect">
            <a:avLst/>
          </a:prstGeom>
        </p:spPr>
      </p:pic>
      <p:pic>
        <p:nvPicPr>
          <p:cNvPr id="4098" name="Picture 2" descr="Aesop's Fables - The Fox And The Crow">
            <a:extLst>
              <a:ext uri="{FF2B5EF4-FFF2-40B4-BE49-F238E27FC236}">
                <a16:creationId xmlns:a16="http://schemas.microsoft.com/office/drawing/2014/main" id="{997C9408-B510-48F1-A945-34F99555F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896586"/>
            <a:ext cx="3352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row GIFs | Tenor">
            <a:extLst>
              <a:ext uri="{FF2B5EF4-FFF2-40B4-BE49-F238E27FC236}">
                <a16:creationId xmlns:a16="http://schemas.microsoft.com/office/drawing/2014/main" id="{72CBBF84-2C38-41D6-BC36-64D83AB88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0946" y="5503386"/>
            <a:ext cx="1013511" cy="1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RESS- CROW">
            <a:extLst>
              <a:ext uri="{FF2B5EF4-FFF2-40B4-BE49-F238E27FC236}">
                <a16:creationId xmlns:a16="http://schemas.microsoft.com/office/drawing/2014/main" id="{0AB18044-A0E7-4CC9-B6CC-09EA76A7AA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590" y="5535165"/>
            <a:ext cx="1171575" cy="105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005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871F14-D5AA-4947-8E2D-5B5B8BDFE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643" y="0"/>
            <a:ext cx="6944677" cy="3439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16FCAD-0607-49FE-8BB7-9417D6CCD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38395" cy="2485769"/>
          </a:xfrm>
          <a:prstGeom prst="rect">
            <a:avLst/>
          </a:prstGeom>
        </p:spPr>
      </p:pic>
      <p:pic>
        <p:nvPicPr>
          <p:cNvPr id="5122" name="Picture 2" descr="Natalie Saenz - Aesop's Fables: The Fox and The Sick Lion">
            <a:extLst>
              <a:ext uri="{FF2B5EF4-FFF2-40B4-BE49-F238E27FC236}">
                <a16:creationId xmlns:a16="http://schemas.microsoft.com/office/drawing/2014/main" id="{15EDD22A-9CB6-42C4-91DF-12BD2CA1E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" y="2571442"/>
            <a:ext cx="3312160" cy="42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54B9C3E-9432-45CE-B895-C794EC7F1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t="2806" r="4503" b="6456"/>
          <a:stretch/>
        </p:blipFill>
        <p:spPr bwMode="auto">
          <a:xfrm>
            <a:off x="5391150" y="3718760"/>
            <a:ext cx="6338570" cy="31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9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7DBD5C-FAE4-4EA1-8CE1-07A0F2F53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284412"/>
            <a:ext cx="6323012" cy="38275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7482E-7DD8-45F7-B7CE-3D2BCF13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2600"/>
            <a:ext cx="3752850" cy="1600200"/>
          </a:xfrm>
          <a:prstGeom prst="rect">
            <a:avLst/>
          </a:prstGeom>
        </p:spPr>
      </p:pic>
      <p:pic>
        <p:nvPicPr>
          <p:cNvPr id="6146" name="Picture 2" descr="Aesop's Fables - The Fox And The Goat | Masal, Tilki, Çizim">
            <a:extLst>
              <a:ext uri="{FF2B5EF4-FFF2-40B4-BE49-F238E27FC236}">
                <a16:creationId xmlns:a16="http://schemas.microsoft.com/office/drawing/2014/main" id="{6A0CD38F-B377-43DD-827D-2F75F89B9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290" y="0"/>
            <a:ext cx="4127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49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57</Words>
  <Application>Microsoft Office PowerPoint</Application>
  <PresentationFormat>Widescreen</PresentationFormat>
  <Paragraphs>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Curlz MT</vt:lpstr>
      <vt:lpstr>Rockwell Extra Bold</vt:lpstr>
      <vt:lpstr>Office Theme</vt:lpstr>
      <vt:lpstr>GREEK STORIES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Judith Letchford</dc:creator>
  <cp:lastModifiedBy>Judith Letchford</cp:lastModifiedBy>
  <cp:revision>32</cp:revision>
  <dcterms:created xsi:type="dcterms:W3CDTF">2020-04-29T17:13:40Z</dcterms:created>
  <dcterms:modified xsi:type="dcterms:W3CDTF">2020-05-06T13:43:21Z</dcterms:modified>
</cp:coreProperties>
</file>