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1"/>
  </p:notesMasterIdLst>
  <p:handoutMasterIdLst>
    <p:handoutMasterId r:id="rId12"/>
  </p:handoutMasterIdLst>
  <p:sldIdLst>
    <p:sldId id="256" r:id="rId5"/>
    <p:sldId id="258" r:id="rId6"/>
    <p:sldId id="259" r:id="rId7"/>
    <p:sldId id="266"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88" autoAdjust="0"/>
  </p:normalViewPr>
  <p:slideViewPr>
    <p:cSldViewPr snapToGrid="0" showGuides="1">
      <p:cViewPr varScale="1">
        <p:scale>
          <a:sx n="76" d="100"/>
          <a:sy n="76" d="100"/>
        </p:scale>
        <p:origin x="126" y="264"/>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5/19/2020</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5/19/2020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2</a:t>
            </a:fld>
            <a:endParaRPr lang="en-US"/>
          </a:p>
        </p:txBody>
      </p:sp>
    </p:spTree>
    <p:extLst>
      <p:ext uri="{BB962C8B-B14F-4D97-AF65-F5344CB8AC3E}">
        <p14:creationId xmlns:p14="http://schemas.microsoft.com/office/powerpoint/2010/main" val="8424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3465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4</a:t>
            </a:fld>
            <a:endParaRPr lang="en-US"/>
          </a:p>
        </p:txBody>
      </p:sp>
    </p:spTree>
    <p:extLst>
      <p:ext uri="{BB962C8B-B14F-4D97-AF65-F5344CB8AC3E}">
        <p14:creationId xmlns:p14="http://schemas.microsoft.com/office/powerpoint/2010/main" val="271863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5</a:t>
            </a:fld>
            <a:endParaRPr lang="en-US"/>
          </a:p>
        </p:txBody>
      </p:sp>
    </p:spTree>
    <p:extLst>
      <p:ext uri="{BB962C8B-B14F-4D97-AF65-F5344CB8AC3E}">
        <p14:creationId xmlns:p14="http://schemas.microsoft.com/office/powerpoint/2010/main" val="36048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6</a:t>
            </a:fld>
            <a:endParaRPr lang="en-US"/>
          </a:p>
        </p:txBody>
      </p:sp>
    </p:spTree>
    <p:extLst>
      <p:ext uri="{BB962C8B-B14F-4D97-AF65-F5344CB8AC3E}">
        <p14:creationId xmlns:p14="http://schemas.microsoft.com/office/powerpoint/2010/main" val="185964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5/19/2020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5/19/2020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5/19/2020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noProof="0" smtClean="0"/>
              <a:t>Click to edit Master title style</a:t>
            </a:r>
            <a:endParaRPr lang="en-US" noProof="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p:txBody>
          <a:bodyPr/>
          <a:lstStyle/>
          <a:p>
            <a:r>
              <a:rPr lang="en-US" dirty="0" err="1" smtClean="0"/>
              <a:t>Tsardom</a:t>
            </a:r>
            <a:r>
              <a:rPr lang="en-US" dirty="0" smtClean="0"/>
              <a:t> Adrift? </a:t>
            </a:r>
            <a:endParaRPr lang="en-IN"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p:txBody>
          <a:bodyPr/>
          <a:lstStyle/>
          <a:p>
            <a:r>
              <a:rPr lang="en-US" dirty="0" smtClean="0"/>
              <a:t>The significance of 1905.</a:t>
            </a:r>
            <a:endParaRPr lang="en-IN" dirty="0"/>
          </a:p>
        </p:txBody>
      </p:sp>
    </p:spTree>
    <p:extLst>
      <p:ext uri="{BB962C8B-B14F-4D97-AF65-F5344CB8AC3E}">
        <p14:creationId xmlns:p14="http://schemas.microsoft.com/office/powerpoint/2010/main" val="20644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itle 8">
            <a:extLst>
              <a:ext uri="{FF2B5EF4-FFF2-40B4-BE49-F238E27FC236}">
                <a16:creationId xmlns:a16="http://schemas.microsoft.com/office/drawing/2014/main" id="{E68E31FD-BE74-4CB3-A5A5-652148351F11}"/>
              </a:ext>
            </a:extLst>
          </p:cNvPr>
          <p:cNvSpPr>
            <a:spLocks noGrp="1"/>
          </p:cNvSpPr>
          <p:nvPr>
            <p:ph type="title"/>
          </p:nvPr>
        </p:nvSpPr>
        <p:spPr/>
        <p:txBody>
          <a:bodyPr/>
          <a:lstStyle/>
          <a:p>
            <a:r>
              <a:rPr lang="en-US" dirty="0" smtClean="0"/>
              <a:t>Why wasn’t the tsarist state set adrift in 1905?</a:t>
            </a:r>
            <a:endParaRPr lang="en-US" dirty="0"/>
          </a:p>
        </p:txBody>
      </p:sp>
      <p:sp>
        <p:nvSpPr>
          <p:cNvPr id="10" name="Text Placeholder 9">
            <a:extLst>
              <a:ext uri="{FF2B5EF4-FFF2-40B4-BE49-F238E27FC236}">
                <a16:creationId xmlns:a16="http://schemas.microsoft.com/office/drawing/2014/main" id="{939EAE20-443B-4528-BBD6-32BD19163C1F}"/>
              </a:ext>
            </a:extLst>
          </p:cNvPr>
          <p:cNvSpPr>
            <a:spLocks noGrp="1"/>
          </p:cNvSpPr>
          <p:nvPr>
            <p:ph type="body" idx="1"/>
          </p:nvPr>
        </p:nvSpPr>
        <p:spPr/>
        <p:txBody>
          <a:bodyPr/>
          <a:lstStyle/>
          <a:p>
            <a:r>
              <a:rPr lang="en-US" dirty="0" smtClean="0"/>
              <a:t>Lenin called the 1905 Revolution against Nicholas II the ‘dress rehearsal’ for 1917. However by 1906 the Tsar had effectively regained his authority. The following Dumas were increasingly emasculated by the reinterpretation of the property qualification which reduced voters to members of the lower nobility rather than the peasants themselves. </a:t>
            </a:r>
            <a:endParaRPr lang="en-US" dirty="0"/>
          </a:p>
        </p:txBody>
      </p:sp>
      <p:sp>
        <p:nvSpPr>
          <p:cNvPr id="13" name="Content Placeholder 12">
            <a:extLst>
              <a:ext uri="{FF2B5EF4-FFF2-40B4-BE49-F238E27FC236}">
                <a16:creationId xmlns:a16="http://schemas.microsoft.com/office/drawing/2014/main" id="{7378E833-4562-4660-94DC-D642C584CBF1}"/>
              </a:ext>
            </a:extLst>
          </p:cNvPr>
          <p:cNvSpPr>
            <a:spLocks noGrp="1"/>
          </p:cNvSpPr>
          <p:nvPr>
            <p:ph sz="quarter" idx="14"/>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828341D9-3B78-467A-9828-B85D230F5398}"/>
              </a:ext>
            </a:extLst>
          </p:cNvPr>
          <p:cNvSpPr>
            <a:spLocks noGrp="1"/>
          </p:cNvSpPr>
          <p:nvPr>
            <p:ph type="sldNum" sz="quarter" idx="12"/>
          </p:nvPr>
        </p:nvSpPr>
        <p:spPr/>
        <p:txBody>
          <a:bodyPr/>
          <a:lstStyle/>
          <a:p>
            <a:fld id="{48BB047D-A6CD-43AB-96F0-683C726B586B}" type="slidenum">
              <a:rPr lang="en-US" smtClean="0"/>
              <a:pPr/>
              <a:t>2</a:t>
            </a:fld>
            <a:endParaRPr lang="en-US" dirty="0"/>
          </a:p>
        </p:txBody>
      </p:sp>
    </p:spTree>
    <p:extLst>
      <p:ext uri="{BB962C8B-B14F-4D97-AF65-F5344CB8AC3E}">
        <p14:creationId xmlns:p14="http://schemas.microsoft.com/office/powerpoint/2010/main" val="90454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p:txBody>
          <a:bodyPr/>
          <a:lstStyle/>
          <a:p>
            <a:r>
              <a:rPr lang="en-US" dirty="0" smtClean="0"/>
              <a:t>Nicholas is beached</a:t>
            </a:r>
            <a:endParaRPr lang="en-US" dirty="0"/>
          </a:p>
        </p:txBody>
      </p:sp>
      <p:sp>
        <p:nvSpPr>
          <p:cNvPr id="8" name="Text Placeholder 7">
            <a:extLst>
              <a:ext uri="{FF2B5EF4-FFF2-40B4-BE49-F238E27FC236}">
                <a16:creationId xmlns:a16="http://schemas.microsoft.com/office/drawing/2014/main" id="{59A41760-72CD-4C84-9570-EE30C5126442}"/>
              </a:ext>
            </a:extLst>
          </p:cNvPr>
          <p:cNvSpPr>
            <a:spLocks noGrp="1"/>
          </p:cNvSpPr>
          <p:nvPr>
            <p:ph type="body" idx="1"/>
          </p:nvPr>
        </p:nvSpPr>
        <p:spPr>
          <a:xfrm>
            <a:off x="368711" y="2552611"/>
            <a:ext cx="4097778" cy="3910102"/>
          </a:xfrm>
        </p:spPr>
        <p:txBody>
          <a:bodyPr/>
          <a:lstStyle/>
          <a:p>
            <a:r>
              <a:rPr lang="en-US" dirty="0" smtClean="0"/>
              <a:t>In 1894 Nicholas II became Tsar. He was weak and indecisive but believed it was his duty to maintain the autocracy so he dismissed calls for reform. </a:t>
            </a:r>
          </a:p>
          <a:p>
            <a:r>
              <a:rPr lang="en-US" dirty="0" smtClean="0"/>
              <a:t>There were some important developments in his reign: </a:t>
            </a:r>
          </a:p>
          <a:p>
            <a:pPr marL="285750" indent="-285750">
              <a:buFontTx/>
              <a:buChar char="-"/>
            </a:pPr>
            <a:r>
              <a:rPr lang="en-US" dirty="0" smtClean="0"/>
              <a:t>Growing numbers of urban workers</a:t>
            </a:r>
          </a:p>
          <a:p>
            <a:pPr marL="285750" indent="-285750">
              <a:buFontTx/>
              <a:buChar char="-"/>
            </a:pPr>
            <a:r>
              <a:rPr lang="en-US" dirty="0" smtClean="0"/>
              <a:t>Growing pop led to land hunger</a:t>
            </a:r>
          </a:p>
          <a:p>
            <a:pPr marL="285750" indent="-285750">
              <a:buFontTx/>
              <a:buChar char="-"/>
            </a:pPr>
            <a:r>
              <a:rPr lang="en-US" dirty="0" smtClean="0"/>
              <a:t>Defeat against Japan in the Russo-Japanese War of 1904-5. </a:t>
            </a:r>
          </a:p>
          <a:p>
            <a:endParaRPr lang="en-US" dirty="0"/>
          </a:p>
        </p:txBody>
      </p:sp>
      <p:pic>
        <p:nvPicPr>
          <p:cNvPr id="20" name="Picture Placeholder 19" descr="aerial view secluded beach">
            <a:extLst>
              <a:ext uri="{FF2B5EF4-FFF2-40B4-BE49-F238E27FC236}">
                <a16:creationId xmlns:a16="http://schemas.microsoft.com/office/drawing/2014/main" id="{BDA6BE98-197A-42D4-8B34-1D190FC6DD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Tree>
    <p:extLst>
      <p:ext uri="{BB962C8B-B14F-4D97-AF65-F5344CB8AC3E}">
        <p14:creationId xmlns:p14="http://schemas.microsoft.com/office/powerpoint/2010/main" val="140415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p:txBody>
          <a:bodyPr/>
          <a:lstStyle/>
          <a:p>
            <a:r>
              <a:rPr lang="en-US" dirty="0" smtClean="0"/>
              <a:t>Nicholas is beached</a:t>
            </a:r>
            <a:endParaRPr lang="en-US" dirty="0"/>
          </a:p>
        </p:txBody>
      </p:sp>
      <p:sp>
        <p:nvSpPr>
          <p:cNvPr id="8" name="Text Placeholder 7">
            <a:extLst>
              <a:ext uri="{FF2B5EF4-FFF2-40B4-BE49-F238E27FC236}">
                <a16:creationId xmlns:a16="http://schemas.microsoft.com/office/drawing/2014/main" id="{59A41760-72CD-4C84-9570-EE30C5126442}"/>
              </a:ext>
            </a:extLst>
          </p:cNvPr>
          <p:cNvSpPr>
            <a:spLocks noGrp="1"/>
          </p:cNvSpPr>
          <p:nvPr>
            <p:ph type="body" idx="1"/>
          </p:nvPr>
        </p:nvSpPr>
        <p:spPr>
          <a:xfrm>
            <a:off x="368711" y="2552611"/>
            <a:ext cx="4097778" cy="3910102"/>
          </a:xfrm>
        </p:spPr>
        <p:txBody>
          <a:bodyPr/>
          <a:lstStyle/>
          <a:p>
            <a:r>
              <a:rPr lang="en-US" dirty="0" smtClean="0"/>
              <a:t>This led to a series of incidents we call the 1905 Revolution:</a:t>
            </a:r>
          </a:p>
          <a:p>
            <a:r>
              <a:rPr lang="en-US" dirty="0" smtClean="0"/>
              <a:t>January 1905 saw the massacre of peaceful protesters – ‘Bloody Sunday’</a:t>
            </a:r>
          </a:p>
          <a:p>
            <a:r>
              <a:rPr lang="en-US" dirty="0" smtClean="0"/>
              <a:t>The battleship </a:t>
            </a:r>
            <a:r>
              <a:rPr lang="en-US" i="1" dirty="0" smtClean="0"/>
              <a:t>Potemkin</a:t>
            </a:r>
            <a:r>
              <a:rPr lang="en-US" dirty="0" smtClean="0"/>
              <a:t> mutinied.</a:t>
            </a:r>
          </a:p>
          <a:p>
            <a:r>
              <a:rPr lang="en-US" dirty="0" smtClean="0"/>
              <a:t>Army mutinies </a:t>
            </a:r>
          </a:p>
          <a:p>
            <a:r>
              <a:rPr lang="en-US" dirty="0" smtClean="0"/>
              <a:t>Mass strikes </a:t>
            </a:r>
          </a:p>
          <a:p>
            <a:r>
              <a:rPr lang="en-US" dirty="0" smtClean="0"/>
              <a:t>Creation of a </a:t>
            </a:r>
            <a:r>
              <a:rPr lang="en-US" i="1" dirty="0" smtClean="0"/>
              <a:t>soviet</a:t>
            </a:r>
            <a:r>
              <a:rPr lang="en-US" dirty="0" smtClean="0"/>
              <a:t> or workers’ council in St Petersburg. </a:t>
            </a:r>
          </a:p>
          <a:p>
            <a:r>
              <a:rPr lang="en-US" dirty="0" smtClean="0"/>
              <a:t>The Tsarist regime was in a critical position! </a:t>
            </a:r>
            <a:endParaRPr lang="en-US" dirty="0"/>
          </a:p>
        </p:txBody>
      </p:sp>
      <p:pic>
        <p:nvPicPr>
          <p:cNvPr id="20" name="Picture Placeholder 19" descr="aerial view secluded beach">
            <a:extLst>
              <a:ext uri="{FF2B5EF4-FFF2-40B4-BE49-F238E27FC236}">
                <a16:creationId xmlns:a16="http://schemas.microsoft.com/office/drawing/2014/main" id="{BDA6BE98-197A-42D4-8B34-1D190FC6DD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p:txBody>
          <a:bodyPr/>
          <a:lstStyle/>
          <a:p>
            <a:fld id="{48BB047D-A6CD-43AB-96F0-683C726B586B}" type="slidenum">
              <a:rPr lang="en-US" smtClean="0"/>
              <a:pPr/>
              <a:t>4</a:t>
            </a:fld>
            <a:endParaRPr lang="en-US" dirty="0"/>
          </a:p>
        </p:txBody>
      </p:sp>
    </p:spTree>
    <p:extLst>
      <p:ext uri="{BB962C8B-B14F-4D97-AF65-F5344CB8AC3E}">
        <p14:creationId xmlns:p14="http://schemas.microsoft.com/office/powerpoint/2010/main" val="114391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erial view cliffside and umbrella">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smtClean="0"/>
              <a:t>A parachute rescue</a:t>
            </a:r>
            <a:endParaRPr lang="en-US" dirty="0"/>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908430" y="2506662"/>
            <a:ext cx="4659924" cy="3454523"/>
          </a:xfrm>
        </p:spPr>
        <p:txBody>
          <a:bodyPr/>
          <a:lstStyle/>
          <a:p>
            <a:pPr marL="0" indent="0">
              <a:buNone/>
            </a:pPr>
            <a:r>
              <a:rPr lang="en-US" sz="1800" dirty="0" smtClean="0"/>
              <a:t>So how did </a:t>
            </a:r>
            <a:r>
              <a:rPr lang="en-US" sz="1800" dirty="0" err="1" smtClean="0"/>
              <a:t>Tsardom</a:t>
            </a:r>
            <a:r>
              <a:rPr lang="en-US" sz="1800" dirty="0" smtClean="0"/>
              <a:t> survive?</a:t>
            </a:r>
          </a:p>
          <a:p>
            <a:pPr marL="342900" indent="-342900">
              <a:buAutoNum type="arabicPeriod"/>
            </a:pPr>
            <a:r>
              <a:rPr lang="en-US" dirty="0" smtClean="0"/>
              <a:t>His October Manifesto promised reform and split the opposition. </a:t>
            </a:r>
          </a:p>
          <a:p>
            <a:pPr marL="342900" indent="-342900">
              <a:buAutoNum type="arabicPeriod"/>
            </a:pPr>
            <a:r>
              <a:rPr lang="en-US" sz="1800" dirty="0" smtClean="0"/>
              <a:t>The setting up of the Duma appeared to hold out hope for reform. </a:t>
            </a:r>
          </a:p>
          <a:p>
            <a:pPr marL="342900" indent="-342900">
              <a:buAutoNum type="arabicPeriod"/>
            </a:pPr>
            <a:r>
              <a:rPr lang="en-US" dirty="0" smtClean="0"/>
              <a:t>Petr </a:t>
            </a:r>
            <a:r>
              <a:rPr lang="en-US" dirty="0" err="1" smtClean="0"/>
              <a:t>Stolypin</a:t>
            </a:r>
            <a:r>
              <a:rPr lang="en-US" dirty="0" smtClean="0"/>
              <a:t> ruthlessly stamped out revolts and bribed the peasants with the idea of owning their own land. </a:t>
            </a:r>
          </a:p>
          <a:p>
            <a:pPr marL="342900" indent="-342900">
              <a:buAutoNum type="arabicPeriod"/>
            </a:pPr>
            <a:r>
              <a:rPr lang="en-US" sz="1800" dirty="0" smtClean="0"/>
              <a:t>The army was still loyal in the main. </a:t>
            </a:r>
            <a:endParaRPr lang="en-US" sz="1800"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5</a:t>
            </a:fld>
            <a:endParaRPr lang="en-US" dirty="0"/>
          </a:p>
        </p:txBody>
      </p:sp>
    </p:spTree>
    <p:extLst>
      <p:ext uri="{BB962C8B-B14F-4D97-AF65-F5344CB8AC3E}">
        <p14:creationId xmlns:p14="http://schemas.microsoft.com/office/powerpoint/2010/main" val="216696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22C0-3CE1-4FA1-9604-2CFDBC95D0D2}"/>
              </a:ext>
            </a:extLst>
          </p:cNvPr>
          <p:cNvSpPr>
            <a:spLocks noGrp="1"/>
          </p:cNvSpPr>
          <p:nvPr>
            <p:ph type="title"/>
          </p:nvPr>
        </p:nvSpPr>
        <p:spPr/>
        <p:txBody>
          <a:bodyPr/>
          <a:lstStyle/>
          <a:p>
            <a:r>
              <a:rPr lang="en-US" dirty="0" smtClean="0"/>
              <a:t>Inevitable tides of revolution?</a:t>
            </a:r>
            <a:endParaRPr lang="en-US" dirty="0"/>
          </a:p>
        </p:txBody>
      </p:sp>
      <p:sp>
        <p:nvSpPr>
          <p:cNvPr id="3" name="Content Placeholder 2">
            <a:extLst>
              <a:ext uri="{FF2B5EF4-FFF2-40B4-BE49-F238E27FC236}">
                <a16:creationId xmlns:a16="http://schemas.microsoft.com/office/drawing/2014/main" id="{3E9BC3F2-B4B0-476E-B1B8-BF10CC2FF5AD}"/>
              </a:ext>
            </a:extLst>
          </p:cNvPr>
          <p:cNvSpPr>
            <a:spLocks noGrp="1"/>
          </p:cNvSpPr>
          <p:nvPr>
            <p:ph idx="1"/>
          </p:nvPr>
        </p:nvSpPr>
        <p:spPr>
          <a:xfrm>
            <a:off x="363416" y="2506662"/>
            <a:ext cx="5193322" cy="3454523"/>
          </a:xfrm>
        </p:spPr>
        <p:txBody>
          <a:bodyPr/>
          <a:lstStyle/>
          <a:p>
            <a:pPr marL="0" indent="0">
              <a:buNone/>
            </a:pPr>
            <a:r>
              <a:rPr lang="en-US" dirty="0" smtClean="0"/>
              <a:t>Your task: </a:t>
            </a:r>
          </a:p>
          <a:p>
            <a:pPr marL="0" indent="0">
              <a:buNone/>
            </a:pPr>
            <a:r>
              <a:rPr lang="en-US" sz="1800" dirty="0" smtClean="0"/>
              <a:t>1. Write notes on 1905. Use the materials on Moodle to help you. There are a lot of them! </a:t>
            </a:r>
            <a:r>
              <a:rPr lang="en-US" sz="1800" dirty="0" smtClean="0"/>
              <a:t>24 to be precise. Please do use the card sorts and questions to help you structur</a:t>
            </a:r>
            <a:r>
              <a:rPr lang="en-US" dirty="0" smtClean="0"/>
              <a:t>e your notes. </a:t>
            </a:r>
            <a:endParaRPr lang="en-US" sz="1800" dirty="0" smtClean="0"/>
          </a:p>
          <a:p>
            <a:pPr marL="0" indent="0">
              <a:buNone/>
            </a:pPr>
            <a:r>
              <a:rPr lang="en-US" dirty="0" smtClean="0"/>
              <a:t>2. </a:t>
            </a:r>
            <a:r>
              <a:rPr lang="en-US" sz="1800" dirty="0" smtClean="0"/>
              <a:t>Why do you think the Tsarist regime was able to surviv</a:t>
            </a:r>
            <a:r>
              <a:rPr lang="en-US" dirty="0" smtClean="0"/>
              <a:t>e 1905? Would you agree with the assessment put forward in this </a:t>
            </a:r>
            <a:r>
              <a:rPr lang="en-US" dirty="0" err="1" smtClean="0"/>
              <a:t>powerpoint</a:t>
            </a:r>
            <a:r>
              <a:rPr lang="en-US" dirty="0" smtClean="0"/>
              <a:t>? Give reasons for your answer. </a:t>
            </a:r>
            <a:endParaRPr lang="en-US" dirty="0" smtClean="0"/>
          </a:p>
          <a:p>
            <a:pPr marL="0" indent="0">
              <a:buNone/>
            </a:pPr>
            <a:endParaRPr lang="en-US" sz="1800" dirty="0"/>
          </a:p>
          <a:p>
            <a:pPr marL="0" indent="0">
              <a:buNone/>
            </a:pPr>
            <a:r>
              <a:rPr lang="en-US" b="1" dirty="0" smtClean="0"/>
              <a:t>You have TWO lessons for this work. </a:t>
            </a:r>
            <a:endParaRPr lang="en-US" sz="1800" b="1" dirty="0"/>
          </a:p>
        </p:txBody>
      </p:sp>
      <p:pic>
        <p:nvPicPr>
          <p:cNvPr id="20" name="Picture Placeholder 19" descr="aerial view boats">
            <a:extLst>
              <a:ext uri="{FF2B5EF4-FFF2-40B4-BE49-F238E27FC236}">
                <a16:creationId xmlns:a16="http://schemas.microsoft.com/office/drawing/2014/main" id="{99F9AF9C-357E-43FB-8CD3-1B9AEC3C0D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Picture Placeholder 23" descr="aerial view cliffside">
            <a:extLst>
              <a:ext uri="{FF2B5EF4-FFF2-40B4-BE49-F238E27FC236}">
                <a16:creationId xmlns:a16="http://schemas.microsoft.com/office/drawing/2014/main" id="{0AE63D0A-A6A4-4219-A985-AB7D53540460}"/>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descr="aerial view island">
            <a:extLst>
              <a:ext uri="{FF2B5EF4-FFF2-40B4-BE49-F238E27FC236}">
                <a16:creationId xmlns:a16="http://schemas.microsoft.com/office/drawing/2014/main" id="{CFBD44DA-9AD2-4888-B41E-788E00D723E6}"/>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4" name="Slide Number Placeholder 3">
            <a:extLst>
              <a:ext uri="{FF2B5EF4-FFF2-40B4-BE49-F238E27FC236}">
                <a16:creationId xmlns:a16="http://schemas.microsoft.com/office/drawing/2014/main" id="{63354ADE-29EB-4797-9A6F-40ABDA20E7A6}"/>
              </a:ext>
            </a:extLst>
          </p:cNvPr>
          <p:cNvSpPr>
            <a:spLocks noGrp="1"/>
          </p:cNvSpPr>
          <p:nvPr>
            <p:ph type="sldNum" sz="quarter" idx="12"/>
          </p:nvPr>
        </p:nvSpPr>
        <p:spPr/>
        <p:txBody>
          <a:bodyPr/>
          <a:lstStyle/>
          <a:p>
            <a:fld id="{48BB047D-A6CD-43AB-96F0-683C726B586B}" type="slidenum">
              <a:rPr lang="en-US" smtClean="0"/>
              <a:pPr/>
              <a:t>6</a:t>
            </a:fld>
            <a:endParaRPr lang="en-US" dirty="0"/>
          </a:p>
        </p:txBody>
      </p:sp>
    </p:spTree>
    <p:extLst>
      <p:ext uri="{BB962C8B-B14F-4D97-AF65-F5344CB8AC3E}">
        <p14:creationId xmlns:p14="http://schemas.microsoft.com/office/powerpoint/2010/main" val="80821441"/>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2.xml><?xml version="1.0" encoding="utf-8"?>
<ds:datastoreItem xmlns:ds="http://schemas.openxmlformats.org/officeDocument/2006/customXml" ds:itemID="{330CE401-796E-4493-905E-4DDA5AF62AB4}">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16c05727-aa75-4e4a-9b5f-8a80a1165891"/>
    <ds:schemaRef ds:uri="http://purl.org/dc/dcmitype/"/>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364</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Tsardom Adrift? </vt:lpstr>
      <vt:lpstr>Why wasn’t the tsarist state set adrift in 1905?</vt:lpstr>
      <vt:lpstr>Nicholas is beached</vt:lpstr>
      <vt:lpstr>Nicholas is beached</vt:lpstr>
      <vt:lpstr>A parachute rescue</vt:lpstr>
      <vt:lpstr>Inevitable tides of revolution?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2020-05-19T20:06:01Z</dcterms:created>
  <dcterms:modified xsi:type="dcterms:W3CDTF">2020-05-19T20:36:10Z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