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3"/>
  </p:notesMasterIdLst>
  <p:handoutMasterIdLst>
    <p:handoutMasterId r:id="rId14"/>
  </p:handoutMasterIdLst>
  <p:sldIdLst>
    <p:sldId id="268" r:id="rId5"/>
    <p:sldId id="269" r:id="rId6"/>
    <p:sldId id="271" r:id="rId7"/>
    <p:sldId id="262" r:id="rId8"/>
    <p:sldId id="272" r:id="rId9"/>
    <p:sldId id="273" r:id="rId10"/>
    <p:sldId id="274" r:id="rId11"/>
    <p:sldId id="27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52" autoAdjust="0"/>
  </p:normalViewPr>
  <p:slideViewPr>
    <p:cSldViewPr snapToGrid="0">
      <p:cViewPr varScale="1">
        <p:scale>
          <a:sx n="76" d="100"/>
          <a:sy n="76" d="100"/>
        </p:scale>
        <p:origin x="126" y="79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5/5/2020</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5/5/2020</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984B7D2A-0DF8-424B-9572-B79AEBB2D9DC}" type="datetimeFigureOut">
              <a:rPr lang="en-US" noProof="0" smtClean="0"/>
              <a:t>5/5/2020</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5/5/2020</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 xmlns:adec="http://schemas.microsoft.com/office/drawing/2017/decorative"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p:txBody>
          <a:bodyPr/>
          <a:lstStyle/>
          <a:p>
            <a:r>
              <a:rPr lang="en-US" dirty="0" smtClean="0"/>
              <a:t>Alexander III (1881-94) </a:t>
            </a:r>
            <a:endParaRPr lang="en-US" dirty="0"/>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p:txBody>
          <a:bodyPr/>
          <a:lstStyle/>
          <a:p>
            <a:r>
              <a:rPr lang="en-US" dirty="0" smtClean="0"/>
              <a:t>‘The </a:t>
            </a:r>
            <a:r>
              <a:rPr lang="en-US" dirty="0" err="1" smtClean="0"/>
              <a:t>REACTIoN</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235274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 xmlns:adec="http://schemas.microsoft.com/office/drawing/2017/decorative" val="1"/>
              </a:ext>
            </a:extLst>
          </p:cNvPr>
          <p:cNvPicPr>
            <a:picLocks noChangeAspect="1"/>
          </p:cNvPicPr>
          <p:nvPr/>
        </p:nvPicPr>
        <p:blipFill>
          <a:blip r:embed="rId2"/>
          <a:stretch>
            <a:fillRect/>
          </a:stretch>
        </p:blipFill>
        <p:spPr>
          <a:xfrm>
            <a:off x="2965527" y="549804"/>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p:txBody>
          <a:bodyPr/>
          <a:lstStyle/>
          <a:p>
            <a:r>
              <a:rPr lang="en-US" dirty="0" smtClean="0"/>
              <a:t>Alexander </a:t>
            </a:r>
            <a:r>
              <a:rPr lang="en-US" dirty="0" err="1" smtClean="0"/>
              <a:t>iII</a:t>
            </a:r>
            <a:endParaRPr lang="en-US" dirty="0"/>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p:txBody>
          <a:bodyPr/>
          <a:lstStyle/>
          <a:p>
            <a:r>
              <a:rPr lang="en-US" dirty="0" smtClean="0"/>
              <a:t>The second son, he was pursuing an army career until he was 20. Known as the ‘little bulldog’ in the family he was not very intelligent and sought the repression of political opposition and a conservative social policy. </a:t>
            </a:r>
            <a:endParaRPr lang="en-US" dirty="0"/>
          </a:p>
        </p:txBody>
      </p:sp>
      <p:pic>
        <p:nvPicPr>
          <p:cNvPr id="6" name="Content Placeholder 5">
            <a:extLst>
              <a:ext uri="{FF2B5EF4-FFF2-40B4-BE49-F238E27FC236}">
                <a16:creationId xmlns:a16="http://schemas.microsoft.com/office/drawing/2014/main" id="{E4523323-1EB5-4AAF-95C6-A31523B3F6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blackGray">
          <a:xfrm>
            <a:off x="6020425" y="0"/>
            <a:ext cx="4799349" cy="6856214"/>
          </a:xfrm>
        </p:spPr>
      </p:pic>
    </p:spTree>
    <p:extLst>
      <p:ext uri="{BB962C8B-B14F-4D97-AF65-F5344CB8AC3E}">
        <p14:creationId xmlns:p14="http://schemas.microsoft.com/office/powerpoint/2010/main" val="234296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a:t>History</a:t>
            </a:r>
          </a:p>
        </p:txBody>
      </p:sp>
      <p:pic>
        <p:nvPicPr>
          <p:cNvPr id="24" name="Picture 23" descr="calendar icon">
            <a:extLst>
              <a:ext uri="{FF2B5EF4-FFF2-40B4-BE49-F238E27FC236}">
                <a16:creationId xmlns:a16="http://schemas.microsoft.com/office/drawing/2014/main" id="{B83E2AB1-C03F-4257-9171-5FD5FA2720DB}"/>
              </a:ext>
              <a:ext uri="{C183D7F6-B498-43B3-948B-1728B52AA6E4}">
                <adec:decorative xmlns="" xmlns:adec="http://schemas.microsoft.com/office/drawing/2017/decorative" val="1"/>
              </a:ext>
            </a:extLst>
          </p:cNvPr>
          <p:cNvPicPr>
            <a:picLocks noChangeAspect="1"/>
          </p:cNvPicPr>
          <p:nvPr/>
        </p:nvPicPr>
        <p:blipFill>
          <a:blip r:embed="rId2"/>
          <a:stretch>
            <a:fillRect/>
          </a:stretch>
        </p:blipFill>
        <p:spPr>
          <a:xfrm>
            <a:off x="3001960" y="870426"/>
            <a:ext cx="742950" cy="742950"/>
          </a:xfrm>
          <a:prstGeom prst="rect">
            <a:avLst/>
          </a:prstGeom>
        </p:spPr>
      </p:pic>
      <p:sp>
        <p:nvSpPr>
          <p:cNvPr id="3" name="Text Placeholder 2">
            <a:extLst>
              <a:ext uri="{FF2B5EF4-FFF2-40B4-BE49-F238E27FC236}">
                <a16:creationId xmlns:a16="http://schemas.microsoft.com/office/drawing/2014/main" id="{1D935431-5E3F-4C1A-BED1-C5BC3D661ED8}"/>
              </a:ext>
            </a:extLst>
          </p:cNvPr>
          <p:cNvSpPr>
            <a:spLocks noGrp="1"/>
          </p:cNvSpPr>
          <p:nvPr>
            <p:ph type="body" idx="1"/>
          </p:nvPr>
        </p:nvSpPr>
        <p:spPr/>
        <p:txBody>
          <a:bodyPr/>
          <a:lstStyle/>
          <a:p>
            <a:r>
              <a:rPr lang="en-US" dirty="0" smtClean="0"/>
              <a:t>So what did Alexander believe in? He was increasingly identified with the nationalist conservative opposition to his father, Alexander II. </a:t>
            </a:r>
            <a:endParaRPr lang="en-US" dirty="0"/>
          </a:p>
        </p:txBody>
      </p:sp>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p:txBody>
          <a:bodyPr/>
          <a:lstStyle/>
          <a:p>
            <a:r>
              <a:rPr lang="en-US" dirty="0" smtClean="0"/>
              <a:t>Some key events and ideas that shaped his reign and differed from his father.</a:t>
            </a:r>
            <a:endParaRPr lang="en-US" dirty="0"/>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p:txBody>
          <a:bodyPr/>
          <a:lstStyle/>
          <a:p>
            <a:pPr>
              <a:spcAft>
                <a:spcPts val="0"/>
              </a:spcAft>
            </a:pPr>
            <a:r>
              <a:rPr lang="en-US" dirty="0" smtClean="0"/>
              <a:t>[1882]</a:t>
            </a:r>
            <a:endParaRPr lang="en-US" dirty="0"/>
          </a:p>
          <a:p>
            <a:pPr>
              <a:spcAft>
                <a:spcPts val="0"/>
              </a:spcAft>
            </a:pPr>
            <a:r>
              <a:rPr lang="en-US" dirty="0" err="1" smtClean="0"/>
              <a:t>Provisonal</a:t>
            </a:r>
            <a:r>
              <a:rPr lang="en-US" dirty="0" smtClean="0"/>
              <a:t> Rules against Jews. Part of  speeding up Russification</a:t>
            </a:r>
            <a:endParaRPr lang="en-US" dirty="0"/>
          </a:p>
        </p:txBody>
      </p:sp>
      <p:sp>
        <p:nvSpPr>
          <p:cNvPr id="11" name="Oval 9" descr="decorative element">
            <a:extLst>
              <a:ext uri="{FF2B5EF4-FFF2-40B4-BE49-F238E27FC236}">
                <a16:creationId xmlns:a16="http://schemas.microsoft.com/office/drawing/2014/main" id="{6A7147D9-5182-4F63-A1F6-2C7F380BCAEC}"/>
              </a:ext>
              <a:ext uri="{C183D7F6-B498-43B3-948B-1728B52AA6E4}">
                <adec:decorative xmlns="" xmlns:adec="http://schemas.microsoft.com/office/drawing/2017/decorative" val="1"/>
              </a:ext>
            </a:extLst>
          </p:cNvPr>
          <p:cNvSpPr>
            <a:spLocks noChangeArrowheads="1"/>
          </p:cNvSpPr>
          <p:nvPr/>
        </p:nvSpPr>
        <p:spPr bwMode="auto">
          <a:xfrm>
            <a:off x="1711580"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p:txBody>
          <a:bodyPr/>
          <a:lstStyle/>
          <a:p>
            <a:pPr>
              <a:spcAft>
                <a:spcPts val="0"/>
              </a:spcAft>
            </a:pPr>
            <a:r>
              <a:rPr lang="en-US" dirty="0" smtClean="0"/>
              <a:t>Supported government ministers in </a:t>
            </a:r>
            <a:r>
              <a:rPr lang="en-US" dirty="0" err="1" smtClean="0"/>
              <a:t>favour</a:t>
            </a:r>
            <a:r>
              <a:rPr lang="en-US" dirty="0" smtClean="0"/>
              <a:t> of harsh methods against extremists.</a:t>
            </a:r>
            <a:endParaRPr lang="en-US" dirty="0"/>
          </a:p>
        </p:txBody>
      </p:sp>
      <p:sp>
        <p:nvSpPr>
          <p:cNvPr id="15" name="Oval 14" descr="decorative element">
            <a:extLst>
              <a:ext uri="{FF2B5EF4-FFF2-40B4-BE49-F238E27FC236}">
                <a16:creationId xmlns:a16="http://schemas.microsoft.com/office/drawing/2014/main" id="{3184FF17-95E1-488F-85D0-829B6630F938}"/>
              </a:ext>
              <a:ext uri="{C183D7F6-B498-43B3-948B-1728B52AA6E4}">
                <adec:decorative xmlns="" xmlns:adec="http://schemas.microsoft.com/office/drawing/2017/decorative" val="1"/>
              </a:ext>
            </a:extLst>
          </p:cNvPr>
          <p:cNvSpPr>
            <a:spLocks noChangeArrowheads="1"/>
          </p:cNvSpPr>
          <p:nvPr/>
        </p:nvSpPr>
        <p:spPr bwMode="auto">
          <a:xfrm>
            <a:off x="3829549"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p:txBody>
          <a:bodyPr/>
          <a:lstStyle/>
          <a:p>
            <a:pPr>
              <a:spcAft>
                <a:spcPts val="0"/>
              </a:spcAft>
            </a:pPr>
            <a:r>
              <a:rPr lang="en-US" dirty="0" smtClean="0"/>
              <a:t>[1874]</a:t>
            </a:r>
          </a:p>
          <a:p>
            <a:pPr>
              <a:spcAft>
                <a:spcPts val="0"/>
              </a:spcAft>
            </a:pPr>
            <a:r>
              <a:rPr lang="en-US" dirty="0" smtClean="0"/>
              <a:t>Opposed </a:t>
            </a:r>
            <a:r>
              <a:rPr lang="en-US" dirty="0" err="1" smtClean="0"/>
              <a:t>Milyutin’s</a:t>
            </a:r>
            <a:r>
              <a:rPr lang="en-US" dirty="0" smtClean="0"/>
              <a:t> plans to </a:t>
            </a:r>
            <a:r>
              <a:rPr lang="en-US" dirty="0" err="1" smtClean="0"/>
              <a:t>liberalise</a:t>
            </a:r>
            <a:r>
              <a:rPr lang="en-US" dirty="0" smtClean="0"/>
              <a:t> the army. </a:t>
            </a:r>
            <a:endParaRPr lang="en-US" dirty="0"/>
          </a:p>
        </p:txBody>
      </p:sp>
      <p:sp>
        <p:nvSpPr>
          <p:cNvPr id="16" name="Oval 19" descr="decorative element">
            <a:extLst>
              <a:ext uri="{FF2B5EF4-FFF2-40B4-BE49-F238E27FC236}">
                <a16:creationId xmlns:a16="http://schemas.microsoft.com/office/drawing/2014/main" id="{E8029F86-BAEB-4FB6-9968-621202C1E881}"/>
              </a:ext>
              <a:ext uri="{C183D7F6-B498-43B3-948B-1728B52AA6E4}">
                <adec:decorative xmlns="" xmlns:adec="http://schemas.microsoft.com/office/drawing/2017/decorative" val="1"/>
              </a:ext>
            </a:extLst>
          </p:cNvPr>
          <p:cNvSpPr>
            <a:spLocks noChangeArrowheads="1"/>
          </p:cNvSpPr>
          <p:nvPr/>
        </p:nvSpPr>
        <p:spPr bwMode="auto">
          <a:xfrm>
            <a:off x="5908702" y="4788790"/>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p:txBody>
          <a:bodyPr/>
          <a:lstStyle/>
          <a:p>
            <a:pPr>
              <a:spcAft>
                <a:spcPts val="0"/>
              </a:spcAft>
            </a:pPr>
            <a:r>
              <a:rPr lang="en-US" dirty="0" smtClean="0"/>
              <a:t>[1877-8]</a:t>
            </a:r>
            <a:endParaRPr lang="en-US" dirty="0"/>
          </a:p>
          <a:p>
            <a:pPr>
              <a:spcAft>
                <a:spcPts val="0"/>
              </a:spcAft>
            </a:pPr>
            <a:r>
              <a:rPr lang="en-US" dirty="0" smtClean="0"/>
              <a:t>Supported war against Turkey</a:t>
            </a:r>
            <a:endParaRPr lang="en-US" dirty="0"/>
          </a:p>
        </p:txBody>
      </p:sp>
      <p:sp>
        <p:nvSpPr>
          <p:cNvPr id="17" name="Oval 270" descr="decorative element">
            <a:extLst>
              <a:ext uri="{FF2B5EF4-FFF2-40B4-BE49-F238E27FC236}">
                <a16:creationId xmlns:a16="http://schemas.microsoft.com/office/drawing/2014/main" id="{A8F4EDB0-C386-4CCF-B742-D9788F7B7C44}"/>
              </a:ext>
              <a:ext uri="{C183D7F6-B498-43B3-948B-1728B52AA6E4}">
                <adec:decorative xmlns="" xmlns:adec="http://schemas.microsoft.com/office/drawing/2017/decorative" val="1"/>
              </a:ext>
            </a:extLst>
          </p:cNvPr>
          <p:cNvSpPr>
            <a:spLocks noChangeArrowheads="1"/>
          </p:cNvSpPr>
          <p:nvPr/>
        </p:nvSpPr>
        <p:spPr bwMode="auto">
          <a:xfrm>
            <a:off x="7988741"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p:txBody>
          <a:bodyPr/>
          <a:lstStyle/>
          <a:p>
            <a:pPr>
              <a:spcAft>
                <a:spcPts val="0"/>
              </a:spcAft>
            </a:pPr>
            <a:r>
              <a:rPr lang="en-US" dirty="0" smtClean="0"/>
              <a:t>[1881]</a:t>
            </a:r>
            <a:endParaRPr lang="en-US" dirty="0"/>
          </a:p>
          <a:p>
            <a:pPr>
              <a:spcAft>
                <a:spcPts val="0"/>
              </a:spcAft>
            </a:pPr>
            <a:r>
              <a:rPr lang="en-US" dirty="0" smtClean="0"/>
              <a:t>Became Tsar. Vowed to undo judicial reforms.</a:t>
            </a:r>
            <a:endParaRPr lang="en-US" dirty="0"/>
          </a:p>
        </p:txBody>
      </p:sp>
      <p:sp>
        <p:nvSpPr>
          <p:cNvPr id="13" name="Oval 11" descr="decorative element">
            <a:extLst>
              <a:ext uri="{FF2B5EF4-FFF2-40B4-BE49-F238E27FC236}">
                <a16:creationId xmlns:a16="http://schemas.microsoft.com/office/drawing/2014/main" id="{D62D13F9-C589-486F-8D76-6D51992A2E08}"/>
              </a:ext>
              <a:ext uri="{C183D7F6-B498-43B3-948B-1728B52AA6E4}">
                <adec:decorative xmlns="" xmlns:adec="http://schemas.microsoft.com/office/drawing/2017/decorative" val="1"/>
              </a:ext>
            </a:extLst>
          </p:cNvPr>
          <p:cNvSpPr>
            <a:spLocks noChangeArrowheads="1"/>
          </p:cNvSpPr>
          <p:nvPr/>
        </p:nvSpPr>
        <p:spPr bwMode="auto">
          <a:xfrm>
            <a:off x="10059449" y="478223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10" name="Rectangle 7" descr="timeline">
            <a:extLst>
              <a:ext uri="{FF2B5EF4-FFF2-40B4-BE49-F238E27FC236}">
                <a16:creationId xmlns:a16="http://schemas.microsoft.com/office/drawing/2014/main" id="{2B8D0290-68FF-400B-B201-1F38FEE7607A}"/>
              </a:ext>
              <a:ext uri="{C183D7F6-B498-43B3-948B-1728B52AA6E4}">
                <adec:decorative xmlns="" xmlns:adec="http://schemas.microsoft.com/office/drawing/2017/decorative" val="1"/>
              </a:ext>
            </a:extLst>
          </p:cNvPr>
          <p:cNvSpPr>
            <a:spLocks noChangeArrowheads="1"/>
          </p:cNvSpPr>
          <p:nvPr/>
        </p:nvSpPr>
        <p:spPr bwMode="auto">
          <a:xfrm>
            <a:off x="1884000" y="4913996"/>
            <a:ext cx="8424000" cy="20638"/>
          </a:xfrm>
          <a:prstGeom prst="rect">
            <a:avLst/>
          </a:prstGeom>
          <a:solidFill>
            <a:schemeClr val="tx1">
              <a:lumMod val="50000"/>
            </a:schemeClr>
          </a:solidFill>
          <a:ln w="9525">
            <a:noFill/>
            <a:miter lim="800000"/>
            <a:headEnd/>
            <a:tailEnd/>
          </a:ln>
          <a:extLst/>
        </p:spPr>
        <p:txBody>
          <a:bodyPr/>
          <a:lstStyle/>
          <a:p>
            <a:pPr eaLnBrk="1" fontAlgn="auto" hangingPunct="1">
              <a:spcBef>
                <a:spcPts val="0"/>
              </a:spcBef>
              <a:spcAft>
                <a:spcPts val="0"/>
              </a:spcAft>
              <a:defRPr/>
            </a:pPr>
            <a:endParaRPr lang="en-US" dirty="0">
              <a:latin typeface="+mj-lt"/>
            </a:endParaRPr>
          </a:p>
        </p:txBody>
      </p:sp>
    </p:spTree>
    <p:extLst>
      <p:ext uri="{BB962C8B-B14F-4D97-AF65-F5344CB8AC3E}">
        <p14:creationId xmlns:p14="http://schemas.microsoft.com/office/powerpoint/2010/main" val="53704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p:txBody>
          <a:bodyPr/>
          <a:lstStyle/>
          <a:p>
            <a:r>
              <a:rPr lang="en-US" dirty="0" smtClean="0"/>
              <a:t>Konstantin </a:t>
            </a:r>
            <a:r>
              <a:rPr lang="en-US" dirty="0" err="1" smtClean="0"/>
              <a:t>pobedonostsev</a:t>
            </a:r>
            <a:endParaRPr lang="en-US" dirty="0"/>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p:txBody>
          <a:bodyPr/>
          <a:lstStyle/>
          <a:p>
            <a:r>
              <a:rPr lang="en-US" dirty="0" smtClean="0"/>
              <a:t>Tutor to Alexander III and Nicholas II. Procurator of the Holy Synod 1880-1905.</a:t>
            </a:r>
          </a:p>
          <a:p>
            <a:r>
              <a:rPr lang="en-US" dirty="0" smtClean="0"/>
              <a:t>Passionately intolerant of other faiths and minorities within the Empire. </a:t>
            </a:r>
          </a:p>
          <a:p>
            <a:r>
              <a:rPr lang="en-US" dirty="0" smtClean="0"/>
              <a:t>Supported repression, abolition of trial by jury and wanted to return Russia to a police state. Serving as Prime Minister he was influential in the ‘Reaction’.</a:t>
            </a:r>
            <a:endParaRPr lang="en-US" dirty="0"/>
          </a:p>
          <a:p>
            <a:endParaRPr lang="en-US" dirty="0"/>
          </a:p>
        </p:txBody>
      </p:sp>
      <p:pic>
        <p:nvPicPr>
          <p:cNvPr id="6" name="Picture Placeholder 5">
            <a:extLst>
              <a:ext uri="{FF2B5EF4-FFF2-40B4-BE49-F238E27FC236}">
                <a16:creationId xmlns:a16="http://schemas.microsoft.com/office/drawing/2014/main" id="{BB3F722D-B373-4F21-B889-3DAB0655E5F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bwMode="blackGray">
          <a:xfrm>
            <a:off x="8014200" y="1518585"/>
            <a:ext cx="3492000" cy="3820830"/>
          </a:xfrm>
        </p:spPr>
      </p:pic>
    </p:spTree>
    <p:extLst>
      <p:ext uri="{BB962C8B-B14F-4D97-AF65-F5344CB8AC3E}">
        <p14:creationId xmlns:p14="http://schemas.microsoft.com/office/powerpoint/2010/main" val="17338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bwMode="blackGray">
          <a:xfrm>
            <a:off x="1668080" y="914400"/>
            <a:ext cx="3868413" cy="4818185"/>
          </a:xfrm>
        </p:spPr>
      </p:pic>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p:txBody>
          <a:bodyPr/>
          <a:lstStyle/>
          <a:p>
            <a:r>
              <a:rPr lang="en-US" dirty="0" smtClean="0"/>
              <a:t>Anti-Semitic pogroms hit 16 cities in 1883</a:t>
            </a:r>
            <a:endParaRPr lang="en-US" dirty="0"/>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p:txBody>
          <a:bodyPr>
            <a:normAutofit lnSpcReduction="10000"/>
          </a:bodyPr>
          <a:lstStyle/>
          <a:p>
            <a:r>
              <a:rPr lang="en-US" dirty="0" smtClean="0"/>
              <a:t>Although the ‘Holy League’ who organized these were banned by Alexander in 1882, he also published the Provisional Rules. These stated that Jews were banned from:</a:t>
            </a:r>
          </a:p>
          <a:p>
            <a:pPr marL="285750" indent="-285750">
              <a:buFont typeface="Arial" panose="020B0604020202020204" pitchFamily="34" charset="0"/>
              <a:buChar char="•"/>
            </a:pPr>
            <a:r>
              <a:rPr lang="en-US" dirty="0" smtClean="0"/>
              <a:t>Settling in rural areas or owning land</a:t>
            </a:r>
          </a:p>
          <a:p>
            <a:pPr marL="285750" indent="-285750">
              <a:buFont typeface="Arial" panose="020B0604020202020204" pitchFamily="34" charset="0"/>
              <a:buChar char="•"/>
            </a:pPr>
            <a:r>
              <a:rPr lang="en-US" dirty="0" smtClean="0"/>
              <a:t>Holding office or being a lawyer</a:t>
            </a:r>
          </a:p>
          <a:p>
            <a:pPr marL="285750" indent="-285750">
              <a:buFont typeface="Arial" panose="020B0604020202020204" pitchFamily="34" charset="0"/>
              <a:buChar char="•"/>
            </a:pPr>
            <a:r>
              <a:rPr lang="en-US" dirty="0" smtClean="0"/>
              <a:t>Running schools</a:t>
            </a:r>
          </a:p>
          <a:p>
            <a:pPr marL="285750" indent="-285750">
              <a:buFont typeface="Arial" panose="020B0604020202020204" pitchFamily="34" charset="0"/>
              <a:buChar char="•"/>
            </a:pPr>
            <a:r>
              <a:rPr lang="en-US" dirty="0" smtClean="0"/>
              <a:t>Marrying a Christian</a:t>
            </a:r>
          </a:p>
          <a:p>
            <a:pPr marL="285750" indent="-285750">
              <a:buFont typeface="Arial" panose="020B0604020202020204" pitchFamily="34" charset="0"/>
              <a:buChar char="•"/>
            </a:pPr>
            <a:r>
              <a:rPr lang="en-US" dirty="0" smtClean="0"/>
              <a:t>Having a right to appeal against court sentences.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43867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p:txBody>
          <a:bodyPr/>
          <a:lstStyle/>
          <a:p>
            <a:r>
              <a:rPr lang="en-US" dirty="0" smtClean="0"/>
              <a:t>Preordained by the Gospels (they deserved punishment as they had crucified Christ)</a:t>
            </a:r>
            <a:endParaRPr lang="en-US" dirty="0"/>
          </a:p>
        </p:txBody>
      </p:sp>
      <p:sp>
        <p:nvSpPr>
          <p:cNvPr id="3" name="Text Placeholder 2">
            <a:extLst>
              <a:ext uri="{FF2B5EF4-FFF2-40B4-BE49-F238E27FC236}">
                <a16:creationId xmlns:a16="http://schemas.microsoft.com/office/drawing/2014/main" id="{9C059A28-6923-4B5B-9304-CCFE4E2B8582}"/>
              </a:ext>
            </a:extLst>
          </p:cNvPr>
          <p:cNvSpPr>
            <a:spLocks noGrp="1"/>
          </p:cNvSpPr>
          <p:nvPr>
            <p:ph type="body" sz="quarter" idx="13"/>
          </p:nvPr>
        </p:nvSpPr>
        <p:spPr/>
        <p:txBody>
          <a:bodyPr/>
          <a:lstStyle/>
          <a:p>
            <a:r>
              <a:rPr lang="en-US" dirty="0" smtClean="0"/>
              <a:t>Alexander III</a:t>
            </a:r>
            <a:endParaRPr lang="en-US" dirty="0"/>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p:txBody>
          <a:bodyPr>
            <a:normAutofit fontScale="92500" lnSpcReduction="20000"/>
          </a:bodyPr>
          <a:lstStyle/>
          <a:p>
            <a:r>
              <a:rPr lang="en-US" dirty="0" smtClean="0"/>
              <a:t>Anti-Semitic policies escalated:</a:t>
            </a:r>
          </a:p>
          <a:p>
            <a:pPr marL="285750" indent="-285750">
              <a:buFont typeface="Arial" panose="020B0604020202020204" pitchFamily="34" charset="0"/>
              <a:buChar char="•"/>
            </a:pPr>
            <a:r>
              <a:rPr lang="en-US" dirty="0" smtClean="0"/>
              <a:t>1887 quotas for attending universities </a:t>
            </a:r>
          </a:p>
          <a:p>
            <a:pPr marL="285750" indent="-285750">
              <a:buFont typeface="Arial" panose="020B0604020202020204" pitchFamily="34" charset="0"/>
              <a:buChar char="•"/>
            </a:pPr>
            <a:r>
              <a:rPr lang="en-US" dirty="0" smtClean="0"/>
              <a:t>1890 deportation of foreign Jews</a:t>
            </a:r>
          </a:p>
          <a:p>
            <a:pPr marL="285750" indent="-285750">
              <a:buFont typeface="Arial" panose="020B0604020202020204" pitchFamily="34" charset="0"/>
              <a:buChar char="•"/>
            </a:pPr>
            <a:r>
              <a:rPr lang="en-US" dirty="0" smtClean="0"/>
              <a:t>1892 Jews to be not more than 10% of municipal councils </a:t>
            </a:r>
          </a:p>
          <a:p>
            <a:pPr marL="285750" indent="-285750">
              <a:buFont typeface="Arial" panose="020B0604020202020204" pitchFamily="34" charset="0"/>
              <a:buChar char="•"/>
            </a:pPr>
            <a:r>
              <a:rPr lang="en-US" dirty="0" smtClean="0"/>
              <a:t>1894 Jews banned from selling spirits – one of their few sources of income. </a:t>
            </a:r>
            <a:endParaRPr lang="en-US" dirty="0"/>
          </a:p>
        </p:txBody>
      </p:sp>
    </p:spTree>
    <p:extLst>
      <p:ext uri="{BB962C8B-B14F-4D97-AF65-F5344CB8AC3E}">
        <p14:creationId xmlns:p14="http://schemas.microsoft.com/office/powerpoint/2010/main" val="198330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E1DA-3FCD-4498-BCBB-3618ED94736C}"/>
              </a:ext>
            </a:extLst>
          </p:cNvPr>
          <p:cNvSpPr>
            <a:spLocks noGrp="1"/>
          </p:cNvSpPr>
          <p:nvPr>
            <p:ph type="title"/>
          </p:nvPr>
        </p:nvSpPr>
        <p:spPr>
          <a:xfrm>
            <a:off x="685801" y="609599"/>
            <a:ext cx="7298005" cy="1260000"/>
          </a:xfrm>
        </p:spPr>
        <p:txBody>
          <a:bodyPr/>
          <a:lstStyle/>
          <a:p>
            <a:r>
              <a:rPr lang="en-US" dirty="0" smtClean="0"/>
              <a:t>the reaction led to two directions </a:t>
            </a:r>
            <a:br>
              <a:rPr lang="en-US" dirty="0" smtClean="0"/>
            </a:br>
            <a:r>
              <a:rPr lang="en-US" dirty="0" smtClean="0"/>
              <a:t>being taken.</a:t>
            </a:r>
            <a:endParaRPr lang="en-US" dirty="0"/>
          </a:p>
        </p:txBody>
      </p:sp>
      <p:pic>
        <p:nvPicPr>
          <p:cNvPr id="13" name="Picture 12" descr="pen and paper icon">
            <a:extLst>
              <a:ext uri="{FF2B5EF4-FFF2-40B4-BE49-F238E27FC236}">
                <a16:creationId xmlns:a16="http://schemas.microsoft.com/office/drawing/2014/main" id="{CE889C08-FD1F-4AE0-9D82-E718A6E92DF1}"/>
              </a:ext>
              <a:ext uri="{C183D7F6-B498-43B3-948B-1728B52AA6E4}">
                <adec:decorative xmlns="" xmlns:adec="http://schemas.microsoft.com/office/drawing/2017/decorative" val="1"/>
              </a:ext>
            </a:extLst>
          </p:cNvPr>
          <p:cNvPicPr>
            <a:picLocks noChangeAspect="1"/>
          </p:cNvPicPr>
          <p:nvPr/>
        </p:nvPicPr>
        <p:blipFill>
          <a:blip r:embed="rId2"/>
          <a:stretch>
            <a:fillRect/>
          </a:stretch>
        </p:blipFill>
        <p:spPr>
          <a:xfrm>
            <a:off x="7983806" y="778138"/>
            <a:ext cx="814387" cy="814387"/>
          </a:xfrm>
          <a:prstGeom prst="rect">
            <a:avLst/>
          </a:prstGeom>
        </p:spPr>
      </p:pic>
      <p:sp>
        <p:nvSpPr>
          <p:cNvPr id="3" name="Text Placeholder 2">
            <a:extLst>
              <a:ext uri="{FF2B5EF4-FFF2-40B4-BE49-F238E27FC236}">
                <a16:creationId xmlns:a16="http://schemas.microsoft.com/office/drawing/2014/main" id="{CBECD2AB-7B57-4093-A2C5-E0BA9203854D}"/>
              </a:ext>
            </a:extLst>
          </p:cNvPr>
          <p:cNvSpPr>
            <a:spLocks noGrp="1"/>
          </p:cNvSpPr>
          <p:nvPr>
            <p:ph type="body" idx="1"/>
          </p:nvPr>
        </p:nvSpPr>
        <p:spPr/>
        <p:txBody>
          <a:bodyPr/>
          <a:lstStyle/>
          <a:p>
            <a:r>
              <a:rPr lang="en-US" dirty="0" smtClean="0"/>
              <a:t>225000 Jews left during Alex IIIs reign – a further 2m more would flee, treated as spies, during 1914-17.</a:t>
            </a:r>
            <a:endParaRPr lang="en-US" dirty="0"/>
          </a:p>
        </p:txBody>
      </p:sp>
      <p:pic>
        <p:nvPicPr>
          <p:cNvPr id="15" name="Content Placeholder 14">
            <a:extLst>
              <a:ext uri="{FF2B5EF4-FFF2-40B4-BE49-F238E27FC236}">
                <a16:creationId xmlns:a16="http://schemas.microsoft.com/office/drawing/2014/main" id="{87835C94-AD92-45FD-BF85-1265B76BF5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blackGray">
          <a:xfrm>
            <a:off x="957923" y="2870200"/>
            <a:ext cx="4657991" cy="2916238"/>
          </a:xfrm>
        </p:spPr>
      </p:pic>
      <p:sp>
        <p:nvSpPr>
          <p:cNvPr id="5" name="Text Placeholder 4">
            <a:extLst>
              <a:ext uri="{FF2B5EF4-FFF2-40B4-BE49-F238E27FC236}">
                <a16:creationId xmlns:a16="http://schemas.microsoft.com/office/drawing/2014/main" id="{C97B01CB-70D1-4DA6-A9BF-B0BA77A1609B}"/>
              </a:ext>
            </a:extLst>
          </p:cNvPr>
          <p:cNvSpPr>
            <a:spLocks noGrp="1"/>
          </p:cNvSpPr>
          <p:nvPr>
            <p:ph type="body" sz="quarter" idx="3"/>
          </p:nvPr>
        </p:nvSpPr>
        <p:spPr>
          <a:xfrm>
            <a:off x="6298271" y="2501900"/>
            <a:ext cx="1685536" cy="3809999"/>
          </a:xfrm>
        </p:spPr>
        <p:txBody>
          <a:bodyPr/>
          <a:lstStyle/>
          <a:p>
            <a:r>
              <a:rPr lang="en-US" dirty="0" smtClean="0"/>
              <a:t>On October 7 1897 The General Union of Jewish Workers was formed. Known as the Jewish Bund, it would become a key revolutionary group.</a:t>
            </a:r>
            <a:endParaRPr lang="en-US" dirty="0"/>
          </a:p>
        </p:txBody>
      </p:sp>
      <p:pic>
        <p:nvPicPr>
          <p:cNvPr id="17" name="Content Placeholder 16">
            <a:extLst>
              <a:ext uri="{FF2B5EF4-FFF2-40B4-BE49-F238E27FC236}">
                <a16:creationId xmlns:a16="http://schemas.microsoft.com/office/drawing/2014/main" id="{11D36F2E-D9FF-449E-BC2E-9CC0051EC5F8}"/>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b="40926"/>
          <a:stretch/>
        </p:blipFill>
        <p:spPr bwMode="blackGray">
          <a:xfrm>
            <a:off x="8082305" y="166153"/>
            <a:ext cx="3982695" cy="5853647"/>
          </a:xfrm>
        </p:spPr>
      </p:pic>
    </p:spTree>
    <p:extLst>
      <p:ext uri="{BB962C8B-B14F-4D97-AF65-F5344CB8AC3E}">
        <p14:creationId xmlns:p14="http://schemas.microsoft.com/office/powerpoint/2010/main" val="144521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lstStyle/>
          <a:p>
            <a:r>
              <a:rPr lang="en-US" dirty="0" smtClean="0"/>
              <a:t>Did this lead to 1917? </a:t>
            </a:r>
            <a:endParaRPr lang="en-US" dirty="0"/>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 xmlns:adec="http://schemas.microsoft.com/office/drawing/2017/decorative" val="1"/>
              </a:ext>
            </a:extLst>
          </p:cNvPr>
          <p:cNvPicPr>
            <a:picLocks noChangeAspect="1"/>
          </p:cNvPicPr>
          <p:nvPr/>
        </p:nvPicPr>
        <p:blipFill>
          <a:blip r:embed="rId2"/>
          <a:stretch>
            <a:fillRect/>
          </a:stretch>
        </p:blipFill>
        <p:spPr>
          <a:xfrm>
            <a:off x="6096000" y="894451"/>
            <a:ext cx="685800" cy="685800"/>
          </a:xfrm>
          <a:prstGeom prst="rect">
            <a:avLst/>
          </a:prstGeom>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p:txBody>
          <a:bodyPr/>
          <a:lstStyle/>
          <a:p>
            <a:r>
              <a:rPr lang="en-US" dirty="0" smtClean="0"/>
              <a:t>Your task: </a:t>
            </a:r>
          </a:p>
          <a:p>
            <a:endParaRPr lang="en-US" dirty="0"/>
          </a:p>
          <a:p>
            <a:pPr marL="0" indent="0">
              <a:buNone/>
            </a:pPr>
            <a:r>
              <a:rPr lang="en-US" dirty="0" smtClean="0"/>
              <a:t>How far did the Russification and ‘Reaction’ of Alexander III mean he failed to leave a secure inheritance for his son? Was his ‘Reaction’ the key to 1917? Make your own assessment please. </a:t>
            </a:r>
            <a:endParaRPr lang="en-US" dirty="0"/>
          </a:p>
        </p:txBody>
      </p:sp>
    </p:spTree>
    <p:extLst>
      <p:ext uri="{BB962C8B-B14F-4D97-AF65-F5344CB8AC3E}">
        <p14:creationId xmlns:p14="http://schemas.microsoft.com/office/powerpoint/2010/main" val="277620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2.xml><?xml version="1.0" encoding="utf-8"?>
<ds:datastoreItem xmlns:ds="http://schemas.openxmlformats.org/officeDocument/2006/customXml" ds:itemID="{0EC94942-C689-461B-8649-1FD863C6BA2B}">
  <ds:schemaRefs>
    <ds:schemaRef ds:uri="http://purl.org/dc/elements/1.1/"/>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2006/metadata/properties"/>
    <ds:schemaRef ds:uri="http://purl.org/dc/terms/"/>
    <ds:schemaRef ds:uri="16c05727-aa75-4e4a-9b5f-8a80a1165891"/>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431</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Corbel</vt:lpstr>
      <vt:lpstr>Celestial</vt:lpstr>
      <vt:lpstr>Alexander III (1881-94) </vt:lpstr>
      <vt:lpstr>Alexander iII</vt:lpstr>
      <vt:lpstr>History</vt:lpstr>
      <vt:lpstr>Konstantin pobedonostsev</vt:lpstr>
      <vt:lpstr>Anti-Semitic pogroms hit 16 cities in 1883</vt:lpstr>
      <vt:lpstr>Preordained by the Gospels (they deserved punishment as they had crucified Christ)</vt:lpstr>
      <vt:lpstr>the reaction led to two directions  being taken.</vt:lpstr>
      <vt:lpstr>Did this lead to 1917?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2020-04-30T14:04:13Z</dcterms:created>
  <dcterms:modified xsi:type="dcterms:W3CDTF">2020-05-05T19:44:11Z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