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115" d="100"/>
          <a:sy n="115" d="100"/>
        </p:scale>
        <p:origin x="20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20BA07B-0B81-4784-8557-BD38B93EE992}" type="datetimeFigureOut">
              <a:rPr lang="en-GB" smtClean="0"/>
              <a:t>17/08/2020</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557EB5F6-74D0-4F2F-83F9-4D8A6D350E68}"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9262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0BA07B-0B81-4784-8557-BD38B93EE992}" type="datetimeFigureOut">
              <a:rPr lang="en-GB" smtClean="0"/>
              <a:t>17/08/2020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7EB5F6-74D0-4F2F-83F9-4D8A6D350E68}" type="slidenum">
              <a:rPr lang="en-GB" smtClean="0"/>
              <a:t>‹#›</a:t>
            </a:fld>
            <a:endParaRPr lang="en-GB"/>
          </a:p>
        </p:txBody>
      </p:sp>
    </p:spTree>
    <p:extLst>
      <p:ext uri="{BB962C8B-B14F-4D97-AF65-F5344CB8AC3E}">
        <p14:creationId xmlns:p14="http://schemas.microsoft.com/office/powerpoint/2010/main" val="2392176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0BA07B-0B81-4784-8557-BD38B93EE992}" type="datetimeFigureOut">
              <a:rPr lang="en-GB" smtClean="0"/>
              <a:t>17/08/2020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7EB5F6-74D0-4F2F-83F9-4D8A6D350E68}"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6443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0BA07B-0B81-4784-8557-BD38B93EE992}" type="datetimeFigureOut">
              <a:rPr lang="en-GB" smtClean="0"/>
              <a:t>17/08/2020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7EB5F6-74D0-4F2F-83F9-4D8A6D350E68}"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9846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0BA07B-0B81-4784-8557-BD38B93EE992}" type="datetimeFigureOut">
              <a:rPr lang="en-GB" smtClean="0"/>
              <a:t>17/08/2020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7EB5F6-74D0-4F2F-83F9-4D8A6D350E68}" type="slidenum">
              <a:rPr lang="en-GB" smtClean="0"/>
              <a:t>‹#›</a:t>
            </a:fld>
            <a:endParaRPr lang="en-GB"/>
          </a:p>
        </p:txBody>
      </p:sp>
    </p:spTree>
    <p:extLst>
      <p:ext uri="{BB962C8B-B14F-4D97-AF65-F5344CB8AC3E}">
        <p14:creationId xmlns:p14="http://schemas.microsoft.com/office/powerpoint/2010/main" val="1376843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0BA07B-0B81-4784-8557-BD38B93EE992}" type="datetimeFigureOut">
              <a:rPr lang="en-GB" smtClean="0"/>
              <a:t>17/08/2020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7EB5F6-74D0-4F2F-83F9-4D8A6D350E68}"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9749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0BA07B-0B81-4784-8557-BD38B93EE992}" type="datetimeFigureOut">
              <a:rPr lang="en-GB" smtClean="0"/>
              <a:t>17/08/2020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7EB5F6-74D0-4F2F-83F9-4D8A6D350E68}"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2310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0BA07B-0B81-4784-8557-BD38B93EE992}" type="datetimeFigureOut">
              <a:rPr lang="en-GB" smtClean="0"/>
              <a:t>17/08/2020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7EB5F6-74D0-4F2F-83F9-4D8A6D350E68}"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1257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0BA07B-0B81-4784-8557-BD38B93EE992}" type="datetimeFigureOut">
              <a:rPr lang="en-GB" smtClean="0"/>
              <a:t>17/08/2020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7EB5F6-74D0-4F2F-83F9-4D8A6D350E68}"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490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0BA07B-0B81-4784-8557-BD38B93EE992}" type="datetimeFigureOut">
              <a:rPr lang="en-GB" smtClean="0"/>
              <a:t>17/08/2020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7EB5F6-74D0-4F2F-83F9-4D8A6D350E68}" type="slidenum">
              <a:rPr lang="en-GB" smtClean="0"/>
              <a:t>‹#›</a:t>
            </a:fld>
            <a:endParaRPr lang="en-GB"/>
          </a:p>
        </p:txBody>
      </p:sp>
    </p:spTree>
    <p:extLst>
      <p:ext uri="{BB962C8B-B14F-4D97-AF65-F5344CB8AC3E}">
        <p14:creationId xmlns:p14="http://schemas.microsoft.com/office/powerpoint/2010/main" val="1268147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0BA07B-0B81-4784-8557-BD38B93EE992}" type="datetimeFigureOut">
              <a:rPr lang="en-GB" smtClean="0"/>
              <a:t>17/08/2020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7EB5F6-74D0-4F2F-83F9-4D8A6D350E68}"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246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20BA07B-0B81-4784-8557-BD38B93EE992}" type="datetimeFigureOut">
              <a:rPr lang="en-GB" smtClean="0"/>
              <a:t>17/08/2020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7EB5F6-74D0-4F2F-83F9-4D8A6D350E68}" type="slidenum">
              <a:rPr lang="en-GB" smtClean="0"/>
              <a:t>‹#›</a:t>
            </a:fld>
            <a:endParaRPr lang="en-GB"/>
          </a:p>
        </p:txBody>
      </p:sp>
    </p:spTree>
    <p:extLst>
      <p:ext uri="{BB962C8B-B14F-4D97-AF65-F5344CB8AC3E}">
        <p14:creationId xmlns:p14="http://schemas.microsoft.com/office/powerpoint/2010/main" val="2500836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0BA07B-0B81-4784-8557-BD38B93EE992}" type="datetimeFigureOut">
              <a:rPr lang="en-GB" smtClean="0"/>
              <a:t>17/08/2020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57EB5F6-74D0-4F2F-83F9-4D8A6D350E68}"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4882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20BA07B-0B81-4784-8557-BD38B93EE992}" type="datetimeFigureOut">
              <a:rPr lang="en-GB" smtClean="0"/>
              <a:t>17/08/2020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57EB5F6-74D0-4F2F-83F9-4D8A6D350E68}"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7298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0BA07B-0B81-4784-8557-BD38B93EE992}" type="datetimeFigureOut">
              <a:rPr lang="en-GB" smtClean="0"/>
              <a:t>17/08/2020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57EB5F6-74D0-4F2F-83F9-4D8A6D350E68}" type="slidenum">
              <a:rPr lang="en-GB" smtClean="0"/>
              <a:t>‹#›</a:t>
            </a:fld>
            <a:endParaRPr lang="en-GB"/>
          </a:p>
        </p:txBody>
      </p:sp>
    </p:spTree>
    <p:extLst>
      <p:ext uri="{BB962C8B-B14F-4D97-AF65-F5344CB8AC3E}">
        <p14:creationId xmlns:p14="http://schemas.microsoft.com/office/powerpoint/2010/main" val="3843307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0BA07B-0B81-4784-8557-BD38B93EE992}" type="datetimeFigureOut">
              <a:rPr lang="en-GB" smtClean="0"/>
              <a:t>17/08/2020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7EB5F6-74D0-4F2F-83F9-4D8A6D350E68}"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7178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0BA07B-0B81-4784-8557-BD38B93EE992}" type="datetimeFigureOut">
              <a:rPr lang="en-GB" smtClean="0"/>
              <a:t>17/08/2020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7EB5F6-74D0-4F2F-83F9-4D8A6D350E68}" type="slidenum">
              <a:rPr lang="en-GB" smtClean="0"/>
              <a:t>‹#›</a:t>
            </a:fld>
            <a:endParaRPr lang="en-GB"/>
          </a:p>
        </p:txBody>
      </p:sp>
    </p:spTree>
    <p:extLst>
      <p:ext uri="{BB962C8B-B14F-4D97-AF65-F5344CB8AC3E}">
        <p14:creationId xmlns:p14="http://schemas.microsoft.com/office/powerpoint/2010/main" val="276209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20BA07B-0B81-4784-8557-BD38B93EE992}" type="datetimeFigureOut">
              <a:rPr lang="en-GB" smtClean="0"/>
              <a:t>17/08/2020</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57EB5F6-74D0-4F2F-83F9-4D8A6D350E68}" type="slidenum">
              <a:rPr lang="en-GB" smtClean="0"/>
              <a:t>‹#›</a:t>
            </a:fld>
            <a:endParaRPr lang="en-GB"/>
          </a:p>
        </p:txBody>
      </p:sp>
    </p:spTree>
    <p:extLst>
      <p:ext uri="{BB962C8B-B14F-4D97-AF65-F5344CB8AC3E}">
        <p14:creationId xmlns:p14="http://schemas.microsoft.com/office/powerpoint/2010/main" val="1320759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George Venable</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262632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George Venable</a:t>
            </a:r>
          </a:p>
        </p:txBody>
      </p:sp>
      <p:sp>
        <p:nvSpPr>
          <p:cNvPr id="3" name="Content Placeholder 2"/>
          <p:cNvSpPr>
            <a:spLocks noGrp="1"/>
          </p:cNvSpPr>
          <p:nvPr>
            <p:ph idx="1"/>
          </p:nvPr>
        </p:nvSpPr>
        <p:spPr>
          <a:xfrm>
            <a:off x="4430110" y="2888008"/>
            <a:ext cx="3239815" cy="3181716"/>
          </a:xfrm>
        </p:spPr>
        <p:txBody>
          <a:bodyPr/>
          <a:lstStyle/>
          <a:p>
            <a:pPr marL="0" indent="0">
              <a:buNone/>
            </a:pPr>
            <a:r>
              <a:rPr lang="en-GB" dirty="0" smtClean="0"/>
              <a:t>What could be the purpose of these studies?</a:t>
            </a:r>
          </a:p>
          <a:p>
            <a:pPr marL="0" indent="0">
              <a:buNone/>
            </a:pPr>
            <a:endParaRPr lang="en-GB" dirty="0"/>
          </a:p>
          <a:p>
            <a:pPr marL="0" indent="0">
              <a:buNone/>
            </a:pPr>
            <a:r>
              <a:rPr lang="en-GB" dirty="0" smtClean="0"/>
              <a:t>How would you describe them?</a:t>
            </a:r>
            <a:endParaRPr lang="en-GB" dirty="0"/>
          </a:p>
        </p:txBody>
      </p:sp>
      <p:pic>
        <p:nvPicPr>
          <p:cNvPr id="4" name="Picture 3"/>
          <p:cNvPicPr>
            <a:picLocks noChangeAspect="1"/>
          </p:cNvPicPr>
          <p:nvPr/>
        </p:nvPicPr>
        <p:blipFill>
          <a:blip r:embed="rId2"/>
          <a:stretch>
            <a:fillRect/>
          </a:stretch>
        </p:blipFill>
        <p:spPr>
          <a:xfrm>
            <a:off x="518455" y="1769497"/>
            <a:ext cx="3616052" cy="4622874"/>
          </a:xfrm>
          <a:prstGeom prst="rect">
            <a:avLst/>
          </a:prstGeom>
        </p:spPr>
      </p:pic>
      <p:pic>
        <p:nvPicPr>
          <p:cNvPr id="5" name="Picture 4"/>
          <p:cNvPicPr>
            <a:picLocks noChangeAspect="1"/>
          </p:cNvPicPr>
          <p:nvPr/>
        </p:nvPicPr>
        <p:blipFill>
          <a:blip r:embed="rId3"/>
          <a:stretch>
            <a:fillRect/>
          </a:stretch>
        </p:blipFill>
        <p:spPr>
          <a:xfrm>
            <a:off x="8203652" y="444420"/>
            <a:ext cx="3551346" cy="5289558"/>
          </a:xfrm>
          <a:prstGeom prst="rect">
            <a:avLst/>
          </a:prstGeom>
        </p:spPr>
      </p:pic>
    </p:spTree>
    <p:extLst>
      <p:ext uri="{BB962C8B-B14F-4D97-AF65-F5344CB8AC3E}">
        <p14:creationId xmlns:p14="http://schemas.microsoft.com/office/powerpoint/2010/main" val="2391582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7103" y="693683"/>
            <a:ext cx="10029494" cy="5182185"/>
          </a:xfrm>
        </p:spPr>
        <p:txBody>
          <a:bodyPr>
            <a:normAutofit fontScale="92500" lnSpcReduction="10000"/>
          </a:bodyPr>
          <a:lstStyle/>
          <a:p>
            <a:r>
              <a:rPr lang="en-US" dirty="0"/>
              <a:t>Scientific illustrators practice their art as part of the research process, to communicate research results, to reach the general public, and to open people's eyes to the beauty of nature. The National Museum of Natural History hires numerous </a:t>
            </a:r>
            <a:r>
              <a:rPr lang="en-US" dirty="0" smtClean="0"/>
              <a:t>illustrators.</a:t>
            </a:r>
          </a:p>
          <a:p>
            <a:r>
              <a:rPr lang="en-US" dirty="0" smtClean="0"/>
              <a:t>George </a:t>
            </a:r>
            <a:r>
              <a:rPr lang="en-US" dirty="0"/>
              <a:t>L. Venable first came to the Smithsonian's National Museum of Natural History in December 1971, with twelve years of experience in medical and commercial illustration. He retired thirty years later in </a:t>
            </a:r>
            <a:r>
              <a:rPr lang="en-US" dirty="0" smtClean="0"/>
              <a:t>2002.bDuring </a:t>
            </a:r>
            <a:r>
              <a:rPr lang="en-US" dirty="0"/>
              <a:t>his career, his technique evolved from using traditional artist tools of pencil and paper to employing a computer, sophisticated software, and a pressure-sensitive tablet for digital illustrations.</a:t>
            </a:r>
            <a:endParaRPr lang="en-US" dirty="0" smtClean="0"/>
          </a:p>
          <a:p>
            <a:r>
              <a:rPr lang="en-US" dirty="0"/>
              <a:t>As a scientific illustrator, one must be able to convey a detailed, clear and accurate depiction of a specimen</a:t>
            </a:r>
            <a:r>
              <a:rPr lang="en-US" dirty="0" smtClean="0"/>
              <a:t>.</a:t>
            </a:r>
          </a:p>
          <a:p>
            <a:r>
              <a:rPr lang="en-US" dirty="0"/>
              <a:t>Why not just photograph specimens? Photographs can misrepresent shape and color, depending upon the lighting. Few specimens are in the pristine shape of a scientific illustration. Often in the process of collecting, insect specimens tend to dry, curl, twist or otherwise get distorted. When a specimen is preserved or placed in alcohol, it loses its original </a:t>
            </a:r>
            <a:r>
              <a:rPr lang="en-US" dirty="0" smtClean="0"/>
              <a:t>shape</a:t>
            </a:r>
            <a:r>
              <a:rPr lang="en-US" dirty="0"/>
              <a:t> </a:t>
            </a:r>
            <a:r>
              <a:rPr lang="en-US" dirty="0" smtClean="0"/>
              <a:t>and </a:t>
            </a:r>
            <a:r>
              <a:rPr lang="en-US" dirty="0" err="1" smtClean="0"/>
              <a:t>colour</a:t>
            </a:r>
            <a:r>
              <a:rPr lang="en-US" dirty="0" smtClean="0"/>
              <a:t>.</a:t>
            </a:r>
            <a:endParaRPr lang="en-GB" dirty="0"/>
          </a:p>
        </p:txBody>
      </p:sp>
    </p:spTree>
    <p:extLst>
      <p:ext uri="{BB962C8B-B14F-4D97-AF65-F5344CB8AC3E}">
        <p14:creationId xmlns:p14="http://schemas.microsoft.com/office/powerpoint/2010/main" val="110383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20000"/>
          </a:bodyPr>
          <a:lstStyle/>
          <a:p>
            <a:r>
              <a:rPr lang="en-GB" altLang="en-US" sz="3500" dirty="0">
                <a:solidFill>
                  <a:srgbClr val="FF0000"/>
                </a:solidFill>
              </a:rPr>
              <a:t>Lesson objective: To be able to improve my accuracy when drawing.</a:t>
            </a:r>
          </a:p>
          <a:p>
            <a:r>
              <a:rPr lang="en-GB" altLang="en-US" sz="3500" dirty="0">
                <a:solidFill>
                  <a:srgbClr val="00B0F0"/>
                </a:solidFill>
              </a:rPr>
              <a:t>Skill objective: To be able to use a grid to draw an outline accurately.</a:t>
            </a:r>
          </a:p>
          <a:p>
            <a:r>
              <a:rPr lang="en-GB" altLang="en-US" sz="3500" dirty="0">
                <a:solidFill>
                  <a:srgbClr val="00B050"/>
                </a:solidFill>
              </a:rPr>
              <a:t>Lesson outcome: An A5 line drawing of </a:t>
            </a:r>
            <a:r>
              <a:rPr lang="en-GB" altLang="en-US" sz="3500" dirty="0" smtClean="0">
                <a:solidFill>
                  <a:srgbClr val="00B050"/>
                </a:solidFill>
              </a:rPr>
              <a:t>an insect using </a:t>
            </a:r>
            <a:r>
              <a:rPr lang="en-GB" altLang="en-US" sz="3500" dirty="0">
                <a:solidFill>
                  <a:srgbClr val="00B050"/>
                </a:solidFill>
              </a:rPr>
              <a:t>light pencil lines.</a:t>
            </a:r>
          </a:p>
          <a:p>
            <a:pPr>
              <a:buNone/>
            </a:pPr>
            <a:r>
              <a:rPr lang="en-GB" altLang="en-US" sz="3500" dirty="0"/>
              <a:t>AO3 Recording Observations</a:t>
            </a:r>
          </a:p>
          <a:p>
            <a:endParaRPr lang="en-GB" dirty="0"/>
          </a:p>
        </p:txBody>
      </p:sp>
    </p:spTree>
    <p:extLst>
      <p:ext uri="{BB962C8B-B14F-4D97-AF65-F5344CB8AC3E}">
        <p14:creationId xmlns:p14="http://schemas.microsoft.com/office/powerpoint/2010/main" val="3105268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8" name="Content Placeholder 7"/>
          <p:cNvSpPr>
            <a:spLocks noGrp="1"/>
          </p:cNvSpPr>
          <p:nvPr>
            <p:ph idx="1"/>
          </p:nvPr>
        </p:nvSpPr>
        <p:spPr/>
        <p:txBody>
          <a:bodyPr/>
          <a:lstStyle/>
          <a:p>
            <a:pPr marL="0" indent="0">
              <a:buNone/>
            </a:pPr>
            <a:endParaRPr lang="en-GB" dirty="0"/>
          </a:p>
        </p:txBody>
      </p:sp>
      <p:pic>
        <p:nvPicPr>
          <p:cNvPr id="9" name="Picture 8"/>
          <p:cNvPicPr>
            <a:picLocks noChangeAspect="1"/>
          </p:cNvPicPr>
          <p:nvPr/>
        </p:nvPicPr>
        <p:blipFill>
          <a:blip r:embed="rId2"/>
          <a:stretch>
            <a:fillRect/>
          </a:stretch>
        </p:blipFill>
        <p:spPr>
          <a:xfrm>
            <a:off x="108066" y="54899"/>
            <a:ext cx="4763069" cy="6803101"/>
          </a:xfrm>
          <a:prstGeom prst="rect">
            <a:avLst/>
          </a:prstGeom>
        </p:spPr>
      </p:pic>
      <p:pic>
        <p:nvPicPr>
          <p:cNvPr id="10" name="Picture 9"/>
          <p:cNvPicPr>
            <a:picLocks noChangeAspect="1"/>
          </p:cNvPicPr>
          <p:nvPr/>
        </p:nvPicPr>
        <p:blipFill>
          <a:blip r:embed="rId3"/>
          <a:stretch>
            <a:fillRect/>
          </a:stretch>
        </p:blipFill>
        <p:spPr>
          <a:xfrm>
            <a:off x="6520304" y="-66502"/>
            <a:ext cx="4967970" cy="6924502"/>
          </a:xfrm>
          <a:prstGeom prst="rect">
            <a:avLst/>
          </a:prstGeom>
        </p:spPr>
      </p:pic>
    </p:spTree>
    <p:extLst>
      <p:ext uri="{BB962C8B-B14F-4D97-AF65-F5344CB8AC3E}">
        <p14:creationId xmlns:p14="http://schemas.microsoft.com/office/powerpoint/2010/main" val="3721175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088966" y="286409"/>
            <a:ext cx="4656341" cy="6571591"/>
          </a:xfrm>
          <a:prstGeom prst="rect">
            <a:avLst/>
          </a:prstGeom>
        </p:spPr>
      </p:pic>
    </p:spTree>
    <p:extLst>
      <p:ext uri="{BB962C8B-B14F-4D97-AF65-F5344CB8AC3E}">
        <p14:creationId xmlns:p14="http://schemas.microsoft.com/office/powerpoint/2010/main" val="116576835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91</TotalTime>
  <Words>268</Words>
  <Application>Microsoft Office PowerPoint</Application>
  <PresentationFormat>Widescreen</PresentationFormat>
  <Paragraphs>13</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Garamond</vt:lpstr>
      <vt:lpstr>Organic</vt:lpstr>
      <vt:lpstr>George Venable</vt:lpstr>
      <vt:lpstr>George Venable</vt:lpstr>
      <vt:lpstr>PowerPoint Presentation</vt:lpstr>
      <vt:lpstr>PowerPoint Presentation</vt:lpstr>
      <vt:lpstr>PowerPoint Presentation</vt:lpstr>
      <vt:lpstr>PowerPoint Presentation</vt:lpstr>
    </vt:vector>
  </TitlesOfParts>
  <Company>King Edward VI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Westmore</dc:creator>
  <cp:lastModifiedBy>Alex Westmore</cp:lastModifiedBy>
  <cp:revision>7</cp:revision>
  <dcterms:created xsi:type="dcterms:W3CDTF">2018-09-19T11:46:00Z</dcterms:created>
  <dcterms:modified xsi:type="dcterms:W3CDTF">2020-08-17T14:17:29Z</dcterms:modified>
</cp:coreProperties>
</file>