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</p:sldMasterIdLst>
  <p:notesMasterIdLst>
    <p:notesMasterId r:id="rId14"/>
  </p:notesMasterIdLst>
  <p:sldIdLst>
    <p:sldId id="284" r:id="rId3"/>
    <p:sldId id="298" r:id="rId4"/>
    <p:sldId id="285" r:id="rId5"/>
    <p:sldId id="286" r:id="rId6"/>
    <p:sldId id="290" r:id="rId7"/>
    <p:sldId id="292" r:id="rId8"/>
    <p:sldId id="287" r:id="rId9"/>
    <p:sldId id="296" r:id="rId10"/>
    <p:sldId id="297" r:id="rId11"/>
    <p:sldId id="299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F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A1089-D110-4ECF-BB04-4F9500DBADD7}" type="datetimeFigureOut">
              <a:rPr lang="en-GB" smtClean="0"/>
              <a:t>12/09/2015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5F5D5-7E68-4A5A-B011-1F58AA3EC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8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6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9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98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6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01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99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59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71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55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97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1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13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13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74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31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D0E5-0859-4E86-A0EE-32CD8425137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8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4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1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9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6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8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4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7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2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5064797" cy="2533361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can we evaluate the WMM?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2600" dirty="0" err="1" smtClean="0">
                <a:latin typeface="Comic Sans MS" panose="030F0702030302020204" pitchFamily="66" charset="0"/>
              </a:rPr>
              <a:t>Baddeley</a:t>
            </a:r>
            <a:r>
              <a:rPr lang="en-GB" sz="2600" dirty="0" smtClean="0">
                <a:latin typeface="Comic Sans MS" panose="030F0702030302020204" pitchFamily="66" charset="0"/>
              </a:rPr>
              <a:t> </a:t>
            </a:r>
            <a:r>
              <a:rPr lang="en-GB" sz="2600" dirty="0">
                <a:latin typeface="Comic Sans MS" panose="030F0702030302020204" pitchFamily="66" charset="0"/>
              </a:rPr>
              <a:t>&amp; </a:t>
            </a:r>
            <a:r>
              <a:rPr lang="en-GB" sz="2600" dirty="0" smtClean="0">
                <a:latin typeface="Comic Sans MS" panose="030F0702030302020204" pitchFamily="66" charset="0"/>
              </a:rPr>
              <a:t>Hitch (1974</a:t>
            </a:r>
            <a:r>
              <a:rPr lang="en-GB" sz="2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1901" y="332656"/>
            <a:ext cx="3672408" cy="4608512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Starter: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 you know what each of these exam trigger words requires:</a:t>
            </a:r>
          </a:p>
          <a:p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Describe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Outline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Explain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Compare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Discuss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Evaluate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8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KNOW and EVALUATE research supporting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8495"/>
            <a:ext cx="4992789" cy="310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2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18" y="11266"/>
            <a:ext cx="9137282" cy="825446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</a:t>
            </a:r>
            <a:r>
              <a:rPr lang="en-GB" b="1" dirty="0" smtClean="0">
                <a:latin typeface="Comic Sans MS" panose="030F0702030302020204" pitchFamily="66" charset="0"/>
              </a:rPr>
              <a:t>Recognising A01 and A02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8" y="908720"/>
            <a:ext cx="37011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Read through the 12 mark exemplar answer. Highlight A01 and </a:t>
            </a:r>
            <a:r>
              <a:rPr lang="en-GB" sz="21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A02</a:t>
            </a:r>
          </a:p>
          <a:p>
            <a:endParaRPr lang="en-GB" sz="21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100" b="1" dirty="0">
                <a:solidFill>
                  <a:prstClr val="black"/>
                </a:solidFill>
                <a:latin typeface="Comic Sans MS" panose="030F0702030302020204" pitchFamily="66" charset="0"/>
              </a:rPr>
              <a:t>A/A* extension: </a:t>
            </a:r>
            <a:r>
              <a:rPr lang="en-GB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Read through the APA article on the effectiveness of practical applications of WMM research. What methodological issues are there with the research?</a:t>
            </a:r>
          </a:p>
        </p:txBody>
      </p:sp>
      <p:sp>
        <p:nvSpPr>
          <p:cNvPr id="2" name="Rectangle 1"/>
          <p:cNvSpPr/>
          <p:nvPr/>
        </p:nvSpPr>
        <p:spPr>
          <a:xfrm rot="230170">
            <a:off x="3826040" y="1071548"/>
            <a:ext cx="4948304" cy="4524315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Remember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You 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MUST </a:t>
            </a:r>
            <a:r>
              <a:rPr lang="en-US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elaborate 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your </a:t>
            </a:r>
            <a:r>
              <a:rPr lang="en-US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evaluation points 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the higher marks.</a:t>
            </a:r>
          </a:p>
          <a:p>
            <a:endParaRPr lang="en-US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example 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There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is evidence from dual task studies to support the model 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(1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mark). It is easier to do two tasks at the same time if they use different processing systems (verbal and visual) than if they use the same slave system 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(2 marks).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prstClr val="black"/>
                </a:solidFill>
                <a:latin typeface="Comic Sans MS" panose="030F0702030302020204" pitchFamily="66" charset="0"/>
              </a:rPr>
              <a:t>For example 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 The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central executive is too 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simplistic and vague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(1 mark). The central executive is 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most vital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part of the 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model, yet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it’s exact role is unclear (2 marks).</a:t>
            </a:r>
          </a:p>
          <a:p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8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KNOW and EVALUATE research supporting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13" y="5623247"/>
            <a:ext cx="1601145" cy="123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2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18" y="8531"/>
            <a:ext cx="3359937" cy="1260229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Plenary – </a:t>
            </a:r>
            <a:r>
              <a:rPr lang="en-GB" b="1" dirty="0" smtClean="0">
                <a:latin typeface="Comic Sans MS" panose="030F0702030302020204" pitchFamily="66" charset="0"/>
              </a:rPr>
              <a:t>Match-up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341258"/>
            <a:ext cx="377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If your name comes up you have to match-up one of the boxes on each side (not one that has already been done!!)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38" y="-8772"/>
            <a:ext cx="2019562" cy="68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28276"/>
            <a:ext cx="2088232" cy="692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648966" cy="90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79" y="2649321"/>
            <a:ext cx="734058" cy="72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20" y="3599795"/>
            <a:ext cx="7905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71" y="4869160"/>
            <a:ext cx="597024" cy="79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5400" y="2731583"/>
            <a:ext cx="2664296" cy="935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Lily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400" y="2731583"/>
            <a:ext cx="2664296" cy="935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Maz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400" y="2731583"/>
            <a:ext cx="2664296" cy="935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Will S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400" y="2709520"/>
            <a:ext cx="2664296" cy="935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Joanna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5400" y="2679858"/>
            <a:ext cx="2664296" cy="935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Joe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5400" y="2731583"/>
            <a:ext cx="2664296" cy="935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734" y="4225792"/>
            <a:ext cx="3629178" cy="2031325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KNOW and EVALUATE research supporting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340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18" y="11266"/>
            <a:ext cx="9137282" cy="825446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</a:t>
            </a:r>
            <a:r>
              <a:rPr lang="en-GB" b="1" dirty="0" smtClean="0">
                <a:latin typeface="Comic Sans MS" panose="030F0702030302020204" pitchFamily="66" charset="0"/>
              </a:rPr>
              <a:t>Evaluation highlight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806541"/>
            <a:ext cx="6300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1. </a:t>
            </a:r>
            <a:r>
              <a:rPr lang="en-GB" sz="21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Highlight</a:t>
            </a:r>
            <a:r>
              <a:rPr lang="en-GB" sz="21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each evaluation of the WMM as either a:</a:t>
            </a:r>
          </a:p>
          <a:p>
            <a:r>
              <a:rPr lang="en-GB" sz="2100" b="1" dirty="0" smtClean="0">
                <a:latin typeface="Comic Sans MS" panose="030F0702030302020204" pitchFamily="66" charset="0"/>
              </a:rPr>
              <a:t>Strength</a:t>
            </a:r>
          </a:p>
          <a:p>
            <a:r>
              <a:rPr lang="en-GB" sz="21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OR</a:t>
            </a:r>
          </a:p>
          <a:p>
            <a:r>
              <a:rPr lang="en-GB" sz="21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Criticism.</a:t>
            </a:r>
          </a:p>
          <a:p>
            <a:endParaRPr lang="en-GB" sz="21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757">
            <a:off x="656830" y="1022361"/>
            <a:ext cx="1959333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63888" y="3212976"/>
            <a:ext cx="381645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Don’t forgot to </a:t>
            </a:r>
            <a:r>
              <a:rPr lang="en-GB" sz="2400" i="1" dirty="0">
                <a:solidFill>
                  <a:prstClr val="black"/>
                </a:solidFill>
              </a:rPr>
              <a:t>evaluate</a:t>
            </a:r>
            <a:r>
              <a:rPr lang="en-GB" sz="2400" dirty="0">
                <a:solidFill>
                  <a:prstClr val="black"/>
                </a:solidFill>
              </a:rPr>
              <a:t> memory models in longer questions in an exam.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65" y="3212976"/>
            <a:ext cx="1962840" cy="143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18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KNOW and EVALUATE research supporting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 rot="513267">
            <a:off x="6912760" y="4789111"/>
            <a:ext cx="2052329" cy="1383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Key words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Empirical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Dual task method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Dyslexia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ADHD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71800" y="1556792"/>
            <a:ext cx="6131024" cy="11430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‘Dual task method’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886536">
            <a:off x="424855" y="3984404"/>
            <a:ext cx="4897876" cy="1493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Can somebody re-cap what this entailed?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8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KNOW and EVALUATE research supporting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 rot="513267">
            <a:off x="6912760" y="4789111"/>
            <a:ext cx="2052329" cy="1383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Key words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Empirical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Dual task method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Dyslexia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ADHD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706090"/>
          </a:xfrm>
          <a:prstGeom prst="rect">
            <a:avLst/>
          </a:prstGeom>
          <a:solidFill>
            <a:srgbClr val="13F939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+ Evaluation - WMM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76" y="2924943"/>
            <a:ext cx="2448984" cy="245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5519" y="997064"/>
            <a:ext cx="3336361" cy="295232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Supported by LOTS of </a:t>
            </a:r>
            <a:r>
              <a:rPr lang="en-GB" sz="4400" b="1" dirty="0" smtClean="0">
                <a:latin typeface="Comic Sans MS" panose="030F0702030302020204" pitchFamily="66" charset="0"/>
              </a:rPr>
              <a:t>empirical </a:t>
            </a:r>
            <a:r>
              <a:rPr lang="en-GB" sz="4400" dirty="0" smtClean="0">
                <a:latin typeface="Comic Sans MS" panose="030F0702030302020204" pitchFamily="66" charset="0"/>
              </a:rPr>
              <a:t>research.</a:t>
            </a:r>
          </a:p>
        </p:txBody>
      </p:sp>
    </p:spTree>
    <p:extLst>
      <p:ext uri="{BB962C8B-B14F-4D97-AF65-F5344CB8AC3E}">
        <p14:creationId xmlns:p14="http://schemas.microsoft.com/office/powerpoint/2010/main" val="8635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35416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Case study - ‘</a:t>
            </a:r>
            <a:r>
              <a:rPr lang="en-GB" b="1" dirty="0" smtClean="0"/>
              <a:t>KF</a:t>
            </a:r>
            <a:r>
              <a:rPr lang="en-GB" dirty="0" smtClean="0"/>
              <a:t>’</a:t>
            </a:r>
            <a:br>
              <a:rPr lang="en-GB" dirty="0" smtClean="0"/>
            </a:br>
            <a:r>
              <a:rPr lang="en-GB" sz="3100" i="1" dirty="0" err="1" smtClean="0"/>
              <a:t>Shallice</a:t>
            </a:r>
            <a:r>
              <a:rPr lang="en-GB" sz="3100" i="1" dirty="0" smtClean="0"/>
              <a:t> &amp; Warrington 1970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4" y="116632"/>
            <a:ext cx="2448272" cy="172819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Evidence </a:t>
            </a:r>
          </a:p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WMM…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0"/>
            <a:ext cx="4248472" cy="38128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KF suffered </a:t>
            </a:r>
            <a:r>
              <a:rPr lang="en-GB" b="1" dirty="0">
                <a:latin typeface="Comic Sans MS" panose="030F0702030302020204" pitchFamily="66" charset="0"/>
              </a:rPr>
              <a:t>brain </a:t>
            </a:r>
            <a:r>
              <a:rPr lang="en-GB" b="1" dirty="0" smtClean="0">
                <a:latin typeface="Comic Sans MS" panose="030F0702030302020204" pitchFamily="66" charset="0"/>
              </a:rPr>
              <a:t>damage </a:t>
            </a:r>
            <a:r>
              <a:rPr lang="en-GB" dirty="0">
                <a:latin typeface="Comic Sans MS" panose="030F0702030302020204" pitchFamily="66" charset="0"/>
              </a:rPr>
              <a:t>to his left </a:t>
            </a:r>
            <a:r>
              <a:rPr lang="en-GB" dirty="0" smtClean="0">
                <a:latin typeface="Comic Sans MS" panose="030F0702030302020204" pitchFamily="66" charset="0"/>
              </a:rPr>
              <a:t>occipital </a:t>
            </a:r>
            <a:r>
              <a:rPr lang="en-GB" dirty="0">
                <a:latin typeface="Comic Sans MS" panose="030F0702030302020204" pitchFamily="66" charset="0"/>
              </a:rPr>
              <a:t>lobe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following a motorcycle accident.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His </a:t>
            </a:r>
            <a:r>
              <a:rPr lang="en-GB" dirty="0">
                <a:latin typeface="Comic Sans MS" panose="030F0702030302020204" pitchFamily="66" charset="0"/>
              </a:rPr>
              <a:t>short term memory for </a:t>
            </a:r>
            <a:r>
              <a:rPr lang="en-GB" i="1" dirty="0">
                <a:latin typeface="Comic Sans MS" panose="030F0702030302020204" pitchFamily="66" charset="0"/>
              </a:rPr>
              <a:t>verbal materials was very poor</a:t>
            </a:r>
            <a:r>
              <a:rPr lang="en-GB" dirty="0">
                <a:latin typeface="Comic Sans MS" panose="030F0702030302020204" pitchFamily="66" charset="0"/>
              </a:rPr>
              <a:t>, but was more or less </a:t>
            </a:r>
            <a:r>
              <a:rPr lang="en-GB" i="1" dirty="0">
                <a:latin typeface="Comic Sans MS" panose="030F0702030302020204" pitchFamily="66" charset="0"/>
              </a:rPr>
              <a:t>normal for visual </a:t>
            </a:r>
            <a:r>
              <a:rPr lang="en-GB" dirty="0">
                <a:latin typeface="Comic Sans MS" panose="030F0702030302020204" pitchFamily="66" charset="0"/>
              </a:rPr>
              <a:t>material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This suggested he had an impaired </a:t>
            </a:r>
            <a:r>
              <a:rPr lang="en-GB" b="1" dirty="0" smtClean="0">
                <a:latin typeface="Comic Sans MS" panose="030F0702030302020204" pitchFamily="66" charset="0"/>
              </a:rPr>
              <a:t>articulatory loop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85" y="1710711"/>
            <a:ext cx="2572364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443211">
            <a:off x="6915673" y="2798522"/>
            <a:ext cx="2060389" cy="1384995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does this support the WMM?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85" y="3384247"/>
            <a:ext cx="2572363" cy="2300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5364088" y="2691141"/>
            <a:ext cx="116727" cy="953883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7504" y="117275"/>
            <a:ext cx="9144000" cy="206210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What advantages are there of </a:t>
            </a:r>
            <a:r>
              <a:rPr lang="en-GB" sz="3200" dirty="0">
                <a:latin typeface="Comic Sans MS" panose="030F0702030302020204" pitchFamily="66" charset="0"/>
              </a:rPr>
              <a:t>using </a:t>
            </a:r>
            <a:r>
              <a:rPr lang="en-GB" sz="3200" b="1" dirty="0">
                <a:latin typeface="Comic Sans MS" panose="030F0702030302020204" pitchFamily="66" charset="0"/>
              </a:rPr>
              <a:t>case </a:t>
            </a:r>
            <a:r>
              <a:rPr lang="en-GB" sz="3200" b="1" dirty="0" smtClean="0">
                <a:latin typeface="Comic Sans MS" panose="030F0702030302020204" pitchFamily="66" charset="0"/>
              </a:rPr>
              <a:t>studies </a:t>
            </a:r>
            <a:r>
              <a:rPr lang="en-GB" sz="3200" dirty="0" smtClean="0">
                <a:latin typeface="Comic Sans MS" panose="030F0702030302020204" pitchFamily="66" charset="0"/>
              </a:rPr>
              <a:t>such as this as evidence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rather than </a:t>
            </a:r>
            <a:r>
              <a:rPr lang="en-GB" sz="3200" dirty="0" smtClean="0">
                <a:latin typeface="Comic Sans MS" panose="030F0702030302020204" pitchFamily="66" charset="0"/>
              </a:rPr>
              <a:t>experiments.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Suggest a </a:t>
            </a:r>
            <a:r>
              <a:rPr lang="en-GB" sz="3200" dirty="0">
                <a:latin typeface="Comic Sans MS" panose="030F0702030302020204" pitchFamily="66" charset="0"/>
              </a:rPr>
              <a:t>weaknesses.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8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KNOW and EVALUATE research supporting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 rot="513267">
            <a:off x="6912760" y="4789111"/>
            <a:ext cx="2052329" cy="1383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Key words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Empirical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Dual task method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Dyslexia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ADHD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06090"/>
          </a:xfrm>
          <a:prstGeom prst="rect">
            <a:avLst/>
          </a:prstGeom>
          <a:solidFill>
            <a:srgbClr val="13F939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+ Evaluation - WMM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55649"/>
            <a:ext cx="5436096" cy="48020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INFLUENTIAL!!!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Most cognitive psychologists now refer to STM as ‘working memory’.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It has simulated research and the model has been modified to account for new findings.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89">
            <a:off x="6337998" y="1195976"/>
            <a:ext cx="2527616" cy="148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560">
            <a:off x="6263206" y="2607798"/>
            <a:ext cx="2512316" cy="19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8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KNOW and EVALUATE research supporting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 rot="513267">
            <a:off x="6912760" y="4789111"/>
            <a:ext cx="2052329" cy="1383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Key words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Empirical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Dual task method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Dyslexia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ADHD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06090"/>
          </a:xfrm>
          <a:prstGeom prst="rect">
            <a:avLst/>
          </a:prstGeom>
          <a:solidFill>
            <a:srgbClr val="13F939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+ Evaluation - WMM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83768" y="1124743"/>
            <a:ext cx="6264696" cy="3705735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Can help in early identification of dyslexia.</a:t>
            </a:r>
          </a:p>
          <a:p>
            <a:pPr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Can be used as a basis to help treat children with ADHD and dyslexia improve working memory (allows a greater ability to hold and manipulate data). However, research into the effectiveness of this has been criticised methodologically.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0" y="2757562"/>
            <a:ext cx="2143125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199" y="747225"/>
            <a:ext cx="23545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Has important practical applications.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8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KNOW and EVALUATE research supporting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 rot="513267">
            <a:off x="6912760" y="4789111"/>
            <a:ext cx="2052329" cy="13831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Key words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Empirical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Dual task method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Dyslexia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ADHD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0609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-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Evaluation - WMM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55649"/>
            <a:ext cx="4788024" cy="48020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There is very </a:t>
            </a:r>
            <a:r>
              <a:rPr lang="en-GB" i="1" dirty="0" smtClean="0">
                <a:latin typeface="Comic Sans MS" panose="030F0702030302020204" pitchFamily="66" charset="0"/>
              </a:rPr>
              <a:t>little research </a:t>
            </a:r>
            <a:r>
              <a:rPr lang="en-GB" dirty="0" smtClean="0">
                <a:latin typeface="Comic Sans MS" panose="030F0702030302020204" pitchFamily="66" charset="0"/>
              </a:rPr>
              <a:t>on the most important part of the WMM – the central executive.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Therefore little is known about this most important aspect of the model. The idea is </a:t>
            </a:r>
            <a:r>
              <a:rPr lang="en-GB" b="1" dirty="0" smtClean="0">
                <a:latin typeface="Comic Sans MS" panose="030F0702030302020204" pitchFamily="66" charset="0"/>
              </a:rPr>
              <a:t>simplistic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dirty="0" smtClean="0">
                <a:latin typeface="Comic Sans MS" panose="030F0702030302020204" pitchFamily="66" charset="0"/>
              </a:rPr>
              <a:t>vague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8870">
            <a:off x="6060546" y="908719"/>
            <a:ext cx="2327877" cy="310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180489">
            <a:off x="7627682" y="1052736"/>
            <a:ext cx="48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rgbClr val="C00000"/>
                </a:solidFill>
              </a:rPr>
              <a:t>?</a:t>
            </a:r>
            <a:endParaRPr lang="en-GB" sz="96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405570">
            <a:off x="4793057" y="4209286"/>
            <a:ext cx="4285892" cy="1200329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For example: </a:t>
            </a:r>
            <a:r>
              <a:rPr lang="en-GB" sz="2400" b="1" dirty="0" smtClean="0">
                <a:latin typeface="Comic Sans MS" panose="030F0702030302020204" pitchFamily="66" charset="0"/>
              </a:rPr>
              <a:t>What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exactly is ‘directing attention’ and ‘allocating resources’?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8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KNOW and EVALUATE research supporting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13" y="5623247"/>
            <a:ext cx="1601145" cy="123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2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55649"/>
            <a:ext cx="4788024" cy="4802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Model does </a:t>
            </a:r>
            <a:r>
              <a:rPr lang="en-GB" b="1" dirty="0" smtClean="0">
                <a:latin typeface="Comic Sans MS" panose="030F0702030302020204" pitchFamily="66" charset="0"/>
              </a:rPr>
              <a:t>not </a:t>
            </a:r>
            <a:r>
              <a:rPr lang="en-GB" dirty="0" smtClean="0">
                <a:latin typeface="Comic Sans MS" panose="030F0702030302020204" pitchFamily="66" charset="0"/>
              </a:rPr>
              <a:t>make it clear how we deal with information from </a:t>
            </a:r>
            <a:r>
              <a:rPr lang="en-GB" b="1" dirty="0" smtClean="0">
                <a:latin typeface="Comic Sans MS" panose="030F0702030302020204" pitchFamily="66" charset="0"/>
              </a:rPr>
              <a:t>smell  and touch senses.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Just acoustic and visual information.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70609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-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Evaluation - WMM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7199"/>
            <a:ext cx="3600400" cy="34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0152" y="4509120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002060"/>
                </a:solidFill>
              </a:rPr>
              <a:t>X</a:t>
            </a:r>
            <a:endParaRPr lang="en-GB" sz="8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4996" y="4125859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002060"/>
                </a:solidFill>
              </a:rPr>
              <a:t>X</a:t>
            </a:r>
            <a:endParaRPr lang="en-GB" sz="8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8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KNOW and EVALUATE research supporting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13" y="5623247"/>
            <a:ext cx="1601145" cy="123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8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052736"/>
            <a:ext cx="4716016" cy="2285319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WM only concerns itself with </a:t>
            </a:r>
            <a:r>
              <a:rPr lang="en-GB" dirty="0" smtClean="0">
                <a:latin typeface="Comic Sans MS" panose="030F0702030302020204" pitchFamily="66" charset="0"/>
              </a:rPr>
              <a:t>STM, and does give detail into LTM. It is </a:t>
            </a:r>
            <a:r>
              <a:rPr lang="en-GB" b="1" dirty="0">
                <a:latin typeface="Comic Sans MS" panose="030F0702030302020204" pitchFamily="66" charset="0"/>
              </a:rPr>
              <a:t>not a comprehensive model of memory.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70609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-  </a:t>
            </a:r>
            <a:r>
              <a:rPr lang="en-GB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Evaluation - WMM</a:t>
            </a:r>
            <a:endParaRPr lang="en-GB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8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KNOW and EVALUATE research supporting the model (A02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).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13" y="5623247"/>
            <a:ext cx="1601145" cy="123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772816"/>
            <a:ext cx="1652786" cy="183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8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882</Words>
  <Application>Microsoft Office PowerPoint</Application>
  <PresentationFormat>On-screen Show (4:3)</PresentationFormat>
  <Paragraphs>124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7_Office Theme</vt:lpstr>
      <vt:lpstr>How can we evaluate the WMM? Baddeley &amp; Hitch (1974)</vt:lpstr>
      <vt:lpstr>Activity – Evaluation highlight</vt:lpstr>
      <vt:lpstr>‘Dual task method’</vt:lpstr>
      <vt:lpstr>Case study - ‘KF’ Shallice &amp; Warrington 1970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– Recognising A01 and A02</vt:lpstr>
      <vt:lpstr>Plenary – Match-up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</dc:creator>
  <cp:lastModifiedBy>Kirsty</cp:lastModifiedBy>
  <cp:revision>67</cp:revision>
  <dcterms:created xsi:type="dcterms:W3CDTF">2014-08-08T11:39:35Z</dcterms:created>
  <dcterms:modified xsi:type="dcterms:W3CDTF">2015-09-12T18:50:01Z</dcterms:modified>
</cp:coreProperties>
</file>