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6" d="100"/>
          <a:sy n="66" d="100"/>
        </p:scale>
        <p:origin x="638"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459A01-6D24-432E-B25C-1215B0F83352}"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0901BA39-6AB2-42E2-8278-299572C9F175}">
      <dgm:prSet phldrT="[Text]"/>
      <dgm:spPr/>
      <dgm:t>
        <a:bodyPr/>
        <a:lstStyle/>
        <a:p>
          <a:r>
            <a:rPr lang="en-US" dirty="0" smtClean="0"/>
            <a:t>Physical Fitness</a:t>
          </a:r>
          <a:endParaRPr lang="en-US" dirty="0"/>
        </a:p>
      </dgm:t>
    </dgm:pt>
    <dgm:pt modelId="{AAF7A6C7-BCF8-448C-98D4-34CE3E6F4DD2}" type="parTrans" cxnId="{4535E638-B44E-4120-B2DD-96EBA09B58C7}">
      <dgm:prSet/>
      <dgm:spPr/>
      <dgm:t>
        <a:bodyPr/>
        <a:lstStyle/>
        <a:p>
          <a:endParaRPr lang="en-US"/>
        </a:p>
      </dgm:t>
    </dgm:pt>
    <dgm:pt modelId="{0D53043C-5F71-4185-9200-29683C3D2736}" type="sibTrans" cxnId="{4535E638-B44E-4120-B2DD-96EBA09B58C7}">
      <dgm:prSet/>
      <dgm:spPr/>
      <dgm:t>
        <a:bodyPr/>
        <a:lstStyle/>
        <a:p>
          <a:endParaRPr lang="en-US"/>
        </a:p>
      </dgm:t>
    </dgm:pt>
    <dgm:pt modelId="{A38B1BE2-82FB-4B42-828A-08EEAA928A1E}">
      <dgm:prSet phldrT="[Text]"/>
      <dgm:spPr/>
      <dgm:t>
        <a:bodyPr/>
        <a:lstStyle/>
        <a:p>
          <a:r>
            <a:rPr lang="en-US" dirty="0" smtClean="0"/>
            <a:t>Cardiovascular Endurance</a:t>
          </a:r>
          <a:endParaRPr lang="en-US" dirty="0"/>
        </a:p>
      </dgm:t>
    </dgm:pt>
    <dgm:pt modelId="{5B7A44D2-11A7-47E6-9E66-36F88FB2EF92}" type="parTrans" cxnId="{2AEEE21B-74F5-409C-969A-CF0D87FFBBC1}">
      <dgm:prSet/>
      <dgm:spPr/>
      <dgm:t>
        <a:bodyPr/>
        <a:lstStyle/>
        <a:p>
          <a:endParaRPr lang="en-US"/>
        </a:p>
      </dgm:t>
    </dgm:pt>
    <dgm:pt modelId="{F090D805-DB9B-495D-A8C3-8D365A0B9E15}" type="sibTrans" cxnId="{2AEEE21B-74F5-409C-969A-CF0D87FFBBC1}">
      <dgm:prSet/>
      <dgm:spPr/>
      <dgm:t>
        <a:bodyPr/>
        <a:lstStyle/>
        <a:p>
          <a:endParaRPr lang="en-US"/>
        </a:p>
      </dgm:t>
    </dgm:pt>
    <dgm:pt modelId="{5ECADA01-7FDB-416C-BCD8-CBB79BB31A45}">
      <dgm:prSet phldrT="[Text]"/>
      <dgm:spPr/>
      <dgm:t>
        <a:bodyPr/>
        <a:lstStyle/>
        <a:p>
          <a:r>
            <a:rPr lang="en-US" dirty="0" smtClean="0"/>
            <a:t>Power</a:t>
          </a:r>
          <a:endParaRPr lang="en-US" dirty="0"/>
        </a:p>
      </dgm:t>
    </dgm:pt>
    <dgm:pt modelId="{EAB5A01F-6E49-4960-9F41-06578AF806F8}" type="parTrans" cxnId="{22171CE4-7C2D-404E-A0D3-4BD25782E560}">
      <dgm:prSet/>
      <dgm:spPr/>
      <dgm:t>
        <a:bodyPr/>
        <a:lstStyle/>
        <a:p>
          <a:endParaRPr lang="en-US"/>
        </a:p>
      </dgm:t>
    </dgm:pt>
    <dgm:pt modelId="{9F231E3E-D987-4907-BE76-46570A80A15B}" type="sibTrans" cxnId="{22171CE4-7C2D-404E-A0D3-4BD25782E560}">
      <dgm:prSet/>
      <dgm:spPr/>
      <dgm:t>
        <a:bodyPr/>
        <a:lstStyle/>
        <a:p>
          <a:endParaRPr lang="en-US"/>
        </a:p>
      </dgm:t>
    </dgm:pt>
    <dgm:pt modelId="{6EEFA912-542A-4591-97A8-5810A688D15F}">
      <dgm:prSet phldrT="[Text]"/>
      <dgm:spPr/>
      <dgm:t>
        <a:bodyPr/>
        <a:lstStyle/>
        <a:p>
          <a:r>
            <a:rPr lang="en-US" dirty="0" smtClean="0"/>
            <a:t>Change of Direction/Agility</a:t>
          </a:r>
          <a:endParaRPr lang="en-US" dirty="0"/>
        </a:p>
      </dgm:t>
    </dgm:pt>
    <dgm:pt modelId="{7041A0BB-195F-4DEB-8074-80AC753C7C3C}" type="parTrans" cxnId="{3B8311C7-C83A-4FB8-92C3-75C8477C4A29}">
      <dgm:prSet/>
      <dgm:spPr/>
      <dgm:t>
        <a:bodyPr/>
        <a:lstStyle/>
        <a:p>
          <a:endParaRPr lang="en-US"/>
        </a:p>
      </dgm:t>
    </dgm:pt>
    <dgm:pt modelId="{FB9558B8-9276-41EF-A1F4-A8B7D3377EE2}" type="sibTrans" cxnId="{3B8311C7-C83A-4FB8-92C3-75C8477C4A29}">
      <dgm:prSet/>
      <dgm:spPr/>
      <dgm:t>
        <a:bodyPr/>
        <a:lstStyle/>
        <a:p>
          <a:endParaRPr lang="en-US"/>
        </a:p>
      </dgm:t>
    </dgm:pt>
    <dgm:pt modelId="{9B5A55FE-BBB4-4884-84B5-0A94A793A074}">
      <dgm:prSet phldrT="[Text]"/>
      <dgm:spPr/>
      <dgm:t>
        <a:bodyPr/>
        <a:lstStyle/>
        <a:p>
          <a:r>
            <a:rPr lang="en-US" dirty="0" smtClean="0"/>
            <a:t>Muscular Strength and Endurance</a:t>
          </a:r>
          <a:endParaRPr lang="en-US" dirty="0"/>
        </a:p>
      </dgm:t>
    </dgm:pt>
    <dgm:pt modelId="{C97E29D7-43AD-4E4F-952F-C6AAB05B02D6}" type="parTrans" cxnId="{F27523A2-5D96-4138-A26E-DEE9BF62A666}">
      <dgm:prSet/>
      <dgm:spPr/>
      <dgm:t>
        <a:bodyPr/>
        <a:lstStyle/>
        <a:p>
          <a:endParaRPr lang="en-US"/>
        </a:p>
      </dgm:t>
    </dgm:pt>
    <dgm:pt modelId="{2CA798C6-468A-4D56-9412-D93178137C40}" type="sibTrans" cxnId="{F27523A2-5D96-4138-A26E-DEE9BF62A666}">
      <dgm:prSet/>
      <dgm:spPr/>
      <dgm:t>
        <a:bodyPr/>
        <a:lstStyle/>
        <a:p>
          <a:endParaRPr lang="en-US"/>
        </a:p>
      </dgm:t>
    </dgm:pt>
    <dgm:pt modelId="{C2E0A18A-90DA-445F-B1FB-255589C5C196}">
      <dgm:prSet phldrT="[Text]"/>
      <dgm:spPr/>
      <dgm:t>
        <a:bodyPr/>
        <a:lstStyle/>
        <a:p>
          <a:r>
            <a:rPr lang="en-US" dirty="0" smtClean="0"/>
            <a:t>Core Stability</a:t>
          </a:r>
          <a:endParaRPr lang="en-US" dirty="0"/>
        </a:p>
      </dgm:t>
    </dgm:pt>
    <dgm:pt modelId="{BD60C391-A21F-4E91-A2A9-FE1D6827D183}" type="parTrans" cxnId="{59D4FBDE-4196-41AC-B8F1-EB9697926FB2}">
      <dgm:prSet/>
      <dgm:spPr/>
      <dgm:t>
        <a:bodyPr/>
        <a:lstStyle/>
        <a:p>
          <a:endParaRPr lang="en-US"/>
        </a:p>
      </dgm:t>
    </dgm:pt>
    <dgm:pt modelId="{B419EA19-DE9B-4630-8904-9AC9CEE119BB}" type="sibTrans" cxnId="{59D4FBDE-4196-41AC-B8F1-EB9697926FB2}">
      <dgm:prSet/>
      <dgm:spPr/>
      <dgm:t>
        <a:bodyPr/>
        <a:lstStyle/>
        <a:p>
          <a:endParaRPr lang="en-US"/>
        </a:p>
      </dgm:t>
    </dgm:pt>
    <dgm:pt modelId="{DA6696E5-5EB9-41CE-A2BC-BB44CF6D795D}">
      <dgm:prSet phldrT="[Text]"/>
      <dgm:spPr/>
      <dgm:t>
        <a:bodyPr/>
        <a:lstStyle/>
        <a:p>
          <a:r>
            <a:rPr lang="en-US" dirty="0" smtClean="0"/>
            <a:t>Speed</a:t>
          </a:r>
          <a:endParaRPr lang="en-US" dirty="0"/>
        </a:p>
      </dgm:t>
    </dgm:pt>
    <dgm:pt modelId="{7DF63A08-4974-412A-9155-3D82E157330A}" type="parTrans" cxnId="{87944977-877B-413E-B8BB-E062F12B0869}">
      <dgm:prSet/>
      <dgm:spPr/>
      <dgm:t>
        <a:bodyPr/>
        <a:lstStyle/>
        <a:p>
          <a:endParaRPr lang="en-US"/>
        </a:p>
      </dgm:t>
    </dgm:pt>
    <dgm:pt modelId="{1F75F978-9612-4B6E-A841-C4C0F8B555DA}" type="sibTrans" cxnId="{87944977-877B-413E-B8BB-E062F12B0869}">
      <dgm:prSet/>
      <dgm:spPr/>
      <dgm:t>
        <a:bodyPr/>
        <a:lstStyle/>
        <a:p>
          <a:endParaRPr lang="en-US"/>
        </a:p>
      </dgm:t>
    </dgm:pt>
    <dgm:pt modelId="{5C08E79D-03B9-4612-861E-EF6CFE7DA045}" type="pres">
      <dgm:prSet presAssocID="{21459A01-6D24-432E-B25C-1215B0F83352}" presName="Name0" presStyleCnt="0">
        <dgm:presLayoutVars>
          <dgm:chMax val="1"/>
          <dgm:chPref val="1"/>
          <dgm:dir/>
          <dgm:animOne val="branch"/>
          <dgm:animLvl val="lvl"/>
        </dgm:presLayoutVars>
      </dgm:prSet>
      <dgm:spPr/>
      <dgm:t>
        <a:bodyPr/>
        <a:lstStyle/>
        <a:p>
          <a:endParaRPr lang="en-US"/>
        </a:p>
      </dgm:t>
    </dgm:pt>
    <dgm:pt modelId="{CAF7D253-664A-40A4-976F-28CD2E5F1DE7}" type="pres">
      <dgm:prSet presAssocID="{0901BA39-6AB2-42E2-8278-299572C9F175}" presName="Parent" presStyleLbl="node0" presStyleIdx="0" presStyleCnt="1" custLinFactNeighborX="4" custLinFactNeighborY="2314">
        <dgm:presLayoutVars>
          <dgm:chMax val="6"/>
          <dgm:chPref val="6"/>
        </dgm:presLayoutVars>
      </dgm:prSet>
      <dgm:spPr/>
      <dgm:t>
        <a:bodyPr/>
        <a:lstStyle/>
        <a:p>
          <a:endParaRPr lang="en-US"/>
        </a:p>
      </dgm:t>
    </dgm:pt>
    <dgm:pt modelId="{19C07865-18E1-4368-99A3-8F8B4D4A68EF}" type="pres">
      <dgm:prSet presAssocID="{A38B1BE2-82FB-4B42-828A-08EEAA928A1E}" presName="Accent1" presStyleCnt="0"/>
      <dgm:spPr/>
    </dgm:pt>
    <dgm:pt modelId="{9494AF79-B808-4834-B2C4-B1210746D9F0}" type="pres">
      <dgm:prSet presAssocID="{A38B1BE2-82FB-4B42-828A-08EEAA928A1E}" presName="Accent" presStyleLbl="bgShp" presStyleIdx="0" presStyleCnt="6"/>
      <dgm:spPr/>
    </dgm:pt>
    <dgm:pt modelId="{4656A4E0-5FFC-46FB-874E-6B6C9D7008E9}" type="pres">
      <dgm:prSet presAssocID="{A38B1BE2-82FB-4B42-828A-08EEAA928A1E}" presName="Child1" presStyleLbl="node1" presStyleIdx="0" presStyleCnt="6">
        <dgm:presLayoutVars>
          <dgm:chMax val="0"/>
          <dgm:chPref val="0"/>
          <dgm:bulletEnabled val="1"/>
        </dgm:presLayoutVars>
      </dgm:prSet>
      <dgm:spPr/>
      <dgm:t>
        <a:bodyPr/>
        <a:lstStyle/>
        <a:p>
          <a:endParaRPr lang="en-US"/>
        </a:p>
      </dgm:t>
    </dgm:pt>
    <dgm:pt modelId="{07392D51-A76C-4C85-93B1-993F0A25A331}" type="pres">
      <dgm:prSet presAssocID="{5ECADA01-7FDB-416C-BCD8-CBB79BB31A45}" presName="Accent2" presStyleCnt="0"/>
      <dgm:spPr/>
    </dgm:pt>
    <dgm:pt modelId="{F28FDD0E-93B9-4C3D-B587-58B7ACE15AB8}" type="pres">
      <dgm:prSet presAssocID="{5ECADA01-7FDB-416C-BCD8-CBB79BB31A45}" presName="Accent" presStyleLbl="bgShp" presStyleIdx="1" presStyleCnt="6"/>
      <dgm:spPr/>
    </dgm:pt>
    <dgm:pt modelId="{5787AC89-FA2A-4ADD-9242-BB275427B821}" type="pres">
      <dgm:prSet presAssocID="{5ECADA01-7FDB-416C-BCD8-CBB79BB31A45}" presName="Child2" presStyleLbl="node1" presStyleIdx="1" presStyleCnt="6">
        <dgm:presLayoutVars>
          <dgm:chMax val="0"/>
          <dgm:chPref val="0"/>
          <dgm:bulletEnabled val="1"/>
        </dgm:presLayoutVars>
      </dgm:prSet>
      <dgm:spPr/>
      <dgm:t>
        <a:bodyPr/>
        <a:lstStyle/>
        <a:p>
          <a:endParaRPr lang="en-US"/>
        </a:p>
      </dgm:t>
    </dgm:pt>
    <dgm:pt modelId="{C3E0501B-BDA9-48B4-B1ED-9144477843E1}" type="pres">
      <dgm:prSet presAssocID="{6EEFA912-542A-4591-97A8-5810A688D15F}" presName="Accent3" presStyleCnt="0"/>
      <dgm:spPr/>
    </dgm:pt>
    <dgm:pt modelId="{37CE40D6-B41E-4D24-A6B8-94A9CA41AA98}" type="pres">
      <dgm:prSet presAssocID="{6EEFA912-542A-4591-97A8-5810A688D15F}" presName="Accent" presStyleLbl="bgShp" presStyleIdx="2" presStyleCnt="6"/>
      <dgm:spPr/>
    </dgm:pt>
    <dgm:pt modelId="{F49837BD-BCAF-4C51-862D-52F92B35C8E5}" type="pres">
      <dgm:prSet presAssocID="{6EEFA912-542A-4591-97A8-5810A688D15F}" presName="Child3" presStyleLbl="node1" presStyleIdx="2" presStyleCnt="6">
        <dgm:presLayoutVars>
          <dgm:chMax val="0"/>
          <dgm:chPref val="0"/>
          <dgm:bulletEnabled val="1"/>
        </dgm:presLayoutVars>
      </dgm:prSet>
      <dgm:spPr/>
      <dgm:t>
        <a:bodyPr/>
        <a:lstStyle/>
        <a:p>
          <a:endParaRPr lang="en-US"/>
        </a:p>
      </dgm:t>
    </dgm:pt>
    <dgm:pt modelId="{D66F6F28-3C88-40E8-917A-36DD379B2ABD}" type="pres">
      <dgm:prSet presAssocID="{9B5A55FE-BBB4-4884-84B5-0A94A793A074}" presName="Accent4" presStyleCnt="0"/>
      <dgm:spPr/>
    </dgm:pt>
    <dgm:pt modelId="{2CD9DD0B-B7F0-470F-86C5-638BCC1F36DF}" type="pres">
      <dgm:prSet presAssocID="{9B5A55FE-BBB4-4884-84B5-0A94A793A074}" presName="Accent" presStyleLbl="bgShp" presStyleIdx="3" presStyleCnt="6"/>
      <dgm:spPr/>
    </dgm:pt>
    <dgm:pt modelId="{BBCCDC22-30E7-4BEE-BA38-074CE2A28109}" type="pres">
      <dgm:prSet presAssocID="{9B5A55FE-BBB4-4884-84B5-0A94A793A074}" presName="Child4" presStyleLbl="node1" presStyleIdx="3" presStyleCnt="6">
        <dgm:presLayoutVars>
          <dgm:chMax val="0"/>
          <dgm:chPref val="0"/>
          <dgm:bulletEnabled val="1"/>
        </dgm:presLayoutVars>
      </dgm:prSet>
      <dgm:spPr/>
      <dgm:t>
        <a:bodyPr/>
        <a:lstStyle/>
        <a:p>
          <a:endParaRPr lang="en-US"/>
        </a:p>
      </dgm:t>
    </dgm:pt>
    <dgm:pt modelId="{1AE6BECA-D2DF-49F7-9880-128BC3ABCCE4}" type="pres">
      <dgm:prSet presAssocID="{C2E0A18A-90DA-445F-B1FB-255589C5C196}" presName="Accent5" presStyleCnt="0"/>
      <dgm:spPr/>
    </dgm:pt>
    <dgm:pt modelId="{C2A57EC9-28EE-489B-BEBE-22ACF84A6B78}" type="pres">
      <dgm:prSet presAssocID="{C2E0A18A-90DA-445F-B1FB-255589C5C196}" presName="Accent" presStyleLbl="bgShp" presStyleIdx="4" presStyleCnt="6"/>
      <dgm:spPr/>
    </dgm:pt>
    <dgm:pt modelId="{8CB1304E-BA3A-4614-B2F3-0865321C69A8}" type="pres">
      <dgm:prSet presAssocID="{C2E0A18A-90DA-445F-B1FB-255589C5C196}" presName="Child5" presStyleLbl="node1" presStyleIdx="4" presStyleCnt="6">
        <dgm:presLayoutVars>
          <dgm:chMax val="0"/>
          <dgm:chPref val="0"/>
          <dgm:bulletEnabled val="1"/>
        </dgm:presLayoutVars>
      </dgm:prSet>
      <dgm:spPr/>
      <dgm:t>
        <a:bodyPr/>
        <a:lstStyle/>
        <a:p>
          <a:endParaRPr lang="en-US"/>
        </a:p>
      </dgm:t>
    </dgm:pt>
    <dgm:pt modelId="{7D9783A1-1A8A-4A79-8EF7-050F23F1949B}" type="pres">
      <dgm:prSet presAssocID="{DA6696E5-5EB9-41CE-A2BC-BB44CF6D795D}" presName="Accent6" presStyleCnt="0"/>
      <dgm:spPr/>
    </dgm:pt>
    <dgm:pt modelId="{ED3A0F02-2E9A-4B5C-85D6-5A7D645BCD94}" type="pres">
      <dgm:prSet presAssocID="{DA6696E5-5EB9-41CE-A2BC-BB44CF6D795D}" presName="Accent" presStyleLbl="bgShp" presStyleIdx="5" presStyleCnt="6"/>
      <dgm:spPr/>
    </dgm:pt>
    <dgm:pt modelId="{357AC383-26C3-4DE0-ABCB-5247E8CFD1AC}" type="pres">
      <dgm:prSet presAssocID="{DA6696E5-5EB9-41CE-A2BC-BB44CF6D795D}" presName="Child6" presStyleLbl="node1" presStyleIdx="5" presStyleCnt="6">
        <dgm:presLayoutVars>
          <dgm:chMax val="0"/>
          <dgm:chPref val="0"/>
          <dgm:bulletEnabled val="1"/>
        </dgm:presLayoutVars>
      </dgm:prSet>
      <dgm:spPr/>
      <dgm:t>
        <a:bodyPr/>
        <a:lstStyle/>
        <a:p>
          <a:endParaRPr lang="en-US"/>
        </a:p>
      </dgm:t>
    </dgm:pt>
  </dgm:ptLst>
  <dgm:cxnLst>
    <dgm:cxn modelId="{F27523A2-5D96-4138-A26E-DEE9BF62A666}" srcId="{0901BA39-6AB2-42E2-8278-299572C9F175}" destId="{9B5A55FE-BBB4-4884-84B5-0A94A793A074}" srcOrd="3" destOrd="0" parTransId="{C97E29D7-43AD-4E4F-952F-C6AAB05B02D6}" sibTransId="{2CA798C6-468A-4D56-9412-D93178137C40}"/>
    <dgm:cxn modelId="{BED8CB9F-2EA9-4176-8C77-0616E069D576}" type="presOf" srcId="{9B5A55FE-BBB4-4884-84B5-0A94A793A074}" destId="{BBCCDC22-30E7-4BEE-BA38-074CE2A28109}" srcOrd="0" destOrd="0" presId="urn:microsoft.com/office/officeart/2011/layout/HexagonRadial"/>
    <dgm:cxn modelId="{87944977-877B-413E-B8BB-E062F12B0869}" srcId="{0901BA39-6AB2-42E2-8278-299572C9F175}" destId="{DA6696E5-5EB9-41CE-A2BC-BB44CF6D795D}" srcOrd="5" destOrd="0" parTransId="{7DF63A08-4974-412A-9155-3D82E157330A}" sibTransId="{1F75F978-9612-4B6E-A841-C4C0F8B555DA}"/>
    <dgm:cxn modelId="{3B8311C7-C83A-4FB8-92C3-75C8477C4A29}" srcId="{0901BA39-6AB2-42E2-8278-299572C9F175}" destId="{6EEFA912-542A-4591-97A8-5810A688D15F}" srcOrd="2" destOrd="0" parTransId="{7041A0BB-195F-4DEB-8074-80AC753C7C3C}" sibTransId="{FB9558B8-9276-41EF-A1F4-A8B7D3377EE2}"/>
    <dgm:cxn modelId="{2AEEE21B-74F5-409C-969A-CF0D87FFBBC1}" srcId="{0901BA39-6AB2-42E2-8278-299572C9F175}" destId="{A38B1BE2-82FB-4B42-828A-08EEAA928A1E}" srcOrd="0" destOrd="0" parTransId="{5B7A44D2-11A7-47E6-9E66-36F88FB2EF92}" sibTransId="{F090D805-DB9B-495D-A8C3-8D365A0B9E15}"/>
    <dgm:cxn modelId="{DFDECA21-5A77-4AFB-85FC-C284BF2AA218}" type="presOf" srcId="{A38B1BE2-82FB-4B42-828A-08EEAA928A1E}" destId="{4656A4E0-5FFC-46FB-874E-6B6C9D7008E9}" srcOrd="0" destOrd="0" presId="urn:microsoft.com/office/officeart/2011/layout/HexagonRadial"/>
    <dgm:cxn modelId="{B9EBC692-9BA1-422C-B297-A6D6DC4393CB}" type="presOf" srcId="{0901BA39-6AB2-42E2-8278-299572C9F175}" destId="{CAF7D253-664A-40A4-976F-28CD2E5F1DE7}" srcOrd="0" destOrd="0" presId="urn:microsoft.com/office/officeart/2011/layout/HexagonRadial"/>
    <dgm:cxn modelId="{59D4FBDE-4196-41AC-B8F1-EB9697926FB2}" srcId="{0901BA39-6AB2-42E2-8278-299572C9F175}" destId="{C2E0A18A-90DA-445F-B1FB-255589C5C196}" srcOrd="4" destOrd="0" parTransId="{BD60C391-A21F-4E91-A2A9-FE1D6827D183}" sibTransId="{B419EA19-DE9B-4630-8904-9AC9CEE119BB}"/>
    <dgm:cxn modelId="{364F59EE-ACE6-47EC-ACDD-178F2D665852}" type="presOf" srcId="{DA6696E5-5EB9-41CE-A2BC-BB44CF6D795D}" destId="{357AC383-26C3-4DE0-ABCB-5247E8CFD1AC}" srcOrd="0" destOrd="0" presId="urn:microsoft.com/office/officeart/2011/layout/HexagonRadial"/>
    <dgm:cxn modelId="{4535E638-B44E-4120-B2DD-96EBA09B58C7}" srcId="{21459A01-6D24-432E-B25C-1215B0F83352}" destId="{0901BA39-6AB2-42E2-8278-299572C9F175}" srcOrd="0" destOrd="0" parTransId="{AAF7A6C7-BCF8-448C-98D4-34CE3E6F4DD2}" sibTransId="{0D53043C-5F71-4185-9200-29683C3D2736}"/>
    <dgm:cxn modelId="{22171CE4-7C2D-404E-A0D3-4BD25782E560}" srcId="{0901BA39-6AB2-42E2-8278-299572C9F175}" destId="{5ECADA01-7FDB-416C-BCD8-CBB79BB31A45}" srcOrd="1" destOrd="0" parTransId="{EAB5A01F-6E49-4960-9F41-06578AF806F8}" sibTransId="{9F231E3E-D987-4907-BE76-46570A80A15B}"/>
    <dgm:cxn modelId="{E6F1C2E0-3A69-4D0E-8549-ECE2BB3EA614}" type="presOf" srcId="{C2E0A18A-90DA-445F-B1FB-255589C5C196}" destId="{8CB1304E-BA3A-4614-B2F3-0865321C69A8}" srcOrd="0" destOrd="0" presId="urn:microsoft.com/office/officeart/2011/layout/HexagonRadial"/>
    <dgm:cxn modelId="{EE1A6A71-A7CA-498B-9B35-64AC8E1CE57A}" type="presOf" srcId="{6EEFA912-542A-4591-97A8-5810A688D15F}" destId="{F49837BD-BCAF-4C51-862D-52F92B35C8E5}" srcOrd="0" destOrd="0" presId="urn:microsoft.com/office/officeart/2011/layout/HexagonRadial"/>
    <dgm:cxn modelId="{6C1A670D-C8AB-4431-88D3-9956ACAD5200}" type="presOf" srcId="{5ECADA01-7FDB-416C-BCD8-CBB79BB31A45}" destId="{5787AC89-FA2A-4ADD-9242-BB275427B821}" srcOrd="0" destOrd="0" presId="urn:microsoft.com/office/officeart/2011/layout/HexagonRadial"/>
    <dgm:cxn modelId="{3CF4252D-9B87-4436-94CC-DBB2E41A2304}" type="presOf" srcId="{21459A01-6D24-432E-B25C-1215B0F83352}" destId="{5C08E79D-03B9-4612-861E-EF6CFE7DA045}" srcOrd="0" destOrd="0" presId="urn:microsoft.com/office/officeart/2011/layout/HexagonRadial"/>
    <dgm:cxn modelId="{34D098EB-0C37-42BC-AAB6-E48269EDD371}" type="presParOf" srcId="{5C08E79D-03B9-4612-861E-EF6CFE7DA045}" destId="{CAF7D253-664A-40A4-976F-28CD2E5F1DE7}" srcOrd="0" destOrd="0" presId="urn:microsoft.com/office/officeart/2011/layout/HexagonRadial"/>
    <dgm:cxn modelId="{8D6B6A37-0A61-46CB-8246-AEB5EB7CBED3}" type="presParOf" srcId="{5C08E79D-03B9-4612-861E-EF6CFE7DA045}" destId="{19C07865-18E1-4368-99A3-8F8B4D4A68EF}" srcOrd="1" destOrd="0" presId="urn:microsoft.com/office/officeart/2011/layout/HexagonRadial"/>
    <dgm:cxn modelId="{7315058D-3CB9-489B-9AE9-AA05AF73F90C}" type="presParOf" srcId="{19C07865-18E1-4368-99A3-8F8B4D4A68EF}" destId="{9494AF79-B808-4834-B2C4-B1210746D9F0}" srcOrd="0" destOrd="0" presId="urn:microsoft.com/office/officeart/2011/layout/HexagonRadial"/>
    <dgm:cxn modelId="{09BAD404-FBC5-4ED2-967D-6538A4EF79FE}" type="presParOf" srcId="{5C08E79D-03B9-4612-861E-EF6CFE7DA045}" destId="{4656A4E0-5FFC-46FB-874E-6B6C9D7008E9}" srcOrd="2" destOrd="0" presId="urn:microsoft.com/office/officeart/2011/layout/HexagonRadial"/>
    <dgm:cxn modelId="{85FCEC6D-155A-4B15-86E6-525C825DDA18}" type="presParOf" srcId="{5C08E79D-03B9-4612-861E-EF6CFE7DA045}" destId="{07392D51-A76C-4C85-93B1-993F0A25A331}" srcOrd="3" destOrd="0" presId="urn:microsoft.com/office/officeart/2011/layout/HexagonRadial"/>
    <dgm:cxn modelId="{CBEA26B7-F23E-44F1-B06A-80A209EE999A}" type="presParOf" srcId="{07392D51-A76C-4C85-93B1-993F0A25A331}" destId="{F28FDD0E-93B9-4C3D-B587-58B7ACE15AB8}" srcOrd="0" destOrd="0" presId="urn:microsoft.com/office/officeart/2011/layout/HexagonRadial"/>
    <dgm:cxn modelId="{3C466638-703F-4534-B4AF-44D67BA0A31B}" type="presParOf" srcId="{5C08E79D-03B9-4612-861E-EF6CFE7DA045}" destId="{5787AC89-FA2A-4ADD-9242-BB275427B821}" srcOrd="4" destOrd="0" presId="urn:microsoft.com/office/officeart/2011/layout/HexagonRadial"/>
    <dgm:cxn modelId="{9FEE6188-89E5-4812-AB8A-3B86B69785D3}" type="presParOf" srcId="{5C08E79D-03B9-4612-861E-EF6CFE7DA045}" destId="{C3E0501B-BDA9-48B4-B1ED-9144477843E1}" srcOrd="5" destOrd="0" presId="urn:microsoft.com/office/officeart/2011/layout/HexagonRadial"/>
    <dgm:cxn modelId="{93E39D73-FF16-4615-9A23-DD392A9339DD}" type="presParOf" srcId="{C3E0501B-BDA9-48B4-B1ED-9144477843E1}" destId="{37CE40D6-B41E-4D24-A6B8-94A9CA41AA98}" srcOrd="0" destOrd="0" presId="urn:microsoft.com/office/officeart/2011/layout/HexagonRadial"/>
    <dgm:cxn modelId="{8B572A39-3C5A-4A3A-9A66-66A32ECDC515}" type="presParOf" srcId="{5C08E79D-03B9-4612-861E-EF6CFE7DA045}" destId="{F49837BD-BCAF-4C51-862D-52F92B35C8E5}" srcOrd="6" destOrd="0" presId="urn:microsoft.com/office/officeart/2011/layout/HexagonRadial"/>
    <dgm:cxn modelId="{B00DBEDF-41D1-43CD-9A6E-5251BF28249B}" type="presParOf" srcId="{5C08E79D-03B9-4612-861E-EF6CFE7DA045}" destId="{D66F6F28-3C88-40E8-917A-36DD379B2ABD}" srcOrd="7" destOrd="0" presId="urn:microsoft.com/office/officeart/2011/layout/HexagonRadial"/>
    <dgm:cxn modelId="{7447D1F1-743F-4BBB-A111-CA6A81FD156C}" type="presParOf" srcId="{D66F6F28-3C88-40E8-917A-36DD379B2ABD}" destId="{2CD9DD0B-B7F0-470F-86C5-638BCC1F36DF}" srcOrd="0" destOrd="0" presId="urn:microsoft.com/office/officeart/2011/layout/HexagonRadial"/>
    <dgm:cxn modelId="{7707FFD9-891C-4E5E-AD5D-CB437520A2C3}" type="presParOf" srcId="{5C08E79D-03B9-4612-861E-EF6CFE7DA045}" destId="{BBCCDC22-30E7-4BEE-BA38-074CE2A28109}" srcOrd="8" destOrd="0" presId="urn:microsoft.com/office/officeart/2011/layout/HexagonRadial"/>
    <dgm:cxn modelId="{68DBC0EF-7238-46A7-A47D-7EDD02C94ABC}" type="presParOf" srcId="{5C08E79D-03B9-4612-861E-EF6CFE7DA045}" destId="{1AE6BECA-D2DF-49F7-9880-128BC3ABCCE4}" srcOrd="9" destOrd="0" presId="urn:microsoft.com/office/officeart/2011/layout/HexagonRadial"/>
    <dgm:cxn modelId="{92609832-B0A3-4B8D-BBAD-BFE7FBCF1274}" type="presParOf" srcId="{1AE6BECA-D2DF-49F7-9880-128BC3ABCCE4}" destId="{C2A57EC9-28EE-489B-BEBE-22ACF84A6B78}" srcOrd="0" destOrd="0" presId="urn:microsoft.com/office/officeart/2011/layout/HexagonRadial"/>
    <dgm:cxn modelId="{A718B5AA-F521-42BD-A1AE-8F1A7CB8F8BA}" type="presParOf" srcId="{5C08E79D-03B9-4612-861E-EF6CFE7DA045}" destId="{8CB1304E-BA3A-4614-B2F3-0865321C69A8}" srcOrd="10" destOrd="0" presId="urn:microsoft.com/office/officeart/2011/layout/HexagonRadial"/>
    <dgm:cxn modelId="{F04C478E-FD65-45F5-8C7C-EECD193C15B6}" type="presParOf" srcId="{5C08E79D-03B9-4612-861E-EF6CFE7DA045}" destId="{7D9783A1-1A8A-4A79-8EF7-050F23F1949B}" srcOrd="11" destOrd="0" presId="urn:microsoft.com/office/officeart/2011/layout/HexagonRadial"/>
    <dgm:cxn modelId="{3FF72CD5-A565-44DB-A60D-3221F55367CD}" type="presParOf" srcId="{7D9783A1-1A8A-4A79-8EF7-050F23F1949B}" destId="{ED3A0F02-2E9A-4B5C-85D6-5A7D645BCD94}" srcOrd="0" destOrd="0" presId="urn:microsoft.com/office/officeart/2011/layout/HexagonRadial"/>
    <dgm:cxn modelId="{1655694B-DE2B-4079-AE52-87DDEA2F511E}" type="presParOf" srcId="{5C08E79D-03B9-4612-861E-EF6CFE7DA045}" destId="{357AC383-26C3-4DE0-ABCB-5247E8CFD1AC}"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7D253-664A-40A4-976F-28CD2E5F1DE7}">
      <dsp:nvSpPr>
        <dsp:cNvPr id="0" name=""/>
        <dsp:cNvSpPr/>
      </dsp:nvSpPr>
      <dsp:spPr>
        <a:xfrm>
          <a:off x="1845986" y="1459119"/>
          <a:ext cx="1808588" cy="156450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Physical Fitness</a:t>
          </a:r>
          <a:endParaRPr lang="en-US" sz="900" kern="1200" dirty="0"/>
        </a:p>
      </dsp:txBody>
      <dsp:txXfrm>
        <a:off x="2145694" y="1718379"/>
        <a:ext cx="1209172" cy="1045982"/>
      </dsp:txXfrm>
    </dsp:sp>
    <dsp:sp modelId="{F28FDD0E-93B9-4C3D-B587-58B7ACE15AB8}">
      <dsp:nvSpPr>
        <dsp:cNvPr id="0" name=""/>
        <dsp:cNvSpPr/>
      </dsp:nvSpPr>
      <dsp:spPr>
        <a:xfrm>
          <a:off x="2978438" y="674407"/>
          <a:ext cx="682375" cy="587956"/>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56A4E0-5FFC-46FB-874E-6B6C9D7008E9}">
      <dsp:nvSpPr>
        <dsp:cNvPr id="0" name=""/>
        <dsp:cNvSpPr/>
      </dsp:nvSpPr>
      <dsp:spPr>
        <a:xfrm>
          <a:off x="2012511" y="0"/>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Cardiovascular Endurance</a:t>
          </a:r>
          <a:endParaRPr lang="en-US" sz="900" kern="1200" dirty="0"/>
        </a:p>
      </dsp:txBody>
      <dsp:txXfrm>
        <a:off x="2258131" y="212490"/>
        <a:ext cx="990885" cy="857232"/>
      </dsp:txXfrm>
    </dsp:sp>
    <dsp:sp modelId="{37CE40D6-B41E-4D24-A6B8-94A9CA41AA98}">
      <dsp:nvSpPr>
        <dsp:cNvPr id="0" name=""/>
        <dsp:cNvSpPr/>
      </dsp:nvSpPr>
      <dsp:spPr>
        <a:xfrm>
          <a:off x="3774823" y="1773573"/>
          <a:ext cx="682375" cy="587956"/>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87AC89-FA2A-4ADD-9242-BB275427B821}">
      <dsp:nvSpPr>
        <dsp:cNvPr id="0" name=""/>
        <dsp:cNvSpPr/>
      </dsp:nvSpPr>
      <dsp:spPr>
        <a:xfrm>
          <a:off x="3371792" y="788646"/>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Power</a:t>
          </a:r>
          <a:endParaRPr lang="en-US" sz="900" kern="1200" dirty="0"/>
        </a:p>
      </dsp:txBody>
      <dsp:txXfrm>
        <a:off x="3617412" y="1001136"/>
        <a:ext cx="990885" cy="857232"/>
      </dsp:txXfrm>
    </dsp:sp>
    <dsp:sp modelId="{2CD9DD0B-B7F0-470F-86C5-638BCC1F36DF}">
      <dsp:nvSpPr>
        <dsp:cNvPr id="0" name=""/>
        <dsp:cNvSpPr/>
      </dsp:nvSpPr>
      <dsp:spPr>
        <a:xfrm>
          <a:off x="3221602" y="3014325"/>
          <a:ext cx="682375" cy="587956"/>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9837BD-BCAF-4C51-862D-52F92B35C8E5}">
      <dsp:nvSpPr>
        <dsp:cNvPr id="0" name=""/>
        <dsp:cNvSpPr/>
      </dsp:nvSpPr>
      <dsp:spPr>
        <a:xfrm>
          <a:off x="3371792" y="2339035"/>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Change of Direction/Agility</a:t>
          </a:r>
          <a:endParaRPr lang="en-US" sz="900" kern="1200" dirty="0"/>
        </a:p>
      </dsp:txBody>
      <dsp:txXfrm>
        <a:off x="3617412" y="2551525"/>
        <a:ext cx="990885" cy="857232"/>
      </dsp:txXfrm>
    </dsp:sp>
    <dsp:sp modelId="{C2A57EC9-28EE-489B-BEBE-22ACF84A6B78}">
      <dsp:nvSpPr>
        <dsp:cNvPr id="0" name=""/>
        <dsp:cNvSpPr/>
      </dsp:nvSpPr>
      <dsp:spPr>
        <a:xfrm>
          <a:off x="1849279" y="3143119"/>
          <a:ext cx="682375" cy="587956"/>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CCDC22-30E7-4BEE-BA38-074CE2A28109}">
      <dsp:nvSpPr>
        <dsp:cNvPr id="0" name=""/>
        <dsp:cNvSpPr/>
      </dsp:nvSpPr>
      <dsp:spPr>
        <a:xfrm>
          <a:off x="2012511" y="3128564"/>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Muscular Strength and Endurance</a:t>
          </a:r>
          <a:endParaRPr lang="en-US" sz="900" kern="1200" dirty="0"/>
        </a:p>
      </dsp:txBody>
      <dsp:txXfrm>
        <a:off x="2258131" y="3341054"/>
        <a:ext cx="990885" cy="857232"/>
      </dsp:txXfrm>
    </dsp:sp>
    <dsp:sp modelId="{ED3A0F02-2E9A-4B5C-85D6-5A7D645BCD94}">
      <dsp:nvSpPr>
        <dsp:cNvPr id="0" name=""/>
        <dsp:cNvSpPr/>
      </dsp:nvSpPr>
      <dsp:spPr>
        <a:xfrm>
          <a:off x="1039853" y="2044395"/>
          <a:ext cx="682375" cy="587956"/>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B1304E-BA3A-4614-B2F3-0865321C69A8}">
      <dsp:nvSpPr>
        <dsp:cNvPr id="0" name=""/>
        <dsp:cNvSpPr/>
      </dsp:nvSpPr>
      <dsp:spPr>
        <a:xfrm>
          <a:off x="646919" y="2339917"/>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Core Stability</a:t>
          </a:r>
          <a:endParaRPr lang="en-US" sz="900" kern="1200" dirty="0"/>
        </a:p>
      </dsp:txBody>
      <dsp:txXfrm>
        <a:off x="892539" y="2552407"/>
        <a:ext cx="990885" cy="857232"/>
      </dsp:txXfrm>
    </dsp:sp>
    <dsp:sp modelId="{357AC383-26C3-4DE0-ABCB-5247E8CFD1AC}">
      <dsp:nvSpPr>
        <dsp:cNvPr id="0" name=""/>
        <dsp:cNvSpPr/>
      </dsp:nvSpPr>
      <dsp:spPr>
        <a:xfrm>
          <a:off x="646919" y="786882"/>
          <a:ext cx="1482125" cy="1282212"/>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Speed</a:t>
          </a:r>
          <a:endParaRPr lang="en-US" sz="900" kern="1200" dirty="0"/>
        </a:p>
      </dsp:txBody>
      <dsp:txXfrm>
        <a:off x="892539" y="999372"/>
        <a:ext cx="990885" cy="85723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031DA0-1321-4FFF-8559-03DC626F20F1}"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7CEB099-0710-4C5F-9674-89BA812287FA}" type="slidenum">
              <a:rPr lang="en-GB" smtClean="0"/>
              <a:t>‹#›</a:t>
            </a:fld>
            <a:endParaRPr lang="en-GB"/>
          </a:p>
        </p:txBody>
      </p:sp>
    </p:spTree>
    <p:extLst>
      <p:ext uri="{BB962C8B-B14F-4D97-AF65-F5344CB8AC3E}">
        <p14:creationId xmlns:p14="http://schemas.microsoft.com/office/powerpoint/2010/main" val="937429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031DA0-1321-4FFF-8559-03DC626F20F1}"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2636524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031DA0-1321-4FFF-8559-03DC626F20F1}"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2065393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031DA0-1321-4FFF-8559-03DC626F20F1}"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7535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8A031DA0-1321-4FFF-8559-03DC626F20F1}" type="datetimeFigureOut">
              <a:rPr lang="en-GB" smtClean="0"/>
              <a:t>14/07/2020</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7CEB099-0710-4C5F-9674-89BA812287FA}" type="slidenum">
              <a:rPr lang="en-GB" smtClean="0"/>
              <a:t>‹#›</a:t>
            </a:fld>
            <a:endParaRPr lang="en-GB"/>
          </a:p>
        </p:txBody>
      </p:sp>
    </p:spTree>
    <p:extLst>
      <p:ext uri="{BB962C8B-B14F-4D97-AF65-F5344CB8AC3E}">
        <p14:creationId xmlns:p14="http://schemas.microsoft.com/office/powerpoint/2010/main" val="147311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031DA0-1321-4FFF-8559-03DC626F20F1}" type="datetimeFigureOut">
              <a:rPr lang="en-GB" smtClean="0"/>
              <a:t>14/07/2020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1786209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031DA0-1321-4FFF-8559-03DC626F20F1}" type="datetimeFigureOut">
              <a:rPr lang="en-GB" smtClean="0"/>
              <a:t>14/07/2020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12421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031DA0-1321-4FFF-8559-03DC626F20F1}" type="datetimeFigureOut">
              <a:rPr lang="en-GB" smtClean="0"/>
              <a:t>14/07/2020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412869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031DA0-1321-4FFF-8559-03DC626F20F1}" type="datetimeFigureOut">
              <a:rPr lang="en-GB" smtClean="0"/>
              <a:t>14/07/2020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207408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031DA0-1321-4FFF-8559-03DC626F20F1}" type="datetimeFigureOut">
              <a:rPr lang="en-GB" smtClean="0"/>
              <a:t>14/07/2020</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2020268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031DA0-1321-4FFF-8559-03DC626F20F1}" type="datetimeFigureOut">
              <a:rPr lang="en-GB" smtClean="0"/>
              <a:t>14/07/2020</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7CEB099-0710-4C5F-9674-89BA812287FA}" type="slidenum">
              <a:rPr lang="en-GB" smtClean="0"/>
              <a:t>‹#›</a:t>
            </a:fld>
            <a:endParaRPr lang="en-GB"/>
          </a:p>
        </p:txBody>
      </p:sp>
    </p:spTree>
    <p:extLst>
      <p:ext uri="{BB962C8B-B14F-4D97-AF65-F5344CB8AC3E}">
        <p14:creationId xmlns:p14="http://schemas.microsoft.com/office/powerpoint/2010/main" val="410502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A031DA0-1321-4FFF-8559-03DC626F20F1}" type="datetimeFigureOut">
              <a:rPr lang="en-GB" smtClean="0"/>
              <a:t>14/07/2020</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7CEB099-0710-4C5F-9674-89BA812287FA}" type="slidenum">
              <a:rPr lang="en-GB" smtClean="0"/>
              <a:t>‹#›</a:t>
            </a:fld>
            <a:endParaRPr lang="en-GB"/>
          </a:p>
        </p:txBody>
      </p:sp>
    </p:spTree>
    <p:extLst>
      <p:ext uri="{BB962C8B-B14F-4D97-AF65-F5344CB8AC3E}">
        <p14:creationId xmlns:p14="http://schemas.microsoft.com/office/powerpoint/2010/main" val="1271315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Physical Capacities</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25661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what now?</a:t>
            </a:r>
            <a:endParaRPr lang="en-GB" dirty="0"/>
          </a:p>
        </p:txBody>
      </p:sp>
      <p:sp>
        <p:nvSpPr>
          <p:cNvPr id="3" name="Content Placeholder 2"/>
          <p:cNvSpPr>
            <a:spLocks noGrp="1"/>
          </p:cNvSpPr>
          <p:nvPr>
            <p:ph sz="half" idx="1"/>
          </p:nvPr>
        </p:nvSpPr>
        <p:spPr/>
        <p:txBody>
          <a:bodyPr/>
          <a:lstStyle/>
          <a:p>
            <a:r>
              <a:rPr lang="en-GB" dirty="0" smtClean="0"/>
              <a:t>This presentation should have given you a little flavour of what we will aim to develop.</a:t>
            </a:r>
          </a:p>
          <a:p>
            <a:r>
              <a:rPr lang="en-GB" dirty="0" smtClean="0"/>
              <a:t>Most of the content will not be new to you and we cover some of it in our PE curriculum.</a:t>
            </a:r>
          </a:p>
          <a:p>
            <a:r>
              <a:rPr lang="en-GB" dirty="0" smtClean="0"/>
              <a:t>You can refer back to this presentation whenever, to remind yourself what the aims are of each component of fitness.</a:t>
            </a:r>
            <a:endParaRPr lang="en-GB" dirty="0"/>
          </a:p>
        </p:txBody>
      </p:sp>
      <p:sp>
        <p:nvSpPr>
          <p:cNvPr id="4" name="Content Placeholder 3"/>
          <p:cNvSpPr>
            <a:spLocks noGrp="1"/>
          </p:cNvSpPr>
          <p:nvPr>
            <p:ph sz="half" idx="2"/>
          </p:nvPr>
        </p:nvSpPr>
        <p:spPr/>
        <p:txBody>
          <a:bodyPr/>
          <a:lstStyle/>
          <a:p>
            <a:r>
              <a:rPr lang="en-GB" dirty="0" smtClean="0"/>
              <a:t>Now we will look to go through the options available for developing each component and how you can implement them into your summer programme.</a:t>
            </a:r>
          </a:p>
          <a:p>
            <a:endParaRPr lang="en-GB" dirty="0"/>
          </a:p>
          <a:p>
            <a:r>
              <a:rPr lang="en-GB" dirty="0" smtClean="0"/>
              <a:t>Check out the next section of the </a:t>
            </a:r>
            <a:r>
              <a:rPr lang="en-GB" dirty="0" err="1" smtClean="0"/>
              <a:t>moodle</a:t>
            </a:r>
            <a:r>
              <a:rPr lang="en-GB" dirty="0" smtClean="0"/>
              <a:t> page for the next steps…</a:t>
            </a:r>
            <a:endParaRPr lang="en-GB" dirty="0"/>
          </a:p>
        </p:txBody>
      </p:sp>
    </p:spTree>
    <p:extLst>
      <p:ext uri="{BB962C8B-B14F-4D97-AF65-F5344CB8AC3E}">
        <p14:creationId xmlns:p14="http://schemas.microsoft.com/office/powerpoint/2010/main" val="3281583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53717"/>
          </a:xfrm>
        </p:spPr>
        <p:txBody>
          <a:bodyPr/>
          <a:lstStyle/>
          <a:p>
            <a:r>
              <a:rPr lang="en-GB" dirty="0" smtClean="0"/>
              <a:t>What will this presentation cover?</a:t>
            </a:r>
            <a:endParaRPr lang="en-GB" dirty="0"/>
          </a:p>
        </p:txBody>
      </p:sp>
      <p:sp>
        <p:nvSpPr>
          <p:cNvPr id="3" name="Content Placeholder 2"/>
          <p:cNvSpPr>
            <a:spLocks noGrp="1"/>
          </p:cNvSpPr>
          <p:nvPr>
            <p:ph idx="1"/>
          </p:nvPr>
        </p:nvSpPr>
        <p:spPr>
          <a:xfrm>
            <a:off x="1069848" y="1446415"/>
            <a:ext cx="10058400" cy="4725785"/>
          </a:xfrm>
        </p:spPr>
        <p:txBody>
          <a:bodyPr/>
          <a:lstStyle/>
          <a:p>
            <a:r>
              <a:rPr lang="en-GB" dirty="0" smtClean="0"/>
              <a:t>We will be outlining the areas of our </a:t>
            </a:r>
            <a:r>
              <a:rPr lang="en-GB" dirty="0" smtClean="0"/>
              <a:t>overall </a:t>
            </a:r>
            <a:r>
              <a:rPr lang="en-GB" dirty="0" smtClean="0"/>
              <a:t>physical fitness that we will aim to develop through this programme.</a:t>
            </a:r>
          </a:p>
          <a:p>
            <a:r>
              <a:rPr lang="en-GB" dirty="0" smtClean="0"/>
              <a:t>“Fitness” is an all-encompassing term that covers more than </a:t>
            </a:r>
            <a:r>
              <a:rPr lang="en-GB" dirty="0" smtClean="0"/>
              <a:t>just ‘stamina</a:t>
            </a:r>
            <a:r>
              <a:rPr lang="en-GB" dirty="0" smtClean="0"/>
              <a:t>’</a:t>
            </a:r>
            <a:r>
              <a:rPr lang="en-GB" dirty="0" smtClean="0"/>
              <a:t>.</a:t>
            </a:r>
            <a:endParaRPr lang="en-GB" dirty="0" smtClean="0"/>
          </a:p>
          <a:p>
            <a:r>
              <a:rPr lang="en-GB" dirty="0" smtClean="0"/>
              <a:t>The following slides will go through each jigsaw-piece of our overall fitness puzzle and outline what it is and how we will develop it.</a:t>
            </a:r>
            <a:endParaRPr lang="en-GB" dirty="0"/>
          </a:p>
        </p:txBody>
      </p:sp>
    </p:spTree>
    <p:extLst>
      <p:ext uri="{BB962C8B-B14F-4D97-AF65-F5344CB8AC3E}">
        <p14:creationId xmlns:p14="http://schemas.microsoft.com/office/powerpoint/2010/main" val="1961061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jigsaw pieces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24869380"/>
              </p:ext>
            </p:extLst>
          </p:nvPr>
        </p:nvGraphicFramePr>
        <p:xfrm>
          <a:off x="808522" y="1761423"/>
          <a:ext cx="5500838" cy="4410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367549" y="2003367"/>
            <a:ext cx="4547062" cy="3970318"/>
          </a:xfrm>
          <a:prstGeom prst="rect">
            <a:avLst/>
          </a:prstGeom>
          <a:noFill/>
        </p:spPr>
        <p:txBody>
          <a:bodyPr wrap="square" rtlCol="0">
            <a:spAutoFit/>
          </a:bodyPr>
          <a:lstStyle/>
          <a:p>
            <a:r>
              <a:rPr lang="en-GB" dirty="0" smtClean="0"/>
              <a:t>The pieces here to the left are not all of them of course, but are the main areas that we will look to develop through this programme.</a:t>
            </a:r>
          </a:p>
          <a:p>
            <a:endParaRPr lang="en-GB" dirty="0"/>
          </a:p>
          <a:p>
            <a:r>
              <a:rPr lang="en-GB" dirty="0" smtClean="0"/>
              <a:t>There will be by-products achieved as a result of targeting these areas too:</a:t>
            </a:r>
          </a:p>
          <a:p>
            <a:endParaRPr lang="en-GB" dirty="0"/>
          </a:p>
          <a:p>
            <a:pPr marL="285750" indent="-285750">
              <a:buFont typeface="Arial" panose="020B0604020202020204" pitchFamily="34" charset="0"/>
              <a:buChar char="•"/>
            </a:pPr>
            <a:r>
              <a:rPr lang="en-GB" dirty="0" smtClean="0"/>
              <a:t>Improved flexibility</a:t>
            </a:r>
          </a:p>
          <a:p>
            <a:pPr marL="285750" indent="-285750">
              <a:buFont typeface="Arial" panose="020B0604020202020204" pitchFamily="34" charset="0"/>
              <a:buChar char="•"/>
            </a:pPr>
            <a:r>
              <a:rPr lang="en-GB" dirty="0" smtClean="0"/>
              <a:t>Bone and joint health improvements</a:t>
            </a:r>
          </a:p>
          <a:p>
            <a:pPr marL="285750" indent="-285750">
              <a:buFont typeface="Arial" panose="020B0604020202020204" pitchFamily="34" charset="0"/>
              <a:buChar char="•"/>
            </a:pPr>
            <a:r>
              <a:rPr lang="en-GB" dirty="0" smtClean="0"/>
              <a:t>Injury resilience and physical </a:t>
            </a:r>
            <a:r>
              <a:rPr lang="en-GB" dirty="0" smtClean="0"/>
              <a:t>robustness</a:t>
            </a:r>
          </a:p>
          <a:p>
            <a:pPr marL="285750" indent="-285750">
              <a:buFont typeface="Arial" panose="020B0604020202020204" pitchFamily="34" charset="0"/>
              <a:buChar char="•"/>
            </a:pPr>
            <a:r>
              <a:rPr lang="en-GB" dirty="0" smtClean="0"/>
              <a:t>Improved body composition (fat mass/lean muscle mass)</a:t>
            </a:r>
            <a:endParaRPr lang="en-GB" dirty="0"/>
          </a:p>
        </p:txBody>
      </p:sp>
    </p:spTree>
    <p:extLst>
      <p:ext uri="{BB962C8B-B14F-4D97-AF65-F5344CB8AC3E}">
        <p14:creationId xmlns:p14="http://schemas.microsoft.com/office/powerpoint/2010/main" val="1193375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Cardiovascular Endurance (stamina)</a:t>
            </a:r>
            <a:endParaRPr lang="en-GB" dirty="0"/>
          </a:p>
        </p:txBody>
      </p:sp>
      <p:sp>
        <p:nvSpPr>
          <p:cNvPr id="5" name="Content Placeholder 4"/>
          <p:cNvSpPr>
            <a:spLocks noGrp="1"/>
          </p:cNvSpPr>
          <p:nvPr>
            <p:ph sz="half" idx="1"/>
          </p:nvPr>
        </p:nvSpPr>
        <p:spPr/>
        <p:txBody>
          <a:bodyPr>
            <a:normAutofit fontScale="92500" lnSpcReduction="20000"/>
          </a:bodyPr>
          <a:lstStyle/>
          <a:p>
            <a:r>
              <a:rPr lang="en-GB" b="1" dirty="0" smtClean="0"/>
              <a:t>What is it?</a:t>
            </a:r>
          </a:p>
          <a:p>
            <a:r>
              <a:rPr lang="en-GB" dirty="0" smtClean="0"/>
              <a:t>The ability of our heart, circulatory and respiratory system to work in unison to provide the body with oxygen and energy in order to complete exercise for an extended period of time</a:t>
            </a:r>
            <a:endParaRPr lang="en-GB" dirty="0"/>
          </a:p>
        </p:txBody>
      </p:sp>
      <p:sp>
        <p:nvSpPr>
          <p:cNvPr id="6" name="Content Placeholder 5"/>
          <p:cNvSpPr>
            <a:spLocks noGrp="1"/>
          </p:cNvSpPr>
          <p:nvPr>
            <p:ph sz="half" idx="2"/>
          </p:nvPr>
        </p:nvSpPr>
        <p:spPr/>
        <p:txBody>
          <a:bodyPr>
            <a:normAutofit fontScale="92500" lnSpcReduction="20000"/>
          </a:bodyPr>
          <a:lstStyle/>
          <a:p>
            <a:r>
              <a:rPr lang="en-GB" b="1" dirty="0" smtClean="0"/>
              <a:t>How do we test it?</a:t>
            </a:r>
          </a:p>
          <a:p>
            <a:r>
              <a:rPr lang="en-GB" dirty="0" smtClean="0"/>
              <a:t>Longer duration running tests</a:t>
            </a:r>
          </a:p>
          <a:p>
            <a:r>
              <a:rPr lang="en-GB" dirty="0" smtClean="0"/>
              <a:t>In PE = multistage fitness test (bleep test) or cooper 12-minute run</a:t>
            </a:r>
          </a:p>
          <a:p>
            <a:endParaRPr lang="en-GB" dirty="0"/>
          </a:p>
          <a:p>
            <a:r>
              <a:rPr lang="en-GB" b="1" dirty="0" smtClean="0"/>
              <a:t>How do we train to improve it?</a:t>
            </a:r>
          </a:p>
          <a:p>
            <a:pPr marL="0" indent="0">
              <a:buNone/>
            </a:pPr>
            <a:r>
              <a:rPr lang="en-GB" dirty="0" smtClean="0"/>
              <a:t>Engaging with progressive sessions </a:t>
            </a:r>
            <a:r>
              <a:rPr lang="en-GB" dirty="0" smtClean="0"/>
              <a:t>of </a:t>
            </a:r>
            <a:r>
              <a:rPr lang="en-GB" dirty="0" smtClean="0"/>
              <a:t>prolonged aerobic </a:t>
            </a:r>
            <a:r>
              <a:rPr lang="en-GB" dirty="0" err="1" smtClean="0"/>
              <a:t>actitivy</a:t>
            </a:r>
            <a:r>
              <a:rPr lang="en-GB" dirty="0" smtClean="0"/>
              <a:t> exposure e.g. running, cycling, swimming.</a:t>
            </a:r>
          </a:p>
          <a:p>
            <a:pPr marL="0" indent="0">
              <a:buNone/>
            </a:pPr>
            <a:r>
              <a:rPr lang="en-GB" dirty="0" smtClean="0"/>
              <a:t>Generally lower intensity, longer duration work.</a:t>
            </a:r>
          </a:p>
          <a:p>
            <a:pPr marL="0" indent="0">
              <a:buNone/>
            </a:pPr>
            <a:r>
              <a:rPr lang="en-GB" dirty="0" smtClean="0"/>
              <a:t>Can be developed through higher intensity interval training (HIIT)</a:t>
            </a:r>
            <a:endParaRPr lang="en-GB" dirty="0"/>
          </a:p>
        </p:txBody>
      </p:sp>
    </p:spTree>
    <p:extLst>
      <p:ext uri="{BB962C8B-B14F-4D97-AF65-F5344CB8AC3E}">
        <p14:creationId xmlns:p14="http://schemas.microsoft.com/office/powerpoint/2010/main" val="4173187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Speed</a:t>
            </a:r>
            <a:endParaRPr lang="en-GB" dirty="0"/>
          </a:p>
        </p:txBody>
      </p:sp>
      <p:sp>
        <p:nvSpPr>
          <p:cNvPr id="3" name="Content Placeholder 2"/>
          <p:cNvSpPr>
            <a:spLocks noGrp="1"/>
          </p:cNvSpPr>
          <p:nvPr>
            <p:ph sz="half" idx="1"/>
          </p:nvPr>
        </p:nvSpPr>
        <p:spPr/>
        <p:txBody>
          <a:bodyPr/>
          <a:lstStyle/>
          <a:p>
            <a:r>
              <a:rPr lang="en-GB" b="1" dirty="0" smtClean="0"/>
              <a:t>What is it?</a:t>
            </a:r>
            <a:endParaRPr lang="en-GB" dirty="0" smtClean="0"/>
          </a:p>
          <a:p>
            <a:pPr marL="0" indent="0">
              <a:buNone/>
            </a:pPr>
            <a:r>
              <a:rPr lang="en-GB" dirty="0" smtClean="0"/>
              <a:t>Just like physics, S=D/T. So in sports performance, we are concerned with the ability to move our body (or </a:t>
            </a:r>
            <a:r>
              <a:rPr lang="en-GB" dirty="0" err="1" smtClean="0"/>
              <a:t>bodyparts</a:t>
            </a:r>
            <a:r>
              <a:rPr lang="en-GB" dirty="0" smtClean="0"/>
              <a:t>) from one place to another in as short a time-frame as possible.</a:t>
            </a:r>
          </a:p>
          <a:p>
            <a:pPr marL="0" indent="0">
              <a:buNone/>
            </a:pPr>
            <a:r>
              <a:rPr lang="en-GB" dirty="0" smtClean="0"/>
              <a:t>e.g. speed of a human from point A to B.</a:t>
            </a:r>
          </a:p>
          <a:p>
            <a:pPr marL="0" indent="0">
              <a:buNone/>
            </a:pPr>
            <a:r>
              <a:rPr lang="en-GB" dirty="0" smtClean="0"/>
              <a:t>e.g. speed of a racket swing in tennis</a:t>
            </a:r>
          </a:p>
          <a:p>
            <a:pPr marL="0" indent="0">
              <a:buNone/>
            </a:pPr>
            <a:r>
              <a:rPr lang="en-GB" dirty="0" smtClean="0"/>
              <a:t>e.g. speed of the arm in cricket bowling</a:t>
            </a:r>
          </a:p>
        </p:txBody>
      </p:sp>
      <p:sp>
        <p:nvSpPr>
          <p:cNvPr id="4" name="Content Placeholder 3"/>
          <p:cNvSpPr>
            <a:spLocks noGrp="1"/>
          </p:cNvSpPr>
          <p:nvPr>
            <p:ph sz="half" idx="2"/>
          </p:nvPr>
        </p:nvSpPr>
        <p:spPr/>
        <p:txBody>
          <a:bodyPr/>
          <a:lstStyle/>
          <a:p>
            <a:r>
              <a:rPr lang="en-GB" b="1" dirty="0" smtClean="0"/>
              <a:t>How do we test it?</a:t>
            </a:r>
          </a:p>
          <a:p>
            <a:r>
              <a:rPr lang="en-GB" dirty="0" smtClean="0"/>
              <a:t>In it’s purest form, we would use a timed sprint over a set distance – typically 30metres.</a:t>
            </a:r>
          </a:p>
          <a:p>
            <a:endParaRPr lang="en-GB" dirty="0"/>
          </a:p>
          <a:p>
            <a:r>
              <a:rPr lang="en-GB" b="1" dirty="0" smtClean="0"/>
              <a:t>How do we train it?</a:t>
            </a:r>
          </a:p>
          <a:p>
            <a:pPr marL="0" indent="0">
              <a:buNone/>
            </a:pPr>
            <a:r>
              <a:rPr lang="en-GB" dirty="0" smtClean="0"/>
              <a:t>Shorter duration, higher intensity maximal efforts of sprinting.</a:t>
            </a:r>
          </a:p>
          <a:p>
            <a:pPr marL="0" indent="0">
              <a:buNone/>
            </a:pPr>
            <a:r>
              <a:rPr lang="en-GB" dirty="0" smtClean="0"/>
              <a:t>Explosive work.</a:t>
            </a:r>
          </a:p>
          <a:p>
            <a:pPr marL="0" indent="0">
              <a:buNone/>
            </a:pPr>
            <a:r>
              <a:rPr lang="en-GB" dirty="0" smtClean="0"/>
              <a:t>Short distances &lt;100m</a:t>
            </a:r>
            <a:endParaRPr lang="en-GB" dirty="0"/>
          </a:p>
        </p:txBody>
      </p:sp>
    </p:spTree>
    <p:extLst>
      <p:ext uri="{BB962C8B-B14F-4D97-AF65-F5344CB8AC3E}">
        <p14:creationId xmlns:p14="http://schemas.microsoft.com/office/powerpoint/2010/main" val="855319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a:t>
            </a:r>
            <a:endParaRPr lang="en-GB" dirty="0"/>
          </a:p>
        </p:txBody>
      </p:sp>
      <p:sp>
        <p:nvSpPr>
          <p:cNvPr id="3" name="Content Placeholder 2"/>
          <p:cNvSpPr>
            <a:spLocks noGrp="1"/>
          </p:cNvSpPr>
          <p:nvPr>
            <p:ph sz="half" idx="1"/>
          </p:nvPr>
        </p:nvSpPr>
        <p:spPr/>
        <p:txBody>
          <a:bodyPr/>
          <a:lstStyle/>
          <a:p>
            <a:r>
              <a:rPr lang="en-GB" b="1" dirty="0" smtClean="0"/>
              <a:t>What is it?</a:t>
            </a:r>
          </a:p>
          <a:p>
            <a:pPr marL="0" indent="0">
              <a:buNone/>
            </a:pPr>
            <a:r>
              <a:rPr lang="en-GB" dirty="0" smtClean="0"/>
              <a:t>In sports performance, power is the combination of speed and strength.</a:t>
            </a:r>
          </a:p>
          <a:p>
            <a:pPr marL="0" indent="0">
              <a:buNone/>
            </a:pPr>
            <a:r>
              <a:rPr lang="en-GB" dirty="0" smtClean="0"/>
              <a:t>Can you apply your strength quickly to create powerful movements?</a:t>
            </a:r>
          </a:p>
          <a:p>
            <a:pPr marL="0" indent="0">
              <a:buNone/>
            </a:pPr>
            <a:r>
              <a:rPr lang="en-GB" dirty="0" smtClean="0"/>
              <a:t>If we are strong, but slow then we are not powerful.</a:t>
            </a:r>
          </a:p>
          <a:p>
            <a:pPr marL="0" indent="0">
              <a:buNone/>
            </a:pPr>
            <a:r>
              <a:rPr lang="en-GB" dirty="0" smtClean="0"/>
              <a:t>Power is one of the most sought after physical attributes in sports performance.</a:t>
            </a:r>
            <a:endParaRPr lang="en-GB" dirty="0"/>
          </a:p>
        </p:txBody>
      </p:sp>
      <p:sp>
        <p:nvSpPr>
          <p:cNvPr id="4" name="Content Placeholder 3"/>
          <p:cNvSpPr>
            <a:spLocks noGrp="1"/>
          </p:cNvSpPr>
          <p:nvPr>
            <p:ph sz="half" idx="2"/>
          </p:nvPr>
        </p:nvSpPr>
        <p:spPr/>
        <p:txBody>
          <a:bodyPr/>
          <a:lstStyle/>
          <a:p>
            <a:r>
              <a:rPr lang="en-GB" b="1" dirty="0" smtClean="0"/>
              <a:t>How do we test it?</a:t>
            </a:r>
          </a:p>
          <a:p>
            <a:r>
              <a:rPr lang="en-GB" dirty="0" smtClean="0"/>
              <a:t>Typically by jump or throw tests such as a standing long jump or medicine ball throw.</a:t>
            </a:r>
          </a:p>
          <a:p>
            <a:endParaRPr lang="en-GB" dirty="0"/>
          </a:p>
          <a:p>
            <a:r>
              <a:rPr lang="en-GB" b="1" dirty="0" smtClean="0"/>
              <a:t>How do we train it?</a:t>
            </a:r>
          </a:p>
          <a:p>
            <a:pPr marL="0" indent="0">
              <a:buNone/>
            </a:pPr>
            <a:r>
              <a:rPr lang="en-GB" dirty="0" smtClean="0"/>
              <a:t>We can indirectly train power by improving our speed and our strength.</a:t>
            </a:r>
          </a:p>
          <a:p>
            <a:pPr marL="0" indent="0">
              <a:buNone/>
            </a:pPr>
            <a:r>
              <a:rPr lang="en-GB" dirty="0" smtClean="0"/>
              <a:t>We can directly improve our power by engaging in explosive exercise such as jumping, hopping, bounding.</a:t>
            </a:r>
            <a:endParaRPr lang="en-GB" dirty="0"/>
          </a:p>
        </p:txBody>
      </p:sp>
    </p:spTree>
    <p:extLst>
      <p:ext uri="{BB962C8B-B14F-4D97-AF65-F5344CB8AC3E}">
        <p14:creationId xmlns:p14="http://schemas.microsoft.com/office/powerpoint/2010/main" val="2572516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Core Stability</a:t>
            </a:r>
            <a:endParaRPr lang="en-GB" dirty="0"/>
          </a:p>
        </p:txBody>
      </p:sp>
      <p:sp>
        <p:nvSpPr>
          <p:cNvPr id="3" name="Content Placeholder 2"/>
          <p:cNvSpPr>
            <a:spLocks noGrp="1"/>
          </p:cNvSpPr>
          <p:nvPr>
            <p:ph sz="half" idx="1"/>
          </p:nvPr>
        </p:nvSpPr>
        <p:spPr/>
        <p:txBody>
          <a:bodyPr>
            <a:normAutofit lnSpcReduction="10000"/>
          </a:bodyPr>
          <a:lstStyle/>
          <a:p>
            <a:r>
              <a:rPr lang="en-GB" b="1" dirty="0" smtClean="0"/>
              <a:t>What is it?</a:t>
            </a:r>
          </a:p>
          <a:p>
            <a:r>
              <a:rPr lang="en-GB" dirty="0" smtClean="0"/>
              <a:t>The ability of our core musculature (abdominals, lower back, spinal stabilisers and hips) to control our posture whilst static and dynamic (whilst moving).</a:t>
            </a:r>
          </a:p>
          <a:p>
            <a:r>
              <a:rPr lang="en-GB" dirty="0" smtClean="0"/>
              <a:t>Can our core musculature stabilise our body to be balanced whilst carrying out sporting actions e.g. lunge for an interception in netball?</a:t>
            </a:r>
          </a:p>
          <a:p>
            <a:r>
              <a:rPr lang="en-GB" dirty="0" smtClean="0"/>
              <a:t>The core is also responsible for transferring strength and power from the lower body up into the upper body e.g. a lineout lift in rugby.</a:t>
            </a:r>
            <a:endParaRPr lang="en-GB" dirty="0"/>
          </a:p>
        </p:txBody>
      </p:sp>
      <p:sp>
        <p:nvSpPr>
          <p:cNvPr id="4" name="Content Placeholder 3"/>
          <p:cNvSpPr>
            <a:spLocks noGrp="1"/>
          </p:cNvSpPr>
          <p:nvPr>
            <p:ph sz="half" idx="2"/>
          </p:nvPr>
        </p:nvSpPr>
        <p:spPr/>
        <p:txBody>
          <a:bodyPr>
            <a:normAutofit lnSpcReduction="10000"/>
          </a:bodyPr>
          <a:lstStyle/>
          <a:p>
            <a:r>
              <a:rPr lang="en-GB" b="1" dirty="0" smtClean="0"/>
              <a:t>How do we test it?</a:t>
            </a:r>
          </a:p>
          <a:p>
            <a:r>
              <a:rPr lang="en-GB" dirty="0" smtClean="0"/>
              <a:t>Typically by carrying out long duration isometric muscle contractions (a muscle contraction where there is no movement e.g. a static hold) such as a plank position.</a:t>
            </a:r>
          </a:p>
          <a:p>
            <a:pPr marL="0" indent="0">
              <a:buNone/>
            </a:pPr>
            <a:endParaRPr lang="en-GB" dirty="0"/>
          </a:p>
          <a:p>
            <a:pPr marL="0" indent="0">
              <a:buNone/>
            </a:pPr>
            <a:r>
              <a:rPr lang="en-GB" b="1" dirty="0" smtClean="0"/>
              <a:t>How do we train it?</a:t>
            </a:r>
          </a:p>
          <a:p>
            <a:pPr marL="0" indent="0">
              <a:buNone/>
            </a:pPr>
            <a:r>
              <a:rPr lang="en-GB" dirty="0" smtClean="0"/>
              <a:t>A wide range of bodyweight resistance core exercises that look to challenge our ability to brace, rotate and stabilise. Can use external load to challenge.</a:t>
            </a:r>
            <a:endParaRPr lang="en-GB" dirty="0"/>
          </a:p>
        </p:txBody>
      </p:sp>
    </p:spTree>
    <p:extLst>
      <p:ext uri="{BB962C8B-B14F-4D97-AF65-F5344CB8AC3E}">
        <p14:creationId xmlns:p14="http://schemas.microsoft.com/office/powerpoint/2010/main" val="2307648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Muscular Strength and Endurance</a:t>
            </a:r>
            <a:endParaRPr lang="en-GB" dirty="0"/>
          </a:p>
        </p:txBody>
      </p:sp>
      <p:sp>
        <p:nvSpPr>
          <p:cNvPr id="3" name="Content Placeholder 2"/>
          <p:cNvSpPr>
            <a:spLocks noGrp="1"/>
          </p:cNvSpPr>
          <p:nvPr>
            <p:ph sz="half" idx="1"/>
          </p:nvPr>
        </p:nvSpPr>
        <p:spPr/>
        <p:txBody>
          <a:bodyPr>
            <a:normAutofit fontScale="92500" lnSpcReduction="20000"/>
          </a:bodyPr>
          <a:lstStyle/>
          <a:p>
            <a:r>
              <a:rPr lang="en-GB" b="1" dirty="0" smtClean="0"/>
              <a:t>What is strength?</a:t>
            </a:r>
          </a:p>
          <a:p>
            <a:pPr marL="0" indent="0">
              <a:buNone/>
            </a:pPr>
            <a:r>
              <a:rPr lang="en-GB" dirty="0" smtClean="0"/>
              <a:t>The ability of our muscles to exert force to move our body or an object/opponent.</a:t>
            </a:r>
          </a:p>
          <a:p>
            <a:pPr marL="0" indent="0">
              <a:buNone/>
            </a:pPr>
            <a:endParaRPr lang="en-GB" dirty="0"/>
          </a:p>
          <a:p>
            <a:pPr marL="0" indent="0">
              <a:buNone/>
            </a:pPr>
            <a:r>
              <a:rPr lang="en-GB" b="1" dirty="0" smtClean="0"/>
              <a:t>What is muscular endurance?</a:t>
            </a:r>
          </a:p>
          <a:p>
            <a:pPr marL="0" indent="0">
              <a:buNone/>
            </a:pPr>
            <a:r>
              <a:rPr lang="en-GB" dirty="0" smtClean="0"/>
              <a:t>The ability of our muscles to contract repeatedly and withstand natural fatigue. Core stability is an example of muscular endurance.</a:t>
            </a:r>
            <a:endParaRPr lang="en-GB" dirty="0"/>
          </a:p>
        </p:txBody>
      </p:sp>
      <p:sp>
        <p:nvSpPr>
          <p:cNvPr id="4" name="Content Placeholder 3"/>
          <p:cNvSpPr>
            <a:spLocks noGrp="1"/>
          </p:cNvSpPr>
          <p:nvPr>
            <p:ph sz="half" idx="2"/>
          </p:nvPr>
        </p:nvSpPr>
        <p:spPr/>
        <p:txBody>
          <a:bodyPr>
            <a:normAutofit fontScale="92500" lnSpcReduction="20000"/>
          </a:bodyPr>
          <a:lstStyle/>
          <a:p>
            <a:r>
              <a:rPr lang="en-GB" b="1" dirty="0" smtClean="0"/>
              <a:t>How do we test it?</a:t>
            </a:r>
          </a:p>
          <a:p>
            <a:pPr marL="0" indent="0">
              <a:buNone/>
            </a:pPr>
            <a:r>
              <a:rPr lang="en-GB" dirty="0" smtClean="0"/>
              <a:t>It is difficult to test </a:t>
            </a:r>
            <a:r>
              <a:rPr lang="en-GB" b="1" dirty="0" smtClean="0"/>
              <a:t>muscular strength </a:t>
            </a:r>
            <a:r>
              <a:rPr lang="en-GB" dirty="0" smtClean="0"/>
              <a:t>without external loading or objective measuring equipment.</a:t>
            </a:r>
          </a:p>
          <a:p>
            <a:pPr marL="0" indent="0">
              <a:buNone/>
            </a:pPr>
            <a:r>
              <a:rPr lang="en-GB" b="1" dirty="0" smtClean="0"/>
              <a:t>Muscular endurance </a:t>
            </a:r>
            <a:r>
              <a:rPr lang="en-GB" dirty="0" smtClean="0"/>
              <a:t>can be tested by carrying out tests that challenge the body to repeat actions for a longer duration e.g. push-ups, sit-ups, squats</a:t>
            </a:r>
          </a:p>
          <a:p>
            <a:pPr marL="0" indent="0">
              <a:buNone/>
            </a:pPr>
            <a:r>
              <a:rPr lang="en-GB" b="1" dirty="0" smtClean="0"/>
              <a:t>How do we train it?</a:t>
            </a:r>
          </a:p>
          <a:p>
            <a:pPr marL="0" indent="0">
              <a:buNone/>
            </a:pPr>
            <a:r>
              <a:rPr lang="en-GB" dirty="0" err="1" smtClean="0"/>
              <a:t>Bodweight</a:t>
            </a:r>
            <a:r>
              <a:rPr lang="en-GB" dirty="0" smtClean="0"/>
              <a:t> activities performed for high reps = muscular endurance</a:t>
            </a:r>
          </a:p>
          <a:p>
            <a:pPr marL="0" indent="0">
              <a:buNone/>
            </a:pPr>
            <a:r>
              <a:rPr lang="en-GB" dirty="0" smtClean="0"/>
              <a:t>Bodyweight activities with additional load or challenging positions e.g. single leg will develop strength. </a:t>
            </a:r>
            <a:endParaRPr lang="en-GB" b="1" dirty="0" smtClean="0"/>
          </a:p>
          <a:p>
            <a:pPr marL="0" indent="0">
              <a:buNone/>
            </a:pPr>
            <a:endParaRPr lang="en-GB" dirty="0"/>
          </a:p>
        </p:txBody>
      </p:sp>
    </p:spTree>
    <p:extLst>
      <p:ext uri="{BB962C8B-B14F-4D97-AF65-F5344CB8AC3E}">
        <p14:creationId xmlns:p14="http://schemas.microsoft.com/office/powerpoint/2010/main" val="957927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Agility/Change of Direction (COD)</a:t>
            </a:r>
            <a:endParaRPr lang="en-GB" dirty="0"/>
          </a:p>
        </p:txBody>
      </p:sp>
      <p:sp>
        <p:nvSpPr>
          <p:cNvPr id="3" name="Content Placeholder 2"/>
          <p:cNvSpPr>
            <a:spLocks noGrp="1"/>
          </p:cNvSpPr>
          <p:nvPr>
            <p:ph sz="half" idx="1"/>
          </p:nvPr>
        </p:nvSpPr>
        <p:spPr/>
        <p:txBody>
          <a:bodyPr>
            <a:normAutofit fontScale="92500" lnSpcReduction="10000"/>
          </a:bodyPr>
          <a:lstStyle/>
          <a:p>
            <a:r>
              <a:rPr lang="en-GB" b="1" dirty="0" smtClean="0"/>
              <a:t>What is it?</a:t>
            </a:r>
          </a:p>
          <a:p>
            <a:pPr marL="0" indent="0">
              <a:buNone/>
            </a:pPr>
            <a:r>
              <a:rPr lang="en-GB" dirty="0" smtClean="0"/>
              <a:t>The ability to change direction of movement quickly and under control.</a:t>
            </a:r>
          </a:p>
          <a:p>
            <a:pPr marL="0" indent="0">
              <a:buNone/>
            </a:pPr>
            <a:r>
              <a:rPr lang="en-GB" dirty="0" smtClean="0"/>
              <a:t>Can we transition from running in a straight line to turning and accelerating in a lateral direction?</a:t>
            </a:r>
          </a:p>
          <a:p>
            <a:pPr marL="0" indent="0">
              <a:buNone/>
            </a:pPr>
            <a:r>
              <a:rPr lang="en-GB" dirty="0" smtClean="0"/>
              <a:t>Can we decelerate quickly and stop, prior to changing direction e.g. reacting to an overhead pass or kick in sport?</a:t>
            </a:r>
            <a:endParaRPr lang="en-GB" dirty="0"/>
          </a:p>
        </p:txBody>
      </p:sp>
      <p:sp>
        <p:nvSpPr>
          <p:cNvPr id="4" name="Content Placeholder 3"/>
          <p:cNvSpPr>
            <a:spLocks noGrp="1"/>
          </p:cNvSpPr>
          <p:nvPr>
            <p:ph sz="half" idx="2"/>
          </p:nvPr>
        </p:nvSpPr>
        <p:spPr/>
        <p:txBody>
          <a:bodyPr>
            <a:normAutofit fontScale="92500" lnSpcReduction="10000"/>
          </a:bodyPr>
          <a:lstStyle/>
          <a:p>
            <a:r>
              <a:rPr lang="en-GB" b="1" dirty="0" smtClean="0"/>
              <a:t>How do we test it?</a:t>
            </a:r>
          </a:p>
          <a:p>
            <a:pPr marL="0" indent="0">
              <a:buNone/>
            </a:pPr>
            <a:r>
              <a:rPr lang="en-GB" dirty="0" smtClean="0"/>
              <a:t>A raw way of testing is to carry out a pre-planned change of direction route such as using cones in a pre-designed circuit/pattern.</a:t>
            </a:r>
          </a:p>
          <a:p>
            <a:pPr marL="0" indent="0">
              <a:buNone/>
            </a:pPr>
            <a:r>
              <a:rPr lang="en-GB" dirty="0" smtClean="0"/>
              <a:t>A more valid method is using an external stimulus that we must react to (difficult to do alone).</a:t>
            </a:r>
          </a:p>
          <a:p>
            <a:pPr marL="0" indent="0">
              <a:buNone/>
            </a:pPr>
            <a:r>
              <a:rPr lang="en-GB" b="1" dirty="0" smtClean="0"/>
              <a:t>How do we train it?</a:t>
            </a:r>
          </a:p>
          <a:p>
            <a:pPr marL="0" indent="0">
              <a:buNone/>
            </a:pPr>
            <a:r>
              <a:rPr lang="en-GB" dirty="0" smtClean="0"/>
              <a:t>High intensity, explosive efforts aiming to improve ability to absorb deceleration forces and transition into acceleration forces, use of cones/markers to signal COD moment.</a:t>
            </a:r>
            <a:endParaRPr lang="en-GB" dirty="0"/>
          </a:p>
        </p:txBody>
      </p:sp>
    </p:spTree>
    <p:extLst>
      <p:ext uri="{BB962C8B-B14F-4D97-AF65-F5344CB8AC3E}">
        <p14:creationId xmlns:p14="http://schemas.microsoft.com/office/powerpoint/2010/main" val="16266074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34</TotalTime>
  <Words>1034</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Rockwell</vt:lpstr>
      <vt:lpstr>Rockwell Condensed</vt:lpstr>
      <vt:lpstr>Wingdings</vt:lpstr>
      <vt:lpstr>Wood Type</vt:lpstr>
      <vt:lpstr>Physical Capacities</vt:lpstr>
      <vt:lpstr>What will this presentation cover?</vt:lpstr>
      <vt:lpstr>The jigsaw pieces</vt:lpstr>
      <vt:lpstr>Cardiovascular Endurance (stamina)</vt:lpstr>
      <vt:lpstr>Speed</vt:lpstr>
      <vt:lpstr>Power</vt:lpstr>
      <vt:lpstr>Core Stability</vt:lpstr>
      <vt:lpstr>Muscular Strength and Endurance</vt:lpstr>
      <vt:lpstr>Agility/Change of Direction (COD)</vt:lpstr>
      <vt:lpstr>So what now?</vt:lpstr>
    </vt:vector>
  </TitlesOfParts>
  <Company>King Edward VI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Capacities</dc:title>
  <dc:creator>Luke Gardiner</dc:creator>
  <cp:lastModifiedBy>Luke Gardiner</cp:lastModifiedBy>
  <cp:revision>6</cp:revision>
  <dcterms:created xsi:type="dcterms:W3CDTF">2020-07-14T09:30:31Z</dcterms:created>
  <dcterms:modified xsi:type="dcterms:W3CDTF">2020-07-14T10:49:50Z</dcterms:modified>
</cp:coreProperties>
</file>