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4" r:id="rId2"/>
    <p:sldId id="256" r:id="rId3"/>
    <p:sldId id="275" r:id="rId4"/>
    <p:sldId id="276" r:id="rId5"/>
    <p:sldId id="258" r:id="rId6"/>
    <p:sldId id="260" r:id="rId7"/>
    <p:sldId id="266" r:id="rId8"/>
    <p:sldId id="261" r:id="rId9"/>
    <p:sldId id="270" r:id="rId10"/>
    <p:sldId id="271" r:id="rId11"/>
    <p:sldId id="272" r:id="rId12"/>
    <p:sldId id="273" r:id="rId13"/>
    <p:sldId id="265" r:id="rId14"/>
    <p:sldId id="263" r:id="rId1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napToObjects="1">
      <p:cViewPr varScale="1">
        <p:scale>
          <a:sx n="116" d="100"/>
          <a:sy n="116" d="100"/>
        </p:scale>
        <p:origin x="146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GB"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7ACB9468-1D31-1142-93D8-E55FDD601D3F}" type="datetimeFigureOut">
              <a:rPr lang="en-US" smtClean="0"/>
              <a:pPr/>
              <a:t>12/6/2017</a:t>
            </a:fld>
            <a:endParaRPr lang="en-US"/>
          </a:p>
        </p:txBody>
      </p:sp>
      <p:sp>
        <p:nvSpPr>
          <p:cNvPr id="16" name="Slide Number Placeholder 15"/>
          <p:cNvSpPr>
            <a:spLocks noGrp="1"/>
          </p:cNvSpPr>
          <p:nvPr>
            <p:ph type="sldNum" sz="quarter" idx="11"/>
          </p:nvPr>
        </p:nvSpPr>
        <p:spPr/>
        <p:txBody>
          <a:bodyPr/>
          <a:lstStyle/>
          <a:p>
            <a:fld id="{09BFFE76-FF41-BC4B-9B80-CE01B3EBE1FB}"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7ACB9468-1D31-1142-93D8-E55FDD601D3F}"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FE76-FF41-BC4B-9B80-CE01B3EBE1F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7ACB9468-1D31-1142-93D8-E55FDD601D3F}"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FE76-FF41-BC4B-9B80-CE01B3EBE1F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4" name="Date Placeholder 13"/>
          <p:cNvSpPr>
            <a:spLocks noGrp="1"/>
          </p:cNvSpPr>
          <p:nvPr>
            <p:ph type="dt" sz="half" idx="14"/>
          </p:nvPr>
        </p:nvSpPr>
        <p:spPr/>
        <p:txBody>
          <a:bodyPr/>
          <a:lstStyle/>
          <a:p>
            <a:fld id="{7ACB9468-1D31-1142-93D8-E55FDD601D3F}" type="datetimeFigureOut">
              <a:rPr lang="en-US" smtClean="0"/>
              <a:pPr/>
              <a:t>12/6/2017</a:t>
            </a:fld>
            <a:endParaRPr lang="en-US"/>
          </a:p>
        </p:txBody>
      </p:sp>
      <p:sp>
        <p:nvSpPr>
          <p:cNvPr id="15" name="Slide Number Placeholder 14"/>
          <p:cNvSpPr>
            <a:spLocks noGrp="1"/>
          </p:cNvSpPr>
          <p:nvPr>
            <p:ph type="sldNum" sz="quarter" idx="15"/>
          </p:nvPr>
        </p:nvSpPr>
        <p:spPr/>
        <p:txBody>
          <a:bodyPr/>
          <a:lstStyle>
            <a:lvl1pPr algn="ctr">
              <a:defRPr/>
            </a:lvl1pPr>
          </a:lstStyle>
          <a:p>
            <a:fld id="{09BFFE76-FF41-BC4B-9B80-CE01B3EBE1FB}" type="slidenum">
              <a:rPr lang="en-US" smtClean="0"/>
              <a:pPr/>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GB"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CB9468-1D31-1142-93D8-E55FDD601D3F}" type="datetimeFigureOut">
              <a:rPr lang="en-US" smtClean="0"/>
              <a:pPr/>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BFFE76-FF41-BC4B-9B80-CE01B3EBE1FB}"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ACB9468-1D31-1142-93D8-E55FDD601D3F}" type="datetimeFigureOut">
              <a:rPr lang="en-US" smtClean="0"/>
              <a:pPr/>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BFFE76-FF41-BC4B-9B80-CE01B3EBE1FB}" type="slidenum">
              <a:rPr lang="en-US" smtClean="0"/>
              <a:pPr/>
              <a:t>‹#›</a:t>
            </a:fld>
            <a:endParaRPr lang="en-US"/>
          </a:p>
        </p:txBody>
      </p:sp>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9BFFE76-FF41-BC4B-9B80-CE01B3EBE1FB}" type="slidenum">
              <a:rPr lang="en-US" smtClean="0"/>
              <a:pPr/>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7ACB9468-1D31-1142-93D8-E55FDD601D3F}" type="datetimeFigureOut">
              <a:rPr lang="en-US" smtClean="0"/>
              <a:pPr/>
              <a:t>12/6/2017</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GB"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ACB9468-1D31-1142-93D8-E55FDD601D3F}" type="datetimeFigureOut">
              <a:rPr lang="en-US" smtClean="0"/>
              <a:pPr/>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BFFE76-FF41-BC4B-9B80-CE01B3EBE1FB}" type="slidenum">
              <a:rPr lang="en-US" smtClean="0"/>
              <a:pPr/>
              <a:t>‹#›</a:t>
            </a:fld>
            <a:endParaRPr lang="en-US"/>
          </a:p>
        </p:txBody>
      </p:sp>
      <p:sp>
        <p:nvSpPr>
          <p:cNvPr id="2" name="Title 1"/>
          <p:cNvSpPr>
            <a:spLocks noGrp="1"/>
          </p:cNvSpPr>
          <p:nvPr>
            <p:ph type="title"/>
          </p:nvPr>
        </p:nvSpPr>
        <p:spPr/>
        <p:txBody>
          <a:bodyPr/>
          <a:lstStyle/>
          <a:p>
            <a:r>
              <a:rPr kumimoji="0" lang="en-GB"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CB9468-1D31-1142-93D8-E55FDD601D3F}" type="datetimeFigureOut">
              <a:rPr lang="en-US" smtClean="0"/>
              <a:pPr/>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BFFE76-FF41-BC4B-9B80-CE01B3EBE1F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GB" smtClean="0"/>
              <a:t>Click to edit Master title style</a:t>
            </a:r>
            <a:endParaRPr kumimoji="0" lang="en-US"/>
          </a:p>
        </p:txBody>
      </p:sp>
      <p:sp>
        <p:nvSpPr>
          <p:cNvPr id="8" name="Date Placeholder 7"/>
          <p:cNvSpPr>
            <a:spLocks noGrp="1"/>
          </p:cNvSpPr>
          <p:nvPr>
            <p:ph type="dt" sz="half" idx="14"/>
          </p:nvPr>
        </p:nvSpPr>
        <p:spPr/>
        <p:txBody>
          <a:bodyPr/>
          <a:lstStyle/>
          <a:p>
            <a:fld id="{7ACB9468-1D31-1142-93D8-E55FDD601D3F}" type="datetimeFigureOut">
              <a:rPr lang="en-US" smtClean="0"/>
              <a:pPr/>
              <a:t>12/6/2017</a:t>
            </a:fld>
            <a:endParaRPr lang="en-US"/>
          </a:p>
        </p:txBody>
      </p:sp>
      <p:sp>
        <p:nvSpPr>
          <p:cNvPr id="9" name="Slide Number Placeholder 8"/>
          <p:cNvSpPr>
            <a:spLocks noGrp="1"/>
          </p:cNvSpPr>
          <p:nvPr>
            <p:ph type="sldNum" sz="quarter" idx="15"/>
          </p:nvPr>
        </p:nvSpPr>
        <p:spPr/>
        <p:txBody>
          <a:bodyPr/>
          <a:lstStyle/>
          <a:p>
            <a:fld id="{09BFFE76-FF41-BC4B-9B80-CE01B3EBE1FB}" type="slidenum">
              <a:rPr lang="en-US" smtClean="0"/>
              <a:pPr/>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GB"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GB" smtClean="0"/>
              <a:t>Click to edit Master text styles</a:t>
            </a:r>
          </a:p>
        </p:txBody>
      </p:sp>
      <p:sp>
        <p:nvSpPr>
          <p:cNvPr id="8" name="Date Placeholder 7"/>
          <p:cNvSpPr>
            <a:spLocks noGrp="1"/>
          </p:cNvSpPr>
          <p:nvPr>
            <p:ph type="dt" sz="half" idx="10"/>
          </p:nvPr>
        </p:nvSpPr>
        <p:spPr/>
        <p:txBody>
          <a:bodyPr/>
          <a:lstStyle/>
          <a:p>
            <a:fld id="{7ACB9468-1D31-1142-93D8-E55FDD601D3F}" type="datetimeFigureOut">
              <a:rPr lang="en-US" smtClean="0"/>
              <a:pPr/>
              <a:t>12/6/2017</a:t>
            </a:fld>
            <a:endParaRPr lang="en-US"/>
          </a:p>
        </p:txBody>
      </p:sp>
      <p:sp>
        <p:nvSpPr>
          <p:cNvPr id="9" name="Slide Number Placeholder 8"/>
          <p:cNvSpPr>
            <a:spLocks noGrp="1"/>
          </p:cNvSpPr>
          <p:nvPr>
            <p:ph type="sldNum" sz="quarter" idx="11"/>
          </p:nvPr>
        </p:nvSpPr>
        <p:spPr/>
        <p:txBody>
          <a:bodyPr/>
          <a:lstStyle/>
          <a:p>
            <a:fld id="{09BFFE76-FF41-BC4B-9B80-CE01B3EBE1FB}"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ACB9468-1D31-1142-93D8-E55FDD601D3F}" type="datetimeFigureOut">
              <a:rPr lang="en-US" smtClean="0"/>
              <a:pPr/>
              <a:t>12/6/2017</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9BFFE76-FF41-BC4B-9B80-CE01B3EBE1FB}"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GB"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package" Target="../embeddings/Microsoft_Word_Document1.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1812636" y="1258455"/>
            <a:ext cx="5888182" cy="3775364"/>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300" b="1" dirty="0"/>
              <a:t>What information does the government have about the public today?</a:t>
            </a:r>
          </a:p>
        </p:txBody>
      </p:sp>
      <p:sp>
        <p:nvSpPr>
          <p:cNvPr id="3" name="Rectangle 2"/>
          <p:cNvSpPr/>
          <p:nvPr/>
        </p:nvSpPr>
        <p:spPr>
          <a:xfrm>
            <a:off x="0" y="0"/>
            <a:ext cx="9144000"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400" dirty="0" smtClean="0"/>
              <a:t>Starter: Create </a:t>
            </a:r>
            <a:r>
              <a:rPr lang="en-GB" sz="2400" dirty="0"/>
              <a:t>a mind map of your ideas about the question below. One idea has been added for you.</a:t>
            </a:r>
          </a:p>
        </p:txBody>
      </p:sp>
      <p:sp>
        <p:nvSpPr>
          <p:cNvPr id="4" name="Rectangle 3"/>
          <p:cNvSpPr/>
          <p:nvPr/>
        </p:nvSpPr>
        <p:spPr>
          <a:xfrm>
            <a:off x="608032" y="5495683"/>
            <a:ext cx="3398241" cy="830997"/>
          </a:xfrm>
          <a:prstGeom prst="rect">
            <a:avLst/>
          </a:prstGeom>
        </p:spPr>
        <p:txBody>
          <a:bodyPr wrap="square">
            <a:spAutoFit/>
          </a:bodyPr>
          <a:lstStyle/>
          <a:p>
            <a:r>
              <a:rPr lang="en-GB" sz="2400" dirty="0"/>
              <a:t>A register of all births, deaths and marriages</a:t>
            </a:r>
          </a:p>
        </p:txBody>
      </p:sp>
      <p:cxnSp>
        <p:nvCxnSpPr>
          <p:cNvPr id="6" name="Straight Arrow Connector 5"/>
          <p:cNvCxnSpPr>
            <a:endCxn id="4" idx="0"/>
          </p:cNvCxnSpPr>
          <p:nvPr/>
        </p:nvCxnSpPr>
        <p:spPr>
          <a:xfrm flipH="1">
            <a:off x="2307153" y="3740727"/>
            <a:ext cx="960211" cy="1754956"/>
          </a:xfrm>
          <a:prstGeom prst="straightConnector1">
            <a:avLst/>
          </a:prstGeom>
          <a:ln w="57150" cmpd="sng">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633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7-01-02 at 16.36.1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9688"/>
            <a:ext cx="9144000" cy="4572001"/>
          </a:xfrm>
          <a:prstGeom prst="rect">
            <a:avLst/>
          </a:prstGeom>
        </p:spPr>
      </p:pic>
      <p:pic>
        <p:nvPicPr>
          <p:cNvPr id="4" name="Picture 3" descr="Screen Shot 2017-01-02 at 16.36.3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87152"/>
            <a:ext cx="9144000" cy="2670848"/>
          </a:xfrm>
          <a:prstGeom prst="rect">
            <a:avLst/>
          </a:prstGeom>
        </p:spPr>
      </p:pic>
    </p:spTree>
    <p:extLst>
      <p:ext uri="{BB962C8B-B14F-4D97-AF65-F5344CB8AC3E}">
        <p14:creationId xmlns:p14="http://schemas.microsoft.com/office/powerpoint/2010/main" val="1477956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GB" dirty="0" smtClean="0"/>
              <a:t>This activity is to help you become familiar with the kind of information that was gathered for the Domesday Book (on a much reduced scale!)</a:t>
            </a:r>
          </a:p>
          <a:p>
            <a:pPr marL="0" indent="0" algn="ctr">
              <a:buNone/>
            </a:pPr>
            <a:endParaRPr lang="en-GB" dirty="0"/>
          </a:p>
          <a:p>
            <a:pPr marL="0" indent="0" algn="ctr">
              <a:buNone/>
            </a:pPr>
            <a:r>
              <a:rPr lang="en-GB" dirty="0" smtClean="0"/>
              <a:t>Each of you had one character card (please stick this into your books). You need to act as your own character and collect information as a Domesday official by talking to as many other students and recording their data. Good luck!</a:t>
            </a:r>
            <a:endParaRPr lang="en-GB" dirty="0"/>
          </a:p>
        </p:txBody>
      </p:sp>
      <p:sp>
        <p:nvSpPr>
          <p:cNvPr id="2" name="Title 1"/>
          <p:cNvSpPr>
            <a:spLocks noGrp="1"/>
          </p:cNvSpPr>
          <p:nvPr>
            <p:ph type="title"/>
          </p:nvPr>
        </p:nvSpPr>
        <p:spPr/>
        <p:txBody>
          <a:bodyPr>
            <a:noAutofit/>
          </a:bodyPr>
          <a:lstStyle/>
          <a:p>
            <a:pPr algn="ctr"/>
            <a:r>
              <a:rPr lang="en-GB" sz="5400" dirty="0" smtClean="0"/>
              <a:t>Conduct your own survey</a:t>
            </a:r>
            <a:endParaRPr lang="en-GB" sz="5400" dirty="0"/>
          </a:p>
        </p:txBody>
      </p:sp>
    </p:spTree>
    <p:extLst>
      <p:ext uri="{BB962C8B-B14F-4D97-AF65-F5344CB8AC3E}">
        <p14:creationId xmlns:p14="http://schemas.microsoft.com/office/powerpoint/2010/main" val="2640540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7-01-02 at 16.44.1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621" y="937467"/>
            <a:ext cx="8191500" cy="5029200"/>
          </a:xfrm>
          <a:prstGeom prst="rect">
            <a:avLst/>
          </a:prstGeom>
        </p:spPr>
      </p:pic>
    </p:spTree>
    <p:extLst>
      <p:ext uri="{BB962C8B-B14F-4D97-AF65-F5344CB8AC3E}">
        <p14:creationId xmlns:p14="http://schemas.microsoft.com/office/powerpoint/2010/main" val="2321553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1967" y="513904"/>
            <a:ext cx="8757075" cy="1219200"/>
          </a:xfrm>
        </p:spPr>
        <p:txBody>
          <a:bodyPr>
            <a:noAutofit/>
          </a:bodyPr>
          <a:lstStyle/>
          <a:p>
            <a:pPr algn="ctr"/>
            <a:r>
              <a:rPr lang="en-US" sz="5400" b="1" dirty="0" smtClean="0"/>
              <a:t>How useful is the Domesday Book?</a:t>
            </a:r>
            <a:endParaRPr lang="en-US" sz="5400" b="1" dirty="0"/>
          </a:p>
        </p:txBody>
      </p:sp>
      <p:sp>
        <p:nvSpPr>
          <p:cNvPr id="4" name="TextBox 3"/>
          <p:cNvSpPr txBox="1"/>
          <p:nvPr/>
        </p:nvSpPr>
        <p:spPr>
          <a:xfrm>
            <a:off x="343933" y="1958011"/>
            <a:ext cx="4788611" cy="4154983"/>
          </a:xfrm>
          <a:prstGeom prst="rect">
            <a:avLst/>
          </a:prstGeom>
          <a:noFill/>
        </p:spPr>
        <p:txBody>
          <a:bodyPr wrap="square" rtlCol="0">
            <a:spAutoFit/>
          </a:bodyPr>
          <a:lstStyle/>
          <a:p>
            <a:endParaRPr lang="en-US" sz="2400" dirty="0" smtClean="0"/>
          </a:p>
          <a:p>
            <a:r>
              <a:rPr lang="en-US" sz="2400" dirty="0" smtClean="0"/>
              <a:t>How useful would you say the Domesday Book is?</a:t>
            </a:r>
          </a:p>
          <a:p>
            <a:endParaRPr lang="en-US" sz="2400" dirty="0" smtClean="0"/>
          </a:p>
          <a:p>
            <a:r>
              <a:rPr lang="en-US" sz="2400" dirty="0" smtClean="0">
                <a:solidFill>
                  <a:schemeClr val="tx2"/>
                </a:solidFill>
              </a:rPr>
              <a:t>Write a paragraph on whether you think the Doomsday Book could be useful to a historian studying life in the Middle Ages  </a:t>
            </a:r>
          </a:p>
          <a:p>
            <a:endParaRPr lang="en-US" sz="2400" dirty="0" smtClean="0"/>
          </a:p>
          <a:p>
            <a:endParaRPr lang="en-US" sz="2400" dirty="0" smtClean="0"/>
          </a:p>
          <a:p>
            <a:endParaRPr lang="en-US" sz="2400" dirty="0"/>
          </a:p>
        </p:txBody>
      </p:sp>
      <p:pic>
        <p:nvPicPr>
          <p:cNvPr id="6" name="Picture 5"/>
          <p:cNvPicPr>
            <a:picLocks noChangeAspect="1"/>
          </p:cNvPicPr>
          <p:nvPr/>
        </p:nvPicPr>
        <p:blipFill>
          <a:blip r:embed="rId2"/>
          <a:stretch>
            <a:fillRect/>
          </a:stretch>
        </p:blipFill>
        <p:spPr>
          <a:xfrm>
            <a:off x="5370653" y="2188690"/>
            <a:ext cx="3373194" cy="3373194"/>
          </a:xfrm>
          <a:prstGeom prst="rect">
            <a:avLst/>
          </a:prstGeom>
        </p:spPr>
      </p:pic>
      <p:sp>
        <p:nvSpPr>
          <p:cNvPr id="7" name="TextBox 6"/>
          <p:cNvSpPr txBox="1"/>
          <p:nvPr/>
        </p:nvSpPr>
        <p:spPr>
          <a:xfrm>
            <a:off x="6757580" y="2417470"/>
            <a:ext cx="1020607" cy="2400657"/>
          </a:xfrm>
          <a:prstGeom prst="rect">
            <a:avLst/>
          </a:prstGeom>
          <a:noFill/>
        </p:spPr>
        <p:txBody>
          <a:bodyPr wrap="none" rtlCol="0">
            <a:spAutoFit/>
          </a:bodyPr>
          <a:lstStyle/>
          <a:p>
            <a:r>
              <a:rPr lang="en-US" sz="15000" dirty="0" smtClean="0">
                <a:solidFill>
                  <a:srgbClr val="FF0000"/>
                </a:solidFill>
              </a:rPr>
              <a:t>?</a:t>
            </a:r>
            <a:endParaRPr lang="en-US" sz="15000"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12483"/>
            <a:ext cx="8229600" cy="4572000"/>
          </a:xfrm>
        </p:spPr>
        <p:txBody>
          <a:bodyPr/>
          <a:lstStyle/>
          <a:p>
            <a:pPr marL="0" indent="0">
              <a:buNone/>
            </a:pPr>
            <a:endParaRPr lang="en-US" dirty="0" smtClean="0"/>
          </a:p>
          <a:p>
            <a:pPr marL="514350" indent="-514350">
              <a:buFont typeface="+mj-lt"/>
              <a:buAutoNum type="arabicPeriod"/>
            </a:pPr>
            <a:r>
              <a:rPr lang="en-US" dirty="0" smtClean="0"/>
              <a:t>Write your own Doomsday Book report for your town</a:t>
            </a:r>
          </a:p>
          <a:p>
            <a:pPr marL="514350" indent="-514350">
              <a:buFont typeface="+mj-lt"/>
              <a:buAutoNum type="arabicPeriod"/>
            </a:pPr>
            <a:endParaRPr lang="en-US" dirty="0" smtClean="0"/>
          </a:p>
          <a:p>
            <a:pPr marL="514350" indent="-514350">
              <a:buNone/>
            </a:pPr>
            <a:r>
              <a:rPr lang="en-US" dirty="0" smtClean="0"/>
              <a:t>It must include all the information we have studied today, including:</a:t>
            </a:r>
          </a:p>
          <a:p>
            <a:pPr marL="514350" indent="-514350"/>
            <a:r>
              <a:rPr lang="en-US" dirty="0" smtClean="0"/>
              <a:t> Size, value, number of people, number of animals, who owns it, peasants etc</a:t>
            </a:r>
          </a:p>
          <a:p>
            <a:pPr marL="514350" indent="-514350">
              <a:buNone/>
            </a:pPr>
            <a:endParaRPr lang="en-US" dirty="0" smtClean="0"/>
          </a:p>
        </p:txBody>
      </p:sp>
      <p:sp>
        <p:nvSpPr>
          <p:cNvPr id="3" name="Title 2"/>
          <p:cNvSpPr>
            <a:spLocks noGrp="1"/>
          </p:cNvSpPr>
          <p:nvPr>
            <p:ph type="title"/>
          </p:nvPr>
        </p:nvSpPr>
        <p:spPr/>
        <p:txBody>
          <a:bodyPr>
            <a:normAutofit/>
          </a:bodyPr>
          <a:lstStyle/>
          <a:p>
            <a:pPr algn="ctr"/>
            <a:r>
              <a:rPr lang="en-US" sz="5400" b="1" dirty="0" smtClean="0"/>
              <a:t>Homework</a:t>
            </a:r>
            <a:endParaRPr lang="en-US" sz="54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5177" y="4960471"/>
            <a:ext cx="8773569" cy="1143000"/>
          </a:xfrm>
        </p:spPr>
        <p:txBody>
          <a:bodyPr/>
          <a:lstStyle/>
          <a:p>
            <a:pPr algn="l"/>
            <a:r>
              <a:rPr lang="en-US" sz="2400" b="1" dirty="0" smtClean="0"/>
              <a:t>Learning Objectives</a:t>
            </a:r>
          </a:p>
          <a:p>
            <a:pPr marL="457200" indent="-457200" algn="l">
              <a:buFont typeface="+mj-lt"/>
              <a:buAutoNum type="arabicPeriod"/>
            </a:pPr>
            <a:r>
              <a:rPr lang="en-US" sz="2400" dirty="0" smtClean="0"/>
              <a:t>To describe aims and outcomes of Doomsday Book</a:t>
            </a:r>
          </a:p>
          <a:p>
            <a:pPr marL="457200" indent="-457200" algn="l">
              <a:buFont typeface="+mj-lt"/>
              <a:buAutoNum type="arabicPeriod"/>
            </a:pPr>
            <a:r>
              <a:rPr lang="en-US" sz="2400" dirty="0" smtClean="0"/>
              <a:t>To analyse and identify what the Doomsday Book tells us about Medieval life</a:t>
            </a:r>
          </a:p>
          <a:p>
            <a:pPr marL="457200" indent="-457200" algn="l">
              <a:buFont typeface="+mj-lt"/>
              <a:buAutoNum type="arabicPeriod"/>
            </a:pPr>
            <a:endParaRPr lang="en-US" sz="2400" dirty="0"/>
          </a:p>
        </p:txBody>
      </p:sp>
      <p:sp>
        <p:nvSpPr>
          <p:cNvPr id="2" name="Title 1"/>
          <p:cNvSpPr>
            <a:spLocks noGrp="1"/>
          </p:cNvSpPr>
          <p:nvPr>
            <p:ph type="ctrTitle"/>
          </p:nvPr>
        </p:nvSpPr>
        <p:spPr>
          <a:xfrm>
            <a:off x="0" y="149410"/>
            <a:ext cx="9144000" cy="1428376"/>
          </a:xfrm>
        </p:spPr>
        <p:txBody>
          <a:bodyPr/>
          <a:lstStyle/>
          <a:p>
            <a:r>
              <a:rPr lang="en-US" sz="4400" b="1" dirty="0" smtClean="0"/>
              <a:t>What does the Domesday Book tell us about life in the Middle Ages?</a:t>
            </a:r>
            <a:endParaRPr lang="en-US" sz="4400" b="1" dirty="0"/>
          </a:p>
        </p:txBody>
      </p:sp>
      <p:pic>
        <p:nvPicPr>
          <p:cNvPr id="4" name="Picture 3"/>
          <p:cNvPicPr>
            <a:picLocks noChangeAspect="1"/>
          </p:cNvPicPr>
          <p:nvPr/>
        </p:nvPicPr>
        <p:blipFill>
          <a:blip r:embed="rId2"/>
          <a:stretch>
            <a:fillRect/>
          </a:stretch>
        </p:blipFill>
        <p:spPr>
          <a:xfrm>
            <a:off x="1581888" y="1851607"/>
            <a:ext cx="5986005" cy="285486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5218"/>
            <a:ext cx="8229600" cy="1058384"/>
          </a:xfrm>
        </p:spPr>
        <p:txBody>
          <a:bodyPr>
            <a:normAutofit/>
          </a:bodyPr>
          <a:lstStyle/>
          <a:p>
            <a:pPr algn="ctr"/>
            <a:r>
              <a:rPr lang="en-US" sz="5400" b="1" dirty="0" smtClean="0"/>
              <a:t>The Domesday Book</a:t>
            </a:r>
            <a:endParaRPr lang="en-US" sz="5400" b="1" dirty="0"/>
          </a:p>
        </p:txBody>
      </p:sp>
      <p:pic>
        <p:nvPicPr>
          <p:cNvPr id="6" name="Picture 5" descr="Screen Shot 2013-12-30 at 12.14.31.png"/>
          <p:cNvPicPr>
            <a:picLocks noChangeAspect="1"/>
          </p:cNvPicPr>
          <p:nvPr/>
        </p:nvPicPr>
        <p:blipFill>
          <a:blip r:embed="rId2"/>
          <a:stretch>
            <a:fillRect/>
          </a:stretch>
        </p:blipFill>
        <p:spPr>
          <a:xfrm>
            <a:off x="4953000" y="1524000"/>
            <a:ext cx="3733800" cy="4127500"/>
          </a:xfrm>
          <a:prstGeom prst="rect">
            <a:avLst/>
          </a:prstGeom>
        </p:spPr>
      </p:pic>
      <p:sp>
        <p:nvSpPr>
          <p:cNvPr id="4" name="Rectangle 3"/>
          <p:cNvSpPr/>
          <p:nvPr/>
        </p:nvSpPr>
        <p:spPr>
          <a:xfrm>
            <a:off x="411018" y="1247238"/>
            <a:ext cx="4541982" cy="5355311"/>
          </a:xfrm>
          <a:prstGeom prst="rect">
            <a:avLst/>
          </a:prstGeom>
        </p:spPr>
        <p:txBody>
          <a:bodyPr wrap="square">
            <a:spAutoFit/>
          </a:bodyPr>
          <a:lstStyle/>
          <a:p>
            <a:pPr marL="285750" indent="-285750">
              <a:buFont typeface="Arial"/>
              <a:buChar char="•"/>
            </a:pPr>
            <a:r>
              <a:rPr lang="en-GB" sz="1900" dirty="0"/>
              <a:t>In 1085 William the Conqueror decided to commission a survey which would list all the resources held by people in the various parts of England and how much tax they therefore owned </a:t>
            </a:r>
            <a:r>
              <a:rPr lang="en-GB" sz="1900" dirty="0" smtClean="0"/>
              <a:t>him.</a:t>
            </a:r>
          </a:p>
          <a:p>
            <a:pPr marL="285750" indent="-285750">
              <a:buFont typeface="Arial"/>
              <a:buChar char="•"/>
            </a:pPr>
            <a:r>
              <a:rPr lang="en-GB" sz="1900" dirty="0" smtClean="0"/>
              <a:t>He </a:t>
            </a:r>
            <a:r>
              <a:rPr lang="en-GB" sz="1900" dirty="0"/>
              <a:t>also wanted to know what was owed to him in military service. </a:t>
            </a:r>
            <a:endParaRPr lang="en-GB" sz="1900" dirty="0" smtClean="0"/>
          </a:p>
          <a:p>
            <a:pPr marL="285750" indent="-285750">
              <a:buFont typeface="Arial"/>
              <a:buChar char="•"/>
            </a:pPr>
            <a:r>
              <a:rPr lang="en-GB" sz="1900" dirty="0" smtClean="0"/>
              <a:t>People </a:t>
            </a:r>
            <a:r>
              <a:rPr lang="en-GB" sz="1900" dirty="0"/>
              <a:t>to whom he had given land, known as his tenants-in-chief, were expected to repay him by sending knights to fight in his army. </a:t>
            </a:r>
            <a:endParaRPr lang="en-GB" sz="1900" dirty="0" smtClean="0"/>
          </a:p>
          <a:p>
            <a:pPr marL="285750" indent="-285750">
              <a:buFont typeface="Arial"/>
              <a:buChar char="•"/>
            </a:pPr>
            <a:r>
              <a:rPr lang="en-GB" sz="1900" dirty="0" smtClean="0"/>
              <a:t>To </a:t>
            </a:r>
            <a:r>
              <a:rPr lang="en-GB" sz="1900" dirty="0"/>
              <a:t>ensure this happened he needed a written record of who owned which land. </a:t>
            </a:r>
            <a:endParaRPr lang="en-GB" sz="1900" dirty="0" smtClean="0"/>
          </a:p>
          <a:p>
            <a:pPr marL="285750" indent="-285750">
              <a:buFont typeface="Arial"/>
              <a:buChar char="•"/>
            </a:pPr>
            <a:r>
              <a:rPr lang="en-GB" sz="1900" dirty="0" smtClean="0"/>
              <a:t>It </a:t>
            </a:r>
            <a:r>
              <a:rPr lang="en-GB" sz="1900" dirty="0"/>
              <a:t>was the first time any King in England had attempted to gather all such information </a:t>
            </a:r>
            <a:r>
              <a:rPr lang="en-GB" sz="1900" dirty="0" smtClean="0"/>
              <a:t>into one place</a:t>
            </a:r>
            <a:r>
              <a:rPr lang="en-GB" sz="1900" dirty="0"/>
              <a:t>. </a:t>
            </a:r>
          </a:p>
        </p:txBody>
      </p:sp>
    </p:spTree>
    <p:extLst>
      <p:ext uri="{BB962C8B-B14F-4D97-AF65-F5344CB8AC3E}">
        <p14:creationId xmlns:p14="http://schemas.microsoft.com/office/powerpoint/2010/main" val="194811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4" y="438804"/>
            <a:ext cx="8058728" cy="830997"/>
          </a:xfrm>
          <a:prstGeom prst="rect">
            <a:avLst/>
          </a:prstGeom>
        </p:spPr>
        <p:txBody>
          <a:bodyPr wrap="square">
            <a:spAutoFit/>
          </a:bodyPr>
          <a:lstStyle/>
          <a:p>
            <a:pPr algn="ctr"/>
            <a:r>
              <a:rPr lang="en-GB" sz="2400" dirty="0"/>
              <a:t>Read the source below. Write a list of what the King wanted to know in </a:t>
            </a:r>
            <a:r>
              <a:rPr lang="en-GB" sz="2400" dirty="0" smtClean="0"/>
              <a:t>your books</a:t>
            </a:r>
            <a:endParaRPr lang="en-GB" sz="2400" dirty="0"/>
          </a:p>
        </p:txBody>
      </p:sp>
      <p:sp>
        <p:nvSpPr>
          <p:cNvPr id="3" name="Rectangle 2"/>
          <p:cNvSpPr/>
          <p:nvPr/>
        </p:nvSpPr>
        <p:spPr>
          <a:xfrm>
            <a:off x="704273" y="1709050"/>
            <a:ext cx="7816272" cy="3785652"/>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sz="2400" dirty="0"/>
              <a:t>From the </a:t>
            </a:r>
            <a:r>
              <a:rPr lang="en-GB" sz="2400" i="1" dirty="0"/>
              <a:t>Ely Inquiry </a:t>
            </a:r>
            <a:r>
              <a:rPr lang="en-GB" sz="2400" dirty="0"/>
              <a:t>c. 1085</a:t>
            </a:r>
          </a:p>
          <a:p>
            <a:r>
              <a:rPr lang="en-GB" sz="2400" dirty="0"/>
              <a:t>The King’s official met the priest, the reeve and the six men from each village. They inquired what the manor was called, and who held it in the time of King Edward; who holds it now; how many hides there are, how many ploughs, how many </a:t>
            </a:r>
            <a:r>
              <a:rPr lang="en-GB" sz="2400" dirty="0" err="1"/>
              <a:t>villeins</a:t>
            </a:r>
            <a:r>
              <a:rPr lang="en-GB" sz="2400" dirty="0"/>
              <a:t>, how many cottars, how many slaves, how many freemen; how much woodland, how much meadow; </a:t>
            </a:r>
            <a:r>
              <a:rPr lang="en-GB" sz="2400" dirty="0" smtClean="0"/>
              <a:t>how many mills, what the estate is </a:t>
            </a:r>
            <a:r>
              <a:rPr lang="en-GB" sz="2400" dirty="0" err="1" smtClean="0"/>
              <a:t>worthnow</a:t>
            </a:r>
            <a:r>
              <a:rPr lang="en-GB" sz="2400" dirty="0"/>
              <a:t>. And it was also to be noted whether more could be taken from the estate than is now being taken.</a:t>
            </a:r>
          </a:p>
        </p:txBody>
      </p:sp>
    </p:spTree>
    <p:extLst>
      <p:ext uri="{BB962C8B-B14F-4D97-AF65-F5344CB8AC3E}">
        <p14:creationId xmlns:p14="http://schemas.microsoft.com/office/powerpoint/2010/main" val="346544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64564" y="1524000"/>
            <a:ext cx="4688436" cy="5090902"/>
          </a:xfrm>
        </p:spPr>
        <p:txBody>
          <a:bodyPr>
            <a:normAutofit/>
          </a:bodyPr>
          <a:lstStyle/>
          <a:p>
            <a:pPr marL="0" indent="0"/>
            <a:r>
              <a:rPr lang="en-US" dirty="0" smtClean="0"/>
              <a:t> In 1085 William 1</a:t>
            </a:r>
            <a:r>
              <a:rPr lang="en-US" baseline="30000" dirty="0" smtClean="0"/>
              <a:t>st</a:t>
            </a:r>
            <a:r>
              <a:rPr lang="en-US" dirty="0" smtClean="0"/>
              <a:t> ordered a survey to discover the resources and taxable values of all the boroughs and manors in England. </a:t>
            </a:r>
          </a:p>
          <a:p>
            <a:pPr marL="0" indent="0"/>
            <a:endParaRPr lang="en-US" dirty="0" smtClean="0"/>
          </a:p>
          <a:p>
            <a:pPr marL="0" indent="0"/>
            <a:r>
              <a:rPr lang="en-US" dirty="0" smtClean="0"/>
              <a:t> He wanted to discover:</a:t>
            </a:r>
          </a:p>
          <a:p>
            <a:pPr marL="365760" lvl="1" indent="0"/>
            <a:r>
              <a:rPr lang="en-US" dirty="0" smtClean="0"/>
              <a:t> Who owned what</a:t>
            </a:r>
          </a:p>
          <a:p>
            <a:pPr marL="365760" lvl="1" indent="0"/>
            <a:r>
              <a:rPr lang="en-US" dirty="0" smtClean="0"/>
              <a:t> How much it was worth</a:t>
            </a:r>
          </a:p>
          <a:p>
            <a:pPr marL="365760" lvl="1" indent="0"/>
            <a:r>
              <a:rPr lang="en-US" dirty="0" smtClean="0"/>
              <a:t> How much was owed to him as King in tax, rents, and military service.</a:t>
            </a:r>
          </a:p>
          <a:p>
            <a:pPr>
              <a:buNone/>
            </a:pPr>
            <a:endParaRPr lang="en-US" dirty="0"/>
          </a:p>
        </p:txBody>
      </p:sp>
      <p:sp>
        <p:nvSpPr>
          <p:cNvPr id="3" name="Title 2"/>
          <p:cNvSpPr>
            <a:spLocks noGrp="1"/>
          </p:cNvSpPr>
          <p:nvPr>
            <p:ph type="title"/>
          </p:nvPr>
        </p:nvSpPr>
        <p:spPr>
          <a:xfrm>
            <a:off x="457200" y="185218"/>
            <a:ext cx="8229600" cy="1058384"/>
          </a:xfrm>
        </p:spPr>
        <p:txBody>
          <a:bodyPr>
            <a:normAutofit/>
          </a:bodyPr>
          <a:lstStyle/>
          <a:p>
            <a:pPr algn="ctr"/>
            <a:r>
              <a:rPr lang="en-US" sz="5400" b="1" dirty="0" smtClean="0"/>
              <a:t>The Domesday Book</a:t>
            </a:r>
            <a:endParaRPr lang="en-US" sz="5400" b="1" dirty="0"/>
          </a:p>
        </p:txBody>
      </p:sp>
      <p:pic>
        <p:nvPicPr>
          <p:cNvPr id="6" name="Picture 5" descr="Screen Shot 2013-12-30 at 12.14.31.png"/>
          <p:cNvPicPr>
            <a:picLocks noChangeAspect="1"/>
          </p:cNvPicPr>
          <p:nvPr/>
        </p:nvPicPr>
        <p:blipFill>
          <a:blip r:embed="rId2"/>
          <a:stretch>
            <a:fillRect/>
          </a:stretch>
        </p:blipFill>
        <p:spPr>
          <a:xfrm>
            <a:off x="4953000" y="1524000"/>
            <a:ext cx="3733800" cy="4127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3659" y="0"/>
            <a:ext cx="8229600" cy="1014395"/>
          </a:xfrm>
        </p:spPr>
        <p:txBody>
          <a:bodyPr>
            <a:normAutofit/>
          </a:bodyPr>
          <a:lstStyle/>
          <a:p>
            <a:pPr algn="ctr"/>
            <a:r>
              <a:rPr lang="en-US" sz="5400" b="1" dirty="0" smtClean="0"/>
              <a:t>The Domesday Book</a:t>
            </a:r>
            <a:endParaRPr lang="en-US" sz="5400" dirty="0"/>
          </a:p>
        </p:txBody>
      </p:sp>
      <p:sp>
        <p:nvSpPr>
          <p:cNvPr id="6" name="TextBox 5"/>
          <p:cNvSpPr txBox="1"/>
          <p:nvPr/>
        </p:nvSpPr>
        <p:spPr>
          <a:xfrm>
            <a:off x="4042045" y="1067312"/>
            <a:ext cx="5111874" cy="3231654"/>
          </a:xfrm>
          <a:prstGeom prst="rect">
            <a:avLst/>
          </a:prstGeom>
          <a:noFill/>
        </p:spPr>
        <p:txBody>
          <a:bodyPr wrap="square" rtlCol="0">
            <a:spAutoFit/>
          </a:bodyPr>
          <a:lstStyle/>
          <a:p>
            <a:pPr>
              <a:buFont typeface="Arial"/>
              <a:buChar char="•"/>
            </a:pPr>
            <a:r>
              <a:rPr lang="en-US" sz="2400" dirty="0" smtClean="0"/>
              <a:t> All the information was written down in two big books, which still exist today at the National Archives</a:t>
            </a:r>
          </a:p>
          <a:p>
            <a:pPr>
              <a:spcBef>
                <a:spcPct val="50000"/>
              </a:spcBef>
              <a:buFont typeface="Arial"/>
              <a:buChar char="•"/>
            </a:pPr>
            <a:r>
              <a:rPr lang="en-US" sz="2400" dirty="0" smtClean="0"/>
              <a:t> </a:t>
            </a:r>
            <a:r>
              <a:rPr lang="en-GB" sz="2400" dirty="0" smtClean="0"/>
              <a:t>The officials took over a year to visit 13,000 villages. Soldiers threatened to kill people if they did not tell the truth. </a:t>
            </a:r>
            <a:endParaRPr lang="en-US" sz="2400" dirty="0" smtClean="0"/>
          </a:p>
          <a:p>
            <a:pPr>
              <a:buFont typeface="Arial"/>
              <a:buChar char="•"/>
            </a:pPr>
            <a:endParaRPr lang="en-US" sz="2400" dirty="0"/>
          </a:p>
        </p:txBody>
      </p:sp>
      <p:pic>
        <p:nvPicPr>
          <p:cNvPr id="8" name="Picture 7"/>
          <p:cNvPicPr>
            <a:picLocks noChangeAspect="1"/>
          </p:cNvPicPr>
          <p:nvPr/>
        </p:nvPicPr>
        <p:blipFill>
          <a:blip r:embed="rId2"/>
          <a:stretch>
            <a:fillRect/>
          </a:stretch>
        </p:blipFill>
        <p:spPr>
          <a:xfrm>
            <a:off x="4725780" y="4266599"/>
            <a:ext cx="4299168" cy="2319280"/>
          </a:xfrm>
          <a:prstGeom prst="rect">
            <a:avLst/>
          </a:prstGeom>
        </p:spPr>
      </p:pic>
      <p:sp>
        <p:nvSpPr>
          <p:cNvPr id="9" name="Rectangle 8"/>
          <p:cNvSpPr/>
          <p:nvPr/>
        </p:nvSpPr>
        <p:spPr>
          <a:xfrm>
            <a:off x="198422" y="4266599"/>
            <a:ext cx="4709244" cy="2308324"/>
          </a:xfrm>
          <a:prstGeom prst="rect">
            <a:avLst/>
          </a:prstGeom>
        </p:spPr>
        <p:txBody>
          <a:bodyPr wrap="square">
            <a:spAutoFit/>
          </a:bodyPr>
          <a:lstStyle/>
          <a:p>
            <a:pPr>
              <a:buFont typeface="Arial"/>
              <a:buChar char="•"/>
            </a:pPr>
            <a:r>
              <a:rPr lang="en-US" sz="2400" dirty="0" smtClean="0"/>
              <a:t> The book showed about 200 Normans controlled all the land of England</a:t>
            </a:r>
          </a:p>
          <a:p>
            <a:pPr>
              <a:buFont typeface="Arial"/>
              <a:buChar char="•"/>
            </a:pPr>
            <a:r>
              <a:rPr lang="en-US" sz="2400" dirty="0" smtClean="0"/>
              <a:t> It valued England at £37,000!</a:t>
            </a:r>
          </a:p>
          <a:p>
            <a:pPr>
              <a:buFont typeface="Arial"/>
              <a:buChar char="•"/>
            </a:pPr>
            <a:r>
              <a:rPr lang="en-US" sz="2400" dirty="0" smtClean="0"/>
              <a:t> It was the first survey of England and was written in Latin</a:t>
            </a:r>
            <a:endParaRPr lang="en-US" sz="2400" dirty="0"/>
          </a:p>
        </p:txBody>
      </p:sp>
      <p:pic>
        <p:nvPicPr>
          <p:cNvPr id="10" name="Picture 9" descr="Screen Shot 2013-12-30 at 12.12.29.png"/>
          <p:cNvPicPr>
            <a:picLocks noChangeAspect="1"/>
          </p:cNvPicPr>
          <p:nvPr/>
        </p:nvPicPr>
        <p:blipFill>
          <a:blip r:embed="rId3"/>
          <a:stretch>
            <a:fillRect/>
          </a:stretch>
        </p:blipFill>
        <p:spPr>
          <a:xfrm>
            <a:off x="483659" y="1014395"/>
            <a:ext cx="3333509" cy="32522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39" y="1371600"/>
            <a:ext cx="4865366" cy="5137464"/>
          </a:xfrm>
        </p:spPr>
        <p:txBody>
          <a:bodyPr>
            <a:normAutofit/>
          </a:bodyPr>
          <a:lstStyle/>
          <a:p>
            <a:pPr>
              <a:spcAft>
                <a:spcPts val="2400"/>
              </a:spcAft>
            </a:pPr>
            <a:r>
              <a:rPr lang="en-US" dirty="0" smtClean="0"/>
              <a:t>Historians believe it was named after the biblical day of ‘Doomsday’</a:t>
            </a:r>
          </a:p>
          <a:p>
            <a:pPr>
              <a:spcAft>
                <a:spcPts val="2400"/>
              </a:spcAft>
            </a:pPr>
            <a:r>
              <a:rPr lang="en-US" dirty="0" smtClean="0"/>
              <a:t> This was the Judgment day when Christ returned to judge the living and the dead</a:t>
            </a:r>
          </a:p>
          <a:p>
            <a:pPr>
              <a:spcAft>
                <a:spcPts val="2400"/>
              </a:spcAft>
            </a:pPr>
            <a:r>
              <a:rPr lang="en-US" dirty="0" smtClean="0"/>
              <a:t> There was to be no appeal against the decisions made, and this was the same for the Doomsday Book</a:t>
            </a:r>
          </a:p>
        </p:txBody>
      </p:sp>
      <p:sp>
        <p:nvSpPr>
          <p:cNvPr id="3" name="Title 2"/>
          <p:cNvSpPr>
            <a:spLocks noGrp="1"/>
          </p:cNvSpPr>
          <p:nvPr>
            <p:ph type="title"/>
          </p:nvPr>
        </p:nvSpPr>
        <p:spPr>
          <a:xfrm>
            <a:off x="224879" y="-138660"/>
            <a:ext cx="8919121" cy="1219200"/>
          </a:xfrm>
        </p:spPr>
        <p:txBody>
          <a:bodyPr>
            <a:noAutofit/>
          </a:bodyPr>
          <a:lstStyle/>
          <a:p>
            <a:r>
              <a:rPr lang="en-US" sz="5000" b="1" dirty="0" smtClean="0"/>
              <a:t>Why was it called Domesday?</a:t>
            </a:r>
            <a:endParaRPr lang="en-US" sz="5000" b="1" dirty="0"/>
          </a:p>
        </p:txBody>
      </p:sp>
      <p:pic>
        <p:nvPicPr>
          <p:cNvPr id="4" name="Picture 3"/>
          <p:cNvPicPr>
            <a:picLocks noChangeAspect="1"/>
          </p:cNvPicPr>
          <p:nvPr/>
        </p:nvPicPr>
        <p:blipFill>
          <a:blip r:embed="rId2"/>
          <a:stretch>
            <a:fillRect/>
          </a:stretch>
        </p:blipFill>
        <p:spPr>
          <a:xfrm>
            <a:off x="5143157" y="1371600"/>
            <a:ext cx="3749392" cy="513746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5400" b="1" dirty="0" smtClean="0"/>
              <a:t>Review</a:t>
            </a:r>
            <a:endParaRPr lang="en-US" sz="5400" b="1" dirty="0"/>
          </a:p>
        </p:txBody>
      </p:sp>
      <p:sp>
        <p:nvSpPr>
          <p:cNvPr id="5" name="TextBox 4"/>
          <p:cNvSpPr txBox="1"/>
          <p:nvPr/>
        </p:nvSpPr>
        <p:spPr>
          <a:xfrm>
            <a:off x="211652" y="1371600"/>
            <a:ext cx="8651250" cy="3724096"/>
          </a:xfrm>
          <a:prstGeom prst="rect">
            <a:avLst/>
          </a:prstGeom>
          <a:noFill/>
        </p:spPr>
        <p:txBody>
          <a:bodyPr wrap="square" rtlCol="0">
            <a:spAutoFit/>
          </a:bodyPr>
          <a:lstStyle/>
          <a:p>
            <a:r>
              <a:rPr lang="en-US" sz="3600" dirty="0" smtClean="0">
                <a:solidFill>
                  <a:srgbClr val="FEFAC9"/>
                </a:solidFill>
              </a:rPr>
              <a:t>L.O. Recap</a:t>
            </a:r>
          </a:p>
          <a:p>
            <a:pPr marL="342900" indent="-342900">
              <a:spcAft>
                <a:spcPts val="1200"/>
              </a:spcAft>
              <a:buFont typeface="+mj-lt"/>
              <a:buAutoNum type="arabicPeriod"/>
            </a:pPr>
            <a:r>
              <a:rPr lang="en-US" sz="3200" dirty="0" smtClean="0"/>
              <a:t>What were the aims of the Doomsday Book?</a:t>
            </a:r>
          </a:p>
          <a:p>
            <a:pPr marL="342900" indent="-342900">
              <a:spcAft>
                <a:spcPts val="1200"/>
              </a:spcAft>
            </a:pPr>
            <a:endParaRPr lang="en-US" sz="3200" dirty="0" smtClean="0"/>
          </a:p>
          <a:p>
            <a:pPr marL="342900" indent="-342900">
              <a:spcAft>
                <a:spcPts val="1200"/>
              </a:spcAft>
              <a:buFont typeface="+mj-lt"/>
              <a:buAutoNum type="arabicPeriod"/>
            </a:pPr>
            <a:r>
              <a:rPr lang="en-US" sz="3200" dirty="0" smtClean="0"/>
              <a:t>What did the Doomsday Book tell William?</a:t>
            </a:r>
          </a:p>
          <a:p>
            <a:pPr marL="342900" indent="-342900">
              <a:spcAft>
                <a:spcPts val="1200"/>
              </a:spcAft>
            </a:pPr>
            <a:endParaRPr lang="en-US" sz="3200" dirty="0" smtClean="0"/>
          </a:p>
          <a:p>
            <a:pPr marL="342900" indent="-342900">
              <a:spcAft>
                <a:spcPts val="1200"/>
              </a:spcAft>
            </a:pPr>
            <a:r>
              <a:rPr lang="en-US" sz="3200" dirty="0" smtClean="0">
                <a:solidFill>
                  <a:srgbClr val="0000FF"/>
                </a:solidFill>
              </a:rPr>
              <a:t>Bonus – Why was it called the Domesday Book?</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476564764"/>
              </p:ext>
            </p:extLst>
          </p:nvPr>
        </p:nvGraphicFramePr>
        <p:xfrm>
          <a:off x="246797" y="756315"/>
          <a:ext cx="8612020" cy="6006703"/>
        </p:xfrm>
        <a:graphic>
          <a:graphicData uri="http://schemas.openxmlformats.org/presentationml/2006/ole">
            <mc:AlternateContent xmlns:mc="http://schemas.openxmlformats.org/markup-compatibility/2006">
              <mc:Choice xmlns:v="urn:schemas-microsoft-com:vml" Requires="v">
                <p:oleObj spid="_x0000_s1036" name="Document" r:id="rId4" imgW="6045200" imgH="4216400" progId="Word.Document.12">
                  <p:embed/>
                </p:oleObj>
              </mc:Choice>
              <mc:Fallback>
                <p:oleObj name="Document" r:id="rId4" imgW="6045200" imgH="4216400" progId="Word.Document.12">
                  <p:embed/>
                  <p:pic>
                    <p:nvPicPr>
                      <p:cNvPr id="0" name=""/>
                      <p:cNvPicPr/>
                      <p:nvPr/>
                    </p:nvPicPr>
                    <p:blipFill>
                      <a:blip r:embed="rId5"/>
                      <a:stretch>
                        <a:fillRect/>
                      </a:stretch>
                    </p:blipFill>
                    <p:spPr>
                      <a:xfrm>
                        <a:off x="246797" y="756315"/>
                        <a:ext cx="8612020" cy="6006703"/>
                      </a:xfrm>
                      <a:prstGeom prst="rect">
                        <a:avLst/>
                      </a:prstGeom>
                    </p:spPr>
                  </p:pic>
                </p:oleObj>
              </mc:Fallback>
            </mc:AlternateContent>
          </a:graphicData>
        </a:graphic>
      </p:graphicFrame>
    </p:spTree>
    <p:extLst>
      <p:ext uri="{BB962C8B-B14F-4D97-AF65-F5344CB8AC3E}">
        <p14:creationId xmlns:p14="http://schemas.microsoft.com/office/powerpoint/2010/main" val="398971748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812</TotalTime>
  <Words>711</Words>
  <Application>Microsoft Office PowerPoint</Application>
  <PresentationFormat>On-screen Show (4:3)</PresentationFormat>
  <Paragraphs>57</Paragraphs>
  <Slides>14</Slides>
  <Notes>0</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Constantia</vt:lpstr>
      <vt:lpstr>Wingdings 2</vt:lpstr>
      <vt:lpstr>Paper</vt:lpstr>
      <vt:lpstr>Document</vt:lpstr>
      <vt:lpstr>PowerPoint Presentation</vt:lpstr>
      <vt:lpstr>What does the Domesday Book tell us about life in the Middle Ages?</vt:lpstr>
      <vt:lpstr>The Domesday Book</vt:lpstr>
      <vt:lpstr>PowerPoint Presentation</vt:lpstr>
      <vt:lpstr>The Domesday Book</vt:lpstr>
      <vt:lpstr>The Domesday Book</vt:lpstr>
      <vt:lpstr>Why was it called Domesday?</vt:lpstr>
      <vt:lpstr>Review</vt:lpstr>
      <vt:lpstr>PowerPoint Presentation</vt:lpstr>
      <vt:lpstr>PowerPoint Presentation</vt:lpstr>
      <vt:lpstr>Conduct your own survey</vt:lpstr>
      <vt:lpstr>PowerPoint Presentation</vt:lpstr>
      <vt:lpstr>How useful is the Domesday Book?</vt:lpstr>
      <vt:lpstr>Homework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does the Doomsday Book tell us about life in the Middle Ages?</dc:title>
  <dc:creator>Greg Thornton</dc:creator>
  <cp:lastModifiedBy>Anastasia Galvin</cp:lastModifiedBy>
  <cp:revision>57</cp:revision>
  <cp:lastPrinted>2017-12-06T08:39:32Z</cp:lastPrinted>
  <dcterms:created xsi:type="dcterms:W3CDTF">2014-01-09T22:33:05Z</dcterms:created>
  <dcterms:modified xsi:type="dcterms:W3CDTF">2017-12-06T08:39:56Z</dcterms:modified>
</cp:coreProperties>
</file>