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57" r:id="rId4"/>
    <p:sldId id="274" r:id="rId5"/>
    <p:sldId id="258" r:id="rId6"/>
    <p:sldId id="259" r:id="rId7"/>
    <p:sldId id="262" r:id="rId8"/>
    <p:sldId id="263" r:id="rId9"/>
    <p:sldId id="264" r:id="rId10"/>
    <p:sldId id="261" r:id="rId11"/>
    <p:sldId id="260" r:id="rId12"/>
    <p:sldId id="266" r:id="rId13"/>
    <p:sldId id="275" r:id="rId14"/>
    <p:sldId id="276" r:id="rId15"/>
    <p:sldId id="265" r:id="rId16"/>
    <p:sldId id="273" r:id="rId17"/>
    <p:sldId id="268"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E9096-B9CC-48CA-9484-F20D6CFED3A7}" type="datetimeFigureOut">
              <a:rPr lang="en-GB" smtClean="0"/>
              <a:t>25/01/2016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44926-99C2-416E-977A-B1252B4A66FB}" type="slidenum">
              <a:rPr lang="en-GB" smtClean="0"/>
              <a:t>‹#›</a:t>
            </a:fld>
            <a:endParaRPr lang="en-GB"/>
          </a:p>
        </p:txBody>
      </p:sp>
    </p:spTree>
    <p:extLst>
      <p:ext uri="{BB962C8B-B14F-4D97-AF65-F5344CB8AC3E}">
        <p14:creationId xmlns:p14="http://schemas.microsoft.com/office/powerpoint/2010/main" val="189306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cs typeface="Times New Roman" pitchFamily="18"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Times New Roman" pitchFamily="18" charset="0"/>
              </a:defRPr>
            </a:lvl1pPr>
            <a:lvl2pPr marL="742950" indent="-285750">
              <a:defRPr sz="1200">
                <a:solidFill>
                  <a:schemeClr val="tx1"/>
                </a:solidFill>
                <a:latin typeface="Times New Roman" pitchFamily="18" charset="0"/>
                <a:cs typeface="Times New Roman" pitchFamily="18" charset="0"/>
              </a:defRPr>
            </a:lvl2pPr>
            <a:lvl3pPr marL="1143000" indent="-228600">
              <a:defRPr sz="1200">
                <a:solidFill>
                  <a:schemeClr val="tx1"/>
                </a:solidFill>
                <a:latin typeface="Times New Roman" pitchFamily="18" charset="0"/>
                <a:cs typeface="Times New Roman" pitchFamily="18" charset="0"/>
              </a:defRPr>
            </a:lvl3pPr>
            <a:lvl4pPr marL="1600200" indent="-228600">
              <a:defRPr sz="1200">
                <a:solidFill>
                  <a:schemeClr val="tx1"/>
                </a:solidFill>
                <a:latin typeface="Times New Roman" pitchFamily="18" charset="0"/>
                <a:cs typeface="Times New Roman" pitchFamily="18" charset="0"/>
              </a:defRPr>
            </a:lvl4pPr>
            <a:lvl5pPr marL="2057400" indent="-228600">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fld id="{30DE3BFE-4130-40E1-B687-B73EDD5410FC}" type="slidenum">
              <a:rPr lang="en-GB" altLang="en-US" smtClean="0">
                <a:solidFill>
                  <a:prstClr val="black"/>
                </a:solidFill>
              </a:rPr>
              <a:pPr/>
              <a:t>10</a:t>
            </a:fld>
            <a:endParaRPr lang="en-GB"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cs typeface="Times New Roman"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Times New Roman" pitchFamily="18" charset="0"/>
              </a:defRPr>
            </a:lvl1pPr>
            <a:lvl2pPr marL="742950" indent="-285750">
              <a:defRPr sz="1200">
                <a:solidFill>
                  <a:schemeClr val="tx1"/>
                </a:solidFill>
                <a:latin typeface="Times New Roman" pitchFamily="18" charset="0"/>
                <a:cs typeface="Times New Roman" pitchFamily="18" charset="0"/>
              </a:defRPr>
            </a:lvl2pPr>
            <a:lvl3pPr marL="1143000" indent="-228600">
              <a:defRPr sz="1200">
                <a:solidFill>
                  <a:schemeClr val="tx1"/>
                </a:solidFill>
                <a:latin typeface="Times New Roman" pitchFamily="18" charset="0"/>
                <a:cs typeface="Times New Roman" pitchFamily="18" charset="0"/>
              </a:defRPr>
            </a:lvl3pPr>
            <a:lvl4pPr marL="1600200" indent="-228600">
              <a:defRPr sz="1200">
                <a:solidFill>
                  <a:schemeClr val="tx1"/>
                </a:solidFill>
                <a:latin typeface="Times New Roman" pitchFamily="18" charset="0"/>
                <a:cs typeface="Times New Roman" pitchFamily="18" charset="0"/>
              </a:defRPr>
            </a:lvl4pPr>
            <a:lvl5pPr marL="2057400" indent="-228600">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fld id="{4E6DA487-446F-4CC7-89D6-4FDC92D259DB}" type="slidenum">
              <a:rPr lang="en-GB" altLang="en-US" smtClean="0">
                <a:solidFill>
                  <a:prstClr val="black"/>
                </a:solidFill>
              </a:rPr>
              <a:pPr/>
              <a:t>15</a:t>
            </a:fld>
            <a:endParaRPr lang="en-GB"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cs typeface="Times New Roman"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cs typeface="Times New Roman" pitchFamily="18" charset="0"/>
              </a:defRPr>
            </a:lvl1pPr>
            <a:lvl2pPr marL="742950" indent="-285750">
              <a:defRPr sz="1200">
                <a:solidFill>
                  <a:schemeClr val="tx1"/>
                </a:solidFill>
                <a:latin typeface="Times New Roman" pitchFamily="18" charset="0"/>
                <a:cs typeface="Times New Roman" pitchFamily="18" charset="0"/>
              </a:defRPr>
            </a:lvl2pPr>
            <a:lvl3pPr marL="1143000" indent="-228600">
              <a:defRPr sz="1200">
                <a:solidFill>
                  <a:schemeClr val="tx1"/>
                </a:solidFill>
                <a:latin typeface="Times New Roman" pitchFamily="18" charset="0"/>
                <a:cs typeface="Times New Roman" pitchFamily="18" charset="0"/>
              </a:defRPr>
            </a:lvl3pPr>
            <a:lvl4pPr marL="1600200" indent="-228600">
              <a:defRPr sz="1200">
                <a:solidFill>
                  <a:schemeClr val="tx1"/>
                </a:solidFill>
                <a:latin typeface="Times New Roman" pitchFamily="18" charset="0"/>
                <a:cs typeface="Times New Roman" pitchFamily="18" charset="0"/>
              </a:defRPr>
            </a:lvl4pPr>
            <a:lvl5pPr marL="2057400" indent="-228600">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fld id="{5443097A-3AAB-4D18-9EC7-6FBEC3052E55}" type="slidenum">
              <a:rPr lang="en-GB" altLang="en-US" smtClean="0">
                <a:solidFill>
                  <a:prstClr val="black"/>
                </a:solidFill>
              </a:rPr>
              <a:pPr/>
              <a:t>16</a:t>
            </a:fld>
            <a:endParaRPr lang="en-GB"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49869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096131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7990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73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665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264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186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8500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6126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240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110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4874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4227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325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7820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1208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4823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3618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8420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548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968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316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2705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4703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960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26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342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9863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996567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936620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83925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055250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55240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7E77-A978-4EFD-9978-28A39D37B0F0}"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614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265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CDD9-9F22-4CAB-8791-E608DEA65EC3}" type="datetimeFigureOut">
              <a:rPr lang="en-GB" smtClean="0">
                <a:solidFill>
                  <a:prstClr val="black">
                    <a:tint val="75000"/>
                  </a:prstClr>
                </a:solidFill>
              </a:rPr>
              <a:pPr/>
              <a:t>25/01/2016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10B1F-7037-4BA7-82D6-5F0D2B8D73C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6298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6" name="Rectangle 2"/>
          <p:cNvSpPr txBox="1">
            <a:spLocks noChangeArrowheads="1"/>
          </p:cNvSpPr>
          <p:nvPr/>
        </p:nvSpPr>
        <p:spPr bwMode="auto">
          <a:xfrm>
            <a:off x="211307" y="188640"/>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Fill in the blanks from memory using the words below.</a:t>
            </a:r>
          </a:p>
        </p:txBody>
      </p:sp>
      <p:sp>
        <p:nvSpPr>
          <p:cNvPr id="5" name="Rounded Rectangle 4"/>
          <p:cNvSpPr/>
          <p:nvPr/>
        </p:nvSpPr>
        <p:spPr>
          <a:xfrm rot="548646">
            <a:off x="443701" y="4066220"/>
            <a:ext cx="1152128"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40</a:t>
            </a:r>
            <a:endParaRPr lang="en-GB" dirty="0">
              <a:solidFill>
                <a:schemeClr val="tx1"/>
              </a:solidFill>
              <a:latin typeface="Comic Sans MS" panose="030F0702030302020204" pitchFamily="66" charset="0"/>
            </a:endParaRPr>
          </a:p>
        </p:txBody>
      </p:sp>
      <p:sp>
        <p:nvSpPr>
          <p:cNvPr id="11" name="Rounded Rectangle 10"/>
          <p:cNvSpPr/>
          <p:nvPr/>
        </p:nvSpPr>
        <p:spPr>
          <a:xfrm rot="21199575">
            <a:off x="5893129" y="3393042"/>
            <a:ext cx="2388119"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Confederate</a:t>
            </a:r>
            <a:endParaRPr lang="en-GB" dirty="0">
              <a:solidFill>
                <a:schemeClr val="tx1"/>
              </a:solidFill>
              <a:latin typeface="Comic Sans MS" panose="030F0702030302020204" pitchFamily="66" charset="0"/>
            </a:endParaRPr>
          </a:p>
        </p:txBody>
      </p:sp>
      <p:sp>
        <p:nvSpPr>
          <p:cNvPr id="12" name="Rounded Rectangle 11"/>
          <p:cNvSpPr/>
          <p:nvPr/>
        </p:nvSpPr>
        <p:spPr>
          <a:xfrm rot="21199575">
            <a:off x="2656377" y="3379368"/>
            <a:ext cx="2388119"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Participant</a:t>
            </a:r>
            <a:endParaRPr lang="en-GB" dirty="0">
              <a:solidFill>
                <a:schemeClr val="tx1"/>
              </a:solidFill>
              <a:latin typeface="Comic Sans MS" panose="030F0702030302020204" pitchFamily="66" charset="0"/>
            </a:endParaRPr>
          </a:p>
        </p:txBody>
      </p:sp>
      <p:sp>
        <p:nvSpPr>
          <p:cNvPr id="13" name="Rounded Rectangle 12"/>
          <p:cNvSpPr/>
          <p:nvPr/>
        </p:nvSpPr>
        <p:spPr>
          <a:xfrm rot="21199575">
            <a:off x="2960971" y="2430544"/>
            <a:ext cx="2388119"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Learner</a:t>
            </a:r>
            <a:endParaRPr lang="en-GB" dirty="0">
              <a:solidFill>
                <a:schemeClr val="tx1"/>
              </a:solidFill>
              <a:latin typeface="Comic Sans MS" panose="030F0702030302020204" pitchFamily="66" charset="0"/>
            </a:endParaRPr>
          </a:p>
        </p:txBody>
      </p:sp>
      <p:sp>
        <p:nvSpPr>
          <p:cNvPr id="14" name="Rounded Rectangle 13"/>
          <p:cNvSpPr/>
          <p:nvPr/>
        </p:nvSpPr>
        <p:spPr>
          <a:xfrm>
            <a:off x="5680524" y="2679169"/>
            <a:ext cx="1416674"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15 volts</a:t>
            </a:r>
            <a:endParaRPr lang="en-GB" dirty="0">
              <a:solidFill>
                <a:schemeClr val="tx1"/>
              </a:solidFill>
              <a:latin typeface="Comic Sans MS" panose="030F0702030302020204" pitchFamily="66" charset="0"/>
            </a:endParaRPr>
          </a:p>
        </p:txBody>
      </p:sp>
      <p:sp>
        <p:nvSpPr>
          <p:cNvPr id="15" name="Rounded Rectangle 14"/>
          <p:cNvSpPr/>
          <p:nvPr/>
        </p:nvSpPr>
        <p:spPr>
          <a:xfrm>
            <a:off x="1949094" y="4239616"/>
            <a:ext cx="3919913"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The shocks were real</a:t>
            </a:r>
            <a:endParaRPr lang="en-GB" dirty="0">
              <a:solidFill>
                <a:schemeClr val="tx1"/>
              </a:solidFill>
              <a:latin typeface="Comic Sans MS" panose="030F0702030302020204" pitchFamily="66" charset="0"/>
            </a:endParaRPr>
          </a:p>
        </p:txBody>
      </p:sp>
      <p:sp>
        <p:nvSpPr>
          <p:cNvPr id="16" name="Rounded Rectangle 15"/>
          <p:cNvSpPr/>
          <p:nvPr/>
        </p:nvSpPr>
        <p:spPr>
          <a:xfrm rot="376112">
            <a:off x="198811" y="4830886"/>
            <a:ext cx="2270179"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A shock plate</a:t>
            </a:r>
            <a:endParaRPr lang="en-GB" dirty="0">
              <a:solidFill>
                <a:schemeClr val="tx1"/>
              </a:solidFill>
              <a:latin typeface="Comic Sans MS" panose="030F0702030302020204" pitchFamily="66" charset="0"/>
            </a:endParaRPr>
          </a:p>
        </p:txBody>
      </p:sp>
      <p:sp>
        <p:nvSpPr>
          <p:cNvPr id="17" name="Rounded Rectangle 16"/>
          <p:cNvSpPr/>
          <p:nvPr/>
        </p:nvSpPr>
        <p:spPr>
          <a:xfrm>
            <a:off x="3664891" y="4921998"/>
            <a:ext cx="2701731"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Heart condition</a:t>
            </a:r>
            <a:endParaRPr lang="en-GB" sz="2400" dirty="0">
              <a:solidFill>
                <a:schemeClr val="tx1"/>
              </a:solidFill>
              <a:latin typeface="Comic Sans MS" panose="030F0702030302020204" pitchFamily="66" charset="0"/>
            </a:endParaRPr>
          </a:p>
        </p:txBody>
      </p:sp>
      <p:sp>
        <p:nvSpPr>
          <p:cNvPr id="19" name="Rounded Rectangle 18"/>
          <p:cNvSpPr/>
          <p:nvPr/>
        </p:nvSpPr>
        <p:spPr>
          <a:xfrm rot="21267440">
            <a:off x="188115" y="2403027"/>
            <a:ext cx="2291574"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450 volts</a:t>
            </a:r>
            <a:endParaRPr lang="en-GB" dirty="0">
              <a:solidFill>
                <a:schemeClr val="tx1"/>
              </a:solidFill>
              <a:latin typeface="Comic Sans MS" panose="030F0702030302020204" pitchFamily="66" charset="0"/>
            </a:endParaRPr>
          </a:p>
        </p:txBody>
      </p:sp>
      <p:sp>
        <p:nvSpPr>
          <p:cNvPr id="20" name="Rounded Rectangle 19"/>
          <p:cNvSpPr/>
          <p:nvPr/>
        </p:nvSpPr>
        <p:spPr>
          <a:xfrm>
            <a:off x="157321" y="3242478"/>
            <a:ext cx="2291574"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Prods</a:t>
            </a:r>
            <a:endParaRPr lang="en-GB" dirty="0">
              <a:solidFill>
                <a:schemeClr val="tx1"/>
              </a:solidFill>
              <a:latin typeface="Comic Sans MS" panose="030F0702030302020204" pitchFamily="66" charset="0"/>
            </a:endParaRPr>
          </a:p>
        </p:txBody>
      </p:sp>
      <p:sp>
        <p:nvSpPr>
          <p:cNvPr id="21" name="Rounded Rectangle 20"/>
          <p:cNvSpPr/>
          <p:nvPr/>
        </p:nvSpPr>
        <p:spPr>
          <a:xfrm rot="333235">
            <a:off x="6519094" y="5029944"/>
            <a:ext cx="1416674"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65%</a:t>
            </a:r>
            <a:endParaRPr lang="en-GB" dirty="0">
              <a:solidFill>
                <a:schemeClr val="tx1"/>
              </a:solidFill>
              <a:latin typeface="Comic Sans MS" panose="030F0702030302020204" pitchFamily="66" charset="0"/>
            </a:endParaRPr>
          </a:p>
        </p:txBody>
      </p:sp>
      <p:sp>
        <p:nvSpPr>
          <p:cNvPr id="22" name="Rounded Rectangle 21"/>
          <p:cNvSpPr/>
          <p:nvPr/>
        </p:nvSpPr>
        <p:spPr>
          <a:xfrm>
            <a:off x="6760871" y="4272382"/>
            <a:ext cx="1725479"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300 volts</a:t>
            </a:r>
            <a:endParaRPr lang="en-GB" dirty="0">
              <a:solidFill>
                <a:schemeClr val="tx1"/>
              </a:solidFill>
              <a:latin typeface="Comic Sans MS" panose="030F0702030302020204" pitchFamily="66" charset="0"/>
            </a:endParaRPr>
          </a:p>
        </p:txBody>
      </p:sp>
      <p:sp>
        <p:nvSpPr>
          <p:cNvPr id="23" name="Rounded Rectangle 22"/>
          <p:cNvSpPr/>
          <p:nvPr/>
        </p:nvSpPr>
        <p:spPr>
          <a:xfrm rot="401460">
            <a:off x="7254032" y="2422326"/>
            <a:ext cx="1672430" cy="554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Authority</a:t>
            </a:r>
            <a:endParaRPr lang="en-GB" dirty="0">
              <a:solidFill>
                <a:schemeClr val="tx1"/>
              </a:solidFill>
              <a:latin typeface="Comic Sans MS" panose="030F0702030302020204" pitchFamily="66" charset="0"/>
            </a:endParaRPr>
          </a:p>
        </p:txBody>
      </p:sp>
      <p:sp>
        <p:nvSpPr>
          <p:cNvPr id="24" name="TextBox 23"/>
          <p:cNvSpPr txBox="1"/>
          <p:nvPr/>
        </p:nvSpPr>
        <p:spPr>
          <a:xfrm>
            <a:off x="-5325" y="5657671"/>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EVALUATE the explanations (positives and criticisms</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83705986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Box 3"/>
          <p:cNvSpPr txBox="1">
            <a:spLocks noChangeArrowheads="1"/>
          </p:cNvSpPr>
          <p:nvPr/>
        </p:nvSpPr>
        <p:spPr bwMode="auto">
          <a:xfrm>
            <a:off x="11334750" y="5540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US" altLang="en-US" sz="2400">
              <a:solidFill>
                <a:prstClr val="black"/>
              </a:solidFill>
              <a:latin typeface="Times New Roman" pitchFamily="18" charset="0"/>
            </a:endParaRPr>
          </a:p>
        </p:txBody>
      </p:sp>
      <p:sp>
        <p:nvSpPr>
          <p:cNvPr id="47108" name="TextBox 4"/>
          <p:cNvSpPr txBox="1">
            <a:spLocks noChangeArrowheads="1"/>
          </p:cNvSpPr>
          <p:nvPr/>
        </p:nvSpPr>
        <p:spPr bwMode="auto">
          <a:xfrm>
            <a:off x="12080875" y="1270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US" altLang="en-US" sz="2400">
              <a:solidFill>
                <a:prstClr val="black"/>
              </a:solidFill>
              <a:latin typeface="Times New Roman" pitchFamily="18" charset="0"/>
            </a:endParaRPr>
          </a:p>
        </p:txBody>
      </p:sp>
      <p:sp>
        <p:nvSpPr>
          <p:cNvPr id="6" name="Rectangle 5"/>
          <p:cNvSpPr/>
          <p:nvPr/>
        </p:nvSpPr>
        <p:spPr>
          <a:xfrm>
            <a:off x="-21141" y="16785"/>
            <a:ext cx="9144000" cy="1100138"/>
          </a:xfrm>
          <a:prstGeom prst="rect">
            <a:avLst/>
          </a:prstGeom>
          <a:solidFill>
            <a:schemeClr val="tx1">
              <a:alpha val="52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GB" sz="3600" b="1" dirty="0">
                <a:solidFill>
                  <a:prstClr val="white"/>
                </a:solidFill>
                <a:latin typeface="Rockwell" pitchFamily="18" charset="0"/>
              </a:rPr>
              <a:t>Evaluation of Explanations </a:t>
            </a:r>
          </a:p>
        </p:txBody>
      </p:sp>
      <p:sp>
        <p:nvSpPr>
          <p:cNvPr id="47111" name="TextBox 2"/>
          <p:cNvSpPr txBox="1">
            <a:spLocks noChangeArrowheads="1"/>
          </p:cNvSpPr>
          <p:nvPr/>
        </p:nvSpPr>
        <p:spPr bwMode="auto">
          <a:xfrm>
            <a:off x="138113" y="2284413"/>
            <a:ext cx="9005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GB" altLang="en-US" sz="2000">
              <a:solidFill>
                <a:prstClr val="black"/>
              </a:solidFill>
              <a:latin typeface="Rockwell" pitchFamily="18" charset="0"/>
            </a:endParaRPr>
          </a:p>
          <a:p>
            <a:endParaRPr lang="en-GB" altLang="en-US" sz="2000">
              <a:solidFill>
                <a:prstClr val="black"/>
              </a:solidFill>
              <a:latin typeface="Rockwell" pitchFamily="18" charset="0"/>
            </a:endParaRPr>
          </a:p>
        </p:txBody>
      </p:sp>
      <p:sp>
        <p:nvSpPr>
          <p:cNvPr id="47112" name="TextBox 1"/>
          <p:cNvSpPr txBox="1">
            <a:spLocks noChangeArrowheads="1"/>
          </p:cNvSpPr>
          <p:nvPr/>
        </p:nvSpPr>
        <p:spPr bwMode="auto">
          <a:xfrm>
            <a:off x="138113" y="2508250"/>
            <a:ext cx="8858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GB" altLang="en-US" sz="2400">
              <a:solidFill>
                <a:prstClr val="black"/>
              </a:solidFill>
              <a:latin typeface="Times New Roman" pitchFamily="18" charset="0"/>
            </a:endParaRPr>
          </a:p>
          <a:p>
            <a:endParaRPr lang="en-GB" altLang="en-US" sz="2400">
              <a:solidFill>
                <a:prstClr val="black"/>
              </a:solidFill>
              <a:latin typeface="Times New Roman" pitchFamily="18" charset="0"/>
            </a:endParaRPr>
          </a:p>
        </p:txBody>
      </p:sp>
      <p:sp>
        <p:nvSpPr>
          <p:cNvPr id="47113" name="TextBox 6"/>
          <p:cNvSpPr txBox="1">
            <a:spLocks noChangeArrowheads="1"/>
          </p:cNvSpPr>
          <p:nvPr/>
        </p:nvSpPr>
        <p:spPr bwMode="auto">
          <a:xfrm>
            <a:off x="-21141" y="1199251"/>
            <a:ext cx="9144000" cy="4524315"/>
          </a:xfrm>
          <a:prstGeom prst="rect">
            <a:avLst/>
          </a:prstGeom>
          <a:solidFill>
            <a:schemeClr val="bg1"/>
          </a:solidFill>
          <a:ln>
            <a:noFill/>
          </a:ln>
          <a:extLst/>
        </p:spPr>
        <p:txBody>
          <a:bodyPr wrap="squar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r>
              <a:rPr lang="en-GB" altLang="en-US" sz="1800" dirty="0">
                <a:solidFill>
                  <a:prstClr val="black"/>
                </a:solidFill>
                <a:latin typeface="Rockwell" pitchFamily="18" charset="0"/>
              </a:rPr>
              <a:t>Mandel (1998): Milgram’s explanations are too simple when applied to the Holocaust and Nazi Germany. He ignored many other plausible explanations. </a:t>
            </a:r>
          </a:p>
          <a:p>
            <a:endParaRPr lang="en-GB" altLang="en-US" sz="1800" dirty="0">
              <a:solidFill>
                <a:prstClr val="black"/>
              </a:solidFill>
              <a:latin typeface="Rockwell" pitchFamily="18" charset="0"/>
            </a:endParaRPr>
          </a:p>
          <a:p>
            <a:r>
              <a:rPr lang="en-GB" altLang="en-US" sz="1800" dirty="0" err="1">
                <a:solidFill>
                  <a:prstClr val="black"/>
                </a:solidFill>
                <a:latin typeface="Rockwell" pitchFamily="18" charset="0"/>
              </a:rPr>
              <a:t>Goldhagen</a:t>
            </a:r>
            <a:r>
              <a:rPr lang="en-GB" altLang="en-US" sz="1800" dirty="0">
                <a:solidFill>
                  <a:prstClr val="black"/>
                </a:solidFill>
                <a:latin typeface="Rockwell" pitchFamily="18" charset="0"/>
              </a:rPr>
              <a:t> (1996) – Anti Semitism was the main motivation in the Holocaust, not obedience. This was countless and unnecessary cruelty. </a:t>
            </a:r>
          </a:p>
          <a:p>
            <a:endParaRPr lang="en-GB" altLang="en-US" sz="1800" dirty="0">
              <a:solidFill>
                <a:prstClr val="black"/>
              </a:solidFill>
              <a:latin typeface="Rockwell" pitchFamily="18" charset="0"/>
            </a:endParaRPr>
          </a:p>
          <a:p>
            <a:r>
              <a:rPr lang="en-GB" altLang="en-US" sz="1800" dirty="0">
                <a:solidFill>
                  <a:prstClr val="black"/>
                </a:solidFill>
                <a:latin typeface="Rockwell" pitchFamily="18" charset="0"/>
              </a:rPr>
              <a:t>There is a major difference between Milgram’s participants and the Holocaust guards. The perpetrators of the holocaust carried out duties over months and years and knew they were going to cause physical harm/death. The participants in Milgram’s study were obeying for half an hour and were told that no permanent damage would be caused. Therefore, Milgram’s explanations cannot be applied to all real life situations of obedience! </a:t>
            </a:r>
          </a:p>
          <a:p>
            <a:endParaRPr lang="en-GB" altLang="en-US" sz="1800" dirty="0">
              <a:solidFill>
                <a:prstClr val="black"/>
              </a:solidFill>
              <a:latin typeface="Rockwell" pitchFamily="18" charset="0"/>
            </a:endParaRPr>
          </a:p>
          <a:p>
            <a:r>
              <a:rPr lang="en-GB" altLang="en-US" sz="1800" dirty="0">
                <a:solidFill>
                  <a:prstClr val="black"/>
                </a:solidFill>
                <a:latin typeface="Rockwell" pitchFamily="18" charset="0"/>
              </a:rPr>
              <a:t>The suggestion that Holocaust perpetrators were just obeying orders, is distressing for those affected by it. Obeying orders is not a good enough reason for committing crime! </a:t>
            </a:r>
          </a:p>
        </p:txBody>
      </p:sp>
      <p:sp>
        <p:nvSpPr>
          <p:cNvPr id="10" name="TextBox 9"/>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EVALUATE the explanations (positives and criticisms</a:t>
            </a:r>
            <a:r>
              <a:rPr lang="en-GB" sz="1650" dirty="0">
                <a:solidFill>
                  <a:prstClr val="black"/>
                </a:solidFill>
                <a:latin typeface="Comic Sans MS" panose="030F0702030302020204" pitchFamily="66" charset="0"/>
              </a:rPr>
              <a:t>)</a:t>
            </a:r>
          </a:p>
        </p:txBody>
      </p:sp>
    </p:spTree>
    <p:extLst>
      <p:ext uri="{BB962C8B-B14F-4D97-AF65-F5344CB8AC3E}">
        <p14:creationId xmlns:p14="http://schemas.microsoft.com/office/powerpoint/2010/main" val="185832067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11550"/>
          </a:xfrm>
        </p:spPr>
        <p:txBody>
          <a:bodyPr>
            <a:normAutofit fontScale="70000" lnSpcReduction="20000"/>
          </a:bodyPr>
          <a:lstStyle/>
          <a:p>
            <a:pPr marL="0" indent="0">
              <a:buNone/>
            </a:pPr>
            <a:r>
              <a:rPr lang="en-GB" b="1" dirty="0" smtClean="0">
                <a:solidFill>
                  <a:srgbClr val="FF0000"/>
                </a:solidFill>
              </a:rPr>
              <a:t>Fromm (1941) </a:t>
            </a:r>
            <a:r>
              <a:rPr lang="en-GB" dirty="0" smtClean="0">
                <a:solidFill>
                  <a:schemeClr val="bg1"/>
                </a:solidFill>
              </a:rPr>
              <a:t>suggested there was a certain </a:t>
            </a:r>
            <a:r>
              <a:rPr lang="en-GB" b="1" i="1" dirty="0" smtClean="0">
                <a:solidFill>
                  <a:schemeClr val="bg1"/>
                </a:solidFill>
              </a:rPr>
              <a:t>disposition</a:t>
            </a:r>
            <a:r>
              <a:rPr lang="en-GB" dirty="0" smtClean="0">
                <a:solidFill>
                  <a:schemeClr val="bg1"/>
                </a:solidFill>
              </a:rPr>
              <a:t> that meant people obeyed. ‘The authoritarian personality’ is more likely to obey (insecure so hostile towards those who ‘different’ to themselves, a belief that ‘toughness’ can reduce anxiety).</a:t>
            </a:r>
          </a:p>
          <a:p>
            <a:pPr marL="0" indent="0">
              <a:buNone/>
            </a:pPr>
            <a:endParaRPr lang="en-GB" dirty="0">
              <a:solidFill>
                <a:schemeClr val="bg1"/>
              </a:solidFill>
            </a:endParaRPr>
          </a:p>
          <a:p>
            <a:pPr marL="0" indent="0">
              <a:buNone/>
            </a:pPr>
            <a:r>
              <a:rPr lang="en-GB" dirty="0" smtClean="0">
                <a:solidFill>
                  <a:schemeClr val="bg1"/>
                </a:solidFill>
              </a:rPr>
              <a:t>Evidence?</a:t>
            </a:r>
          </a:p>
          <a:p>
            <a:pPr>
              <a:buFont typeface="Wingdings" panose="05000000000000000000" pitchFamily="2" charset="2"/>
              <a:buChar char="q"/>
            </a:pPr>
            <a:r>
              <a:rPr lang="en-GB" dirty="0" smtClean="0">
                <a:solidFill>
                  <a:schemeClr val="bg1"/>
                </a:solidFill>
              </a:rPr>
              <a:t> Those who scored most highly in terms of obedience in Milgram’s study correlated with highest scores for ‘authoritarian personality’ using the ‘F’ (fascist!) scale.</a:t>
            </a:r>
          </a:p>
          <a:p>
            <a:pPr>
              <a:buFont typeface="Wingdings" panose="05000000000000000000" pitchFamily="2" charset="2"/>
              <a:buChar char="q"/>
            </a:pPr>
            <a:r>
              <a:rPr lang="en-GB" dirty="0">
                <a:solidFill>
                  <a:schemeClr val="bg1"/>
                </a:solidFill>
              </a:rPr>
              <a:t> </a:t>
            </a:r>
            <a:r>
              <a:rPr lang="en-GB" dirty="0" err="1" smtClean="0">
                <a:solidFill>
                  <a:schemeClr val="bg1"/>
                </a:solidFill>
              </a:rPr>
              <a:t>Zilmer</a:t>
            </a:r>
            <a:r>
              <a:rPr lang="en-GB" dirty="0" smtClean="0">
                <a:solidFill>
                  <a:schemeClr val="bg1"/>
                </a:solidFill>
              </a:rPr>
              <a:t> et al. (1995) found that many Nazi war criminals also correlated highly on the scale.</a:t>
            </a:r>
            <a:endParaRPr lang="en-GB" dirty="0">
              <a:solidFill>
                <a:schemeClr val="bg1"/>
              </a:solidFill>
            </a:endParaRPr>
          </a:p>
        </p:txBody>
      </p:sp>
      <p:sp>
        <p:nvSpPr>
          <p:cNvPr id="4" name="TextBox 3"/>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EVALUATE the explanations (positives and criticisms</a:t>
            </a:r>
            <a:r>
              <a:rPr lang="en-GB" sz="1650" dirty="0">
                <a:solidFill>
                  <a:prstClr val="black"/>
                </a:solidFill>
                <a:latin typeface="Comic Sans MS" panose="030F0702030302020204" pitchFamily="66" charset="0"/>
              </a:rPr>
              <a:t>)</a:t>
            </a:r>
          </a:p>
        </p:txBody>
      </p:sp>
      <p:sp>
        <p:nvSpPr>
          <p:cNvPr id="5" name="Title 1"/>
          <p:cNvSpPr>
            <a:spLocks noGrp="1"/>
          </p:cNvSpPr>
          <p:nvPr>
            <p:ph type="title"/>
          </p:nvPr>
        </p:nvSpPr>
        <p:spPr>
          <a:xfrm>
            <a:off x="361950" y="135944"/>
            <a:ext cx="8098482" cy="1012974"/>
          </a:xfrm>
          <a:solidFill>
            <a:schemeClr val="bg1"/>
          </a:solidFill>
          <a:ln w="57150">
            <a:solidFill>
              <a:schemeClr val="accent6">
                <a:lumMod val="75000"/>
              </a:schemeClr>
            </a:solidFill>
          </a:ln>
        </p:spPr>
        <p:txBody>
          <a:bodyPr>
            <a:normAutofit/>
          </a:bodyPr>
          <a:lstStyle/>
          <a:p>
            <a:r>
              <a:rPr lang="en-GB" dirty="0" smtClean="0">
                <a:latin typeface="Comic Sans MS" panose="030F0702030302020204" pitchFamily="66" charset="0"/>
              </a:rPr>
              <a:t>An alternative explanation…</a:t>
            </a:r>
            <a:endParaRPr lang="en-GB" dirty="0">
              <a:latin typeface="Comic Sans MS" panose="030F0702030302020204" pitchFamily="66" charset="0"/>
            </a:endParaRPr>
          </a:p>
        </p:txBody>
      </p:sp>
    </p:spTree>
    <p:extLst>
      <p:ext uri="{BB962C8B-B14F-4D97-AF65-F5344CB8AC3E}">
        <p14:creationId xmlns:p14="http://schemas.microsoft.com/office/powerpoint/2010/main" val="17602908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11550"/>
          </a:xfrm>
        </p:spPr>
        <p:txBody>
          <a:bodyPr>
            <a:normAutofit/>
          </a:bodyPr>
          <a:lstStyle/>
          <a:p>
            <a:pPr marL="0" indent="0">
              <a:buNone/>
            </a:pPr>
            <a:r>
              <a:rPr lang="en-GB" u="sng" dirty="0" smtClean="0">
                <a:solidFill>
                  <a:srgbClr val="FF0000"/>
                </a:solidFill>
              </a:rPr>
              <a:t>Problems with dispositional? (A02 – evaluation)</a:t>
            </a:r>
          </a:p>
          <a:p>
            <a:pPr>
              <a:buFont typeface="Wingdings" panose="05000000000000000000" pitchFamily="2" charset="2"/>
              <a:buChar char="Ø"/>
            </a:pPr>
            <a:r>
              <a:rPr lang="en-GB" dirty="0">
                <a:solidFill>
                  <a:schemeClr val="bg1"/>
                </a:solidFill>
              </a:rPr>
              <a:t> </a:t>
            </a:r>
            <a:r>
              <a:rPr lang="en-GB" dirty="0" smtClean="0">
                <a:solidFill>
                  <a:schemeClr val="bg1"/>
                </a:solidFill>
              </a:rPr>
              <a:t>‘F’ scale a flawed personality test in terms of response bias.</a:t>
            </a:r>
          </a:p>
          <a:p>
            <a:pPr>
              <a:buFont typeface="Wingdings" panose="05000000000000000000" pitchFamily="2" charset="2"/>
              <a:buChar char="Ø"/>
            </a:pPr>
            <a:r>
              <a:rPr lang="en-GB" dirty="0">
                <a:solidFill>
                  <a:schemeClr val="bg1"/>
                </a:solidFill>
              </a:rPr>
              <a:t> </a:t>
            </a:r>
            <a:r>
              <a:rPr lang="en-GB" dirty="0" smtClean="0">
                <a:solidFill>
                  <a:schemeClr val="bg1"/>
                </a:solidFill>
              </a:rPr>
              <a:t>Theory politically biased, as suggests only those on ‘the far right’ are obedient. </a:t>
            </a:r>
            <a:endParaRPr lang="en-GB" dirty="0">
              <a:solidFill>
                <a:schemeClr val="bg1"/>
              </a:solidFill>
            </a:endParaRPr>
          </a:p>
        </p:txBody>
      </p:sp>
      <p:sp>
        <p:nvSpPr>
          <p:cNvPr id="4" name="TextBox 3"/>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EVALUATE the explanations (positives and criticisms</a:t>
            </a:r>
            <a:r>
              <a:rPr lang="en-GB" sz="1650" dirty="0">
                <a:solidFill>
                  <a:prstClr val="black"/>
                </a:solidFill>
                <a:latin typeface="Comic Sans MS" panose="030F0702030302020204" pitchFamily="66" charset="0"/>
              </a:rPr>
              <a:t>)</a:t>
            </a:r>
          </a:p>
        </p:txBody>
      </p:sp>
      <p:sp>
        <p:nvSpPr>
          <p:cNvPr id="5" name="Title 1"/>
          <p:cNvSpPr>
            <a:spLocks noGrp="1"/>
          </p:cNvSpPr>
          <p:nvPr>
            <p:ph type="title"/>
          </p:nvPr>
        </p:nvSpPr>
        <p:spPr>
          <a:xfrm>
            <a:off x="361950" y="135944"/>
            <a:ext cx="8098482" cy="1012974"/>
          </a:xfrm>
          <a:solidFill>
            <a:schemeClr val="bg1"/>
          </a:solidFill>
          <a:ln w="57150">
            <a:solidFill>
              <a:schemeClr val="accent6">
                <a:lumMod val="75000"/>
              </a:schemeClr>
            </a:solidFill>
          </a:ln>
        </p:spPr>
        <p:txBody>
          <a:bodyPr>
            <a:normAutofit/>
          </a:bodyPr>
          <a:lstStyle/>
          <a:p>
            <a:r>
              <a:rPr lang="en-GB" dirty="0" smtClean="0">
                <a:latin typeface="Comic Sans MS" panose="030F0702030302020204" pitchFamily="66" charset="0"/>
              </a:rPr>
              <a:t>An alternative explanation…</a:t>
            </a:r>
            <a:endParaRPr lang="en-GB" dirty="0">
              <a:latin typeface="Comic Sans MS" panose="030F0702030302020204" pitchFamily="66" charset="0"/>
            </a:endParaRPr>
          </a:p>
        </p:txBody>
      </p:sp>
    </p:spTree>
    <p:extLst>
      <p:ext uri="{BB962C8B-B14F-4D97-AF65-F5344CB8AC3E}">
        <p14:creationId xmlns:p14="http://schemas.microsoft.com/office/powerpoint/2010/main" val="41015484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35944"/>
            <a:ext cx="7220662" cy="1012974"/>
          </a:xfrm>
          <a:solidFill>
            <a:schemeClr val="bg1"/>
          </a:solidFill>
          <a:ln w="57150">
            <a:solidFill>
              <a:schemeClr val="accent6">
                <a:lumMod val="75000"/>
              </a:schemeClr>
            </a:solidFill>
          </a:ln>
        </p:spPr>
        <p:txBody>
          <a:bodyPr/>
          <a:lstStyle/>
          <a:p>
            <a:r>
              <a:rPr lang="en-GB" dirty="0">
                <a:latin typeface="Comic Sans MS" panose="030F0702030302020204" pitchFamily="66" charset="0"/>
              </a:rPr>
              <a:t>Memory matched pairs</a:t>
            </a:r>
          </a:p>
        </p:txBody>
      </p:sp>
      <p:sp>
        <p:nvSpPr>
          <p:cNvPr id="3" name="Content Placeholder 2"/>
          <p:cNvSpPr>
            <a:spLocks noGrp="1"/>
          </p:cNvSpPr>
          <p:nvPr>
            <p:ph idx="1"/>
          </p:nvPr>
        </p:nvSpPr>
        <p:spPr>
          <a:xfrm>
            <a:off x="179512" y="1423266"/>
            <a:ext cx="6269868" cy="4011550"/>
          </a:xfrm>
        </p:spPr>
        <p:txBody>
          <a:bodyPr>
            <a:normAutofit fontScale="85000" lnSpcReduction="20000"/>
          </a:bodyPr>
          <a:lstStyle/>
          <a:p>
            <a:pPr marL="0" indent="0">
              <a:buNone/>
            </a:pPr>
            <a:r>
              <a:rPr lang="en-GB" b="1" dirty="0" smtClean="0">
                <a:solidFill>
                  <a:srgbClr val="FFC000"/>
                </a:solidFill>
                <a:latin typeface="Comic Sans MS" panose="030F0702030302020204" pitchFamily="66" charset="0"/>
              </a:rPr>
              <a:t>Create a match pairs games.</a:t>
            </a:r>
          </a:p>
          <a:p>
            <a:r>
              <a:rPr lang="en-GB" dirty="0" smtClean="0">
                <a:solidFill>
                  <a:srgbClr val="FFC000"/>
                </a:solidFill>
                <a:latin typeface="Comic Sans MS" panose="030F0702030302020204" pitchFamily="66" charset="0"/>
              </a:rPr>
              <a:t>You must have the names of the five factors explaining obedience on 5 cards.</a:t>
            </a:r>
          </a:p>
          <a:p>
            <a:r>
              <a:rPr lang="en-GB" dirty="0" smtClean="0">
                <a:solidFill>
                  <a:srgbClr val="FFC000"/>
                </a:solidFill>
                <a:latin typeface="Comic Sans MS" panose="030F0702030302020204" pitchFamily="66" charset="0"/>
              </a:rPr>
              <a:t>And a description of their corresponding explanation on the other.</a:t>
            </a:r>
          </a:p>
          <a:p>
            <a:pPr marL="0" indent="0">
              <a:buNone/>
            </a:pPr>
            <a:r>
              <a:rPr lang="en-GB" dirty="0" smtClean="0">
                <a:solidFill>
                  <a:srgbClr val="FFC000"/>
                </a:solidFill>
                <a:latin typeface="Comic Sans MS" panose="030F0702030302020204" pitchFamily="66" charset="0"/>
              </a:rPr>
              <a:t>Then combine yours with a partners, turn all of them over, and play ‘matched pairs’ (if you turn two over that </a:t>
            </a:r>
            <a:endParaRPr lang="en-GB" dirty="0">
              <a:solidFill>
                <a:srgbClr val="FFC000"/>
              </a:solidFill>
              <a:latin typeface="Comic Sans MS" panose="030F0702030302020204" pitchFamily="66" charset="0"/>
            </a:endParaRPr>
          </a:p>
        </p:txBody>
      </p:sp>
      <p:sp>
        <p:nvSpPr>
          <p:cNvPr id="4" name="TextBox 3"/>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EVALUATE the explanations (positives and criticisms</a:t>
            </a:r>
            <a:r>
              <a:rPr lang="en-GB" sz="1650" dirty="0">
                <a:solidFill>
                  <a:prstClr val="black"/>
                </a:solidFill>
                <a:latin typeface="Comic Sans MS" panose="030F0702030302020204" pitchFamily="66" charset="0"/>
              </a:rPr>
              <a:t>)</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51385">
            <a:off x="6221653" y="1556792"/>
            <a:ext cx="2721918" cy="20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rot="21204152">
            <a:off x="6947999" y="4144483"/>
            <a:ext cx="166420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OR…</a:t>
            </a:r>
            <a:endParaRPr lang="en-GB" sz="4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593" y="21500"/>
            <a:ext cx="1006475" cy="1054100"/>
          </a:xfrm>
          <a:prstGeom prst="rect">
            <a:avLst/>
          </a:prstGeom>
          <a:solidFill>
            <a:schemeClr val="bg1"/>
          </a:solidFill>
          <a:ln>
            <a:noFill/>
          </a:ln>
          <a:effectLst/>
          <a:extLst/>
        </p:spPr>
      </p:pic>
      <p:sp>
        <p:nvSpPr>
          <p:cNvPr id="8" name="Rectangle 7"/>
          <p:cNvSpPr>
            <a:spLocks noChangeArrowheads="1"/>
          </p:cNvSpPr>
          <p:nvPr/>
        </p:nvSpPr>
        <p:spPr bwMode="auto">
          <a:xfrm>
            <a:off x="7475605" y="1097684"/>
            <a:ext cx="1565275" cy="369888"/>
          </a:xfrm>
          <a:prstGeom prst="rect">
            <a:avLst/>
          </a:prstGeom>
          <a:solidFill>
            <a:schemeClr val="bg1"/>
          </a:solidFill>
          <a:ln>
            <a:noFill/>
          </a:ln>
          <a:extLst/>
        </p:spPr>
        <p:txBody>
          <a:bodyPr>
            <a:spAutoFit/>
          </a:bodyPr>
          <a:lstStyle/>
          <a:p>
            <a:r>
              <a:rPr lang="en-GB" altLang="en-US" b="1" dirty="0" smtClean="0">
                <a:solidFill>
                  <a:srgbClr val="000000"/>
                </a:solidFill>
                <a:latin typeface="Rockwell" pitchFamily="18" charset="0"/>
              </a:rPr>
              <a:t>20 </a:t>
            </a:r>
            <a:r>
              <a:rPr lang="en-GB" altLang="en-US" b="1" dirty="0">
                <a:solidFill>
                  <a:srgbClr val="000000"/>
                </a:solidFill>
                <a:latin typeface="Rockwell" pitchFamily="18" charset="0"/>
              </a:rPr>
              <a:t>minutes</a:t>
            </a:r>
          </a:p>
        </p:txBody>
      </p:sp>
    </p:spTree>
    <p:extLst>
      <p:ext uri="{BB962C8B-B14F-4D97-AF65-F5344CB8AC3E}">
        <p14:creationId xmlns:p14="http://schemas.microsoft.com/office/powerpoint/2010/main" val="75670448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67544" y="785813"/>
            <a:ext cx="8352928" cy="4659411"/>
          </a:xfrm>
        </p:spPr>
        <p:txBody>
          <a:bodyPr/>
          <a:lstStyle/>
          <a:p>
            <a:pPr eaLnBrk="1" hangingPunct="1">
              <a:buFont typeface="Wingdings 2" pitchFamily="18" charset="2"/>
              <a:buNone/>
            </a:pPr>
            <a:endParaRPr lang="en-GB" dirty="0" smtClean="0"/>
          </a:p>
          <a:p>
            <a:pPr eaLnBrk="1" hangingPunct="1">
              <a:buFont typeface="Wingdings 2" pitchFamily="18" charset="2"/>
              <a:buNone/>
            </a:pPr>
            <a:r>
              <a:rPr lang="en-GB" dirty="0" smtClean="0"/>
              <a:t>Q. Give one reason why people obey. Show support for your answer with evidence (4 marks)</a:t>
            </a:r>
          </a:p>
          <a:p>
            <a:pPr eaLnBrk="1" hangingPunct="1">
              <a:buFont typeface="Wingdings 2" pitchFamily="18" charset="2"/>
              <a:buNone/>
            </a:pPr>
            <a:endParaRPr lang="en-GB" sz="3200" dirty="0" smtClean="0"/>
          </a:p>
          <a:p>
            <a:pPr eaLnBrk="1" hangingPunct="1">
              <a:buFont typeface="Wingdings 2" pitchFamily="18" charset="2"/>
              <a:buNone/>
            </a:pPr>
            <a:r>
              <a:rPr lang="en-GB" sz="3200" dirty="0" smtClean="0"/>
              <a:t>	A. </a:t>
            </a:r>
            <a:r>
              <a:rPr lang="en-GB" sz="2400" dirty="0" smtClean="0">
                <a:solidFill>
                  <a:srgbClr val="FF0066"/>
                </a:solidFill>
              </a:rPr>
              <a:t>Another factor that influences obedience is Gradual Commitment</a:t>
            </a:r>
            <a:r>
              <a:rPr lang="en-GB" sz="2400" i="1" dirty="0" smtClean="0">
                <a:solidFill>
                  <a:srgbClr val="FF0066"/>
                </a:solidFill>
              </a:rPr>
              <a:t>.</a:t>
            </a:r>
            <a:r>
              <a:rPr lang="en-GB" sz="2400" dirty="0" smtClean="0">
                <a:solidFill>
                  <a:srgbClr val="FF0066"/>
                </a:solidFill>
              </a:rPr>
              <a:t> </a:t>
            </a:r>
            <a:r>
              <a:rPr lang="en-GB" sz="2400" dirty="0" smtClean="0">
                <a:solidFill>
                  <a:srgbClr val="6600CC"/>
                </a:solidFill>
              </a:rPr>
              <a:t>This is </a:t>
            </a:r>
            <a:r>
              <a:rPr lang="en-GB" sz="2400" i="1" dirty="0" smtClean="0">
                <a:solidFill>
                  <a:srgbClr val="6600CC"/>
                </a:solidFill>
              </a:rPr>
              <a:t>[explain what it means]. </a:t>
            </a:r>
            <a:r>
              <a:rPr lang="en-GB" sz="2400" dirty="0" err="1" smtClean="0">
                <a:solidFill>
                  <a:srgbClr val="00CC00"/>
                </a:solidFill>
              </a:rPr>
              <a:t>Milgram</a:t>
            </a:r>
            <a:r>
              <a:rPr lang="en-GB" sz="2400" dirty="0" smtClean="0">
                <a:solidFill>
                  <a:srgbClr val="00CC00"/>
                </a:solidFill>
              </a:rPr>
              <a:t> found that </a:t>
            </a:r>
            <a:r>
              <a:rPr lang="en-GB" sz="2400" i="1" dirty="0" smtClean="0">
                <a:solidFill>
                  <a:srgbClr val="00CC00"/>
                </a:solidFill>
              </a:rPr>
              <a:t>[outline the study and findings]. </a:t>
            </a:r>
            <a:r>
              <a:rPr lang="en-GB" sz="2400" dirty="0" smtClean="0">
                <a:solidFill>
                  <a:srgbClr val="FF6600"/>
                </a:solidFill>
              </a:rPr>
              <a:t>This shows that </a:t>
            </a:r>
            <a:r>
              <a:rPr lang="en-GB" sz="2400" i="1" dirty="0" smtClean="0">
                <a:solidFill>
                  <a:srgbClr val="FF6600"/>
                </a:solidFill>
              </a:rPr>
              <a:t>[comment on what the finding means</a:t>
            </a:r>
            <a:r>
              <a:rPr lang="en-GB" sz="2400" i="1" dirty="0">
                <a:solidFill>
                  <a:srgbClr val="FF6600"/>
                </a:solidFill>
              </a:rPr>
              <a:t>]</a:t>
            </a:r>
            <a:r>
              <a:rPr lang="en-GB" sz="2400" i="1" dirty="0" smtClean="0">
                <a:solidFill>
                  <a:srgbClr val="FF6600"/>
                </a:solidFill>
              </a:rPr>
              <a:t> </a:t>
            </a:r>
            <a:endParaRPr lang="en-GB" sz="2400" b="1" dirty="0" smtClean="0"/>
          </a:p>
          <a:p>
            <a:pPr eaLnBrk="1" hangingPunct="1"/>
            <a:endParaRPr lang="en-GB" sz="1800" dirty="0" smtClean="0"/>
          </a:p>
        </p:txBody>
      </p:sp>
      <p:sp>
        <p:nvSpPr>
          <p:cNvPr id="3" name="TextBox 2"/>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EVALUATE the explanations (positives and criticisms</a:t>
            </a:r>
            <a:r>
              <a:rPr lang="en-GB" sz="1650" dirty="0">
                <a:solidFill>
                  <a:prstClr val="black"/>
                </a:solidFill>
                <a:latin typeface="Comic Sans MS" panose="030F0702030302020204" pitchFamily="66" charset="0"/>
              </a:rPr>
              <a:t>)</a:t>
            </a:r>
          </a:p>
        </p:txBody>
      </p:sp>
      <p:sp>
        <p:nvSpPr>
          <p:cNvPr id="4" name="Title 1"/>
          <p:cNvSpPr>
            <a:spLocks noGrp="1"/>
          </p:cNvSpPr>
          <p:nvPr>
            <p:ph type="title"/>
          </p:nvPr>
        </p:nvSpPr>
        <p:spPr>
          <a:xfrm>
            <a:off x="361950" y="135944"/>
            <a:ext cx="8386514" cy="1012974"/>
          </a:xfrm>
          <a:solidFill>
            <a:schemeClr val="bg1"/>
          </a:solidFill>
          <a:ln w="57150">
            <a:solidFill>
              <a:schemeClr val="accent6">
                <a:lumMod val="75000"/>
              </a:schemeClr>
            </a:solidFill>
          </a:ln>
        </p:spPr>
        <p:txBody>
          <a:bodyPr/>
          <a:lstStyle/>
          <a:p>
            <a:r>
              <a:rPr lang="en-GB" dirty="0" smtClean="0">
                <a:latin typeface="Comic Sans MS" panose="030F0702030302020204" pitchFamily="66" charset="0"/>
              </a:rPr>
              <a:t>Exam practice…</a:t>
            </a:r>
            <a:endParaRPr lang="en-GB" dirty="0">
              <a:latin typeface="Comic Sans MS" panose="030F0702030302020204" pitchFamily="66" charset="0"/>
            </a:endParaRPr>
          </a:p>
        </p:txBody>
      </p:sp>
    </p:spTree>
    <p:extLst>
      <p:ext uri="{BB962C8B-B14F-4D97-AF65-F5344CB8AC3E}">
        <p14:creationId xmlns:p14="http://schemas.microsoft.com/office/powerpoint/2010/main" val="170576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270000"/>
            <a:ext cx="3621088"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TextBox 3"/>
          <p:cNvSpPr txBox="1">
            <a:spLocks noChangeArrowheads="1"/>
          </p:cNvSpPr>
          <p:nvPr/>
        </p:nvSpPr>
        <p:spPr bwMode="auto">
          <a:xfrm>
            <a:off x="11334750" y="5540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US" altLang="en-US" sz="2400">
              <a:solidFill>
                <a:prstClr val="black"/>
              </a:solidFill>
              <a:latin typeface="Times New Roman" pitchFamily="18" charset="0"/>
            </a:endParaRPr>
          </a:p>
        </p:txBody>
      </p:sp>
      <p:sp>
        <p:nvSpPr>
          <p:cNvPr id="50180" name="TextBox 4"/>
          <p:cNvSpPr txBox="1">
            <a:spLocks noChangeArrowheads="1"/>
          </p:cNvSpPr>
          <p:nvPr/>
        </p:nvSpPr>
        <p:spPr bwMode="auto">
          <a:xfrm>
            <a:off x="12080875" y="1270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US" altLang="en-US" sz="2400">
              <a:solidFill>
                <a:prstClr val="black"/>
              </a:solidFill>
              <a:latin typeface="Times New Roman" pitchFamily="18" charset="0"/>
            </a:endParaRPr>
          </a:p>
        </p:txBody>
      </p:sp>
      <p:sp>
        <p:nvSpPr>
          <p:cNvPr id="50183" name="TextBox 2"/>
          <p:cNvSpPr txBox="1">
            <a:spLocks noChangeArrowheads="1"/>
          </p:cNvSpPr>
          <p:nvPr/>
        </p:nvSpPr>
        <p:spPr bwMode="auto">
          <a:xfrm>
            <a:off x="138113" y="2284413"/>
            <a:ext cx="9005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GB" altLang="en-US" sz="2000">
              <a:solidFill>
                <a:prstClr val="black"/>
              </a:solidFill>
              <a:latin typeface="Rockwell" pitchFamily="18" charset="0"/>
            </a:endParaRPr>
          </a:p>
          <a:p>
            <a:endParaRPr lang="en-GB" altLang="en-US" sz="2000">
              <a:solidFill>
                <a:prstClr val="black"/>
              </a:solidFill>
              <a:latin typeface="Rockwell" pitchFamily="18" charset="0"/>
            </a:endParaRPr>
          </a:p>
        </p:txBody>
      </p:sp>
      <p:sp>
        <p:nvSpPr>
          <p:cNvPr id="50184" name="TextBox 1"/>
          <p:cNvSpPr txBox="1">
            <a:spLocks noChangeArrowheads="1"/>
          </p:cNvSpPr>
          <p:nvPr/>
        </p:nvSpPr>
        <p:spPr bwMode="auto">
          <a:xfrm>
            <a:off x="641350" y="2357438"/>
            <a:ext cx="2827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GB" altLang="en-US" sz="2400" b="1">
              <a:solidFill>
                <a:prstClr val="black"/>
              </a:solidFill>
              <a:latin typeface="Rockwell" pitchFamily="18" charset="0"/>
            </a:endParaRPr>
          </a:p>
          <a:p>
            <a:endParaRPr lang="en-GB" altLang="en-US" sz="2400" b="1">
              <a:solidFill>
                <a:prstClr val="black"/>
              </a:solidFill>
              <a:latin typeface="Rockwell" pitchFamily="18" charset="0"/>
            </a:endParaRPr>
          </a:p>
        </p:txBody>
      </p:sp>
      <p:sp>
        <p:nvSpPr>
          <p:cNvPr id="50188" name="TextBox 8"/>
          <p:cNvSpPr txBox="1">
            <a:spLocks noChangeArrowheads="1"/>
          </p:cNvSpPr>
          <p:nvPr/>
        </p:nvSpPr>
        <p:spPr bwMode="auto">
          <a:xfrm>
            <a:off x="470429" y="4376058"/>
            <a:ext cx="1565275" cy="400050"/>
          </a:xfrm>
          <a:prstGeom prst="rect">
            <a:avLst/>
          </a:prstGeom>
          <a:solidFill>
            <a:schemeClr val="bg1"/>
          </a:solidFill>
          <a:ln>
            <a:noFill/>
          </a:ln>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a:r>
              <a:rPr lang="en-GB" altLang="en-US" sz="2000" b="1" dirty="0">
                <a:solidFill>
                  <a:srgbClr val="0070C0"/>
                </a:solidFill>
                <a:latin typeface="Rockwell" pitchFamily="18" charset="0"/>
              </a:rPr>
              <a:t>Point</a:t>
            </a:r>
          </a:p>
        </p:txBody>
      </p:sp>
      <p:sp>
        <p:nvSpPr>
          <p:cNvPr id="50189" name="Rectangle 9"/>
          <p:cNvSpPr>
            <a:spLocks noChangeArrowheads="1"/>
          </p:cNvSpPr>
          <p:nvPr/>
        </p:nvSpPr>
        <p:spPr bwMode="auto">
          <a:xfrm>
            <a:off x="551163" y="2803525"/>
            <a:ext cx="1419225" cy="400050"/>
          </a:xfrm>
          <a:prstGeom prst="rect">
            <a:avLst/>
          </a:prstGeom>
          <a:solidFill>
            <a:schemeClr val="bg1"/>
          </a:solidFill>
          <a:ln>
            <a:noFill/>
          </a:ln>
          <a:extLst/>
        </p:spPr>
        <p:txBody>
          <a:bodyPr wrap="none">
            <a:spAutoFit/>
          </a:bodyPr>
          <a:lstStyle/>
          <a:p>
            <a:pPr algn="ctr"/>
            <a:r>
              <a:rPr lang="en-GB" altLang="en-US" sz="2000" b="1" dirty="0">
                <a:solidFill>
                  <a:srgbClr val="0070C0"/>
                </a:solidFill>
                <a:latin typeface="Rockwell" pitchFamily="18" charset="0"/>
              </a:rPr>
              <a:t>Evidence </a:t>
            </a:r>
          </a:p>
        </p:txBody>
      </p:sp>
      <p:sp>
        <p:nvSpPr>
          <p:cNvPr id="50190" name="Rectangle 12"/>
          <p:cNvSpPr>
            <a:spLocks noChangeArrowheads="1"/>
          </p:cNvSpPr>
          <p:nvPr/>
        </p:nvSpPr>
        <p:spPr bwMode="auto">
          <a:xfrm>
            <a:off x="570252" y="1455171"/>
            <a:ext cx="1404937" cy="401637"/>
          </a:xfrm>
          <a:prstGeom prst="rect">
            <a:avLst/>
          </a:prstGeom>
          <a:solidFill>
            <a:schemeClr val="bg1"/>
          </a:solidFill>
          <a:ln>
            <a:noFill/>
          </a:ln>
          <a:extLst/>
        </p:spPr>
        <p:txBody>
          <a:bodyPr wrap="none">
            <a:spAutoFit/>
          </a:bodyPr>
          <a:lstStyle/>
          <a:p>
            <a:r>
              <a:rPr lang="en-GB" altLang="en-US" sz="2000" b="1" dirty="0">
                <a:solidFill>
                  <a:srgbClr val="0070C0"/>
                </a:solidFill>
                <a:latin typeface="Rockwell" pitchFamily="18" charset="0"/>
              </a:rPr>
              <a:t>Elaborate</a:t>
            </a:r>
          </a:p>
        </p:txBody>
      </p:sp>
      <p:sp>
        <p:nvSpPr>
          <p:cNvPr id="50191" name="TextBox 13"/>
          <p:cNvSpPr txBox="1">
            <a:spLocks noChangeArrowheads="1"/>
          </p:cNvSpPr>
          <p:nvPr/>
        </p:nvSpPr>
        <p:spPr bwMode="auto">
          <a:xfrm>
            <a:off x="2696411" y="4576083"/>
            <a:ext cx="6238476" cy="923330"/>
          </a:xfrm>
          <a:prstGeom prst="rect">
            <a:avLst/>
          </a:prstGeom>
          <a:solidFill>
            <a:schemeClr val="bg1"/>
          </a:solidFill>
          <a:ln>
            <a:noFill/>
          </a:ln>
          <a:extLst/>
        </p:spPr>
        <p:txBody>
          <a:bodyPr wrap="squar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r>
              <a:rPr lang="en-GB" altLang="en-US" sz="1800" dirty="0">
                <a:solidFill>
                  <a:prstClr val="black"/>
                </a:solidFill>
                <a:latin typeface="Rockwell" pitchFamily="18" charset="0"/>
              </a:rPr>
              <a:t>Justification of Obedience. People are more likely to obey to orders if they feel they are doing it for a good cause or the reason is important. </a:t>
            </a:r>
          </a:p>
        </p:txBody>
      </p:sp>
      <p:sp>
        <p:nvSpPr>
          <p:cNvPr id="50192" name="TextBox 14"/>
          <p:cNvSpPr txBox="1">
            <a:spLocks noChangeArrowheads="1"/>
          </p:cNvSpPr>
          <p:nvPr/>
        </p:nvSpPr>
        <p:spPr bwMode="auto">
          <a:xfrm>
            <a:off x="2718125" y="2621732"/>
            <a:ext cx="6238476" cy="1754326"/>
          </a:xfrm>
          <a:prstGeom prst="rect">
            <a:avLst/>
          </a:prstGeom>
          <a:solidFill>
            <a:schemeClr val="bg1"/>
          </a:solidFill>
          <a:ln>
            <a:noFill/>
          </a:ln>
          <a:extLst/>
        </p:spPr>
        <p:txBody>
          <a:bodyPr wrap="squar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r>
              <a:rPr lang="en-GB" altLang="en-US" sz="1800" dirty="0">
                <a:solidFill>
                  <a:prstClr val="black"/>
                </a:solidFill>
                <a:latin typeface="Rockwell" pitchFamily="18" charset="0"/>
              </a:rPr>
              <a:t>In Milgram’s study, the participants were initially told they were delivering electric shocks because they wanted to investigate if people could learn through reward and punishment. It was in the name of science. The participants who were less likely to obey were told to take orders because ‘the experimenter requires it.’ </a:t>
            </a:r>
          </a:p>
        </p:txBody>
      </p:sp>
      <p:sp>
        <p:nvSpPr>
          <p:cNvPr id="50193" name="TextBox 15"/>
          <p:cNvSpPr txBox="1">
            <a:spLocks noChangeArrowheads="1"/>
          </p:cNvSpPr>
          <p:nvPr/>
        </p:nvSpPr>
        <p:spPr bwMode="auto">
          <a:xfrm>
            <a:off x="2699792" y="1356519"/>
            <a:ext cx="6256809" cy="1015663"/>
          </a:xfrm>
          <a:prstGeom prst="rect">
            <a:avLst/>
          </a:prstGeom>
          <a:solidFill>
            <a:schemeClr val="bg1"/>
          </a:solidFill>
          <a:ln>
            <a:noFill/>
          </a:ln>
          <a:extLst/>
        </p:spPr>
        <p:txBody>
          <a:bodyPr wrap="squar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r>
              <a:rPr lang="en-GB" altLang="en-US" sz="2000" dirty="0">
                <a:solidFill>
                  <a:prstClr val="black"/>
                </a:solidFill>
                <a:latin typeface="Rockwell" pitchFamily="18" charset="0"/>
              </a:rPr>
              <a:t>Milgram’s evidence supports the idea that individuals will only obey if they believe the reason for doing it is for a purpose, such as for science. </a:t>
            </a:r>
          </a:p>
        </p:txBody>
      </p:sp>
      <p:sp>
        <p:nvSpPr>
          <p:cNvPr id="18" name="Rectangle 17"/>
          <p:cNvSpPr/>
          <p:nvPr/>
        </p:nvSpPr>
        <p:spPr>
          <a:xfrm>
            <a:off x="0" y="169862"/>
            <a:ext cx="9144001" cy="1100138"/>
          </a:xfrm>
          <a:prstGeom prst="rect">
            <a:avLst/>
          </a:prstGeom>
          <a:solidFill>
            <a:schemeClr val="tx1">
              <a:alpha val="52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GB" sz="3600" b="1" dirty="0">
                <a:solidFill>
                  <a:prstClr val="white"/>
                </a:solidFill>
                <a:latin typeface="Rockwell" pitchFamily="18" charset="0"/>
              </a:rPr>
              <a:t>Task: Elaboration Ladders </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69" y="4763"/>
            <a:ext cx="1006475" cy="1054100"/>
          </a:xfrm>
          <a:prstGeom prst="rect">
            <a:avLst/>
          </a:prstGeom>
          <a:solidFill>
            <a:schemeClr val="bg1"/>
          </a:solidFill>
          <a:ln>
            <a:noFill/>
          </a:ln>
          <a:effectLst/>
          <a:extLst/>
        </p:spPr>
      </p:pic>
      <p:sp>
        <p:nvSpPr>
          <p:cNvPr id="20" name="Rectangle 19"/>
          <p:cNvSpPr>
            <a:spLocks noChangeArrowheads="1"/>
          </p:cNvSpPr>
          <p:nvPr/>
        </p:nvSpPr>
        <p:spPr bwMode="auto">
          <a:xfrm>
            <a:off x="6207694" y="295275"/>
            <a:ext cx="1565275" cy="369888"/>
          </a:xfrm>
          <a:prstGeom prst="rect">
            <a:avLst/>
          </a:prstGeom>
          <a:solidFill>
            <a:schemeClr val="bg1"/>
          </a:solidFill>
          <a:ln>
            <a:noFill/>
          </a:ln>
          <a:extLst/>
        </p:spPr>
        <p:txBody>
          <a:bodyPr>
            <a:spAutoFit/>
          </a:bodyPr>
          <a:lstStyle/>
          <a:p>
            <a:r>
              <a:rPr lang="en-GB" altLang="en-US" b="1" dirty="0" smtClean="0">
                <a:solidFill>
                  <a:srgbClr val="000000"/>
                </a:solidFill>
                <a:latin typeface="Rockwell" pitchFamily="18" charset="0"/>
              </a:rPr>
              <a:t>20 </a:t>
            </a:r>
            <a:r>
              <a:rPr lang="en-GB" altLang="en-US" b="1" dirty="0">
                <a:solidFill>
                  <a:srgbClr val="000000"/>
                </a:solidFill>
                <a:latin typeface="Rockwell" pitchFamily="18" charset="0"/>
              </a:rPr>
              <a:t>minutes</a:t>
            </a:r>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0239" y="557150"/>
            <a:ext cx="1341043" cy="77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EVALUATE the explanations (positives and criticisms</a:t>
            </a:r>
            <a:r>
              <a:rPr lang="en-GB" sz="1650" dirty="0">
                <a:solidFill>
                  <a:prstClr val="black"/>
                </a:solidFill>
                <a:latin typeface="Comic Sans MS" panose="030F0702030302020204" pitchFamily="66" charset="0"/>
              </a:rPr>
              <a:t>)</a:t>
            </a:r>
          </a:p>
        </p:txBody>
      </p:sp>
    </p:spTree>
    <p:extLst>
      <p:ext uri="{BB962C8B-B14F-4D97-AF65-F5344CB8AC3E}">
        <p14:creationId xmlns:p14="http://schemas.microsoft.com/office/powerpoint/2010/main" val="227176915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5" name="TextBox 3"/>
          <p:cNvSpPr txBox="1">
            <a:spLocks noChangeArrowheads="1"/>
          </p:cNvSpPr>
          <p:nvPr/>
        </p:nvSpPr>
        <p:spPr bwMode="auto">
          <a:xfrm>
            <a:off x="11334750" y="5540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US" altLang="en-US" sz="2400">
              <a:solidFill>
                <a:prstClr val="black"/>
              </a:solidFill>
              <a:latin typeface="Times New Roman" pitchFamily="18" charset="0"/>
            </a:endParaRPr>
          </a:p>
        </p:txBody>
      </p:sp>
      <p:sp>
        <p:nvSpPr>
          <p:cNvPr id="49156" name="TextBox 4"/>
          <p:cNvSpPr txBox="1">
            <a:spLocks noChangeArrowheads="1"/>
          </p:cNvSpPr>
          <p:nvPr/>
        </p:nvSpPr>
        <p:spPr bwMode="auto">
          <a:xfrm>
            <a:off x="12080875" y="1270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US" altLang="en-US" sz="2400">
              <a:solidFill>
                <a:prstClr val="black"/>
              </a:solidFill>
              <a:latin typeface="Times New Roman" pitchFamily="18" charset="0"/>
            </a:endParaRPr>
          </a:p>
        </p:txBody>
      </p:sp>
      <p:sp>
        <p:nvSpPr>
          <p:cNvPr id="6" name="Rectangle 5"/>
          <p:cNvSpPr/>
          <p:nvPr/>
        </p:nvSpPr>
        <p:spPr>
          <a:xfrm>
            <a:off x="0" y="169862"/>
            <a:ext cx="9144001" cy="1100138"/>
          </a:xfrm>
          <a:prstGeom prst="rect">
            <a:avLst/>
          </a:prstGeom>
          <a:solidFill>
            <a:schemeClr val="tx1">
              <a:alpha val="52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GB" sz="3600" b="1" dirty="0">
                <a:solidFill>
                  <a:prstClr val="white"/>
                </a:solidFill>
                <a:latin typeface="Rockwell" pitchFamily="18" charset="0"/>
              </a:rPr>
              <a:t>Task: Elaboration Ladders </a:t>
            </a:r>
          </a:p>
        </p:txBody>
      </p:sp>
      <p:sp>
        <p:nvSpPr>
          <p:cNvPr id="49159" name="TextBox 2"/>
          <p:cNvSpPr txBox="1">
            <a:spLocks noChangeArrowheads="1"/>
          </p:cNvSpPr>
          <p:nvPr/>
        </p:nvSpPr>
        <p:spPr bwMode="auto">
          <a:xfrm>
            <a:off x="138113" y="2284413"/>
            <a:ext cx="9005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GB" altLang="en-US" sz="2000">
              <a:solidFill>
                <a:prstClr val="black"/>
              </a:solidFill>
              <a:latin typeface="Rockwell" pitchFamily="18" charset="0"/>
            </a:endParaRPr>
          </a:p>
          <a:p>
            <a:endParaRPr lang="en-GB" altLang="en-US" sz="2000">
              <a:solidFill>
                <a:prstClr val="black"/>
              </a:solidFill>
              <a:latin typeface="Rockwell" pitchFamily="18" charset="0"/>
            </a:endParaRPr>
          </a:p>
        </p:txBody>
      </p:sp>
      <p:sp>
        <p:nvSpPr>
          <p:cNvPr id="49160" name="TextBox 1"/>
          <p:cNvSpPr txBox="1">
            <a:spLocks noChangeArrowheads="1"/>
          </p:cNvSpPr>
          <p:nvPr/>
        </p:nvSpPr>
        <p:spPr bwMode="auto">
          <a:xfrm>
            <a:off x="608647" y="2580822"/>
            <a:ext cx="2827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endParaRPr lang="en-GB" altLang="en-US" sz="2400" b="1">
              <a:solidFill>
                <a:prstClr val="black"/>
              </a:solidFill>
              <a:latin typeface="Rockwell" pitchFamily="18" charset="0"/>
            </a:endParaRPr>
          </a:p>
          <a:p>
            <a:endParaRPr lang="en-GB" altLang="en-US" sz="2400" b="1">
              <a:solidFill>
                <a:prstClr val="black"/>
              </a:solidFill>
              <a:latin typeface="Rockwell" pitchFamily="18" charset="0"/>
            </a:endParaRPr>
          </a:p>
        </p:txBody>
      </p:sp>
      <p:sp>
        <p:nvSpPr>
          <p:cNvPr id="49161" name="TextBox 11"/>
          <p:cNvSpPr txBox="1">
            <a:spLocks noChangeArrowheads="1"/>
          </p:cNvSpPr>
          <p:nvPr/>
        </p:nvSpPr>
        <p:spPr bwMode="auto">
          <a:xfrm>
            <a:off x="138113" y="1475695"/>
            <a:ext cx="5802039" cy="3816429"/>
          </a:xfrm>
          <a:prstGeom prst="rect">
            <a:avLst/>
          </a:prstGeom>
          <a:solidFill>
            <a:schemeClr val="bg1"/>
          </a:solidFill>
          <a:ln>
            <a:noFill/>
          </a:ln>
          <a:extLst/>
        </p:spPr>
        <p:txBody>
          <a:bodyPr wrap="square">
            <a:spAutoFit/>
          </a:bodyPr>
          <a:lstStyle>
            <a:lvl1pPr marL="285750" indent="-285750">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buFont typeface="Arial" charset="0"/>
              <a:buChar char="•"/>
            </a:pPr>
            <a:r>
              <a:rPr lang="en-GB" altLang="en-US" sz="2200" dirty="0">
                <a:solidFill>
                  <a:prstClr val="black"/>
                </a:solidFill>
                <a:latin typeface="Rockwell" pitchFamily="18" charset="0"/>
              </a:rPr>
              <a:t>For each </a:t>
            </a:r>
            <a:r>
              <a:rPr lang="en-GB" altLang="en-US" sz="2200" dirty="0" smtClean="0">
                <a:solidFill>
                  <a:prstClr val="black"/>
                </a:solidFill>
                <a:latin typeface="Rockwell" pitchFamily="18" charset="0"/>
              </a:rPr>
              <a:t>remaining explanation </a:t>
            </a:r>
            <a:r>
              <a:rPr lang="en-GB" altLang="en-US" sz="2200" dirty="0">
                <a:solidFill>
                  <a:prstClr val="black"/>
                </a:solidFill>
                <a:latin typeface="Rockwell" pitchFamily="18" charset="0"/>
              </a:rPr>
              <a:t>of Obedience complete an elaboration ladder. </a:t>
            </a:r>
          </a:p>
          <a:p>
            <a:pPr>
              <a:buFont typeface="Arial" charset="0"/>
              <a:buChar char="•"/>
            </a:pPr>
            <a:endParaRPr lang="en-GB" altLang="en-US" sz="2200" dirty="0">
              <a:solidFill>
                <a:prstClr val="black"/>
              </a:solidFill>
              <a:latin typeface="Rockwell" pitchFamily="18" charset="0"/>
            </a:endParaRPr>
          </a:p>
          <a:p>
            <a:pPr>
              <a:buFont typeface="Arial" charset="0"/>
              <a:buChar char="•"/>
            </a:pPr>
            <a:r>
              <a:rPr lang="en-GB" altLang="en-US" sz="2200" dirty="0">
                <a:solidFill>
                  <a:prstClr val="black"/>
                </a:solidFill>
                <a:latin typeface="Rockwell" pitchFamily="18" charset="0"/>
              </a:rPr>
              <a:t>Make a </a:t>
            </a:r>
            <a:r>
              <a:rPr lang="en-GB" altLang="en-US" sz="2200" b="1" dirty="0">
                <a:solidFill>
                  <a:srgbClr val="E25B10"/>
                </a:solidFill>
                <a:latin typeface="Rockwell" pitchFamily="18" charset="0"/>
              </a:rPr>
              <a:t>Point</a:t>
            </a:r>
            <a:r>
              <a:rPr lang="en-GB" altLang="en-US" sz="2200" dirty="0">
                <a:solidFill>
                  <a:prstClr val="black"/>
                </a:solidFill>
                <a:latin typeface="Rockwell" pitchFamily="18" charset="0"/>
              </a:rPr>
              <a:t> – Describe the Explanation </a:t>
            </a:r>
          </a:p>
          <a:p>
            <a:pPr>
              <a:buFont typeface="Arial" charset="0"/>
              <a:buChar char="•"/>
            </a:pPr>
            <a:endParaRPr lang="en-GB" altLang="en-US" sz="2200" dirty="0">
              <a:solidFill>
                <a:prstClr val="black"/>
              </a:solidFill>
              <a:latin typeface="Rockwell" pitchFamily="18" charset="0"/>
            </a:endParaRPr>
          </a:p>
          <a:p>
            <a:pPr>
              <a:buFont typeface="Arial" charset="0"/>
              <a:buChar char="•"/>
            </a:pPr>
            <a:r>
              <a:rPr lang="en-GB" altLang="en-US" sz="2200" dirty="0">
                <a:solidFill>
                  <a:prstClr val="black"/>
                </a:solidFill>
                <a:latin typeface="Rockwell" pitchFamily="18" charset="0"/>
              </a:rPr>
              <a:t>State the </a:t>
            </a:r>
            <a:r>
              <a:rPr lang="en-GB" altLang="en-US" sz="2200" b="1" dirty="0">
                <a:solidFill>
                  <a:srgbClr val="E25B10"/>
                </a:solidFill>
                <a:latin typeface="Rockwell" pitchFamily="18" charset="0"/>
              </a:rPr>
              <a:t>Evidence</a:t>
            </a:r>
            <a:r>
              <a:rPr lang="en-GB" altLang="en-US" sz="2200" dirty="0">
                <a:solidFill>
                  <a:prstClr val="black"/>
                </a:solidFill>
                <a:latin typeface="Rockwell" pitchFamily="18" charset="0"/>
              </a:rPr>
              <a:t> – What evidence is there from Milgram’s study? </a:t>
            </a:r>
          </a:p>
          <a:p>
            <a:pPr>
              <a:buFont typeface="Arial" charset="0"/>
              <a:buChar char="•"/>
            </a:pPr>
            <a:endParaRPr lang="en-GB" altLang="en-US" sz="2200" dirty="0">
              <a:solidFill>
                <a:prstClr val="black"/>
              </a:solidFill>
              <a:latin typeface="Rockwell" pitchFamily="18" charset="0"/>
            </a:endParaRPr>
          </a:p>
          <a:p>
            <a:pPr>
              <a:buFont typeface="Arial" charset="0"/>
              <a:buChar char="•"/>
            </a:pPr>
            <a:r>
              <a:rPr lang="en-GB" altLang="en-US" sz="2200" b="1" dirty="0">
                <a:solidFill>
                  <a:srgbClr val="E25B10"/>
                </a:solidFill>
                <a:latin typeface="Rockwell" pitchFamily="18" charset="0"/>
              </a:rPr>
              <a:t>Elaborate</a:t>
            </a:r>
            <a:r>
              <a:rPr lang="en-GB" altLang="en-US" sz="2200" dirty="0">
                <a:solidFill>
                  <a:prstClr val="black"/>
                </a:solidFill>
                <a:latin typeface="Rockwell" pitchFamily="18" charset="0"/>
              </a:rPr>
              <a:t> on how this explains obedience to authority. </a:t>
            </a:r>
          </a:p>
        </p:txBody>
      </p:sp>
      <p:sp>
        <p:nvSpPr>
          <p:cNvPr id="49165" name="TextBox 8"/>
          <p:cNvSpPr txBox="1">
            <a:spLocks noChangeArrowheads="1"/>
          </p:cNvSpPr>
          <p:nvPr/>
        </p:nvSpPr>
        <p:spPr bwMode="auto">
          <a:xfrm>
            <a:off x="6757195" y="4509120"/>
            <a:ext cx="1565275" cy="400050"/>
          </a:xfrm>
          <a:prstGeom prst="rect">
            <a:avLst/>
          </a:prstGeom>
          <a:solidFill>
            <a:schemeClr val="bg1"/>
          </a:solidFill>
          <a:ln>
            <a:noFill/>
          </a:ln>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a:r>
              <a:rPr lang="en-GB" altLang="en-US" sz="2000" b="1">
                <a:solidFill>
                  <a:srgbClr val="0070C0"/>
                </a:solidFill>
                <a:latin typeface="Rockwell" pitchFamily="18" charset="0"/>
              </a:rPr>
              <a:t>Point</a:t>
            </a:r>
          </a:p>
        </p:txBody>
      </p:sp>
      <p:sp>
        <p:nvSpPr>
          <p:cNvPr id="49166" name="Rectangle 9"/>
          <p:cNvSpPr>
            <a:spLocks noChangeArrowheads="1"/>
          </p:cNvSpPr>
          <p:nvPr/>
        </p:nvSpPr>
        <p:spPr bwMode="auto">
          <a:xfrm>
            <a:off x="6926685" y="2983820"/>
            <a:ext cx="1419225" cy="400050"/>
          </a:xfrm>
          <a:prstGeom prst="rect">
            <a:avLst/>
          </a:prstGeom>
          <a:solidFill>
            <a:schemeClr val="bg1"/>
          </a:solidFill>
          <a:ln>
            <a:noFill/>
          </a:ln>
          <a:extLst/>
        </p:spPr>
        <p:txBody>
          <a:bodyPr wrap="none">
            <a:spAutoFit/>
          </a:bodyPr>
          <a:lstStyle/>
          <a:p>
            <a:pPr algn="ctr"/>
            <a:r>
              <a:rPr lang="en-GB" altLang="en-US" sz="2000" b="1" dirty="0">
                <a:solidFill>
                  <a:srgbClr val="0070C0"/>
                </a:solidFill>
                <a:latin typeface="Rockwell" pitchFamily="18" charset="0"/>
              </a:rPr>
              <a:t>Evidence </a:t>
            </a:r>
          </a:p>
        </p:txBody>
      </p:sp>
      <p:sp>
        <p:nvSpPr>
          <p:cNvPr id="49167" name="Rectangle 12"/>
          <p:cNvSpPr>
            <a:spLocks noChangeArrowheads="1"/>
          </p:cNvSpPr>
          <p:nvPr/>
        </p:nvSpPr>
        <p:spPr bwMode="auto">
          <a:xfrm>
            <a:off x="6767513" y="1624694"/>
            <a:ext cx="1404937" cy="400050"/>
          </a:xfrm>
          <a:prstGeom prst="rect">
            <a:avLst/>
          </a:prstGeom>
          <a:solidFill>
            <a:schemeClr val="bg1"/>
          </a:solidFill>
          <a:ln>
            <a:noFill/>
          </a:ln>
          <a:extLst/>
        </p:spPr>
        <p:txBody>
          <a:bodyPr wrap="none">
            <a:spAutoFit/>
          </a:bodyPr>
          <a:lstStyle/>
          <a:p>
            <a:r>
              <a:rPr lang="en-GB" altLang="en-US" sz="2000" b="1" dirty="0">
                <a:solidFill>
                  <a:srgbClr val="0070C0"/>
                </a:solidFill>
                <a:latin typeface="Rockwell" pitchFamily="18" charset="0"/>
              </a:rPr>
              <a:t>Elaborate</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969" y="4763"/>
            <a:ext cx="1006475" cy="1054100"/>
          </a:xfrm>
          <a:prstGeom prst="rect">
            <a:avLst/>
          </a:prstGeom>
          <a:solidFill>
            <a:schemeClr val="bg1"/>
          </a:solidFill>
          <a:ln>
            <a:noFill/>
          </a:ln>
          <a:effectLst/>
          <a:extLst/>
        </p:spPr>
      </p:pic>
      <p:sp>
        <p:nvSpPr>
          <p:cNvPr id="17" name="Rectangle 16"/>
          <p:cNvSpPr>
            <a:spLocks noChangeArrowheads="1"/>
          </p:cNvSpPr>
          <p:nvPr/>
        </p:nvSpPr>
        <p:spPr bwMode="auto">
          <a:xfrm>
            <a:off x="6207694" y="295275"/>
            <a:ext cx="1565275" cy="369888"/>
          </a:xfrm>
          <a:prstGeom prst="rect">
            <a:avLst/>
          </a:prstGeom>
          <a:solidFill>
            <a:schemeClr val="bg1"/>
          </a:solidFill>
          <a:ln>
            <a:noFill/>
          </a:ln>
          <a:extLst/>
        </p:spPr>
        <p:txBody>
          <a:bodyPr>
            <a:spAutoFit/>
          </a:bodyPr>
          <a:lstStyle/>
          <a:p>
            <a:r>
              <a:rPr lang="en-GB" altLang="en-US" b="1" dirty="0" smtClean="0">
                <a:solidFill>
                  <a:srgbClr val="000000"/>
                </a:solidFill>
                <a:latin typeface="Rockwell" pitchFamily="18" charset="0"/>
              </a:rPr>
              <a:t>20 </a:t>
            </a:r>
            <a:r>
              <a:rPr lang="en-GB" altLang="en-US" b="1" dirty="0">
                <a:solidFill>
                  <a:srgbClr val="000000"/>
                </a:solidFill>
                <a:latin typeface="Rockwell" pitchFamily="18" charset="0"/>
              </a:rPr>
              <a:t>minutes</a:t>
            </a:r>
          </a:p>
        </p:txBody>
      </p:sp>
      <p:pic>
        <p:nvPicPr>
          <p:cNvPr id="491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0239" y="557150"/>
            <a:ext cx="1341043" cy="77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959" y="1330162"/>
            <a:ext cx="3622675" cy="4829175"/>
          </a:xfrm>
          <a:prstGeom prst="rect">
            <a:avLst/>
          </a:prstGeom>
          <a:noFill/>
          <a:ln>
            <a:noFill/>
          </a:ln>
          <a:effectLst/>
          <a:extLst/>
        </p:spPr>
      </p:pic>
      <p:sp>
        <p:nvSpPr>
          <p:cNvPr id="18" name="TextBox 17"/>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EVALUATE the explanations (positives and criticisms</a:t>
            </a:r>
            <a:r>
              <a:rPr lang="en-GB" sz="1650" dirty="0">
                <a:solidFill>
                  <a:prstClr val="black"/>
                </a:solidFill>
                <a:latin typeface="Comic Sans MS" panose="030F0702030302020204" pitchFamily="66" charset="0"/>
              </a:rPr>
              <a:t>)</a:t>
            </a:r>
          </a:p>
        </p:txBody>
      </p:sp>
    </p:spTree>
    <p:extLst>
      <p:ext uri="{BB962C8B-B14F-4D97-AF65-F5344CB8AC3E}">
        <p14:creationId xmlns:p14="http://schemas.microsoft.com/office/powerpoint/2010/main" val="379271949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solidFill>
                  <a:schemeClr val="bg1"/>
                </a:solidFill>
              </a:rPr>
              <a:t>Two key explanations for why we obey:</a:t>
            </a:r>
          </a:p>
          <a:p>
            <a:pPr>
              <a:buFont typeface="Wingdings" panose="05000000000000000000" pitchFamily="2" charset="2"/>
              <a:buChar char="q"/>
            </a:pPr>
            <a:r>
              <a:rPr lang="en-GB" dirty="0" smtClean="0">
                <a:solidFill>
                  <a:schemeClr val="bg1"/>
                </a:solidFill>
              </a:rPr>
              <a:t> </a:t>
            </a:r>
            <a:r>
              <a:rPr lang="en-GB" dirty="0" smtClean="0">
                <a:solidFill>
                  <a:srgbClr val="FFC000"/>
                </a:solidFill>
              </a:rPr>
              <a:t>SITUATIONAL</a:t>
            </a:r>
            <a:r>
              <a:rPr lang="en-GB" dirty="0" smtClean="0">
                <a:solidFill>
                  <a:schemeClr val="bg1"/>
                </a:solidFill>
              </a:rPr>
              <a:t> (external) explanation – Milgram.</a:t>
            </a:r>
          </a:p>
          <a:p>
            <a:pPr>
              <a:buFont typeface="Wingdings" panose="05000000000000000000" pitchFamily="2" charset="2"/>
              <a:buChar char="q"/>
            </a:pPr>
            <a:r>
              <a:rPr lang="en-GB" dirty="0">
                <a:solidFill>
                  <a:schemeClr val="bg1"/>
                </a:solidFill>
              </a:rPr>
              <a:t> </a:t>
            </a:r>
            <a:r>
              <a:rPr lang="en-GB" dirty="0" smtClean="0">
                <a:solidFill>
                  <a:srgbClr val="FF0000"/>
                </a:solidFill>
              </a:rPr>
              <a:t>DISPOSITIONAL</a:t>
            </a:r>
            <a:r>
              <a:rPr lang="en-GB" dirty="0" smtClean="0">
                <a:solidFill>
                  <a:schemeClr val="bg1"/>
                </a:solidFill>
              </a:rPr>
              <a:t> (internal) explanation - Fromm</a:t>
            </a:r>
            <a:endParaRPr lang="en-GB" dirty="0">
              <a:solidFill>
                <a:schemeClr val="bg1"/>
              </a:solidFill>
            </a:endParaRPr>
          </a:p>
          <a:p>
            <a:pPr marL="0" indent="0">
              <a:buNone/>
            </a:pPr>
            <a:endParaRPr lang="en-GB" dirty="0"/>
          </a:p>
        </p:txBody>
      </p:sp>
      <p:sp>
        <p:nvSpPr>
          <p:cNvPr id="4" name="TextBox 3"/>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EVALUATE the explanations (positives and criticisms</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97842745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05061" y="2060849"/>
            <a:ext cx="6171225" cy="3550902"/>
          </a:xfrm>
        </p:spPr>
        <p:txBody>
          <a:bodyPr/>
          <a:lstStyle/>
          <a:p>
            <a:pPr marL="0" indent="0">
              <a:buNone/>
            </a:pPr>
            <a:r>
              <a:rPr lang="en-GB" dirty="0" smtClean="0">
                <a:solidFill>
                  <a:srgbClr val="FFC000"/>
                </a:solidFill>
              </a:rPr>
              <a:t>Legitimate authority</a:t>
            </a:r>
          </a:p>
          <a:p>
            <a:pPr marL="0" indent="0">
              <a:buNone/>
            </a:pPr>
            <a:r>
              <a:rPr lang="en-GB" dirty="0" err="1" smtClean="0">
                <a:solidFill>
                  <a:srgbClr val="FFC000"/>
                </a:solidFill>
              </a:rPr>
              <a:t>Agentic</a:t>
            </a:r>
            <a:r>
              <a:rPr lang="en-GB" dirty="0" smtClean="0">
                <a:solidFill>
                  <a:srgbClr val="FFC000"/>
                </a:solidFill>
              </a:rPr>
              <a:t> shift</a:t>
            </a:r>
          </a:p>
          <a:p>
            <a:pPr marL="0" indent="0">
              <a:buNone/>
            </a:pPr>
            <a:r>
              <a:rPr lang="en-GB" dirty="0" smtClean="0">
                <a:solidFill>
                  <a:srgbClr val="FFC000"/>
                </a:solidFill>
              </a:rPr>
              <a:t>Situational factors (Buffers)</a:t>
            </a:r>
          </a:p>
          <a:p>
            <a:pPr marL="0" indent="0">
              <a:buNone/>
            </a:pPr>
            <a:r>
              <a:rPr lang="en-GB" dirty="0" smtClean="0">
                <a:solidFill>
                  <a:srgbClr val="FFC000"/>
                </a:solidFill>
              </a:rPr>
              <a:t>Justifying obedience</a:t>
            </a:r>
          </a:p>
          <a:p>
            <a:pPr marL="0" indent="0">
              <a:buNone/>
            </a:pPr>
            <a:r>
              <a:rPr lang="en-GB" dirty="0" smtClean="0">
                <a:solidFill>
                  <a:srgbClr val="FFC000"/>
                </a:solidFill>
              </a:rPr>
              <a:t>Gradual commitment</a:t>
            </a:r>
            <a:endParaRPr lang="en-GB" dirty="0">
              <a:solidFill>
                <a:srgbClr val="FFC000"/>
              </a:solidFill>
            </a:endParaRPr>
          </a:p>
        </p:txBody>
      </p:sp>
      <p:sp>
        <p:nvSpPr>
          <p:cNvPr id="5" name="Rectangle 2"/>
          <p:cNvSpPr txBox="1">
            <a:spLocks noChangeArrowheads="1"/>
          </p:cNvSpPr>
          <p:nvPr/>
        </p:nvSpPr>
        <p:spPr bwMode="auto">
          <a:xfrm>
            <a:off x="211307" y="188640"/>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200" kern="0" dirty="0" smtClean="0">
                <a:solidFill>
                  <a:srgbClr val="0100B4"/>
                </a:solidFill>
                <a:latin typeface="Lucida Console" pitchFamily="49" charset="0"/>
              </a:rPr>
              <a:t>According </a:t>
            </a:r>
            <a:r>
              <a:rPr lang="en-GB" sz="3200" kern="0" dirty="0" smtClean="0">
                <a:solidFill>
                  <a:srgbClr val="0100B4"/>
                </a:solidFill>
                <a:latin typeface="Lucida Console" pitchFamily="49" charset="0"/>
              </a:rPr>
              <a:t>to Milgram, there are </a:t>
            </a:r>
            <a:r>
              <a:rPr lang="en-GB" sz="3200" b="1" i="1" kern="0" dirty="0" smtClean="0">
                <a:solidFill>
                  <a:srgbClr val="0100B4"/>
                </a:solidFill>
                <a:latin typeface="Lucida Console" pitchFamily="49" charset="0"/>
              </a:rPr>
              <a:t>five</a:t>
            </a:r>
            <a:r>
              <a:rPr lang="en-GB" sz="3200" kern="0" dirty="0" smtClean="0">
                <a:solidFill>
                  <a:srgbClr val="0100B4"/>
                </a:solidFill>
                <a:latin typeface="Lucida Console" pitchFamily="49" charset="0"/>
              </a:rPr>
              <a:t> key </a:t>
            </a:r>
            <a:r>
              <a:rPr lang="en-GB" sz="3200" kern="0" dirty="0" smtClean="0">
                <a:solidFill>
                  <a:srgbClr val="0100B4"/>
                </a:solidFill>
                <a:latin typeface="Lucida Console" pitchFamily="49" charset="0"/>
              </a:rPr>
              <a:t>components </a:t>
            </a:r>
            <a:r>
              <a:rPr lang="en-GB" sz="3200" kern="0" dirty="0" smtClean="0">
                <a:solidFill>
                  <a:srgbClr val="0100B4"/>
                </a:solidFill>
                <a:latin typeface="Lucida Console" pitchFamily="49" charset="0"/>
              </a:rPr>
              <a:t>that together explain why people obey</a:t>
            </a:r>
            <a:r>
              <a:rPr lang="en-GB" sz="3600" kern="0" dirty="0" smtClean="0">
                <a:solidFill>
                  <a:srgbClr val="0100B4"/>
                </a:solidFill>
                <a:latin typeface="Lucida Console" pitchFamily="49" charset="0"/>
              </a:rPr>
              <a:t>.</a:t>
            </a:r>
          </a:p>
        </p:txBody>
      </p:sp>
      <p:sp>
        <p:nvSpPr>
          <p:cNvPr id="6" name="TextBox 5"/>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EVALUATE the explanations (positives and criticisms</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420888"/>
            <a:ext cx="3426073" cy="278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76102">
            <a:off x="4572000" y="4437112"/>
            <a:ext cx="4218161" cy="13681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b="1" i="1" dirty="0" smtClean="0">
                <a:solidFill>
                  <a:srgbClr val="FF0000"/>
                </a:solidFill>
              </a:rPr>
              <a:t>SITUATIONAL</a:t>
            </a:r>
            <a:r>
              <a:rPr lang="en-GB" sz="3200" b="1" dirty="0" smtClean="0"/>
              <a:t> (external) for why we obey.</a:t>
            </a:r>
            <a:endParaRPr lang="en-GB" sz="3200" b="1" dirty="0"/>
          </a:p>
        </p:txBody>
      </p:sp>
    </p:spTree>
    <p:extLst>
      <p:ext uri="{BB962C8B-B14F-4D97-AF65-F5344CB8AC3E}">
        <p14:creationId xmlns:p14="http://schemas.microsoft.com/office/powerpoint/2010/main" val="135505945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5167" y="1412776"/>
            <a:ext cx="6304909" cy="4525963"/>
          </a:xfrm>
        </p:spPr>
        <p:txBody>
          <a:bodyPr/>
          <a:lstStyle/>
          <a:p>
            <a:pPr marL="0" indent="0">
              <a:buNone/>
            </a:pPr>
            <a:r>
              <a:rPr lang="en-GB" dirty="0" smtClean="0">
                <a:solidFill>
                  <a:srgbClr val="FFC000"/>
                </a:solidFill>
                <a:latin typeface="Comic Sans MS" panose="030F0702030302020204" pitchFamily="66" charset="0"/>
              </a:rPr>
              <a:t>W e </a:t>
            </a:r>
            <a:r>
              <a:rPr lang="en-GB" dirty="0">
                <a:solidFill>
                  <a:srgbClr val="FFC000"/>
                </a:solidFill>
                <a:latin typeface="Comic Sans MS" panose="030F0702030302020204" pitchFamily="66" charset="0"/>
              </a:rPr>
              <a:t>accept that </a:t>
            </a:r>
            <a:r>
              <a:rPr lang="en-GB" dirty="0" smtClean="0">
                <a:solidFill>
                  <a:srgbClr val="FFC000"/>
                </a:solidFill>
                <a:latin typeface="Comic Sans MS" panose="030F0702030302020204" pitchFamily="66" charset="0"/>
              </a:rPr>
              <a:t>certain people </a:t>
            </a:r>
            <a:r>
              <a:rPr lang="en-GB" dirty="0">
                <a:solidFill>
                  <a:srgbClr val="FFC000"/>
                </a:solidFill>
                <a:latin typeface="Comic Sans MS" panose="030F0702030302020204" pitchFamily="66" charset="0"/>
              </a:rPr>
              <a:t>have the right to tell us what to do</a:t>
            </a:r>
            <a:r>
              <a:rPr lang="en-GB" dirty="0" smtClean="0">
                <a:solidFill>
                  <a:srgbClr val="FFC000"/>
                </a:solidFill>
                <a:latin typeface="Comic Sans MS" panose="030F0702030302020204" pitchFamily="66" charset="0"/>
              </a:rPr>
              <a:t>. E.g. Policeman in uniform.</a:t>
            </a:r>
            <a:endParaRPr lang="en-GB" dirty="0">
              <a:solidFill>
                <a:srgbClr val="FFC000"/>
              </a:solidFill>
              <a:latin typeface="Comic Sans MS" panose="030F0702030302020204" pitchFamily="66" charset="0"/>
            </a:endParaRPr>
          </a:p>
          <a:p>
            <a:pPr marL="0" indent="0">
              <a:buNone/>
            </a:pPr>
            <a:endParaRPr lang="en-GB" dirty="0" smtClean="0">
              <a:solidFill>
                <a:srgbClr val="FFC000"/>
              </a:solidFill>
              <a:latin typeface="Comic Sans MS" panose="030F0702030302020204" pitchFamily="66" charset="0"/>
            </a:endParaRPr>
          </a:p>
          <a:p>
            <a:pPr marL="0" indent="0">
              <a:buNone/>
            </a:pPr>
            <a:endParaRPr lang="en-GB" dirty="0">
              <a:solidFill>
                <a:srgbClr val="FFC000"/>
              </a:solidFill>
              <a:latin typeface="Comic Sans MS" panose="030F0702030302020204" pitchFamily="66" charset="0"/>
            </a:endParaRPr>
          </a:p>
          <a:p>
            <a:endParaRPr lang="en-GB" dirty="0">
              <a:solidFill>
                <a:srgbClr val="FFC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9150">
            <a:off x="6474287" y="1713985"/>
            <a:ext cx="236267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211307" y="188640"/>
            <a:ext cx="8710736" cy="1080120"/>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1. Legitimate authority</a:t>
            </a:r>
          </a:p>
        </p:txBody>
      </p:sp>
      <p:sp>
        <p:nvSpPr>
          <p:cNvPr id="7" name="TextBox 6"/>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EVALUATE the explanations (positives and criticisms</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8840982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11307" y="1600201"/>
            <a:ext cx="6164979" cy="4011550"/>
          </a:xfrm>
        </p:spPr>
        <p:txBody>
          <a:bodyPr>
            <a:normAutofit fontScale="92500"/>
          </a:bodyPr>
          <a:lstStyle/>
          <a:p>
            <a:pPr marL="0" indent="0">
              <a:buNone/>
            </a:pPr>
            <a:r>
              <a:rPr lang="en-GB" dirty="0" smtClean="0">
                <a:solidFill>
                  <a:srgbClr val="FFC000"/>
                </a:solidFill>
                <a:latin typeface="Comic Sans MS" panose="030F0702030302020204" pitchFamily="66" charset="0"/>
              </a:rPr>
              <a:t>When we shift to </a:t>
            </a:r>
            <a:r>
              <a:rPr lang="en-GB" dirty="0">
                <a:solidFill>
                  <a:srgbClr val="FFC000"/>
                </a:solidFill>
                <a:latin typeface="Comic Sans MS" panose="030F0702030302020204" pitchFamily="66" charset="0"/>
              </a:rPr>
              <a:t>an </a:t>
            </a:r>
            <a:r>
              <a:rPr lang="en-GB" i="1" dirty="0" err="1">
                <a:solidFill>
                  <a:srgbClr val="FFC000"/>
                </a:solidFill>
                <a:latin typeface="Comic Sans MS" panose="030F0702030302020204" pitchFamily="66" charset="0"/>
              </a:rPr>
              <a:t>agentic</a:t>
            </a:r>
            <a:r>
              <a:rPr lang="en-GB" i="1" dirty="0">
                <a:solidFill>
                  <a:srgbClr val="FFC000"/>
                </a:solidFill>
                <a:latin typeface="Comic Sans MS" panose="030F0702030302020204" pitchFamily="66" charset="0"/>
              </a:rPr>
              <a:t> state </a:t>
            </a:r>
            <a:r>
              <a:rPr lang="en-GB" dirty="0">
                <a:solidFill>
                  <a:srgbClr val="FFC000"/>
                </a:solidFill>
                <a:latin typeface="Comic Sans MS" panose="030F0702030302020204" pitchFamily="66" charset="0"/>
              </a:rPr>
              <a:t>we are much more likely to obey than if we are in an </a:t>
            </a:r>
            <a:r>
              <a:rPr lang="en-GB" i="1" dirty="0" smtClean="0">
                <a:solidFill>
                  <a:srgbClr val="FFC000"/>
                </a:solidFill>
                <a:latin typeface="Comic Sans MS" panose="030F0702030302020204" pitchFamily="66" charset="0"/>
              </a:rPr>
              <a:t>autonomous state</a:t>
            </a:r>
            <a:r>
              <a:rPr lang="en-GB" dirty="0" smtClean="0">
                <a:solidFill>
                  <a:srgbClr val="FFC000"/>
                </a:solidFill>
                <a:latin typeface="Comic Sans MS" panose="030F0702030302020204" pitchFamily="66" charset="0"/>
              </a:rPr>
              <a:t>, as we feel we are carrying out another person’s </a:t>
            </a:r>
            <a:r>
              <a:rPr lang="en-GB" dirty="0">
                <a:solidFill>
                  <a:srgbClr val="FFC000"/>
                </a:solidFill>
                <a:latin typeface="Comic Sans MS" panose="030F0702030302020204" pitchFamily="66" charset="0"/>
              </a:rPr>
              <a:t>wishes. </a:t>
            </a:r>
            <a:endParaRPr lang="en-GB" dirty="0" smtClean="0">
              <a:solidFill>
                <a:srgbClr val="FFC000"/>
              </a:solidFill>
              <a:latin typeface="Comic Sans MS" panose="030F0702030302020204" pitchFamily="66" charset="0"/>
            </a:endParaRPr>
          </a:p>
          <a:p>
            <a:pPr marL="0" indent="0">
              <a:buNone/>
            </a:pPr>
            <a:r>
              <a:rPr lang="en-GB" dirty="0" smtClean="0">
                <a:solidFill>
                  <a:srgbClr val="FFC000"/>
                </a:solidFill>
                <a:latin typeface="Comic Sans MS" panose="030F0702030302020204" pitchFamily="66" charset="0"/>
              </a:rPr>
              <a:t>The </a:t>
            </a:r>
            <a:r>
              <a:rPr lang="en-GB" dirty="0">
                <a:solidFill>
                  <a:srgbClr val="FFC000"/>
                </a:solidFill>
                <a:latin typeface="Comic Sans MS" panose="030F0702030302020204" pitchFamily="66" charset="0"/>
              </a:rPr>
              <a:t>‘authority’ takes responsibility for </a:t>
            </a:r>
            <a:r>
              <a:rPr lang="en-GB" dirty="0" smtClean="0">
                <a:solidFill>
                  <a:srgbClr val="FFC000"/>
                </a:solidFill>
                <a:latin typeface="Comic Sans MS" panose="030F0702030302020204" pitchFamily="66" charset="0"/>
              </a:rPr>
              <a:t>consequences. </a:t>
            </a:r>
          </a:p>
          <a:p>
            <a:pPr marL="0" indent="0">
              <a:buNone/>
            </a:pPr>
            <a:endParaRPr lang="en-GB" dirty="0">
              <a:solidFill>
                <a:srgbClr val="FFC000"/>
              </a:solidFill>
            </a:endParaRPr>
          </a:p>
        </p:txBody>
      </p:sp>
      <p:sp>
        <p:nvSpPr>
          <p:cNvPr id="6" name="Rectangle 2"/>
          <p:cNvSpPr txBox="1">
            <a:spLocks noChangeArrowheads="1"/>
          </p:cNvSpPr>
          <p:nvPr/>
        </p:nvSpPr>
        <p:spPr bwMode="auto">
          <a:xfrm>
            <a:off x="211307" y="188640"/>
            <a:ext cx="8710736" cy="1080120"/>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2. </a:t>
            </a:r>
            <a:r>
              <a:rPr lang="en-GB" sz="3600" kern="0" dirty="0" err="1" smtClean="0">
                <a:solidFill>
                  <a:srgbClr val="0100B4"/>
                </a:solidFill>
                <a:latin typeface="Lucida Console" pitchFamily="49" charset="0"/>
              </a:rPr>
              <a:t>Agentic</a:t>
            </a:r>
            <a:r>
              <a:rPr lang="en-GB" sz="3600" kern="0" dirty="0" smtClean="0">
                <a:solidFill>
                  <a:srgbClr val="0100B4"/>
                </a:solidFill>
                <a:latin typeface="Lucida Console" pitchFamily="49" charset="0"/>
              </a:rPr>
              <a:t> shift</a:t>
            </a:r>
          </a:p>
        </p:txBody>
      </p:sp>
      <p:sp>
        <p:nvSpPr>
          <p:cNvPr id="7" name="TextBox 6"/>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EVALUATE the explanations (positives and criticisms</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635" y="4077072"/>
            <a:ext cx="2315156" cy="83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41516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224" y="1484785"/>
            <a:ext cx="6268782" cy="4126966"/>
          </a:xfrm>
        </p:spPr>
        <p:txBody>
          <a:bodyPr>
            <a:normAutofit fontScale="92500" lnSpcReduction="10000"/>
          </a:bodyPr>
          <a:lstStyle/>
          <a:p>
            <a:pPr marL="0" indent="0">
              <a:buNone/>
            </a:pPr>
            <a:r>
              <a:rPr lang="en-GB" dirty="0" smtClean="0">
                <a:solidFill>
                  <a:srgbClr val="FFC000"/>
                </a:solidFill>
                <a:latin typeface="Comic Sans MS" panose="030F0702030302020204" pitchFamily="66" charset="0"/>
              </a:rPr>
              <a:t>If there is a </a:t>
            </a:r>
            <a:r>
              <a:rPr lang="en-GB" i="1" dirty="0" smtClean="0">
                <a:solidFill>
                  <a:srgbClr val="FFC000"/>
                </a:solidFill>
                <a:latin typeface="Comic Sans MS" panose="030F0702030302020204" pitchFamily="66" charset="0"/>
              </a:rPr>
              <a:t>buffer</a:t>
            </a:r>
            <a:r>
              <a:rPr lang="en-GB" dirty="0" smtClean="0">
                <a:solidFill>
                  <a:srgbClr val="FFC000"/>
                </a:solidFill>
                <a:latin typeface="Comic Sans MS" panose="030F0702030302020204" pitchFamily="66" charset="0"/>
              </a:rPr>
              <a:t> between the experience and/or consequences people are more likely to obey. E.g. Wall in Milgram’s experiment, firing a cruise missile vs. a rifle.</a:t>
            </a:r>
          </a:p>
          <a:p>
            <a:pPr marL="0" indent="0">
              <a:buNone/>
            </a:pPr>
            <a:r>
              <a:rPr lang="en-GB" dirty="0">
                <a:solidFill>
                  <a:srgbClr val="FFC000"/>
                </a:solidFill>
                <a:latin typeface="Comic Sans MS" panose="030F0702030302020204" pitchFamily="66" charset="0"/>
              </a:rPr>
              <a:t>(If people do not have to </a:t>
            </a:r>
            <a:r>
              <a:rPr lang="en-GB" dirty="0" smtClean="0">
                <a:solidFill>
                  <a:srgbClr val="FFC000"/>
                </a:solidFill>
                <a:latin typeface="Comic Sans MS" panose="030F0702030302020204" pitchFamily="66" charset="0"/>
              </a:rPr>
              <a:t>directly acknowledge </a:t>
            </a:r>
            <a:r>
              <a:rPr lang="en-GB" dirty="0">
                <a:solidFill>
                  <a:srgbClr val="FFC000"/>
                </a:solidFill>
                <a:latin typeface="Comic Sans MS" panose="030F0702030302020204" pitchFamily="66" charset="0"/>
              </a:rPr>
              <a:t>the outcome of their actions they are more likely to obey</a:t>
            </a:r>
            <a:r>
              <a:rPr lang="en-GB" dirty="0" smtClean="0">
                <a:solidFill>
                  <a:srgbClr val="FFC000"/>
                </a:solidFill>
                <a:latin typeface="Comic Sans MS" panose="030F0702030302020204" pitchFamily="66" charset="0"/>
              </a:rPr>
              <a:t>).</a:t>
            </a:r>
            <a:endParaRPr lang="en-GB" dirty="0">
              <a:solidFill>
                <a:srgbClr val="FFC000"/>
              </a:solidFill>
              <a:latin typeface="Comic Sans MS" panose="030F0702030302020204" pitchFamily="66" charset="0"/>
            </a:endParaRPr>
          </a:p>
          <a:p>
            <a:pPr marL="0" indent="0">
              <a:buNone/>
            </a:pPr>
            <a:endParaRPr lang="en-GB" dirty="0">
              <a:solidFill>
                <a:srgbClr val="FFC000"/>
              </a:solidFill>
            </a:endParaRPr>
          </a:p>
        </p:txBody>
      </p:sp>
      <p:sp>
        <p:nvSpPr>
          <p:cNvPr id="6" name="Rectangle 2"/>
          <p:cNvSpPr txBox="1">
            <a:spLocks noChangeArrowheads="1"/>
          </p:cNvSpPr>
          <p:nvPr/>
        </p:nvSpPr>
        <p:spPr bwMode="auto">
          <a:xfrm>
            <a:off x="211307" y="188640"/>
            <a:ext cx="8710736" cy="1080120"/>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3. The role of buffers </a:t>
            </a:r>
          </a:p>
        </p:txBody>
      </p:sp>
      <p:sp>
        <p:nvSpPr>
          <p:cNvPr id="7" name="TextBox 6"/>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EVALUATE the explanations (positives and criticisms</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772816"/>
            <a:ext cx="2126578" cy="269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88224" y="3356992"/>
            <a:ext cx="1063289" cy="369332"/>
          </a:xfrm>
          <a:prstGeom prst="rect">
            <a:avLst/>
          </a:prstGeom>
          <a:noFill/>
        </p:spPr>
        <p:txBody>
          <a:bodyPr wrap="square" rtlCol="0">
            <a:spAutoFit/>
          </a:bodyPr>
          <a:lstStyle/>
          <a:p>
            <a:r>
              <a:rPr lang="en-GB" dirty="0" smtClean="0"/>
              <a:t>Buffer</a:t>
            </a:r>
            <a:endParaRPr lang="en-GB" dirty="0"/>
          </a:p>
        </p:txBody>
      </p:sp>
    </p:spTree>
    <p:extLst>
      <p:ext uri="{BB962C8B-B14F-4D97-AF65-F5344CB8AC3E}">
        <p14:creationId xmlns:p14="http://schemas.microsoft.com/office/powerpoint/2010/main" val="147308661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11307" y="1600200"/>
            <a:ext cx="6164979" cy="4525963"/>
          </a:xfrm>
        </p:spPr>
        <p:txBody>
          <a:bodyPr/>
          <a:lstStyle/>
          <a:p>
            <a:pPr marL="0" indent="0">
              <a:buNone/>
            </a:pPr>
            <a:r>
              <a:rPr lang="en-GB" dirty="0" smtClean="0">
                <a:solidFill>
                  <a:srgbClr val="FFC000"/>
                </a:solidFill>
                <a:latin typeface="Comic Sans MS" panose="030F0702030302020204" pitchFamily="66" charset="0"/>
              </a:rPr>
              <a:t>If a ‘</a:t>
            </a:r>
            <a:r>
              <a:rPr lang="en-GB" i="1" dirty="0" smtClean="0">
                <a:solidFill>
                  <a:srgbClr val="FFC000"/>
                </a:solidFill>
                <a:latin typeface="Comic Sans MS" panose="030F0702030302020204" pitchFamily="66" charset="0"/>
              </a:rPr>
              <a:t>justification</a:t>
            </a:r>
            <a:r>
              <a:rPr lang="en-GB" dirty="0" smtClean="0">
                <a:solidFill>
                  <a:srgbClr val="FFC000"/>
                </a:solidFill>
                <a:latin typeface="Comic Sans MS" panose="030F0702030302020204" pitchFamily="66" charset="0"/>
              </a:rPr>
              <a:t>’ is given by the authority, obedience is more likely. E.g. ‘For science’ in Milgram’s experiment/ to rid the German of the danger of the Jews in the holocaust. </a:t>
            </a:r>
            <a:endParaRPr lang="en-GB" dirty="0">
              <a:solidFill>
                <a:srgbClr val="FFC000"/>
              </a:solidFill>
              <a:latin typeface="Comic Sans MS" panose="030F0702030302020204" pitchFamily="66" charset="0"/>
            </a:endParaRPr>
          </a:p>
        </p:txBody>
      </p:sp>
      <p:sp>
        <p:nvSpPr>
          <p:cNvPr id="6" name="Rectangle 2"/>
          <p:cNvSpPr txBox="1">
            <a:spLocks noChangeArrowheads="1"/>
          </p:cNvSpPr>
          <p:nvPr/>
        </p:nvSpPr>
        <p:spPr bwMode="auto">
          <a:xfrm>
            <a:off x="211307" y="188640"/>
            <a:ext cx="8710736" cy="1080120"/>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4. Justifying obedience </a:t>
            </a:r>
          </a:p>
        </p:txBody>
      </p:sp>
      <p:sp>
        <p:nvSpPr>
          <p:cNvPr id="7" name="TextBox 6"/>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EVALUATE the explanations (positives and criticisms</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188" y="3212976"/>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43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11307" y="1412776"/>
            <a:ext cx="6059016" cy="4525963"/>
          </a:xfrm>
        </p:spPr>
        <p:txBody>
          <a:bodyPr>
            <a:normAutofit/>
          </a:bodyPr>
          <a:lstStyle/>
          <a:p>
            <a:pPr marL="0" indent="0">
              <a:buNone/>
            </a:pPr>
            <a:r>
              <a:rPr lang="en-GB" dirty="0" smtClean="0">
                <a:solidFill>
                  <a:srgbClr val="FFC000"/>
                </a:solidFill>
                <a:latin typeface="Comic Sans MS" panose="030F0702030302020204" pitchFamily="66" charset="0"/>
              </a:rPr>
              <a:t>A person is told </a:t>
            </a:r>
            <a:r>
              <a:rPr lang="en-GB" dirty="0">
                <a:solidFill>
                  <a:srgbClr val="FFC000"/>
                </a:solidFill>
                <a:latin typeface="Comic Sans MS" panose="030F0702030302020204" pitchFamily="66" charset="0"/>
              </a:rPr>
              <a:t>to do something </a:t>
            </a:r>
            <a:r>
              <a:rPr lang="en-GB" dirty="0" smtClean="0">
                <a:solidFill>
                  <a:srgbClr val="FFC000"/>
                </a:solidFill>
                <a:latin typeface="Comic Sans MS" panose="030F0702030302020204" pitchFamily="66" charset="0"/>
              </a:rPr>
              <a:t>small. Gradually </a:t>
            </a:r>
            <a:r>
              <a:rPr lang="en-GB" dirty="0">
                <a:solidFill>
                  <a:srgbClr val="FFC000"/>
                </a:solidFill>
                <a:latin typeface="Comic Sans MS" panose="030F0702030302020204" pitchFamily="66" charset="0"/>
              </a:rPr>
              <a:t>the orders become more extreme but by then </a:t>
            </a:r>
            <a:r>
              <a:rPr lang="en-GB" dirty="0" smtClean="0">
                <a:solidFill>
                  <a:srgbClr val="FFC000"/>
                </a:solidFill>
                <a:latin typeface="Comic Sans MS" panose="030F0702030302020204" pitchFamily="66" charset="0"/>
              </a:rPr>
              <a:t>they feel they can’t </a:t>
            </a:r>
            <a:r>
              <a:rPr lang="en-GB" dirty="0">
                <a:solidFill>
                  <a:srgbClr val="FFC000"/>
                </a:solidFill>
                <a:latin typeface="Comic Sans MS" panose="030F0702030302020204" pitchFamily="66" charset="0"/>
              </a:rPr>
              <a:t>say </a:t>
            </a:r>
            <a:r>
              <a:rPr lang="en-GB" dirty="0" smtClean="0">
                <a:solidFill>
                  <a:srgbClr val="FFC000"/>
                </a:solidFill>
                <a:latin typeface="Comic Sans MS" panose="030F0702030302020204" pitchFamily="66" charset="0"/>
              </a:rPr>
              <a:t>no.</a:t>
            </a:r>
          </a:p>
          <a:p>
            <a:pPr marL="0" indent="0">
              <a:buNone/>
            </a:pPr>
            <a:r>
              <a:rPr lang="en-GB" dirty="0" smtClean="0">
                <a:solidFill>
                  <a:srgbClr val="FFC000"/>
                </a:solidFill>
                <a:latin typeface="Comic Sans MS" panose="030F0702030302020204" pitchFamily="66" charset="0"/>
              </a:rPr>
              <a:t>By </a:t>
            </a:r>
            <a:r>
              <a:rPr lang="en-GB" dirty="0">
                <a:solidFill>
                  <a:srgbClr val="FFC000"/>
                </a:solidFill>
                <a:latin typeface="Comic Sans MS" panose="030F0702030302020204" pitchFamily="66" charset="0"/>
              </a:rPr>
              <a:t>the time they realise just what they </a:t>
            </a:r>
            <a:r>
              <a:rPr lang="en-GB" dirty="0" smtClean="0">
                <a:solidFill>
                  <a:srgbClr val="FFC000"/>
                </a:solidFill>
                <a:latin typeface="Comic Sans MS" panose="030F0702030302020204" pitchFamily="66" charset="0"/>
              </a:rPr>
              <a:t>are doing</a:t>
            </a:r>
            <a:r>
              <a:rPr lang="en-GB" dirty="0">
                <a:solidFill>
                  <a:srgbClr val="FFC000"/>
                </a:solidFill>
                <a:latin typeface="Comic Sans MS" panose="030F0702030302020204" pitchFamily="66" charset="0"/>
              </a:rPr>
              <a:t>, it is almost too late to stop. </a:t>
            </a:r>
          </a:p>
        </p:txBody>
      </p:sp>
      <p:sp>
        <p:nvSpPr>
          <p:cNvPr id="6" name="Rectangle 2"/>
          <p:cNvSpPr txBox="1">
            <a:spLocks noChangeArrowheads="1"/>
          </p:cNvSpPr>
          <p:nvPr/>
        </p:nvSpPr>
        <p:spPr bwMode="auto">
          <a:xfrm>
            <a:off x="211307" y="188640"/>
            <a:ext cx="8710736" cy="1080120"/>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5. Gradual commitment</a:t>
            </a:r>
          </a:p>
        </p:txBody>
      </p:sp>
      <p:sp>
        <p:nvSpPr>
          <p:cNvPr id="7" name="TextBox 6"/>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EVALUATE the explanations (positives and criticisms</a:t>
            </a:r>
            <a:r>
              <a:rPr lang="en-GB" sz="1650" dirty="0">
                <a:solidFill>
                  <a:prstClr val="black"/>
                </a:solidFill>
                <a:latin typeface="Comic Sans MS" panose="030F0702030302020204" pitchFamily="66" charset="0"/>
              </a:rPr>
              <a:t>)</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73" r="11018"/>
          <a:stretch/>
        </p:blipFill>
        <p:spPr bwMode="auto">
          <a:xfrm>
            <a:off x="6588224" y="2204864"/>
            <a:ext cx="1898073"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34392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61175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DESCRIBE and EXPLAIN the five key factors that comprise Milgram’s explanation for why people obey.</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EVALUATE the explanations (positives and criticisms</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sp>
        <p:nvSpPr>
          <p:cNvPr id="2" name="Title 1"/>
          <p:cNvSpPr>
            <a:spLocks noGrp="1"/>
          </p:cNvSpPr>
          <p:nvPr>
            <p:ph type="title"/>
          </p:nvPr>
        </p:nvSpPr>
        <p:spPr>
          <a:xfrm>
            <a:off x="179512" y="116632"/>
            <a:ext cx="8784976" cy="1512168"/>
          </a:xfrm>
          <a:solidFill>
            <a:srgbClr val="FFC000"/>
          </a:solidFill>
        </p:spPr>
        <p:txBody>
          <a:bodyPr>
            <a:noAutofit/>
          </a:bodyPr>
          <a:lstStyle/>
          <a:p>
            <a:r>
              <a:rPr lang="en-GB" sz="2400" b="1" dirty="0" smtClean="0">
                <a:latin typeface="Comic Sans MS" panose="030F0702030302020204" pitchFamily="66" charset="0"/>
              </a:rPr>
              <a:t>Q</a:t>
            </a:r>
            <a:r>
              <a:rPr lang="en-GB" sz="2400" dirty="0" smtClean="0">
                <a:latin typeface="Comic Sans MS" panose="030F0702030302020204" pitchFamily="66" charset="0"/>
              </a:rPr>
              <a:t>: Using your knowledge of psychology, explain why a pupil would be less likely to pick up an empty can in the playground when told to do so by a fellow pupil than when told to do so by the head teacher (3 marks)</a:t>
            </a:r>
            <a:endParaRPr lang="en-GB" sz="2400" dirty="0">
              <a:latin typeface="Comic Sans MS" panose="030F0702030302020204" pitchFamily="66" charset="0"/>
            </a:endParaRPr>
          </a:p>
        </p:txBody>
      </p:sp>
      <p:sp>
        <p:nvSpPr>
          <p:cNvPr id="3" name="Content Placeholder 2"/>
          <p:cNvSpPr>
            <a:spLocks noGrp="1"/>
          </p:cNvSpPr>
          <p:nvPr>
            <p:ph idx="1"/>
          </p:nvPr>
        </p:nvSpPr>
        <p:spPr>
          <a:xfrm>
            <a:off x="179512" y="1700808"/>
            <a:ext cx="8784976" cy="3744416"/>
          </a:xfrm>
          <a:solidFill>
            <a:schemeClr val="bg1"/>
          </a:solidFill>
          <a:ln>
            <a:solidFill>
              <a:schemeClr val="accent4">
                <a:lumMod val="50000"/>
              </a:schemeClr>
            </a:solidFill>
          </a:ln>
        </p:spPr>
        <p:txBody>
          <a:bodyPr>
            <a:normAutofit fontScale="85000" lnSpcReduction="10000"/>
          </a:bodyPr>
          <a:lstStyle/>
          <a:p>
            <a:pPr marL="0" indent="0">
              <a:lnSpc>
                <a:spcPct val="150000"/>
              </a:lnSpc>
              <a:buNone/>
            </a:pPr>
            <a:r>
              <a:rPr lang="en-GB" sz="2800" dirty="0" smtClean="0"/>
              <a:t>Research has indicated that people are less likely to obey a request from someone who is not perceived as having </a:t>
            </a:r>
            <a:r>
              <a:rPr lang="en-GB" sz="2800" b="1" u="sng" dirty="0" smtClean="0"/>
              <a:t>legitimate authority. Milgram’s study</a:t>
            </a:r>
            <a:r>
              <a:rPr lang="en-GB" sz="2800" dirty="0" smtClean="0"/>
              <a:t>  demonstrated that obedience fell when the experimenter was not wearing his lab coat (an indication of his status and authority). Therefore </a:t>
            </a:r>
            <a:r>
              <a:rPr lang="en-GB" sz="2800" b="1" u="sng" dirty="0" smtClean="0"/>
              <a:t>the pupil </a:t>
            </a:r>
            <a:r>
              <a:rPr lang="en-GB" sz="2800" dirty="0" smtClean="0"/>
              <a:t>is likely to obey the legitimate authority of the head teacher, but less likely to obey the pupil who has no legitimate authority.</a:t>
            </a:r>
            <a:endParaRPr lang="en-GB" sz="2800" dirty="0"/>
          </a:p>
        </p:txBody>
      </p:sp>
      <p:grpSp>
        <p:nvGrpSpPr>
          <p:cNvPr id="10" name="Group 9"/>
          <p:cNvGrpSpPr/>
          <p:nvPr/>
        </p:nvGrpSpPr>
        <p:grpSpPr>
          <a:xfrm>
            <a:off x="5508104" y="2780928"/>
            <a:ext cx="2952328" cy="3096344"/>
            <a:chOff x="5508104" y="2780928"/>
            <a:chExt cx="2952328" cy="3096344"/>
          </a:xfrm>
        </p:grpSpPr>
        <p:cxnSp>
          <p:nvCxnSpPr>
            <p:cNvPr id="9" name="Straight Arrow Connector 8"/>
            <p:cNvCxnSpPr/>
            <p:nvPr/>
          </p:nvCxnSpPr>
          <p:spPr>
            <a:xfrm flipH="1" flipV="1">
              <a:off x="7380312" y="2780928"/>
              <a:ext cx="72008" cy="2304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508104" y="4941168"/>
              <a:ext cx="2952328" cy="9361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Use of key psychological terminology.</a:t>
              </a:r>
              <a:endParaRPr lang="en-GB" dirty="0">
                <a:latin typeface="Comic Sans MS" panose="030F0702030302020204" pitchFamily="66" charset="0"/>
              </a:endParaRPr>
            </a:p>
          </p:txBody>
        </p:sp>
      </p:grpSp>
      <p:grpSp>
        <p:nvGrpSpPr>
          <p:cNvPr id="13" name="Group 12"/>
          <p:cNvGrpSpPr/>
          <p:nvPr/>
        </p:nvGrpSpPr>
        <p:grpSpPr>
          <a:xfrm>
            <a:off x="1475656" y="1228920"/>
            <a:ext cx="3672408" cy="1519572"/>
            <a:chOff x="1475656" y="1228920"/>
            <a:chExt cx="3672408" cy="1519572"/>
          </a:xfrm>
        </p:grpSpPr>
        <p:cxnSp>
          <p:nvCxnSpPr>
            <p:cNvPr id="11" name="Straight Arrow Connector 10"/>
            <p:cNvCxnSpPr/>
            <p:nvPr/>
          </p:nvCxnSpPr>
          <p:spPr>
            <a:xfrm flipH="1">
              <a:off x="1475656" y="1956404"/>
              <a:ext cx="936104"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195736" y="1228920"/>
              <a:ext cx="2952328" cy="9361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Use of research to back up point.</a:t>
              </a:r>
              <a:endParaRPr lang="en-GB" dirty="0">
                <a:latin typeface="Comic Sans MS" panose="030F0702030302020204" pitchFamily="66" charset="0"/>
              </a:endParaRPr>
            </a:p>
          </p:txBody>
        </p:sp>
      </p:grpSp>
      <p:grpSp>
        <p:nvGrpSpPr>
          <p:cNvPr id="16" name="Group 15"/>
          <p:cNvGrpSpPr/>
          <p:nvPr/>
        </p:nvGrpSpPr>
        <p:grpSpPr>
          <a:xfrm>
            <a:off x="395536" y="4293096"/>
            <a:ext cx="3276364" cy="1368152"/>
            <a:chOff x="395536" y="4293096"/>
            <a:chExt cx="3276364" cy="1368152"/>
          </a:xfrm>
        </p:grpSpPr>
        <p:cxnSp>
          <p:nvCxnSpPr>
            <p:cNvPr id="14" name="Straight Arrow Connector 13"/>
            <p:cNvCxnSpPr/>
            <p:nvPr/>
          </p:nvCxnSpPr>
          <p:spPr>
            <a:xfrm flipV="1">
              <a:off x="2483768" y="4293096"/>
              <a:ext cx="1188132" cy="6735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95536" y="4725144"/>
              <a:ext cx="2952328" cy="9361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Application to the ‘stem’</a:t>
              </a:r>
              <a:endParaRPr lang="en-GB" dirty="0">
                <a:latin typeface="Comic Sans MS" panose="030F0702030302020204" pitchFamily="66" charset="0"/>
              </a:endParaRPr>
            </a:p>
          </p:txBody>
        </p:sp>
      </p:grpSp>
    </p:spTree>
    <p:extLst>
      <p:ext uri="{BB962C8B-B14F-4D97-AF65-F5344CB8AC3E}">
        <p14:creationId xmlns:p14="http://schemas.microsoft.com/office/powerpoint/2010/main" val="389046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1595</Words>
  <Application>Microsoft Office PowerPoint</Application>
  <PresentationFormat>On-screen Show (4:3)</PresentationFormat>
  <Paragraphs>145</Paragraphs>
  <Slides>16</Slides>
  <Notes>3</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Using your knowledge of psychology, explain why a pupil would be less likely to pick up an empty can in the playground when told to do so by a fellow pupil than when told to do so by the head teacher (3 marks)</vt:lpstr>
      <vt:lpstr>PowerPoint Presentation</vt:lpstr>
      <vt:lpstr>An alternative explanation…</vt:lpstr>
      <vt:lpstr>An alternative explanation…</vt:lpstr>
      <vt:lpstr>Memory matched pairs</vt:lpstr>
      <vt:lpstr>Exam practice…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26</cp:revision>
  <dcterms:created xsi:type="dcterms:W3CDTF">2014-12-10T18:13:17Z</dcterms:created>
  <dcterms:modified xsi:type="dcterms:W3CDTF">2016-01-25T10:41:20Z</dcterms:modified>
</cp:coreProperties>
</file>