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4/21/2020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How significant was economic and social change in Russia before 1914?</a:t>
            </a:r>
            <a:endParaRPr lang="en-GB" dirty="0"/>
          </a:p>
        </p:txBody>
      </p:sp>
      <p:sp>
        <p:nvSpPr>
          <p:cNvPr id="3" name="Subtitle 2"/>
          <p:cNvSpPr>
            <a:spLocks noGrp="1"/>
          </p:cNvSpPr>
          <p:nvPr>
            <p:ph type="subTitle" idx="1"/>
          </p:nvPr>
        </p:nvSpPr>
        <p:spPr/>
        <p:txBody>
          <a:bodyPr/>
          <a:lstStyle/>
          <a:p>
            <a:r>
              <a:rPr lang="en-GB" dirty="0" smtClean="0"/>
              <a:t>The significance of Russia’s economic development in the twenty years before the First World War.</a:t>
            </a:r>
            <a:endParaRPr lang="en-GB" dirty="0"/>
          </a:p>
        </p:txBody>
      </p:sp>
    </p:spTree>
    <p:extLst>
      <p:ext uri="{BB962C8B-B14F-4D97-AF65-F5344CB8AC3E}">
        <p14:creationId xmlns:p14="http://schemas.microsoft.com/office/powerpoint/2010/main" val="87997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So success or failure?</a:t>
            </a:r>
          </a:p>
          <a:p>
            <a:r>
              <a:rPr lang="en-GB" dirty="0" smtClean="0"/>
              <a:t>Success: </a:t>
            </a:r>
          </a:p>
          <a:p>
            <a:r>
              <a:rPr lang="en-GB" dirty="0" smtClean="0"/>
              <a:t>Industrial growth at 8% a year in the 1890s. </a:t>
            </a:r>
          </a:p>
          <a:p>
            <a:r>
              <a:rPr lang="en-GB" dirty="0" smtClean="0"/>
              <a:t>Rail network doubled in size</a:t>
            </a:r>
          </a:p>
          <a:p>
            <a:r>
              <a:rPr lang="en-GB" dirty="0" smtClean="0"/>
              <a:t>Between 1906 and 1913 growth was at 6% per annum.</a:t>
            </a:r>
            <a:endParaRPr lang="en-GB" dirty="0"/>
          </a:p>
        </p:txBody>
      </p:sp>
    </p:spTree>
    <p:extLst>
      <p:ext uri="{BB962C8B-B14F-4D97-AF65-F5344CB8AC3E}">
        <p14:creationId xmlns:p14="http://schemas.microsoft.com/office/powerpoint/2010/main" val="2253058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Failure:</a:t>
            </a:r>
          </a:p>
          <a:p>
            <a:r>
              <a:rPr lang="en-GB" dirty="0" smtClean="0"/>
              <a:t>Rate of growth fell considerably between late 1890s and 1905 with bankruptcies and falling output.</a:t>
            </a:r>
          </a:p>
          <a:p>
            <a:r>
              <a:rPr lang="en-GB" dirty="0" smtClean="0"/>
              <a:t>Russia slipped down the ranking table compared to other countries </a:t>
            </a:r>
          </a:p>
          <a:p>
            <a:r>
              <a:rPr lang="en-GB" dirty="0" smtClean="0"/>
              <a:t>1913 industry still only 20% of national income </a:t>
            </a:r>
          </a:p>
          <a:p>
            <a:r>
              <a:rPr lang="en-GB" dirty="0" smtClean="0"/>
              <a:t>18% of Russians lived in towns. </a:t>
            </a:r>
          </a:p>
          <a:p>
            <a:r>
              <a:rPr lang="en-GB" dirty="0" smtClean="0"/>
              <a:t>In 1914 Russia was Europe’s larger debtor nation and that debt was never paid off. </a:t>
            </a:r>
            <a:endParaRPr lang="en-GB" dirty="0"/>
          </a:p>
        </p:txBody>
      </p:sp>
    </p:spTree>
    <p:extLst>
      <p:ext uri="{BB962C8B-B14F-4D97-AF65-F5344CB8AC3E}">
        <p14:creationId xmlns:p14="http://schemas.microsoft.com/office/powerpoint/2010/main" val="4287289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Conclusions:</a:t>
            </a:r>
          </a:p>
          <a:p>
            <a:r>
              <a:rPr lang="en-GB" dirty="0" smtClean="0"/>
              <a:t>Russia did not really compete until Stalin’s forced industrialisation drive of the late 1920s and early 1930s.</a:t>
            </a:r>
          </a:p>
          <a:p>
            <a:r>
              <a:rPr lang="en-GB" dirty="0" smtClean="0"/>
              <a:t>However there WAS a base – and that allowed Russia to fight in the First World War for three full years.</a:t>
            </a:r>
          </a:p>
          <a:p>
            <a:r>
              <a:rPr lang="en-GB" dirty="0" smtClean="0"/>
              <a:t>Socially despite a rise in consumer products conditions for workers failed to improve. The number of strikes grew between 1912 and 1914 as a result – few works benefitted directly from the industrial expansion. </a:t>
            </a:r>
            <a:endParaRPr lang="en-GB" dirty="0"/>
          </a:p>
        </p:txBody>
      </p:sp>
    </p:spTree>
    <p:extLst>
      <p:ext uri="{BB962C8B-B14F-4D97-AF65-F5344CB8AC3E}">
        <p14:creationId xmlns:p14="http://schemas.microsoft.com/office/powerpoint/2010/main" val="930350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Your task 	</a:t>
            </a:r>
            <a:endParaRPr lang="en-GB" dirty="0"/>
          </a:p>
        </p:txBody>
      </p:sp>
      <p:sp>
        <p:nvSpPr>
          <p:cNvPr id="3" name="Content Placeholder 2"/>
          <p:cNvSpPr>
            <a:spLocks noGrp="1"/>
          </p:cNvSpPr>
          <p:nvPr>
            <p:ph idx="1"/>
          </p:nvPr>
        </p:nvSpPr>
        <p:spPr/>
        <p:txBody>
          <a:bodyPr/>
          <a:lstStyle/>
          <a:p>
            <a:r>
              <a:rPr lang="en-GB" dirty="0" smtClean="0"/>
              <a:t>Make notes or a spider-diagram of the ideas provided here please. You can submit this on SMHW or simply add it </a:t>
            </a:r>
            <a:r>
              <a:rPr lang="en-GB" smtClean="0"/>
              <a:t>your files. </a:t>
            </a:r>
            <a:endParaRPr lang="en-GB"/>
          </a:p>
        </p:txBody>
      </p:sp>
    </p:spTree>
    <p:extLst>
      <p:ext uri="{BB962C8B-B14F-4D97-AF65-F5344CB8AC3E}">
        <p14:creationId xmlns:p14="http://schemas.microsoft.com/office/powerpoint/2010/main" val="4113481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Before 1861 4/5s of the population were peasants working on the land. </a:t>
            </a:r>
          </a:p>
          <a:p>
            <a:r>
              <a:rPr lang="en-GB" dirty="0" smtClean="0"/>
              <a:t>After 1861 less tied to the land and some serfs had no land. As a result, there was now a potential industrial workforce.</a:t>
            </a:r>
          </a:p>
          <a:p>
            <a:r>
              <a:rPr lang="en-GB" dirty="0" err="1" smtClean="0"/>
              <a:t>Falkus</a:t>
            </a:r>
            <a:r>
              <a:rPr lang="en-GB" dirty="0" smtClean="0"/>
              <a:t> in his </a:t>
            </a:r>
            <a:r>
              <a:rPr lang="en-GB" i="1" dirty="0" smtClean="0"/>
              <a:t>The Industrialisation of Russia </a:t>
            </a:r>
            <a:r>
              <a:rPr lang="en-GB" dirty="0" smtClean="0"/>
              <a:t>asserted ‘the year 1861 can in many respects be taken as marking the beginnings of Russia’s modernisation’. This is the reason that 1855 is the start of the coursework period. </a:t>
            </a:r>
          </a:p>
          <a:p>
            <a:pPr marL="0" indent="0">
              <a:buNone/>
            </a:pPr>
            <a:endParaRPr lang="en-GB" dirty="0"/>
          </a:p>
        </p:txBody>
      </p:sp>
    </p:spTree>
    <p:extLst>
      <p:ext uri="{BB962C8B-B14F-4D97-AF65-F5344CB8AC3E}">
        <p14:creationId xmlns:p14="http://schemas.microsoft.com/office/powerpoint/2010/main" val="2475818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Textiles and sugar industries already well-developed by Alexander II’s reign </a:t>
            </a:r>
          </a:p>
          <a:p>
            <a:r>
              <a:rPr lang="en-GB" dirty="0" smtClean="0"/>
              <a:t>400% railway expansion between 1868 and 1878 although much of this was the result of private rather than state backing, although this would increase massively later. </a:t>
            </a:r>
          </a:p>
          <a:p>
            <a:r>
              <a:rPr lang="en-GB" dirty="0" smtClean="0"/>
              <a:t>Heavy industry and consumer goods industries began to expand at 5% a year from the 1860s and banks began to emerge. </a:t>
            </a:r>
          </a:p>
          <a:p>
            <a:r>
              <a:rPr lang="en-GB" dirty="0" smtClean="0"/>
              <a:t>But expansion was from a small industrial base, was prone to periods of depression and the </a:t>
            </a:r>
            <a:r>
              <a:rPr lang="en-GB" dirty="0" err="1" smtClean="0"/>
              <a:t>mir</a:t>
            </a:r>
            <a:r>
              <a:rPr lang="en-GB" dirty="0" smtClean="0"/>
              <a:t> (local councils) discouraged innovation in agricultural production. </a:t>
            </a:r>
          </a:p>
        </p:txBody>
      </p:sp>
    </p:spTree>
    <p:extLst>
      <p:ext uri="{BB962C8B-B14F-4D97-AF65-F5344CB8AC3E}">
        <p14:creationId xmlns:p14="http://schemas.microsoft.com/office/powerpoint/2010/main" val="565850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Did emancipation make the economy more fluid and responsive to change?</a:t>
            </a:r>
          </a:p>
          <a:p>
            <a:r>
              <a:rPr lang="en-GB" dirty="0" smtClean="0"/>
              <a:t>For:</a:t>
            </a:r>
          </a:p>
          <a:p>
            <a:r>
              <a:rPr lang="en-GB" dirty="0" smtClean="0"/>
              <a:t>1. peasants were travelling to find work in factories and on railways </a:t>
            </a:r>
          </a:p>
          <a:p>
            <a:r>
              <a:rPr lang="en-GB" dirty="0" smtClean="0"/>
              <a:t>2. increasingly peasants bought and sold land</a:t>
            </a:r>
          </a:p>
          <a:p>
            <a:r>
              <a:rPr lang="en-GB" dirty="0" smtClean="0"/>
              <a:t>3. better primary education widened horizons </a:t>
            </a:r>
          </a:p>
          <a:p>
            <a:r>
              <a:rPr lang="en-GB" dirty="0" smtClean="0"/>
              <a:t>4. military service outside their region made society more fluid.</a:t>
            </a:r>
            <a:endParaRPr lang="en-GB" dirty="0"/>
          </a:p>
        </p:txBody>
      </p:sp>
    </p:spTree>
    <p:extLst>
      <p:ext uri="{BB962C8B-B14F-4D97-AF65-F5344CB8AC3E}">
        <p14:creationId xmlns:p14="http://schemas.microsoft.com/office/powerpoint/2010/main" val="1070934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Against:</a:t>
            </a:r>
          </a:p>
          <a:p>
            <a:r>
              <a:rPr lang="en-GB" dirty="0" smtClean="0"/>
              <a:t>Even when leaving the village the peasant could be required to pay taxes and return when the </a:t>
            </a:r>
            <a:r>
              <a:rPr lang="en-GB" dirty="0" err="1" smtClean="0"/>
              <a:t>mir</a:t>
            </a:r>
            <a:r>
              <a:rPr lang="en-GB" dirty="0" smtClean="0"/>
              <a:t> demanded it. </a:t>
            </a:r>
          </a:p>
          <a:p>
            <a:r>
              <a:rPr lang="en-GB" dirty="0" smtClean="0"/>
              <a:t>This discouraged movement. </a:t>
            </a:r>
          </a:p>
          <a:p>
            <a:r>
              <a:rPr lang="en-GB" dirty="0" smtClean="0"/>
              <a:t>Many peasants were conservative in outlook, tied to the local community through the inflexible Orthodox Church and with no opportunity to express themselves politically. </a:t>
            </a:r>
          </a:p>
          <a:p>
            <a:r>
              <a:rPr lang="en-GB" dirty="0" smtClean="0"/>
              <a:t>No sense of belonging to a wider civic community.</a:t>
            </a:r>
            <a:endParaRPr lang="en-GB" dirty="0"/>
          </a:p>
        </p:txBody>
      </p:sp>
    </p:spTree>
    <p:extLst>
      <p:ext uri="{BB962C8B-B14F-4D97-AF65-F5344CB8AC3E}">
        <p14:creationId xmlns:p14="http://schemas.microsoft.com/office/powerpoint/2010/main" val="118190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Russia had a strange development in the form of what was known as ‘economic amphibians’ or ‘peasant proletarians’. These were people who found work in urban centres for part of the year but who returned to their villages for the harvest.</a:t>
            </a:r>
          </a:p>
          <a:p>
            <a:r>
              <a:rPr lang="en-GB" dirty="0" smtClean="0"/>
              <a:t>In 1910 70% of the inhabitants of St Petersburg and Moscow could be classed as these peasants. </a:t>
            </a:r>
          </a:p>
          <a:p>
            <a:r>
              <a:rPr lang="en-GB" dirty="0" smtClean="0"/>
              <a:t>This was due to the rising peasant population and lack of fertile land – this led to ‘land hunger’.</a:t>
            </a:r>
            <a:endParaRPr lang="en-GB" dirty="0"/>
          </a:p>
        </p:txBody>
      </p:sp>
    </p:spTree>
    <p:extLst>
      <p:ext uri="{BB962C8B-B14F-4D97-AF65-F5344CB8AC3E}">
        <p14:creationId xmlns:p14="http://schemas.microsoft.com/office/powerpoint/2010/main" val="1936068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Despite the odd nature of this new urban proletariat, there was an expansion of the working class population. </a:t>
            </a:r>
          </a:p>
          <a:p>
            <a:r>
              <a:rPr lang="en-GB" dirty="0" smtClean="0"/>
              <a:t>This provided fertile recruiting grounds for the Bolsheviks, as conditions did not improve in this period for workers. </a:t>
            </a:r>
          </a:p>
          <a:p>
            <a:r>
              <a:rPr lang="en-GB" dirty="0" smtClean="0"/>
              <a:t>The right to strike emerged in 1905 and the right to form trades union in 1906, but these rights remained limited. </a:t>
            </a:r>
            <a:endParaRPr lang="en-GB" dirty="0"/>
          </a:p>
        </p:txBody>
      </p:sp>
    </p:spTree>
    <p:extLst>
      <p:ext uri="{BB962C8B-B14F-4D97-AF65-F5344CB8AC3E}">
        <p14:creationId xmlns:p14="http://schemas.microsoft.com/office/powerpoint/2010/main" val="2157189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The key point was that industrial development would be key in helping Russia to develop a strong economic base. Industrial power was the basis of military power as clearly shown by Britain and Germany. </a:t>
            </a:r>
          </a:p>
          <a:p>
            <a:r>
              <a:rPr lang="en-GB" dirty="0" smtClean="0"/>
              <a:t>Therefore due to the backwardness of Russia the degree of government intervention had to be much greater, and this forms a point of significant continuity right through from Peter the Great to communist attempts to manage every aspect of industrial life through a command economy in the Five Year Plans. </a:t>
            </a:r>
            <a:endParaRPr lang="en-GB" dirty="0"/>
          </a:p>
        </p:txBody>
      </p:sp>
    </p:spTree>
    <p:extLst>
      <p:ext uri="{BB962C8B-B14F-4D97-AF65-F5344CB8AC3E}">
        <p14:creationId xmlns:p14="http://schemas.microsoft.com/office/powerpoint/2010/main" val="773824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significant was economic and social change in Russia before 1914?</a:t>
            </a:r>
          </a:p>
        </p:txBody>
      </p:sp>
      <p:sp>
        <p:nvSpPr>
          <p:cNvPr id="3" name="Content Placeholder 2"/>
          <p:cNvSpPr>
            <a:spLocks noGrp="1"/>
          </p:cNvSpPr>
          <p:nvPr>
            <p:ph idx="1"/>
          </p:nvPr>
        </p:nvSpPr>
        <p:spPr/>
        <p:txBody>
          <a:bodyPr/>
          <a:lstStyle/>
          <a:p>
            <a:r>
              <a:rPr lang="en-GB" dirty="0" smtClean="0"/>
              <a:t>The movement forward or ‘great spurt’ in industry is associated with two key figures, Ivan </a:t>
            </a:r>
            <a:r>
              <a:rPr lang="en-GB" dirty="0" err="1" smtClean="0"/>
              <a:t>Vyshnegradsky</a:t>
            </a:r>
            <a:r>
              <a:rPr lang="en-GB" dirty="0" smtClean="0"/>
              <a:t> (1887-92) and Sergei Witte (1892-1903). They argued the state had to play the major role in promoting industry in order to compete with other world powers. </a:t>
            </a:r>
          </a:p>
          <a:p>
            <a:r>
              <a:rPr lang="en-GB" dirty="0" smtClean="0"/>
              <a:t>Financially – a state bank was set up in 1860 to provide credit</a:t>
            </a:r>
          </a:p>
          <a:p>
            <a:r>
              <a:rPr lang="en-GB" dirty="0" smtClean="0"/>
              <a:t>By reforming taxation</a:t>
            </a:r>
          </a:p>
          <a:p>
            <a:r>
              <a:rPr lang="en-GB" dirty="0" smtClean="0"/>
              <a:t>By using tariffs to protect Russian industry </a:t>
            </a:r>
          </a:p>
          <a:p>
            <a:r>
              <a:rPr lang="en-GB" dirty="0" smtClean="0"/>
              <a:t>Railway prestige projects like the Trans-Siberian railway. </a:t>
            </a:r>
            <a:endParaRPr lang="en-GB" dirty="0"/>
          </a:p>
        </p:txBody>
      </p:sp>
    </p:spTree>
    <p:extLst>
      <p:ext uri="{BB962C8B-B14F-4D97-AF65-F5344CB8AC3E}">
        <p14:creationId xmlns:p14="http://schemas.microsoft.com/office/powerpoint/2010/main" val="140653599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180</TotalTime>
  <Words>965</Words>
  <Application>Microsoft Office PowerPoint</Application>
  <PresentationFormat>Widescreen</PresentationFormat>
  <Paragraphs>61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How significant was economic and social change in Russia before 1914?</vt:lpstr>
      <vt:lpstr>How significant was economic and social change in Russia before 1914?</vt:lpstr>
      <vt:lpstr>How significant was economic and social change in Russia before 1914?</vt:lpstr>
      <vt:lpstr>How significant was economic and social change in Russia before 1914?</vt:lpstr>
      <vt:lpstr>How significant was economic and social change in Russia before 1914?</vt:lpstr>
      <vt:lpstr>How significant was economic and social change in Russia before 1914?</vt:lpstr>
      <vt:lpstr>How significant was economic and social change in Russia before 1914?</vt:lpstr>
      <vt:lpstr>How significant was economic and social change in Russia before 1914?</vt:lpstr>
      <vt:lpstr>How significant was economic and social change in Russia before 1914?</vt:lpstr>
      <vt:lpstr>How significant was economic and social change in Russia before 1914?</vt:lpstr>
      <vt:lpstr>How significant was economic and social change in Russia before 1914?</vt:lpstr>
      <vt:lpstr>How significant was economic and social change in Russia before 1914?</vt:lpstr>
      <vt:lpstr>Your task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significant was economic and social change in Russia before 1914?</dc:title>
  <dc:creator>Rob Reynolds</dc:creator>
  <cp:lastModifiedBy>Rob Reynolds</cp:lastModifiedBy>
  <cp:revision>8</cp:revision>
  <dcterms:created xsi:type="dcterms:W3CDTF">2020-04-21T10:51:05Z</dcterms:created>
  <dcterms:modified xsi:type="dcterms:W3CDTF">2020-04-21T13:51:27Z</dcterms:modified>
</cp:coreProperties>
</file>