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57" r:id="rId4"/>
    <p:sldId id="258" r:id="rId5"/>
    <p:sldId id="290" r:id="rId6"/>
    <p:sldId id="291" r:id="rId7"/>
    <p:sldId id="292" r:id="rId8"/>
    <p:sldId id="293" r:id="rId9"/>
    <p:sldId id="295" r:id="rId10"/>
    <p:sldId id="289" r:id="rId11"/>
    <p:sldId id="261" r:id="rId12"/>
    <p:sldId id="263" r:id="rId13"/>
    <p:sldId id="264" r:id="rId14"/>
    <p:sldId id="262" r:id="rId15"/>
    <p:sldId id="265" r:id="rId16"/>
    <p:sldId id="276" r:id="rId17"/>
    <p:sldId id="286" r:id="rId18"/>
    <p:sldId id="287" r:id="rId19"/>
    <p:sldId id="259" r:id="rId20"/>
    <p:sldId id="275" r:id="rId21"/>
    <p:sldId id="294" r:id="rId22"/>
    <p:sldId id="27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759A25-2842-4F13-9539-4805900F2B1D}">
          <p14:sldIdLst>
            <p14:sldId id="256"/>
            <p14:sldId id="288"/>
            <p14:sldId id="257"/>
            <p14:sldId id="258"/>
            <p14:sldId id="290"/>
            <p14:sldId id="291"/>
            <p14:sldId id="292"/>
            <p14:sldId id="293"/>
          </p14:sldIdLst>
        </p14:section>
        <p14:section name="Untitled Section" id="{F44EE0F2-3C52-481D-80A7-E551692F60D3}">
          <p14:sldIdLst>
            <p14:sldId id="295"/>
            <p14:sldId id="289"/>
            <p14:sldId id="261"/>
            <p14:sldId id="263"/>
            <p14:sldId id="264"/>
            <p14:sldId id="262"/>
            <p14:sldId id="265"/>
            <p14:sldId id="276"/>
            <p14:sldId id="286"/>
            <p14:sldId id="287"/>
            <p14:sldId id="259"/>
            <p14:sldId id="275"/>
            <p14:sldId id="294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D7F4-CD5C-4628-89BD-6B0DAD51A981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77C44-FC9B-47BC-8E85-FE72C0F08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1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BBC horizon Genie documentary.                 Also</a:t>
            </a:r>
            <a:r>
              <a:rPr lang="en-GB" baseline="0" dirty="0" smtClean="0"/>
              <a:t> </a:t>
            </a:r>
            <a:r>
              <a:rPr lang="en-GB" baseline="0" smtClean="0"/>
              <a:t>at: </a:t>
            </a:r>
            <a:r>
              <a:rPr lang="en-GB" smtClean="0"/>
              <a:t>http</a:t>
            </a:r>
            <a:r>
              <a:rPr lang="en-GB" dirty="0" smtClean="0"/>
              <a:t>://www.youtube.com/watch?v=KfOlPK2P_G8</a:t>
            </a:r>
            <a:r>
              <a:rPr lang="en-GB" baseline="0" dirty="0" smtClean="0"/>
              <a:t>     (alternative documentary ‘wild child’).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D802-6681-41F4-A090-44D3E2A9C4B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1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1EF3D-E4E4-4824-B635-D8F5E3947CE5}" type="slidenum">
              <a:rPr lang="en-GB" altLang="en-US">
                <a:solidFill>
                  <a:prstClr val="black"/>
                </a:solidFill>
              </a:rPr>
              <a:pPr/>
              <a:t>21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1EF3D-E4E4-4824-B635-D8F5E3947CE5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7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0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6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3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8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8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4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1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AE25-4D21-40B0-945C-3B016A7AC56F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FC1D-4A17-4EA9-ADC7-D944AD39D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integratedsociopsychology.net/44_juvenile_thiev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gC9R45TS5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://www.integratedsociopsychology.net/romanian_orphans_investigation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HY19ey2eDc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JeCCHvOr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programmes/b04581j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qcJfkfRWV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875459" cy="413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9909" y="267962"/>
            <a:ext cx="3335765" cy="36004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+mn-lt"/>
              </a:rPr>
              <a:t>Title: </a:t>
            </a:r>
            <a:r>
              <a:rPr lang="en-GB" dirty="0" smtClean="0">
                <a:latin typeface="Comic Sans MS" panose="030F0702030302020204" pitchFamily="66" charset="0"/>
              </a:rPr>
              <a:t>What happens when an attachment is </a:t>
            </a:r>
            <a:r>
              <a:rPr lang="en-GB" b="1" dirty="0" smtClean="0">
                <a:latin typeface="Comic Sans MS" panose="030F0702030302020204" pitchFamily="66" charset="0"/>
              </a:rPr>
              <a:t>disrupted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+ EXPLAIN the negative consequences of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disrupting an attachment on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social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emotional development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50785">
            <a:off x="1435192" y="4143385"/>
            <a:ext cx="5072608" cy="105496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Starter: </a:t>
            </a:r>
            <a:r>
              <a:rPr lang="en-GB" dirty="0" smtClean="0">
                <a:solidFill>
                  <a:schemeClr val="tx1"/>
                </a:solidFill>
              </a:rPr>
              <a:t>Complete the odd one out you have been given.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45811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 </a:t>
            </a:r>
            <a:r>
              <a:rPr lang="en-GB" sz="2400" dirty="0" err="1" smtClean="0"/>
              <a:t>mins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75" y="4581128"/>
            <a:ext cx="420638" cy="4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7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+ EXPLAIN the negative consequences of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disrupting an attachment on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social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emotional development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34" y="4175978"/>
            <a:ext cx="3319723" cy="1090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167">
            <a:off x="6318911" y="3206754"/>
            <a:ext cx="2581370" cy="229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269">
            <a:off x="5864263" y="248086"/>
            <a:ext cx="3030831" cy="2273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02">
            <a:off x="1394308" y="235862"/>
            <a:ext cx="3130685" cy="2088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43">
            <a:off x="156768" y="2443177"/>
            <a:ext cx="2317695" cy="1756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2483768" y="1865361"/>
            <a:ext cx="5409906" cy="223224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can an attachment be disrupted, or even never form in the first place (privation)?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21253557">
            <a:off x="5749556" y="170117"/>
            <a:ext cx="3070915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Privation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9834" y="4871022"/>
            <a:ext cx="3319723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Privation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317498">
            <a:off x="264198" y="2395672"/>
            <a:ext cx="2302189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Deprivation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1253557">
            <a:off x="6242128" y="5024401"/>
            <a:ext cx="3070915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Separation/deprivation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319133">
            <a:off x="1407404" y="1454129"/>
            <a:ext cx="3070915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Separation/deprivation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7" y="91514"/>
            <a:ext cx="8928991" cy="517511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anchor="t">
            <a:no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Bowlby’s theory suggests that attachment is essential for healthy </a:t>
            </a:r>
            <a:r>
              <a:rPr lang="en-GB" sz="2800" i="1" dirty="0" smtClean="0">
                <a:latin typeface="Comic Sans MS" panose="030F0702030302020204" pitchFamily="66" charset="0"/>
              </a:rPr>
              <a:t>social and emotional development</a:t>
            </a:r>
            <a:r>
              <a:rPr lang="en-GB" sz="2800" dirty="0" smtClean="0">
                <a:latin typeface="Comic Sans MS" panose="030F0702030302020204" pitchFamily="66" charset="0"/>
              </a:rPr>
              <a:t>. It therefore follows that a </a:t>
            </a:r>
            <a:r>
              <a:rPr lang="en-GB" sz="2800" b="1" i="1" dirty="0" smtClean="0">
                <a:latin typeface="Comic Sans MS" panose="030F0702030302020204" pitchFamily="66" charset="0"/>
              </a:rPr>
              <a:t>disruption</a:t>
            </a:r>
            <a:r>
              <a:rPr lang="en-GB" sz="2800" dirty="0" smtClean="0">
                <a:latin typeface="Comic Sans MS" panose="030F0702030302020204" pitchFamily="66" charset="0"/>
              </a:rPr>
              <a:t> of an attachment is likely to have negative impacts on these things.</a:t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>Bowlby’s research suggested that long-term maternal deprivation leads to </a:t>
            </a:r>
            <a:r>
              <a:rPr lang="en-GB" sz="2800" b="1" dirty="0" smtClean="0">
                <a:latin typeface="Comic Sans MS" panose="030F0702030302020204" pitchFamily="66" charset="0"/>
              </a:rPr>
              <a:t>affectionless psychopathy, low IQ and delinquency</a:t>
            </a:r>
            <a:r>
              <a:rPr lang="en-GB" sz="2800" dirty="0" smtClean="0">
                <a:latin typeface="Comic Sans MS" panose="030F0702030302020204" pitchFamily="66" charset="0"/>
              </a:rPr>
              <a:t>, among other things.</a:t>
            </a:r>
            <a:br>
              <a:rPr lang="en-GB" sz="2800" dirty="0" smtClean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7" y="3726395"/>
            <a:ext cx="1199961" cy="15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1" y="13289"/>
            <a:ext cx="9144000" cy="1368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b="1" u="sng" dirty="0" smtClean="0">
                <a:latin typeface="Comic Sans MS" panose="030F0702030302020204" pitchFamily="66" charset="0"/>
              </a:rPr>
              <a:t>‘Protest, Despair, Detachment’ (PDD) model</a:t>
            </a:r>
            <a:r>
              <a:rPr lang="en-GB" dirty="0" smtClean="0">
                <a:latin typeface="Comic Sans MS" panose="030F0702030302020204" pitchFamily="66" charset="0"/>
              </a:rPr>
              <a:t>, shows the phases an child goes through when an attachment is disrupted in the </a:t>
            </a:r>
            <a:r>
              <a:rPr lang="en-GB" b="1" dirty="0" smtClean="0">
                <a:latin typeface="Comic Sans MS" panose="030F0702030302020204" pitchFamily="66" charset="0"/>
              </a:rPr>
              <a:t>short term </a:t>
            </a:r>
            <a:r>
              <a:rPr lang="en-GB" dirty="0" smtClean="0">
                <a:latin typeface="Comic Sans MS" panose="030F0702030302020204" pitchFamily="66" charset="0"/>
              </a:rPr>
              <a:t>and the child is </a:t>
            </a:r>
            <a:r>
              <a:rPr lang="en-GB" b="1" dirty="0" smtClean="0">
                <a:latin typeface="Comic Sans MS" panose="030F0702030302020204" pitchFamily="66" charset="0"/>
              </a:rPr>
              <a:t>separated </a:t>
            </a:r>
            <a:r>
              <a:rPr lang="en-GB" dirty="0" smtClean="0">
                <a:latin typeface="Comic Sans MS" panose="030F0702030302020204" pitchFamily="66" charset="0"/>
              </a:rPr>
              <a:t>from the attachment figure…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686" y="1412776"/>
            <a:ext cx="737163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Protest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Child cries, screams and clings a lot.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71007"/>
            <a:ext cx="1856978" cy="15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" y="2660517"/>
            <a:ext cx="9132702" cy="9124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Despair</a:t>
            </a:r>
            <a:r>
              <a:rPr lang="en-GB" sz="35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Child becomes apathetic and uninterested in surroundings. Becomes withdrawn and doesn’t eat or sleep well.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7504" y="4135523"/>
            <a:ext cx="7164288" cy="1245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Detachment: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Child’s interest returns, but only superficially. If caregiver returns child shows little interest and/or attempts to resist them.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015716" y="2132856"/>
            <a:ext cx="648072" cy="671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2094085" y="3573016"/>
            <a:ext cx="648072" cy="671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 rot="402563">
            <a:off x="6903244" y="1051578"/>
            <a:ext cx="2156233" cy="18301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E.C. </a:t>
            </a:r>
            <a:r>
              <a:rPr lang="en-GB" sz="2000" dirty="0" smtClean="0">
                <a:solidFill>
                  <a:schemeClr val="tx1"/>
                </a:solidFill>
              </a:rPr>
              <a:t>Not all children go through these stages (individual differences)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 animBg="1"/>
      <p:bldP spid="11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68" y="2459403"/>
            <a:ext cx="4228932" cy="300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2" y="2459403"/>
            <a:ext cx="4932040" cy="29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43000"/>
          </a:xfr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Evidence for PDD model…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  <p:sp>
        <p:nvSpPr>
          <p:cNvPr id="6" name="Rectangle 5"/>
          <p:cNvSpPr/>
          <p:nvPr/>
        </p:nvSpPr>
        <p:spPr>
          <a:xfrm rot="838293">
            <a:off x="7475898" y="138285"/>
            <a:ext cx="1258247" cy="920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Key study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" y="1196751"/>
            <a:ext cx="4566020" cy="12626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 smtClean="0"/>
              <a:t>Robertson and Robertson (1968)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0" y="4725144"/>
            <a:ext cx="133164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John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8083" y="4725144"/>
            <a:ext cx="133164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Jane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514682"/>
            <a:ext cx="1171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chemeClr val="accent6">
                    <a:lumMod val="75000"/>
                  </a:schemeClr>
                </a:solidFill>
              </a:rPr>
              <a:t>Vs.</a:t>
            </a:r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1196752"/>
            <a:ext cx="4848736" cy="1262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Task: </a:t>
            </a:r>
            <a:r>
              <a:rPr lang="en-GB" sz="2000" dirty="0" smtClean="0">
                <a:solidFill>
                  <a:schemeClr val="tx1"/>
                </a:solidFill>
              </a:rPr>
              <a:t>Using the textbook, come up with a:  - Procedure, Findings and Conclusion  of Robertson and Robertson’s research.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21" y="1340201"/>
            <a:ext cx="1544551" cy="10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67" y="3573015"/>
            <a:ext cx="1504205" cy="9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43000"/>
          </a:xfr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Evaluation of Robertson and Robertson (1968)…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  <p:sp>
        <p:nvSpPr>
          <p:cNvPr id="6" name="Rectangle 5"/>
          <p:cNvSpPr/>
          <p:nvPr/>
        </p:nvSpPr>
        <p:spPr>
          <a:xfrm rot="838293">
            <a:off x="7475898" y="138285"/>
            <a:ext cx="1258247" cy="920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Key study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05021" y="4223510"/>
            <a:ext cx="998688" cy="3576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John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34506" y="2253740"/>
            <a:ext cx="1096266" cy="367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Jane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-10942" y="1196752"/>
            <a:ext cx="7537509" cy="4183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Answer the past exam questions below to help guide you in evaluating this research:</a:t>
            </a:r>
          </a:p>
          <a:p>
            <a:r>
              <a:rPr lang="en-GB" sz="2400" b="1" i="1" dirty="0" smtClean="0">
                <a:solidFill>
                  <a:prstClr val="black"/>
                </a:solidFill>
              </a:rPr>
              <a:t>1. </a:t>
            </a:r>
            <a:r>
              <a:rPr lang="en-GB" sz="2400" dirty="0" smtClean="0">
                <a:solidFill>
                  <a:prstClr val="black"/>
                </a:solidFill>
              </a:rPr>
              <a:t>Explain the advantages and disadvantages of using this case study method to investigate attachment disruption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(4 marks).</a:t>
            </a:r>
          </a:p>
          <a:p>
            <a:endParaRPr lang="en-GB" sz="2400" dirty="0" smtClean="0">
              <a:solidFill>
                <a:prstClr val="black"/>
              </a:solidFill>
            </a:endParaRPr>
          </a:p>
          <a:p>
            <a:r>
              <a:rPr lang="en-GB" sz="2400" b="1" i="1" dirty="0" smtClean="0">
                <a:solidFill>
                  <a:prstClr val="black"/>
                </a:solidFill>
              </a:rPr>
              <a:t>2. a   </a:t>
            </a:r>
            <a:r>
              <a:rPr lang="en-GB" sz="2400" dirty="0" smtClean="0">
                <a:solidFill>
                  <a:prstClr val="black"/>
                </a:solidFill>
              </a:rPr>
              <a:t>Explain one difficulty in drawing conclusions about the effects of separation from this study.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(2 marks)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b="1" i="1" dirty="0" smtClean="0">
                <a:solidFill>
                  <a:prstClr val="black"/>
                </a:solidFill>
              </a:rPr>
              <a:t>2. b  </a:t>
            </a:r>
            <a:r>
              <a:rPr lang="en-GB" sz="2400" dirty="0" smtClean="0">
                <a:solidFill>
                  <a:prstClr val="black"/>
                </a:solidFill>
              </a:rPr>
              <a:t>Explain how this problem could be overcome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 (2 marks)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the long-term….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3" y="951546"/>
            <a:ext cx="2725570" cy="2074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Bowlby’s “Maternal Deprivation Hypothesis</a:t>
            </a:r>
            <a:r>
              <a:rPr lang="en-GB" dirty="0" smtClean="0"/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  <p:pic>
        <p:nvPicPr>
          <p:cNvPr id="8" name="Picture 7" descr="http://fsb.zedge.net/content/5/3/1/5/1-3425459-5315-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1331585" cy="187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4722"/>
            <a:ext cx="6120680" cy="435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220072" y="4725144"/>
            <a:ext cx="158417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25694" y="2564904"/>
            <a:ext cx="26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Cognitive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Social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Emotional damage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799553" y="3623416"/>
            <a:ext cx="2160240" cy="17153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Delinquent or criminal behaviour and/or affectionless psychopathy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0" y="211477"/>
            <a:ext cx="9100122" cy="1143000"/>
          </a:xfr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Evidence for maternal deprivation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19183"/>
            <a:ext cx="5976664" cy="38614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Use the information on </a:t>
            </a:r>
            <a:r>
              <a:rPr lang="en-GB" dirty="0">
                <a:latin typeface="Comic Sans MS" panose="030F0702030302020204" pitchFamily="66" charset="0"/>
              </a:rPr>
              <a:t>this website: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http://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www.integratedsociopsychology.net/44_juvenile_thieves.html</a:t>
            </a:r>
            <a:r>
              <a:rPr lang="en-GB" dirty="0" smtClean="0">
                <a:latin typeface="Comic Sans MS" panose="030F0702030302020204" pitchFamily="66" charset="0"/>
              </a:rPr>
              <a:t>  to order the sentences into a paragraph that describes Bowlby’s (1944;1946) ‘</a:t>
            </a:r>
            <a:r>
              <a:rPr lang="en-GB" b="1" dirty="0" smtClean="0">
                <a:latin typeface="Comic Sans MS" panose="030F0702030302020204" pitchFamily="66" charset="0"/>
              </a:rPr>
              <a:t>44 thieves study</a:t>
            </a:r>
            <a:r>
              <a:rPr lang="en-GB" dirty="0" smtClean="0">
                <a:latin typeface="Comic Sans MS" panose="030F0702030302020204" pitchFamily="66" charset="0"/>
              </a:rPr>
              <a:t>’ and a paragraph that describes Spitz’s study.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 rot="516610">
            <a:off x="7099290" y="4432651"/>
            <a:ext cx="2029330" cy="154347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1600" b="1" u="sng" dirty="0">
                <a:solidFill>
                  <a:srgbClr val="000000"/>
                </a:solidFill>
                <a:latin typeface="Comic Sans MS" pitchFamily="66" charset="0"/>
              </a:rPr>
              <a:t>Keywords:</a:t>
            </a:r>
          </a:p>
          <a:p>
            <a:pPr>
              <a:buFont typeface="Arial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Comic Sans MS" pitchFamily="66" charset="0"/>
              </a:rPr>
              <a:t>Deprivation</a:t>
            </a:r>
          </a:p>
          <a:p>
            <a:pPr>
              <a:buFont typeface="Arial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Comic Sans MS" pitchFamily="66" charset="0"/>
              </a:rPr>
              <a:t>Privation</a:t>
            </a:r>
          </a:p>
          <a:p>
            <a:pPr>
              <a:buFont typeface="Arial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Comic Sans MS" pitchFamily="66" charset="0"/>
              </a:rPr>
              <a:t>PDD model</a:t>
            </a:r>
          </a:p>
          <a:p>
            <a:pPr>
              <a:buFont typeface="Arial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Comic Sans MS" pitchFamily="66" charset="0"/>
              </a:rPr>
              <a:t>Institutional  care</a:t>
            </a:r>
          </a:p>
          <a:p>
            <a:pPr>
              <a:buFont typeface="Arial" charset="0"/>
              <a:buNone/>
            </a:pPr>
            <a:endParaRPr lang="en-GB" altLang="en-US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en-GB" altLang="en-US" sz="1800" b="1" u="sng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8" name="Picture 7" descr="http://fsb.zedge.net/content/5/3/1/5/1-3425459-5315-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35446"/>
            <a:ext cx="2195681" cy="261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23510" y="-1539552"/>
            <a:ext cx="8820417" cy="7093438"/>
            <a:chOff x="107504" y="2294871"/>
            <a:chExt cx="8820417" cy="7093438"/>
          </a:xfrm>
        </p:grpSpPr>
        <p:sp>
          <p:nvSpPr>
            <p:cNvPr id="6" name="Rounded Rectangle 5"/>
            <p:cNvSpPr/>
            <p:nvPr/>
          </p:nvSpPr>
          <p:spPr>
            <a:xfrm>
              <a:off x="107504" y="5204389"/>
              <a:ext cx="8820417" cy="418392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dirty="0">
                  <a:solidFill>
                    <a:schemeClr val="tx1"/>
                  </a:solidFill>
                </a:rPr>
                <a:t>Bowlby (1946) ‘44 thieves study’.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GB" sz="2000" dirty="0">
                  <a:solidFill>
                    <a:schemeClr val="tx1"/>
                  </a:solidFill>
                </a:rPr>
                <a:t>Comparison of ‘delinquent’ (i.e. criminal) and ‘disturbed’ </a:t>
              </a:r>
              <a:r>
                <a:rPr lang="en-GB" sz="2000" dirty="0" smtClean="0">
                  <a:solidFill>
                    <a:schemeClr val="tx1"/>
                  </a:solidFill>
                </a:rPr>
                <a:t>children.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GB" sz="2000" dirty="0" smtClean="0">
                  <a:solidFill>
                    <a:schemeClr val="tx1"/>
                  </a:solidFill>
                </a:rPr>
                <a:t>32</a:t>
              </a:r>
              <a:r>
                <a:rPr lang="en-GB" sz="2000" dirty="0">
                  <a:solidFill>
                    <a:schemeClr val="tx1"/>
                  </a:solidFill>
                </a:rPr>
                <a:t>% of delinquents had an ‘affectionless character’ (an apparent form relationships with others</a:t>
              </a:r>
              <a:r>
                <a:rPr lang="en-GB" sz="2000" dirty="0" smtClean="0">
                  <a:solidFill>
                    <a:schemeClr val="tx1"/>
                  </a:solidFill>
                </a:rPr>
                <a:t>).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GB" sz="2000" dirty="0" smtClean="0">
                  <a:solidFill>
                    <a:schemeClr val="tx1"/>
                  </a:solidFill>
                </a:rPr>
                <a:t>86</a:t>
              </a:r>
              <a:r>
                <a:rPr lang="en-GB" sz="2000" dirty="0">
                  <a:solidFill>
                    <a:schemeClr val="tx1"/>
                  </a:solidFill>
                </a:rPr>
                <a:t>% of delinquents had experienced maternal </a:t>
              </a:r>
              <a:r>
                <a:rPr lang="en-GB" sz="2000" dirty="0" smtClean="0">
                  <a:solidFill>
                    <a:schemeClr val="tx1"/>
                  </a:solidFill>
                </a:rPr>
                <a:t>deprivation.</a:t>
              </a:r>
            </a:p>
            <a:p>
              <a:endParaRPr lang="en-GB" sz="2000" dirty="0">
                <a:solidFill>
                  <a:schemeClr val="tx1"/>
                </a:solidFill>
              </a:endParaRPr>
            </a:p>
            <a:p>
              <a:r>
                <a:rPr lang="en-GB" sz="2000" i="1" dirty="0" smtClean="0">
                  <a:solidFill>
                    <a:schemeClr val="tx1"/>
                  </a:solidFill>
                </a:rPr>
                <a:t>Evaluation</a:t>
              </a:r>
              <a:endParaRPr lang="en-GB" sz="2000" i="1" dirty="0">
                <a:solidFill>
                  <a:schemeClr val="tx1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n-GB" sz="2000" dirty="0" smtClean="0">
                  <a:solidFill>
                    <a:schemeClr val="tx1"/>
                  </a:solidFill>
                </a:rPr>
                <a:t>The </a:t>
              </a:r>
              <a:r>
                <a:rPr lang="en-GB" sz="2000" dirty="0">
                  <a:solidFill>
                    <a:schemeClr val="tx1"/>
                  </a:solidFill>
                </a:rPr>
                <a:t>study relies on the recollections of participants, which may be </a:t>
              </a:r>
              <a:r>
                <a:rPr lang="en-GB" sz="2000" dirty="0" smtClean="0">
                  <a:solidFill>
                    <a:schemeClr val="tx1"/>
                  </a:solidFill>
                </a:rPr>
                <a:t>unreliable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 smtClean="0">
                  <a:solidFill>
                    <a:schemeClr val="tx1"/>
                  </a:solidFill>
                </a:rPr>
                <a:t>Bowlby </a:t>
              </a:r>
              <a:r>
                <a:rPr lang="en-GB" sz="2000" dirty="0">
                  <a:solidFill>
                    <a:schemeClr val="tx1"/>
                  </a:solidFill>
                </a:rPr>
                <a:t>investigated IQ, emotional state, age and experiences with the mother, but there are other important factors in a child’s development which perhaps should have been looked into, such as the relationship with the father and school experiences 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941" y="2294871"/>
              <a:ext cx="1233559" cy="109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04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551" y="11266"/>
            <a:ext cx="8229600" cy="1143000"/>
          </a:xfrm>
        </p:spPr>
        <p:txBody>
          <a:bodyPr/>
          <a:lstStyle/>
          <a:p>
            <a:r>
              <a:rPr lang="en-US" altLang="en-US" sz="3200" dirty="0"/>
              <a:t>Maternal deprivation </a:t>
            </a:r>
            <a:r>
              <a:rPr lang="en-US" altLang="en-US" sz="3200" dirty="0" smtClean="0"/>
              <a:t>hypothesis problems…</a:t>
            </a:r>
            <a:endParaRPr lang="en-US" altLang="en-US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3789"/>
            <a:ext cx="8856984" cy="4391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Criticisms of Bowlby (1946):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Retrospective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‘Affectionless’ diagnosis made by Bowlby – possibility of bias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Overemphasized </a:t>
            </a:r>
            <a:r>
              <a:rPr lang="en-US" altLang="en-US" dirty="0"/>
              <a:t>the </a:t>
            </a:r>
            <a:r>
              <a:rPr lang="en-US" altLang="en-US" i="1" dirty="0"/>
              <a:t>fact</a:t>
            </a:r>
            <a:r>
              <a:rPr lang="en-US" altLang="en-US" dirty="0"/>
              <a:t> of separation at the expense of the </a:t>
            </a:r>
            <a:r>
              <a:rPr lang="en-US" altLang="en-US" i="1" dirty="0"/>
              <a:t>reasons for</a:t>
            </a:r>
            <a:r>
              <a:rPr lang="en-US" altLang="en-US" dirty="0"/>
              <a:t> </a:t>
            </a:r>
            <a:r>
              <a:rPr lang="en-US" altLang="en-US" dirty="0" smtClean="0"/>
              <a:t>separation. Rutter claims institutionalization more important (lack of social skills, interactions etc.) rather than ‘attachment’ itself.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  <p:sp>
        <p:nvSpPr>
          <p:cNvPr id="2" name="Rounded Rectangle 1"/>
          <p:cNvSpPr/>
          <p:nvPr/>
        </p:nvSpPr>
        <p:spPr>
          <a:xfrm rot="271610">
            <a:off x="3707904" y="1052736"/>
            <a:ext cx="4392488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What criticisms </a:t>
            </a:r>
            <a:r>
              <a:rPr lang="en-GB" sz="2800" dirty="0" smtClean="0">
                <a:hlinkClick r:id="rId2"/>
              </a:rPr>
              <a:t>have (especially Rutter)</a:t>
            </a:r>
            <a:r>
              <a:rPr lang="en-GB" sz="2800" dirty="0" smtClean="0"/>
              <a:t> been made of MDH and the supporting research?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17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KNOW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what is meant by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‘privation’, and how it differs from deprivation.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how privation negatively impacts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 child’s development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the following key studies: Hodges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Tizard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(1989), Rutter (2007), case study of ‘Genie’, case study of the ‘Czech twins’.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4" name="Picture 6" descr="picture-to-represent-child-poverty-581748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258">
            <a:off x="6797459" y="4974518"/>
            <a:ext cx="2436813" cy="15890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7836354" cy="1143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The effects of institutionalisation…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2" y="1478367"/>
            <a:ext cx="6413722" cy="4038865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/>
              <a:t>Hodges &amp; </a:t>
            </a:r>
            <a:r>
              <a:rPr lang="en-GB" b="1" u="sng" dirty="0" err="1"/>
              <a:t>Tizard</a:t>
            </a:r>
            <a:r>
              <a:rPr lang="en-GB" b="1" u="sng" dirty="0"/>
              <a:t> (1989) </a:t>
            </a:r>
            <a:r>
              <a:rPr lang="en-GB" dirty="0"/>
              <a:t>found</a:t>
            </a:r>
            <a:r>
              <a:rPr lang="en-GB" b="1" dirty="0"/>
              <a:t> </a:t>
            </a:r>
            <a:r>
              <a:rPr lang="en-GB" dirty="0"/>
              <a:t>negative social effects such as attention seeking behaviour and problems with peer relationships in both adopted and restored </a:t>
            </a:r>
            <a:r>
              <a:rPr lang="en-GB" dirty="0" smtClean="0"/>
              <a:t>children.</a:t>
            </a:r>
          </a:p>
          <a:p>
            <a:r>
              <a:rPr lang="en-GB" b="1" u="sng" dirty="0" smtClean="0"/>
              <a:t>Rutter’s (2007) </a:t>
            </a:r>
            <a:r>
              <a:rPr lang="en-GB" dirty="0"/>
              <a:t>longitudinal study of Romanian orphans showed negative effects on social and cognitive development, especially for children who had spent the longest time in an institution. </a:t>
            </a:r>
          </a:p>
        </p:txBody>
      </p:sp>
      <p:pic>
        <p:nvPicPr>
          <p:cNvPr id="5" name="Picture 7" descr="sad_girl_139837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985">
            <a:off x="6524480" y="3476801"/>
            <a:ext cx="2330450" cy="14589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ribs_-_babies_in_orphan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1342">
            <a:off x="6681787" y="1844827"/>
            <a:ext cx="2347912" cy="17605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James+Nachtwey+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256">
            <a:off x="6567488" y="188913"/>
            <a:ext cx="257651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245954">
            <a:off x="5021126" y="191947"/>
            <a:ext cx="4126382" cy="201198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Watch the </a:t>
            </a:r>
            <a:r>
              <a:rPr lang="en-GB" sz="2400" dirty="0" smtClean="0">
                <a:hlinkClick r:id="rId6"/>
              </a:rPr>
              <a:t>situation</a:t>
            </a:r>
            <a:r>
              <a:rPr lang="en-GB" sz="2400" dirty="0" smtClean="0"/>
              <a:t> in Romania on which much deprivation and privation research has been conducted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 rot="245954">
            <a:off x="5632403" y="2142355"/>
            <a:ext cx="3485199" cy="44267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Create an APFC of Rutter’s longitudinal study</a:t>
            </a:r>
          </a:p>
          <a:p>
            <a:pPr algn="ctr"/>
            <a:r>
              <a:rPr lang="en-GB" sz="2400" dirty="0"/>
              <a:t>Use: </a:t>
            </a:r>
            <a:r>
              <a:rPr lang="en-GB" sz="2400" dirty="0">
                <a:hlinkClick r:id="rId7"/>
              </a:rPr>
              <a:t>http://</a:t>
            </a:r>
            <a:r>
              <a:rPr lang="en-GB" sz="2400" dirty="0" smtClean="0">
                <a:hlinkClick r:id="rId7"/>
              </a:rPr>
              <a:t>www.integratedsociopsychology.net/romanian_orphans_investigation.html</a:t>
            </a:r>
            <a:r>
              <a:rPr lang="en-GB" sz="2400" dirty="0" smtClean="0"/>
              <a:t> or textbook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41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1551" y="188640"/>
            <a:ext cx="8229600" cy="72494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APPLY YOUR </a:t>
            </a:r>
            <a:r>
              <a:rPr lang="en-GB" dirty="0" smtClean="0"/>
              <a:t>KNOWLEDGE….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6701" y="1110145"/>
            <a:ext cx="5556263" cy="3240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Russian </a:t>
            </a:r>
            <a:r>
              <a:rPr lang="en-GB" dirty="0">
                <a:latin typeface="Comic Sans MS" panose="030F0702030302020204" pitchFamily="66" charset="0"/>
              </a:rPr>
              <a:t>institutions are bursting with children abandoned at birth.  They now total more than 600,000 children </a:t>
            </a:r>
            <a:r>
              <a:rPr lang="en-GB" dirty="0" smtClean="0">
                <a:latin typeface="Comic Sans MS" panose="030F0702030302020204" pitchFamily="66" charset="0"/>
              </a:rPr>
              <a:t>defined </a:t>
            </a:r>
            <a:r>
              <a:rPr lang="en-GB" dirty="0">
                <a:latin typeface="Comic Sans MS" panose="030F0702030302020204" pitchFamily="66" charset="0"/>
              </a:rPr>
              <a:t>by the state as being without parental care. 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782">
            <a:off x="5547393" y="1367247"/>
            <a:ext cx="3416129" cy="213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303454"/>
            <a:ext cx="915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prstClr val="black"/>
                </a:solidFill>
              </a:rPr>
              <a:t>Watch the </a:t>
            </a:r>
            <a:r>
              <a:rPr lang="en-GB" sz="2400" i="1" dirty="0" smtClean="0">
                <a:solidFill>
                  <a:prstClr val="black"/>
                </a:solidFill>
                <a:hlinkClick r:id="rId3"/>
              </a:rPr>
              <a:t>video</a:t>
            </a:r>
            <a:r>
              <a:rPr lang="en-GB" sz="2400" i="1" dirty="0" smtClean="0">
                <a:solidFill>
                  <a:prstClr val="black"/>
                </a:solidFill>
              </a:rPr>
              <a:t>. Think about what you have learnt. What might </a:t>
            </a:r>
            <a:r>
              <a:rPr lang="en-GB" sz="2400" i="1" dirty="0">
                <a:solidFill>
                  <a:prstClr val="black"/>
                </a:solidFill>
              </a:rPr>
              <a:t>be the long-term effects of this kind of early experience?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KNOW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what is meant by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‘privation’, and how it differs from deprivation.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how privation negatively impacts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 child’s development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the following key studies: Hodges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Tizard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(1989), Rutter (2007), case study of ‘Genie’, case study of the ‘Czech twins’.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289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00122" cy="1143000"/>
          </a:xfr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has this research had practical applications?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+ EXPLAIN the negative consequences of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disrupting an attachment on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social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emotional development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658717"/>
            <a:ext cx="39052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13" y="1667011"/>
            <a:ext cx="4468519" cy="29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 rot="516610">
            <a:off x="6966691" y="4148639"/>
            <a:ext cx="2029330" cy="1543476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GB" altLang="en-US" sz="1600" b="1" u="sng" dirty="0">
                <a:solidFill>
                  <a:srgbClr val="000000"/>
                </a:solidFill>
                <a:latin typeface="Comic Sans MS" pitchFamily="66" charset="0"/>
              </a:rPr>
              <a:t>Keywords: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Comic Sans MS" pitchFamily="66" charset="0"/>
              </a:rPr>
              <a:t>Deprivation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Comic Sans MS" pitchFamily="66" charset="0"/>
              </a:rPr>
              <a:t>Privation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Comic Sans MS" pitchFamily="66" charset="0"/>
              </a:rPr>
              <a:t>PDD model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1600" dirty="0" smtClean="0">
                <a:solidFill>
                  <a:srgbClr val="000000"/>
                </a:solidFill>
                <a:latin typeface="Comic Sans MS" pitchFamily="66" charset="0"/>
              </a:rPr>
              <a:t>Institutional  care</a:t>
            </a:r>
          </a:p>
          <a:p>
            <a:pPr eaLnBrk="1" hangingPunct="1">
              <a:buFont typeface="Arial" charset="0"/>
              <a:buNone/>
            </a:pPr>
            <a:endParaRPr lang="en-GB" altLang="en-US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en-GB" altLang="en-US" sz="1800" b="1" u="sng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/>
              <a:t>Listen to TWO Podcasts: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‘Life Scientific’ podcast where Rutter is interviewed: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www.bbc.co.uk/programmes/b04581j9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Romania’s lost orphans</a:t>
            </a:r>
          </a:p>
          <a:p>
            <a:pPr marL="0" indent="0">
              <a:buNone/>
            </a:pPr>
            <a:r>
              <a:rPr lang="en-GB" dirty="0" smtClean="0"/>
              <a:t>On </a:t>
            </a:r>
            <a:r>
              <a:rPr lang="en-GB" dirty="0" err="1" smtClean="0"/>
              <a:t>moodle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+ EXPLAIN the negative consequences of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disrupting an attachment on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social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emotional development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22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Read the information on the </a:t>
            </a:r>
            <a:r>
              <a:rPr lang="en-GB" dirty="0" err="1" smtClean="0"/>
              <a:t>moodle</a:t>
            </a:r>
            <a:r>
              <a:rPr lang="en-GB" dirty="0" smtClean="0"/>
              <a:t> course about the economic implications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+ EXPLAIN the negative consequences of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disrupting an attachment on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social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emotional development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771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669674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Time practice! (15 </a:t>
            </a:r>
            <a:r>
              <a:rPr lang="en-GB" sz="36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mins</a:t>
            </a:r>
            <a:r>
              <a:rPr lang="en-GB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3598" y="1196752"/>
            <a:ext cx="76827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Answer the long-mark question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i="1" dirty="0">
                <a:solidFill>
                  <a:prstClr val="black"/>
                </a:solidFill>
                <a:latin typeface="Comic Sans MS" panose="030F0702030302020204" pitchFamily="66" charset="0"/>
              </a:rPr>
              <a:t>Discuss research into the disruption of attachment (12 marks</a:t>
            </a:r>
            <a:r>
              <a:rPr lang="en-GB" sz="28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Use the basic </a:t>
            </a:r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scaffold at the bottom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, and the information, as well as what you have learnt today, to answer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6923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569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The following letter appeared in a parenting magazine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9750" y="981075"/>
            <a:ext cx="8208963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8064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Is it too late for Jack?</a:t>
            </a:r>
          </a:p>
          <a:p>
            <a:pPr>
              <a:spcBef>
                <a:spcPct val="50000"/>
              </a:spcBef>
            </a:pPr>
            <a:r>
              <a:rPr lang="en-GB" altLang="en-US"/>
              <a:t>I am about to adopt jack, who is nearly 12 years old. He lived with his own mother until he was 9 months old, but has been in children’s homes or with various foster parents since then. I sometimes wonder whether Jack will ever be able to form a  really strong attachment to me. I am also worried about Jack’s behaviour at school. His teacher says he is not very bright and his last school report said he was disruptive and difficult.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0825" y="4005263"/>
            <a:ext cx="8497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Outline Bowlby’s theory of maternal deprivation. Refer to the case of Jack in your answer. (6 marks)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  <p:sp>
        <p:nvSpPr>
          <p:cNvPr id="2" name="Rectangle 1"/>
          <p:cNvSpPr/>
          <p:nvPr/>
        </p:nvSpPr>
        <p:spPr>
          <a:xfrm rot="517746">
            <a:off x="6876256" y="188640"/>
            <a:ext cx="1872457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Peer assessment</a:t>
            </a:r>
            <a:endParaRPr lang="en-GB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60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1" y="116632"/>
            <a:ext cx="8229600" cy="922114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Peer assessment…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63" y="1124744"/>
            <a:ext cx="8784976" cy="4183920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altLang="en-US" sz="2000" b="1" dirty="0">
                <a:solidFill>
                  <a:prstClr val="black"/>
                </a:solidFill>
              </a:rPr>
              <a:t>[AO1 = 3, AO2 = 3</a:t>
            </a:r>
            <a:r>
              <a:rPr lang="en-GB" altLang="en-US" sz="2000" b="1" dirty="0" smtClean="0">
                <a:solidFill>
                  <a:prstClr val="black"/>
                </a:solidFill>
              </a:rPr>
              <a:t>]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altLang="en-US" sz="20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b="1" dirty="0">
                <a:solidFill>
                  <a:prstClr val="black"/>
                </a:solidFill>
              </a:rPr>
              <a:t>AO1 </a:t>
            </a:r>
            <a:r>
              <a:rPr lang="en-GB" altLang="en-US" sz="2000" dirty="0">
                <a:solidFill>
                  <a:prstClr val="black"/>
                </a:solidFill>
              </a:rPr>
              <a:t>Up to 3 marks for an outline of Bowlby’s theory. Award one mark each for any of the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prstClr val="black"/>
                </a:solidFill>
              </a:rPr>
              <a:t>following points: without continuous care in first 5 years; of a single adult (most usually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prstClr val="black"/>
                </a:solidFill>
              </a:rPr>
              <a:t>mother); there will be irreversible damage; long term consequences, </a:t>
            </a:r>
            <a:r>
              <a:rPr lang="en-GB" altLang="en-US" sz="2000" dirty="0" smtClean="0">
                <a:solidFill>
                  <a:prstClr val="black"/>
                </a:solidFill>
              </a:rPr>
              <a:t>e.g. </a:t>
            </a:r>
            <a:r>
              <a:rPr lang="en-GB" altLang="en-US" sz="2000" dirty="0">
                <a:solidFill>
                  <a:prstClr val="black"/>
                </a:solidFill>
              </a:rPr>
              <a:t>delinquency/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prstClr val="black"/>
                </a:solidFill>
              </a:rPr>
              <a:t>affectionless behaviour/low IQ; lack of an internal working model for future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prstClr val="black"/>
                </a:solidFill>
              </a:rPr>
              <a:t>relationships</a:t>
            </a:r>
            <a:r>
              <a:rPr lang="en-GB" altLang="en-US" sz="20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altLang="en-US" sz="2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b="1" dirty="0">
                <a:solidFill>
                  <a:prstClr val="black"/>
                </a:solidFill>
              </a:rPr>
              <a:t>AO2 </a:t>
            </a:r>
            <a:r>
              <a:rPr lang="en-GB" altLang="en-US" sz="2000" dirty="0">
                <a:solidFill>
                  <a:prstClr val="black"/>
                </a:solidFill>
              </a:rPr>
              <a:t>Up to 3 marks for application to the text. Accept any of the following points: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prstClr val="black"/>
                </a:solidFill>
              </a:rPr>
              <a:t>Jack passed the critical period for attachment (so it could be too late)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prstClr val="black"/>
                </a:solidFill>
              </a:rPr>
              <a:t>Jack did not have a </a:t>
            </a:r>
            <a:r>
              <a:rPr lang="en-GB" altLang="en-US" sz="2000" dirty="0" err="1">
                <a:solidFill>
                  <a:prstClr val="black"/>
                </a:solidFill>
              </a:rPr>
              <a:t>monotropic</a:t>
            </a:r>
            <a:r>
              <a:rPr lang="en-GB" altLang="en-US" sz="2000" dirty="0">
                <a:solidFill>
                  <a:prstClr val="black"/>
                </a:solidFill>
              </a:rPr>
              <a:t> relationship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prstClr val="black"/>
                </a:solidFill>
              </a:rPr>
              <a:t>Jack shows signs of delinquent behaviour - disruptive/difficult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altLang="en-US" sz="2000" dirty="0">
                <a:solidFill>
                  <a:prstClr val="black"/>
                </a:solidFill>
              </a:rPr>
              <a:t>Jack shows intellectual or cognitive retardation/has a low IQ - not very bright.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+ EXPLAIN the negative consequences of disrupting an attachment on the social and emotional development 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</a:p>
        </p:txBody>
      </p:sp>
    </p:spTree>
    <p:extLst>
      <p:ext uri="{BB962C8B-B14F-4D97-AF65-F5344CB8AC3E}">
        <p14:creationId xmlns:p14="http://schemas.microsoft.com/office/powerpoint/2010/main" val="21217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+ EXPLAIN the negative consequences of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disrupting an attachment on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social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emotional development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34" y="4175978"/>
            <a:ext cx="3319723" cy="1090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167">
            <a:off x="6318911" y="3206754"/>
            <a:ext cx="2581370" cy="229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269">
            <a:off x="5864263" y="248086"/>
            <a:ext cx="3030831" cy="2273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02">
            <a:off x="1394308" y="235862"/>
            <a:ext cx="3130685" cy="2088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43">
            <a:off x="156768" y="2443177"/>
            <a:ext cx="2317695" cy="1756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2483768" y="1865361"/>
            <a:ext cx="5409906" cy="223224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can an attachment be disrupted, or even never form in the first place (privation)?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21253557">
            <a:off x="5749556" y="170117"/>
            <a:ext cx="3070915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Privation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9834" y="4871022"/>
            <a:ext cx="3319723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Privation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317498">
            <a:off x="264198" y="2395672"/>
            <a:ext cx="2302189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Deprivation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1253557">
            <a:off x="6242128" y="5024401"/>
            <a:ext cx="3070915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Separation/deprivation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319133">
            <a:off x="1407404" y="1454129"/>
            <a:ext cx="3070915" cy="432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Separation/deprivation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404664"/>
            <a:ext cx="5426999" cy="180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Deprivation</a:t>
            </a:r>
            <a:r>
              <a:rPr lang="en-GB" dirty="0" smtClean="0">
                <a:latin typeface="Comic Sans MS" panose="030F0702030302020204" pitchFamily="66" charset="0"/>
              </a:rPr>
              <a:t> = Child </a:t>
            </a:r>
            <a:r>
              <a:rPr lang="en-GB" b="1" i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loses </a:t>
            </a:r>
            <a:r>
              <a:rPr lang="en-GB" dirty="0" smtClean="0">
                <a:latin typeface="Comic Sans MS" panose="030F0702030302020204" pitchFamily="66" charset="0"/>
              </a:rPr>
              <a:t>an attachment that had formed. (Can be long-term e.g. substantial time in hospital, or permanent e.g. death.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+ EXPLAIN the negative consequences of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disrupting an attachment on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social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emotional development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043">
            <a:off x="97468" y="224833"/>
            <a:ext cx="3183740" cy="230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108">
            <a:off x="173218" y="2975813"/>
            <a:ext cx="3032240" cy="996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28255" y="2770807"/>
            <a:ext cx="5426999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Privation </a:t>
            </a:r>
            <a:r>
              <a:rPr lang="en-GB" dirty="0" smtClean="0">
                <a:latin typeface="Comic Sans MS" panose="030F0702030302020204" pitchFamily="66" charset="0"/>
              </a:rPr>
              <a:t>= Attachment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never formed</a:t>
            </a:r>
            <a:r>
              <a:rPr lang="en-GB" dirty="0" smtClean="0">
                <a:latin typeface="Comic Sans MS" panose="030F0702030302020204" pitchFamily="66" charset="0"/>
              </a:rPr>
              <a:t>. More serious in terms of later consequences than separation or deprivation.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71007"/>
            <a:ext cx="1856978" cy="15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3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smtClean="0">
                <a:latin typeface="Comic Sans MS" panose="030F0702030302020204" pitchFamily="66" charset="0"/>
              </a:rPr>
              <a:t>Case studies of children experiencing privation have found…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KNOW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what is meant by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‘privation’, and how it differs from deprivation.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how privation negatively impacts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 child’s development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the following key studies: Hodges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Tizard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(1989), Rutter (2007), case study of ‘Genie’, case study of the ‘Czech twins’.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51" y="1484785"/>
            <a:ext cx="8229600" cy="2952328"/>
          </a:xfrm>
        </p:spPr>
        <p:txBody>
          <a:bodyPr/>
          <a:lstStyle/>
          <a:p>
            <a:r>
              <a:rPr lang="en-GB" dirty="0" smtClean="0"/>
              <a:t>Social and emotional problems</a:t>
            </a:r>
          </a:p>
          <a:p>
            <a:r>
              <a:rPr lang="en-GB" dirty="0" smtClean="0"/>
              <a:t>Physical deformity</a:t>
            </a:r>
          </a:p>
          <a:p>
            <a:r>
              <a:rPr lang="en-GB" dirty="0" smtClean="0"/>
              <a:t>Cognitive problems</a:t>
            </a:r>
          </a:p>
          <a:p>
            <a:r>
              <a:rPr lang="en-GB" dirty="0" smtClean="0"/>
              <a:t>Reactive or disinhibited attachment disorder.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649">
            <a:off x="6849706" y="1197610"/>
            <a:ext cx="1944216" cy="162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Czech twins (</a:t>
            </a:r>
            <a:r>
              <a:rPr lang="en-GB" dirty="0" err="1" smtClean="0">
                <a:latin typeface="Comic Sans MS" panose="030F0702030302020204" pitchFamily="66" charset="0"/>
              </a:rPr>
              <a:t>Koluchova</a:t>
            </a:r>
            <a:r>
              <a:rPr lang="en-GB" dirty="0" smtClean="0">
                <a:latin typeface="Comic Sans MS" panose="030F0702030302020204" pitchFamily="66" charset="0"/>
              </a:rPr>
              <a:t> 1976)…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" y="1328905"/>
            <a:ext cx="2329408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Locked in a basement at 18 months, beaten and abused until 7.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When first ‘discovered’ couldn’t talk, below average intelligence, rickets.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76" y="1268760"/>
            <a:ext cx="6926024" cy="41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380672"/>
            <a:ext cx="9193213" cy="157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7"/>
            <a:ext cx="8712968" cy="39678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Potentially shows that </a:t>
            </a:r>
            <a:r>
              <a:rPr lang="en-GB" dirty="0"/>
              <a:t>the effects of early, severe privation</a:t>
            </a:r>
            <a:r>
              <a:rPr lang="en-GB" b="1" dirty="0"/>
              <a:t> </a:t>
            </a:r>
            <a:r>
              <a:rPr lang="en-GB" b="1" dirty="0" smtClean="0"/>
              <a:t>are </a:t>
            </a:r>
            <a:r>
              <a:rPr lang="en-GB" dirty="0" smtClean="0"/>
              <a:t>reversible……</a:t>
            </a:r>
          </a:p>
          <a:p>
            <a:pPr marL="0" indent="0">
              <a:buNone/>
            </a:pPr>
            <a:r>
              <a:rPr lang="en-GB" dirty="0" smtClean="0"/>
              <a:t>……</a:t>
            </a:r>
            <a:r>
              <a:rPr lang="en-GB" b="1" dirty="0" smtClean="0"/>
              <a:t>However</a:t>
            </a:r>
            <a:r>
              <a:rPr lang="en-GB" b="1" dirty="0"/>
              <a:t>, </a:t>
            </a:r>
            <a:r>
              <a:rPr lang="en-GB" dirty="0"/>
              <a:t>they had been raised in a normal home until they were eighteen months </a:t>
            </a:r>
            <a:r>
              <a:rPr lang="en-GB" dirty="0" smtClean="0"/>
              <a:t>old, </a:t>
            </a:r>
            <a:r>
              <a:rPr lang="en-GB" dirty="0"/>
              <a:t>so they may have had opportunities to form </a:t>
            </a:r>
            <a:r>
              <a:rPr lang="en-GB" dirty="0" smtClean="0"/>
              <a:t>attachments, and </a:t>
            </a:r>
            <a:r>
              <a:rPr lang="en-GB" dirty="0"/>
              <a:t>this would make this a case of </a:t>
            </a:r>
            <a:r>
              <a:rPr lang="en-GB" i="1" dirty="0"/>
              <a:t>deprivation rather than privation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Also, the </a:t>
            </a:r>
            <a:r>
              <a:rPr lang="en-GB" dirty="0"/>
              <a:t>boys were together when they were locked in the cellar and, therefore, may have formed attachments with each other.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KNOW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what is meant by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‘privation’, and how it differs from deprivation.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how privation negatively impacts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 child’s development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the following key studies: Hodges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Tizard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(1989), Rutter (2007), case study of ‘Genie’, case study of the ‘Czech twins’.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67544" y="260648"/>
            <a:ext cx="8229600" cy="940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Evaluation Czech twins study?</a:t>
            </a:r>
          </a:p>
        </p:txBody>
      </p:sp>
    </p:spTree>
    <p:extLst>
      <p:ext uri="{BB962C8B-B14F-4D97-AF65-F5344CB8AC3E}">
        <p14:creationId xmlns:p14="http://schemas.microsoft.com/office/powerpoint/2010/main" val="5328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KNOW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what is meant by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‘privation’, and how it differs from deprivation.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how privation negatively impacts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 child’s development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and EVALUATE the following key studies: Hodges and </a:t>
            </a:r>
            <a:r>
              <a:rPr lang="en-GB" kern="0" dirty="0" err="1" smtClean="0">
                <a:solidFill>
                  <a:srgbClr val="FFFFFF"/>
                </a:solidFill>
                <a:latin typeface="Comic Sans MS"/>
              </a:rPr>
              <a:t>Tizard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(1989), Rutter (2007), case study of ‘Genie’, case study of the ‘Czech twins’.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631" y="1001973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what ways was Genie’s childhood, and experience of attachment, different to most children's’?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What physical and mental consequences did privation, deprivation and isolation have on Genie?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What </a:t>
            </a:r>
            <a:r>
              <a:rPr lang="en-GB" sz="2800" dirty="0">
                <a:solidFill>
                  <a:prstClr val="black"/>
                </a:solidFill>
              </a:rPr>
              <a:t>types of research did </a:t>
            </a:r>
            <a:r>
              <a:rPr lang="en-GB" sz="2800" dirty="0" smtClean="0">
                <a:solidFill>
                  <a:prstClr val="black"/>
                </a:solidFill>
              </a:rPr>
              <a:t>scientists </a:t>
            </a:r>
            <a:r>
              <a:rPr lang="en-GB" sz="2800" dirty="0">
                <a:solidFill>
                  <a:prstClr val="black"/>
                </a:solidFill>
              </a:rPr>
              <a:t>conduct on Genie</a:t>
            </a:r>
            <a:r>
              <a:rPr lang="en-GB" sz="2800" dirty="0" smtClean="0">
                <a:solidFill>
                  <a:prstClr val="black"/>
                </a:solidFill>
              </a:rPr>
              <a:t>?</a:t>
            </a:r>
            <a:endParaRPr lang="en-GB" sz="28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solidFill>
                  <a:prstClr val="black"/>
                </a:solidFill>
              </a:rPr>
              <a:t>Outline the progress she made after medical staff intervened.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solidFill>
                  <a:prstClr val="black"/>
                </a:solidFill>
              </a:rPr>
              <a:t>Why </a:t>
            </a:r>
            <a:r>
              <a:rPr lang="en-GB" sz="2800" dirty="0" smtClean="0">
                <a:solidFill>
                  <a:prstClr val="black"/>
                </a:solidFill>
              </a:rPr>
              <a:t>might </a:t>
            </a:r>
            <a:r>
              <a:rPr lang="en-GB" sz="2800" dirty="0">
                <a:solidFill>
                  <a:prstClr val="black"/>
                </a:solidFill>
              </a:rPr>
              <a:t>the doctors </a:t>
            </a:r>
            <a:r>
              <a:rPr lang="en-GB" sz="2800" dirty="0" smtClean="0">
                <a:solidFill>
                  <a:prstClr val="black"/>
                </a:solidFill>
              </a:rPr>
              <a:t>be criticised </a:t>
            </a:r>
            <a:r>
              <a:rPr lang="en-GB" sz="2800" dirty="0">
                <a:solidFill>
                  <a:prstClr val="black"/>
                </a:solidFill>
              </a:rPr>
              <a:t>on ethical grounds?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3" y="251356"/>
            <a:ext cx="800400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Watch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the BBC Horizon documentary of ‘Genie’.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Answer the questions below as you watch.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Read the article from ‘The Psychologist’ magazine.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80672"/>
            <a:ext cx="9132703" cy="1477328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KNOW the difference between ‘deprivation’ and ‘privation’.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+ EXPLAIN the negative consequences of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disrupting an attachment on the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social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and emotional development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 of an individual.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DESCRIBE and EVALUATE research into attachment deprivation.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526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2474</Words>
  <Application>Microsoft Office PowerPoint</Application>
  <PresentationFormat>On-screen Show (4:3)</PresentationFormat>
  <Paragraphs>231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Title: What happens when an attachment is disrupted?</vt:lpstr>
      <vt:lpstr>PowerPoint Presentation</vt:lpstr>
      <vt:lpstr>PowerPoint Presentation</vt:lpstr>
      <vt:lpstr>PowerPoint Presentation</vt:lpstr>
      <vt:lpstr>Case studies of children experiencing privation have found…</vt:lpstr>
      <vt:lpstr>The Czech twins (Koluchova 1976)…</vt:lpstr>
      <vt:lpstr>PowerPoint Presentation</vt:lpstr>
      <vt:lpstr>PowerPoint Presentation</vt:lpstr>
      <vt:lpstr>PowerPoint Presentation</vt:lpstr>
      <vt:lpstr>Bowlby’s theory suggests that attachment is essential for healthy social and emotional development. It therefore follows that a disruption of an attachment is likely to have negative impacts on these things.  Bowlby’s research suggested that long-term maternal deprivation leads to affectionless psychopathy, low IQ and delinquency, among other things. </vt:lpstr>
      <vt:lpstr>PowerPoint Presentation</vt:lpstr>
      <vt:lpstr>Evidence for PDD model…</vt:lpstr>
      <vt:lpstr>Evaluation of Robertson and Robertson (1968)…</vt:lpstr>
      <vt:lpstr>In the long-term….</vt:lpstr>
      <vt:lpstr>Evidence for maternal deprivation</vt:lpstr>
      <vt:lpstr>Maternal deprivation hypothesis problems…</vt:lpstr>
      <vt:lpstr>The effects of institutionalisation…</vt:lpstr>
      <vt:lpstr>APPLY YOUR KNOWLEDGE…. </vt:lpstr>
      <vt:lpstr>How has this research had practical applications?</vt:lpstr>
      <vt:lpstr>PowerPoint Presentation</vt:lpstr>
      <vt:lpstr>PowerPoint Presentation</vt:lpstr>
      <vt:lpstr>PowerPoint Presentation</vt:lpstr>
      <vt:lpstr>Peer assessment…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when an attachment is disrupted?</dc:title>
  <dc:creator>Kirsty</dc:creator>
  <cp:lastModifiedBy>Kirsty</cp:lastModifiedBy>
  <cp:revision>44</cp:revision>
  <dcterms:created xsi:type="dcterms:W3CDTF">2014-10-30T10:22:37Z</dcterms:created>
  <dcterms:modified xsi:type="dcterms:W3CDTF">2016-04-03T14:45:53Z</dcterms:modified>
</cp:coreProperties>
</file>