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259" r:id="rId3"/>
    <p:sldId id="267" r:id="rId4"/>
    <p:sldId id="289" r:id="rId5"/>
    <p:sldId id="307" r:id="rId6"/>
    <p:sldId id="290" r:id="rId7"/>
    <p:sldId id="291" r:id="rId8"/>
    <p:sldId id="309" r:id="rId9"/>
    <p:sldId id="293" r:id="rId10"/>
    <p:sldId id="294" r:id="rId11"/>
    <p:sldId id="299" r:id="rId12"/>
    <p:sldId id="300" r:id="rId13"/>
    <p:sldId id="311" r:id="rId14"/>
    <p:sldId id="258" r:id="rId15"/>
    <p:sldId id="304" r:id="rId16"/>
    <p:sldId id="314" r:id="rId17"/>
    <p:sldId id="315" r:id="rId1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a:ea typeface="+mn-ea"/>
        <a:cs typeface="Arial" pitchFamily="34" charset="0"/>
      </a:defRPr>
    </a:lvl1pPr>
    <a:lvl2pPr marL="457200" algn="l" rtl="0" fontAlgn="base">
      <a:spcBef>
        <a:spcPct val="0"/>
      </a:spcBef>
      <a:spcAft>
        <a:spcPct val="0"/>
      </a:spcAft>
      <a:defRPr sz="2400" kern="1200">
        <a:solidFill>
          <a:schemeClr val="tx1"/>
        </a:solidFill>
        <a:latin typeface="comic sans"/>
        <a:ea typeface="+mn-ea"/>
        <a:cs typeface="Arial" pitchFamily="34" charset="0"/>
      </a:defRPr>
    </a:lvl2pPr>
    <a:lvl3pPr marL="914400" algn="l" rtl="0" fontAlgn="base">
      <a:spcBef>
        <a:spcPct val="0"/>
      </a:spcBef>
      <a:spcAft>
        <a:spcPct val="0"/>
      </a:spcAft>
      <a:defRPr sz="2400" kern="1200">
        <a:solidFill>
          <a:schemeClr val="tx1"/>
        </a:solidFill>
        <a:latin typeface="comic sans"/>
        <a:ea typeface="+mn-ea"/>
        <a:cs typeface="Arial" pitchFamily="34" charset="0"/>
      </a:defRPr>
    </a:lvl3pPr>
    <a:lvl4pPr marL="1371600" algn="l" rtl="0" fontAlgn="base">
      <a:spcBef>
        <a:spcPct val="0"/>
      </a:spcBef>
      <a:spcAft>
        <a:spcPct val="0"/>
      </a:spcAft>
      <a:defRPr sz="2400" kern="1200">
        <a:solidFill>
          <a:schemeClr val="tx1"/>
        </a:solidFill>
        <a:latin typeface="comic sans"/>
        <a:ea typeface="+mn-ea"/>
        <a:cs typeface="Arial" pitchFamily="34" charset="0"/>
      </a:defRPr>
    </a:lvl4pPr>
    <a:lvl5pPr marL="1828800" algn="l" rtl="0" fontAlgn="base">
      <a:spcBef>
        <a:spcPct val="0"/>
      </a:spcBef>
      <a:spcAft>
        <a:spcPct val="0"/>
      </a:spcAft>
      <a:defRPr sz="2400" kern="1200">
        <a:solidFill>
          <a:schemeClr val="tx1"/>
        </a:solidFill>
        <a:latin typeface="comic sans"/>
        <a:ea typeface="+mn-ea"/>
        <a:cs typeface="Arial" pitchFamily="34" charset="0"/>
      </a:defRPr>
    </a:lvl5pPr>
    <a:lvl6pPr marL="2286000" algn="l" defTabSz="914400" rtl="0" eaLnBrk="1" latinLnBrk="0" hangingPunct="1">
      <a:defRPr sz="2400" kern="1200">
        <a:solidFill>
          <a:schemeClr val="tx1"/>
        </a:solidFill>
        <a:latin typeface="comic sans"/>
        <a:ea typeface="+mn-ea"/>
        <a:cs typeface="Arial" pitchFamily="34" charset="0"/>
      </a:defRPr>
    </a:lvl6pPr>
    <a:lvl7pPr marL="2743200" algn="l" defTabSz="914400" rtl="0" eaLnBrk="1" latinLnBrk="0" hangingPunct="1">
      <a:defRPr sz="2400" kern="1200">
        <a:solidFill>
          <a:schemeClr val="tx1"/>
        </a:solidFill>
        <a:latin typeface="comic sans"/>
        <a:ea typeface="+mn-ea"/>
        <a:cs typeface="Arial" pitchFamily="34" charset="0"/>
      </a:defRPr>
    </a:lvl7pPr>
    <a:lvl8pPr marL="3200400" algn="l" defTabSz="914400" rtl="0" eaLnBrk="1" latinLnBrk="0" hangingPunct="1">
      <a:defRPr sz="2400" kern="1200">
        <a:solidFill>
          <a:schemeClr val="tx1"/>
        </a:solidFill>
        <a:latin typeface="comic sans"/>
        <a:ea typeface="+mn-ea"/>
        <a:cs typeface="Arial" pitchFamily="34" charset="0"/>
      </a:defRPr>
    </a:lvl8pPr>
    <a:lvl9pPr marL="3657600" algn="l" defTabSz="914400" rtl="0" eaLnBrk="1" latinLnBrk="0" hangingPunct="1">
      <a:defRPr sz="2400" kern="1200">
        <a:solidFill>
          <a:schemeClr val="tx1"/>
        </a:solidFill>
        <a:latin typeface="comic sans"/>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528" y="48"/>
      </p:cViewPr>
      <p:guideLst>
        <p:guide orient="horz" pos="2160"/>
        <p:guide pos="2880"/>
      </p:guideLst>
    </p:cSldViewPr>
  </p:slideViewPr>
  <p:notesTextViewPr>
    <p:cViewPr>
      <p:scale>
        <a:sx n="100" d="100"/>
        <a:sy n="100" d="100"/>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A91E7-9CC1-48CD-88F3-AA4997895DE0}" type="slidenum">
              <a:rPr lang="en-GB" smtClean="0"/>
              <a:pPr/>
              <a:t>‹#›</a:t>
            </a:fld>
            <a:endParaRPr lang="en-GB"/>
          </a:p>
        </p:txBody>
      </p:sp>
    </p:spTree>
    <p:extLst>
      <p:ext uri="{BB962C8B-B14F-4D97-AF65-F5344CB8AC3E}">
        <p14:creationId xmlns:p14="http://schemas.microsoft.com/office/powerpoint/2010/main" val="3330666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06DBF25-E397-467F-92A4-37C47A8B8700}" type="slidenum">
              <a:rPr lang="en-GB" smtClean="0"/>
              <a:pPr/>
              <a:t>‹#›</a:t>
            </a:fld>
            <a:endParaRPr lang="en-GB"/>
          </a:p>
        </p:txBody>
      </p:sp>
    </p:spTree>
    <p:extLst>
      <p:ext uri="{BB962C8B-B14F-4D97-AF65-F5344CB8AC3E}">
        <p14:creationId xmlns:p14="http://schemas.microsoft.com/office/powerpoint/2010/main" val="1090697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61F1D1-1966-43E9-A9AB-3FB6170B3B5A}" type="slidenum">
              <a:rPr lang="en-GB" smtClean="0"/>
              <a:pPr/>
              <a:t>‹#›</a:t>
            </a:fld>
            <a:endParaRPr lang="en-GB"/>
          </a:p>
        </p:txBody>
      </p:sp>
    </p:spTree>
    <p:extLst>
      <p:ext uri="{BB962C8B-B14F-4D97-AF65-F5344CB8AC3E}">
        <p14:creationId xmlns:p14="http://schemas.microsoft.com/office/powerpoint/2010/main" val="2778048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3A07CCB-FAF5-4F65-BE6B-BE3BCE4BE168}" type="slidenum">
              <a:rPr lang="en-GB" smtClean="0"/>
              <a:pPr/>
              <a:t>‹#›</a:t>
            </a:fld>
            <a:endParaRPr lang="en-GB"/>
          </a:p>
        </p:txBody>
      </p:sp>
    </p:spTree>
    <p:extLst>
      <p:ext uri="{BB962C8B-B14F-4D97-AF65-F5344CB8AC3E}">
        <p14:creationId xmlns:p14="http://schemas.microsoft.com/office/powerpoint/2010/main" val="2650453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A9773A-9A1F-4ABD-A746-7841AE058AC6}" type="slidenum">
              <a:rPr lang="en-GB" smtClean="0"/>
              <a:pPr/>
              <a:t>‹#›</a:t>
            </a:fld>
            <a:endParaRPr lang="en-GB"/>
          </a:p>
        </p:txBody>
      </p:sp>
    </p:spTree>
    <p:extLst>
      <p:ext uri="{BB962C8B-B14F-4D97-AF65-F5344CB8AC3E}">
        <p14:creationId xmlns:p14="http://schemas.microsoft.com/office/powerpoint/2010/main" val="1908724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E9AD836-7D4E-444A-B628-AA9DE913CB4D}" type="slidenum">
              <a:rPr lang="en-GB" smtClean="0"/>
              <a:pPr/>
              <a:t>‹#›</a:t>
            </a:fld>
            <a:endParaRPr lang="en-GB"/>
          </a:p>
        </p:txBody>
      </p:sp>
    </p:spTree>
    <p:extLst>
      <p:ext uri="{BB962C8B-B14F-4D97-AF65-F5344CB8AC3E}">
        <p14:creationId xmlns:p14="http://schemas.microsoft.com/office/powerpoint/2010/main" val="3545764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87BAF95-CBD4-45CE-8BC2-85597BDEA074}" type="slidenum">
              <a:rPr lang="en-GB" smtClean="0"/>
              <a:pPr/>
              <a:t>‹#›</a:t>
            </a:fld>
            <a:endParaRPr lang="en-GB"/>
          </a:p>
        </p:txBody>
      </p:sp>
    </p:spTree>
    <p:extLst>
      <p:ext uri="{BB962C8B-B14F-4D97-AF65-F5344CB8AC3E}">
        <p14:creationId xmlns:p14="http://schemas.microsoft.com/office/powerpoint/2010/main" val="3086636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719DBF2-A45F-4681-A12B-8117EA295EB6}" type="slidenum">
              <a:rPr lang="en-GB" smtClean="0"/>
              <a:pPr/>
              <a:t>‹#›</a:t>
            </a:fld>
            <a:endParaRPr lang="en-GB"/>
          </a:p>
        </p:txBody>
      </p:sp>
    </p:spTree>
    <p:extLst>
      <p:ext uri="{BB962C8B-B14F-4D97-AF65-F5344CB8AC3E}">
        <p14:creationId xmlns:p14="http://schemas.microsoft.com/office/powerpoint/2010/main" val="3065578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409389C-E20B-414A-A2B4-B7271915953F}" type="slidenum">
              <a:rPr lang="en-GB" smtClean="0"/>
              <a:pPr/>
              <a:t>‹#›</a:t>
            </a:fld>
            <a:endParaRPr lang="en-GB"/>
          </a:p>
        </p:txBody>
      </p:sp>
    </p:spTree>
    <p:extLst>
      <p:ext uri="{BB962C8B-B14F-4D97-AF65-F5344CB8AC3E}">
        <p14:creationId xmlns:p14="http://schemas.microsoft.com/office/powerpoint/2010/main" val="2095993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D9B7415-5E59-44EF-961C-A38BBDB64279}" type="slidenum">
              <a:rPr lang="en-GB" smtClean="0"/>
              <a:pPr/>
              <a:t>‹#›</a:t>
            </a:fld>
            <a:endParaRPr lang="en-GB"/>
          </a:p>
        </p:txBody>
      </p:sp>
    </p:spTree>
    <p:extLst>
      <p:ext uri="{BB962C8B-B14F-4D97-AF65-F5344CB8AC3E}">
        <p14:creationId xmlns:p14="http://schemas.microsoft.com/office/powerpoint/2010/main" val="136513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6CBC34A-8100-4F53-9D05-1062C2E95B45}" type="slidenum">
              <a:rPr lang="en-GB" smtClean="0"/>
              <a:pPr/>
              <a:t>‹#›</a:t>
            </a:fld>
            <a:endParaRPr lang="en-GB"/>
          </a:p>
        </p:txBody>
      </p:sp>
    </p:spTree>
    <p:extLst>
      <p:ext uri="{BB962C8B-B14F-4D97-AF65-F5344CB8AC3E}">
        <p14:creationId xmlns:p14="http://schemas.microsoft.com/office/powerpoint/2010/main" val="70369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6988DC-DDE8-4C92-B13D-8836DA1D7960}" type="slidenum">
              <a:rPr lang="en-GB" smtClean="0"/>
              <a:pPr/>
              <a:t>‹#›</a:t>
            </a:fld>
            <a:endParaRPr lang="en-GB"/>
          </a:p>
        </p:txBody>
      </p:sp>
    </p:spTree>
    <p:extLst>
      <p:ext uri="{BB962C8B-B14F-4D97-AF65-F5344CB8AC3E}">
        <p14:creationId xmlns:p14="http://schemas.microsoft.com/office/powerpoint/2010/main" val="21754549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allery.e2bn.org/imagelarge58018-cookit.htm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gallery.e2bn.org/imagelarge661134-cookit.html"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allery.e2bn.org/imagelarge58018-cookit.html"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gallery.e2bn.org/imagelarge58018-cookit.html" TargetMode="Externa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88640"/>
            <a:ext cx="8229600" cy="1143000"/>
          </a:xfrm>
        </p:spPr>
        <p:txBody>
          <a:bodyPr>
            <a:normAutofit fontScale="90000"/>
          </a:bodyPr>
          <a:lstStyle/>
          <a:p>
            <a:r>
              <a:rPr lang="en-GB" sz="3600" b="1" u="sng" dirty="0" smtClean="0">
                <a:latin typeface="Segoe Print" panose="02000600000000000000" pitchFamily="2" charset="0"/>
              </a:rPr>
              <a:t>What was England like in the 1500s?</a:t>
            </a:r>
            <a:endParaRPr lang="en-GB" sz="3600" b="1" u="sng" dirty="0">
              <a:latin typeface="Segoe Print" panose="02000600000000000000" pitchFamily="2" charset="0"/>
            </a:endParaRPr>
          </a:p>
        </p:txBody>
      </p:sp>
      <p:pic>
        <p:nvPicPr>
          <p:cNvPr id="9" name="gallerymediumimage" descr="Muck Hills - Elizabethans knew of the need for personal cleanliness, but  water supplies, mainly wells and streams, could become contaminated as there was no system to remove human and animal waste.  Livestock markets were held in the streets where the cattle were also slaughtered. The Corporation set up 'muck h...">
            <a:hlinkClick r:id="rId2"/>
          </p:cNvPr>
          <p:cNvPicPr>
            <a:picLocks noGrp="1"/>
          </p:cNvPicPr>
          <p:nvPr>
            <p:ph idx="1"/>
          </p:nvPr>
        </p:nvPicPr>
        <p:blipFill>
          <a:blip r:embed="rId3" cstate="print"/>
          <a:srcRect/>
          <a:stretch>
            <a:fillRect/>
          </a:stretch>
        </p:blipFill>
        <p:spPr bwMode="auto">
          <a:xfrm>
            <a:off x="467544" y="2492896"/>
            <a:ext cx="8128000" cy="4165600"/>
          </a:xfrm>
          <a:prstGeom prst="rect">
            <a:avLst/>
          </a:prstGeom>
          <a:ln>
            <a:noFill/>
          </a:ln>
          <a:effectLst>
            <a:outerShdw blurRad="292100" dist="139700" dir="2700000" algn="tl" rotWithShape="0">
              <a:srgbClr val="333333">
                <a:alpha val="65000"/>
              </a:srgbClr>
            </a:outerShdw>
          </a:effectLst>
        </p:spPr>
      </p:pic>
      <p:sp>
        <p:nvSpPr>
          <p:cNvPr id="5" name="Rounded Rectangle 4"/>
          <p:cNvSpPr/>
          <p:nvPr/>
        </p:nvSpPr>
        <p:spPr>
          <a:xfrm>
            <a:off x="323528" y="1124744"/>
            <a:ext cx="8424936" cy="136815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800" b="1" dirty="0" smtClean="0">
                <a:solidFill>
                  <a:schemeClr val="tx1"/>
                </a:solidFill>
                <a:latin typeface="Segoe Print" panose="02000600000000000000" pitchFamily="2" charset="0"/>
              </a:rPr>
              <a:t>Starter: Complete your true or false quiz and stick it underneath your date and title.</a:t>
            </a:r>
            <a:endParaRPr lang="en-GB" sz="2800" b="1" dirty="0">
              <a:solidFill>
                <a:schemeClr val="tx1"/>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1052513"/>
            <a:ext cx="9144000" cy="1143000"/>
          </a:xfrm>
        </p:spPr>
        <p:txBody>
          <a:bodyPr>
            <a:normAutofit fontScale="90000"/>
          </a:bodyPr>
          <a:lstStyle/>
          <a:p>
            <a:r>
              <a:rPr lang="en-GB" dirty="0" smtClean="0">
                <a:latin typeface="Segoe Print" panose="02000600000000000000" pitchFamily="2" charset="0"/>
              </a:rPr>
              <a:t>In Tudor times leeches were a delicacy only eaten by the rich, true or false?</a:t>
            </a:r>
          </a:p>
        </p:txBody>
      </p:sp>
      <p:pic>
        <p:nvPicPr>
          <p:cNvPr id="5" name="gallerymediumimage" descr="Leeches - ">
            <a:hlinkClick r:id="rId2"/>
          </p:cNvPr>
          <p:cNvPicPr/>
          <p:nvPr/>
        </p:nvPicPr>
        <p:blipFill>
          <a:blip r:embed="rId3" cstate="print"/>
          <a:srcRect/>
          <a:stretch>
            <a:fillRect/>
          </a:stretch>
        </p:blipFill>
        <p:spPr bwMode="auto">
          <a:xfrm rot="21079597">
            <a:off x="2123728" y="3068960"/>
            <a:ext cx="4521939" cy="3227646"/>
          </a:xfrm>
          <a:prstGeom prst="rect">
            <a:avLst/>
          </a:prstGeom>
          <a:ln>
            <a:noFill/>
          </a:ln>
          <a:effectLst>
            <a:outerShdw blurRad="292100" dist="139700" dir="2700000" algn="tl" rotWithShape="0">
              <a:srgbClr val="333333">
                <a:alpha val="65000"/>
              </a:srgbClr>
            </a:outerShdw>
          </a:effectLst>
        </p:spPr>
      </p:pic>
      <p:pic>
        <p:nvPicPr>
          <p:cNvPr id="6" name="Picture 5" descr="false 1.jpg"/>
          <p:cNvPicPr>
            <a:picLocks noChangeAspect="1"/>
          </p:cNvPicPr>
          <p:nvPr/>
        </p:nvPicPr>
        <p:blipFill>
          <a:blip r:embed="rId4" cstate="print"/>
          <a:stretch>
            <a:fillRect/>
          </a:stretch>
        </p:blipFill>
        <p:spPr>
          <a:xfrm>
            <a:off x="1691680" y="3717032"/>
            <a:ext cx="5451956" cy="17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woodlands-junior.kent.sch.uk/Homework/tudors/images/toilet.jpg"/>
          <p:cNvPicPr>
            <a:picLocks noChangeAspect="1" noChangeArrowheads="1"/>
          </p:cNvPicPr>
          <p:nvPr/>
        </p:nvPicPr>
        <p:blipFill>
          <a:blip r:embed="rId2" cstate="print"/>
          <a:srcRect/>
          <a:stretch>
            <a:fillRect/>
          </a:stretch>
        </p:blipFill>
        <p:spPr bwMode="auto">
          <a:xfrm rot="21077847">
            <a:off x="4572000" y="2852936"/>
            <a:ext cx="3390900" cy="2857500"/>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179512" y="980728"/>
            <a:ext cx="8640960" cy="1143000"/>
          </a:xfrm>
        </p:spPr>
        <p:txBody>
          <a:bodyPr rtlCol="0">
            <a:normAutofit fontScale="90000"/>
          </a:bodyPr>
          <a:lstStyle/>
          <a:p>
            <a:pPr fontAlgn="auto">
              <a:spcAft>
                <a:spcPts val="0"/>
              </a:spcAft>
              <a:defRPr/>
            </a:pPr>
            <a:r>
              <a:rPr lang="en-GB" sz="6000" dirty="0" smtClean="0">
                <a:latin typeface="Segoe Print" panose="02000600000000000000" pitchFamily="2" charset="0"/>
              </a:rPr>
              <a:t>Tudor homes had working toilets, true or false?</a:t>
            </a:r>
          </a:p>
        </p:txBody>
      </p:sp>
      <p:pic>
        <p:nvPicPr>
          <p:cNvPr id="4" name="Picture 3"/>
          <p:cNvPicPr/>
          <p:nvPr/>
        </p:nvPicPr>
        <p:blipFill>
          <a:blip r:embed="rId3" cstate="print"/>
          <a:srcRect/>
          <a:stretch>
            <a:fillRect/>
          </a:stretch>
        </p:blipFill>
        <p:spPr bwMode="auto">
          <a:xfrm rot="438826">
            <a:off x="508208" y="3105885"/>
            <a:ext cx="4176464" cy="3168352"/>
          </a:xfrm>
          <a:prstGeom prst="rect">
            <a:avLst/>
          </a:prstGeom>
          <a:ln>
            <a:noFill/>
          </a:ln>
          <a:effectLst>
            <a:outerShdw blurRad="292100" dist="139700" dir="2700000" algn="tl" rotWithShape="0">
              <a:srgbClr val="333333">
                <a:alpha val="65000"/>
              </a:srgbClr>
            </a:outerShdw>
          </a:effectLst>
        </p:spPr>
      </p:pic>
      <p:pic>
        <p:nvPicPr>
          <p:cNvPr id="5" name="Picture 4" descr="false 1.jpg"/>
          <p:cNvPicPr>
            <a:picLocks noChangeAspect="1"/>
          </p:cNvPicPr>
          <p:nvPr/>
        </p:nvPicPr>
        <p:blipFill>
          <a:blip r:embed="rId4" cstate="print"/>
          <a:stretch>
            <a:fillRect/>
          </a:stretch>
        </p:blipFill>
        <p:spPr>
          <a:xfrm>
            <a:off x="1691680" y="3284984"/>
            <a:ext cx="5451956" cy="17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701824"/>
            <a:ext cx="8229600" cy="1143000"/>
          </a:xfrm>
        </p:spPr>
        <p:txBody>
          <a:bodyPr rtlCol="0">
            <a:noAutofit/>
          </a:bodyPr>
          <a:lstStyle/>
          <a:p>
            <a:pPr fontAlgn="auto">
              <a:spcAft>
                <a:spcPts val="0"/>
              </a:spcAft>
              <a:defRPr/>
            </a:pPr>
            <a:r>
              <a:rPr lang="en-GB" sz="4000" dirty="0" smtClean="0">
                <a:latin typeface="Segoe Print" panose="02000600000000000000" pitchFamily="2" charset="0"/>
              </a:rPr>
              <a:t>Punishment during Tudor times was very harsh, even for the smallest crimes , true or false?</a:t>
            </a:r>
          </a:p>
        </p:txBody>
      </p:sp>
      <p:pic>
        <p:nvPicPr>
          <p:cNvPr id="6" name="Picture 5"/>
          <p:cNvPicPr/>
          <p:nvPr/>
        </p:nvPicPr>
        <p:blipFill>
          <a:blip r:embed="rId2" cstate="print"/>
          <a:srcRect/>
          <a:stretch>
            <a:fillRect/>
          </a:stretch>
        </p:blipFill>
        <p:spPr bwMode="auto">
          <a:xfrm rot="21281738">
            <a:off x="1801169" y="2556690"/>
            <a:ext cx="5734050" cy="3705225"/>
          </a:xfrm>
          <a:prstGeom prst="rect">
            <a:avLst/>
          </a:prstGeom>
          <a:ln>
            <a:noFill/>
          </a:ln>
          <a:effectLst>
            <a:outerShdw blurRad="292100" dist="139700" dir="2700000" algn="tl" rotWithShape="0">
              <a:srgbClr val="333333">
                <a:alpha val="65000"/>
              </a:srgbClr>
            </a:outerShdw>
          </a:effectLst>
        </p:spPr>
      </p:pic>
      <p:pic>
        <p:nvPicPr>
          <p:cNvPr id="4" name="Picture 3" descr="true 1.jpg"/>
          <p:cNvPicPr>
            <a:picLocks noChangeAspect="1"/>
          </p:cNvPicPr>
          <p:nvPr/>
        </p:nvPicPr>
        <p:blipFill>
          <a:blip r:embed="rId3" cstate="print"/>
          <a:stretch>
            <a:fillRect/>
          </a:stretch>
        </p:blipFill>
        <p:spPr>
          <a:xfrm>
            <a:off x="2123728" y="2996952"/>
            <a:ext cx="4676929" cy="1936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76672"/>
            <a:ext cx="5040560" cy="5400600"/>
          </a:xfrm>
        </p:spPr>
        <p:txBody>
          <a:bodyPr/>
          <a:lstStyle/>
          <a:p>
            <a:r>
              <a:rPr lang="en-GB" dirty="0" smtClean="0">
                <a:latin typeface="Segoe Print" panose="02000600000000000000" pitchFamily="2" charset="0"/>
              </a:rPr>
              <a:t>Drunk people were forced to walk the streets dressed in silly outfits like a beer barrel, true or false.</a:t>
            </a:r>
            <a:endParaRPr lang="en-GB" dirty="0">
              <a:latin typeface="Segoe Print" panose="02000600000000000000" pitchFamily="2" charset="0"/>
            </a:endParaRPr>
          </a:p>
        </p:txBody>
      </p:sp>
      <p:pic>
        <p:nvPicPr>
          <p:cNvPr id="44034" name="Picture 2" descr="http://barrelcostume.com/wp-content/uploads/2010/07/leftimage.jpg"/>
          <p:cNvPicPr>
            <a:picLocks noChangeAspect="1" noChangeArrowheads="1"/>
          </p:cNvPicPr>
          <p:nvPr/>
        </p:nvPicPr>
        <p:blipFill>
          <a:blip r:embed="rId2" cstate="print"/>
          <a:srcRect/>
          <a:stretch>
            <a:fillRect/>
          </a:stretch>
        </p:blipFill>
        <p:spPr bwMode="auto">
          <a:xfrm rot="21173678">
            <a:off x="5950384" y="468720"/>
            <a:ext cx="2509101" cy="4978375"/>
          </a:xfrm>
          <a:prstGeom prst="rect">
            <a:avLst/>
          </a:prstGeom>
          <a:ln>
            <a:noFill/>
          </a:ln>
          <a:effectLst>
            <a:outerShdw blurRad="292100" dist="139700" dir="2700000" algn="tl" rotWithShape="0">
              <a:srgbClr val="333333">
                <a:alpha val="65000"/>
              </a:srgbClr>
            </a:outerShdw>
          </a:effectLst>
        </p:spPr>
      </p:pic>
      <p:pic>
        <p:nvPicPr>
          <p:cNvPr id="4" name="Picture 3" descr="true 1.jpg"/>
          <p:cNvPicPr>
            <a:picLocks noChangeAspect="1"/>
          </p:cNvPicPr>
          <p:nvPr/>
        </p:nvPicPr>
        <p:blipFill>
          <a:blip r:embed="rId3" cstate="print"/>
          <a:stretch>
            <a:fillRect/>
          </a:stretch>
        </p:blipFill>
        <p:spPr>
          <a:xfrm>
            <a:off x="3779912" y="2996952"/>
            <a:ext cx="4676929" cy="1936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6082" name="Picture 2" descr="D:\Tudors\Punishment activity\drunkards cloak.jpg"/>
          <p:cNvPicPr>
            <a:picLocks noChangeAspect="1" noChangeArrowheads="1"/>
          </p:cNvPicPr>
          <p:nvPr/>
        </p:nvPicPr>
        <p:blipFill>
          <a:blip r:embed="rId4" cstate="print"/>
          <a:srcRect/>
          <a:stretch>
            <a:fillRect/>
          </a:stretch>
        </p:blipFill>
        <p:spPr bwMode="auto">
          <a:xfrm rot="21251760">
            <a:off x="827584" y="2708920"/>
            <a:ext cx="2520280" cy="367924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35" presetClass="entr" presetSubtype="0" fill="hold" nodeType="afterEffect">
                                  <p:stCondLst>
                                    <p:cond delay="0"/>
                                  </p:stCondLst>
                                  <p:childTnLst>
                                    <p:set>
                                      <p:cBhvr>
                                        <p:cTn id="12" dur="1" fill="hold">
                                          <p:stCondLst>
                                            <p:cond delay="0"/>
                                          </p:stCondLst>
                                        </p:cTn>
                                        <p:tgtEl>
                                          <p:spTgt spid="46082"/>
                                        </p:tgtEl>
                                        <p:attrNameLst>
                                          <p:attrName>style.visibility</p:attrName>
                                        </p:attrNameLst>
                                      </p:cBhvr>
                                      <p:to>
                                        <p:strVal val="visible"/>
                                      </p:to>
                                    </p:set>
                                    <p:animEffect transition="in" filter="fade">
                                      <p:cBhvr>
                                        <p:cTn id="13" dur="2000"/>
                                        <p:tgtEl>
                                          <p:spTgt spid="46082"/>
                                        </p:tgtEl>
                                      </p:cBhvr>
                                    </p:animEffect>
                                    <p:anim calcmode="lin" valueType="num">
                                      <p:cBhvr>
                                        <p:cTn id="14" dur="2000" fill="hold"/>
                                        <p:tgtEl>
                                          <p:spTgt spid="46082"/>
                                        </p:tgtEl>
                                        <p:attrNameLst>
                                          <p:attrName>style.rotation</p:attrName>
                                        </p:attrNameLst>
                                      </p:cBhvr>
                                      <p:tavLst>
                                        <p:tav tm="0">
                                          <p:val>
                                            <p:fltVal val="720"/>
                                          </p:val>
                                        </p:tav>
                                        <p:tav tm="100000">
                                          <p:val>
                                            <p:fltVal val="0"/>
                                          </p:val>
                                        </p:tav>
                                      </p:tavLst>
                                    </p:anim>
                                    <p:anim calcmode="lin" valueType="num">
                                      <p:cBhvr>
                                        <p:cTn id="15" dur="2000" fill="hold"/>
                                        <p:tgtEl>
                                          <p:spTgt spid="46082"/>
                                        </p:tgtEl>
                                        <p:attrNameLst>
                                          <p:attrName>ppt_h</p:attrName>
                                        </p:attrNameLst>
                                      </p:cBhvr>
                                      <p:tavLst>
                                        <p:tav tm="0">
                                          <p:val>
                                            <p:fltVal val="0"/>
                                          </p:val>
                                        </p:tav>
                                        <p:tav tm="100000">
                                          <p:val>
                                            <p:strVal val="#ppt_h"/>
                                          </p:val>
                                        </p:tav>
                                      </p:tavLst>
                                    </p:anim>
                                    <p:anim calcmode="lin" valueType="num">
                                      <p:cBhvr>
                                        <p:cTn id="16" dur="2000" fill="hold"/>
                                        <p:tgtEl>
                                          <p:spTgt spid="4608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11560" y="260648"/>
            <a:ext cx="7772400" cy="114300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b="1" dirty="0" smtClean="0">
                <a:ln w="11430"/>
                <a:solidFill>
                  <a:srgbClr val="002060"/>
                </a:solidFill>
                <a:effectLst>
                  <a:outerShdw blurRad="50800" dist="39000" dir="5460000" algn="tl">
                    <a:srgbClr val="000000">
                      <a:alpha val="38000"/>
                    </a:srgbClr>
                  </a:outerShdw>
                </a:effectLst>
                <a:latin typeface="Segoe Print" panose="02000600000000000000" pitchFamily="2" charset="0"/>
              </a:rPr>
              <a:t>What would you find in a Tudor Town street:</a:t>
            </a:r>
            <a:endParaRPr lang="en-GB" b="1" dirty="0">
              <a:ln w="11430"/>
              <a:solidFill>
                <a:srgbClr val="002060"/>
              </a:solidFill>
              <a:effectLst>
                <a:outerShdw blurRad="50800" dist="39000" dir="5460000" algn="tl">
                  <a:srgbClr val="000000">
                    <a:alpha val="38000"/>
                  </a:srgbClr>
                </a:outerShdw>
              </a:effectLst>
              <a:latin typeface="Segoe Print" panose="02000600000000000000" pitchFamily="2" charset="0"/>
            </a:endParaRPr>
          </a:p>
        </p:txBody>
      </p:sp>
      <p:sp>
        <p:nvSpPr>
          <p:cNvPr id="8195" name="Rectangle 3"/>
          <p:cNvSpPr>
            <a:spLocks noGrp="1" noChangeArrowheads="1"/>
          </p:cNvSpPr>
          <p:nvPr>
            <p:ph sz="half" idx="1"/>
          </p:nvPr>
        </p:nvSpPr>
        <p:spPr>
          <a:xfrm>
            <a:off x="0" y="1772816"/>
            <a:ext cx="9144000" cy="1296144"/>
          </a:xfrm>
        </p:spPr>
        <p:txBody>
          <a:bodyPr/>
          <a:lstStyle/>
          <a:p>
            <a:pPr>
              <a:lnSpc>
                <a:spcPct val="90000"/>
              </a:lnSpc>
              <a:buFont typeface="Courier New" pitchFamily="49" charset="0"/>
              <a:buChar char="o"/>
            </a:pPr>
            <a:r>
              <a:rPr lang="en-GB" sz="2400" dirty="0">
                <a:solidFill>
                  <a:schemeClr val="tx2"/>
                </a:solidFill>
                <a:latin typeface="Segoe Print" panose="02000600000000000000" pitchFamily="2" charset="0"/>
              </a:rPr>
              <a:t>C</a:t>
            </a:r>
            <a:r>
              <a:rPr lang="en-GB" sz="2400" dirty="0" smtClean="0">
                <a:solidFill>
                  <a:schemeClr val="tx2"/>
                </a:solidFill>
                <a:latin typeface="Segoe Print" panose="02000600000000000000" pitchFamily="2" charset="0"/>
              </a:rPr>
              <a:t>ircle </a:t>
            </a:r>
            <a:r>
              <a:rPr lang="en-GB" sz="2400" dirty="0" smtClean="0">
                <a:solidFill>
                  <a:schemeClr val="tx2"/>
                </a:solidFill>
                <a:latin typeface="Segoe Print" panose="02000600000000000000" pitchFamily="2" charset="0"/>
              </a:rPr>
              <a:t>at least </a:t>
            </a:r>
            <a:r>
              <a:rPr lang="en-GB" sz="3200" b="1" dirty="0" smtClean="0">
                <a:solidFill>
                  <a:srgbClr val="7030A0"/>
                </a:solidFill>
                <a:latin typeface="Segoe Print" panose="02000600000000000000" pitchFamily="2" charset="0"/>
              </a:rPr>
              <a:t>6</a:t>
            </a:r>
            <a:r>
              <a:rPr lang="en-GB" sz="2400" dirty="0" smtClean="0">
                <a:solidFill>
                  <a:schemeClr val="tx2"/>
                </a:solidFill>
                <a:latin typeface="Segoe Print" panose="02000600000000000000" pitchFamily="2" charset="0"/>
              </a:rPr>
              <a:t> activities that you think could cause problems in a Tudor town street. Explain why they might cause Tudor problems</a:t>
            </a:r>
            <a:r>
              <a:rPr lang="en-GB" dirty="0" smtClean="0">
                <a:solidFill>
                  <a:schemeClr val="tx2"/>
                </a:solidFill>
                <a:latin typeface="Segoe Print" panose="02000600000000000000" pitchFamily="2" charset="0"/>
              </a:rPr>
              <a:t>.</a:t>
            </a:r>
            <a:endParaRPr lang="en-GB" dirty="0">
              <a:solidFill>
                <a:schemeClr val="tx2"/>
              </a:solidFill>
              <a:latin typeface="Segoe Print" panose="02000600000000000000" pitchFamily="2" charset="0"/>
            </a:endParaRPr>
          </a:p>
        </p:txBody>
      </p:sp>
      <p:pic>
        <p:nvPicPr>
          <p:cNvPr id="6" name="gallerymediumimage" descr="Muck Hills - Elizabethans knew of the need for personal cleanliness, but  water supplies, mainly wells and streams, could become contaminated as there was no system to remove human and animal waste.  Livestock markets were held in the streets where the cattle were also slaughtered. The Corporation set up 'muck h...">
            <a:hlinkClick r:id="rId2"/>
          </p:cNvPr>
          <p:cNvPicPr/>
          <p:nvPr/>
        </p:nvPicPr>
        <p:blipFill>
          <a:blip r:embed="rId3" cstate="print"/>
          <a:srcRect/>
          <a:stretch>
            <a:fillRect/>
          </a:stretch>
        </p:blipFill>
        <p:spPr bwMode="auto">
          <a:xfrm>
            <a:off x="611560" y="3140968"/>
            <a:ext cx="6048672" cy="3292607"/>
          </a:xfrm>
          <a:prstGeom prst="rect">
            <a:avLst/>
          </a:prstGeom>
          <a:ln>
            <a:noFill/>
          </a:ln>
          <a:effectLst>
            <a:outerShdw blurRad="292100" dist="139700" dir="2700000" algn="tl" rotWithShape="0">
              <a:srgbClr val="333333">
                <a:alpha val="65000"/>
              </a:srgbClr>
            </a:outerShdw>
          </a:effectLst>
        </p:spPr>
      </p:pic>
      <p:grpSp>
        <p:nvGrpSpPr>
          <p:cNvPr id="10" name="Group 9"/>
          <p:cNvGrpSpPr/>
          <p:nvPr/>
        </p:nvGrpSpPr>
        <p:grpSpPr>
          <a:xfrm>
            <a:off x="4860032" y="5013176"/>
            <a:ext cx="2088232" cy="1080120"/>
            <a:chOff x="4860032" y="5013176"/>
            <a:chExt cx="2088232" cy="1080120"/>
          </a:xfrm>
        </p:grpSpPr>
        <p:sp>
          <p:nvSpPr>
            <p:cNvPr id="7" name="Oval 6"/>
            <p:cNvSpPr/>
            <p:nvPr/>
          </p:nvSpPr>
          <p:spPr>
            <a:xfrm>
              <a:off x="4860032" y="5301208"/>
              <a:ext cx="720080" cy="79208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9" name="Straight Connector 8"/>
            <p:cNvCxnSpPr>
              <a:stCxn id="7" idx="6"/>
            </p:cNvCxnSpPr>
            <p:nvPr/>
          </p:nvCxnSpPr>
          <p:spPr>
            <a:xfrm flipV="1">
              <a:off x="5580112" y="5013176"/>
              <a:ext cx="1368152" cy="68407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6804248" y="4005064"/>
            <a:ext cx="2232248" cy="2554545"/>
          </a:xfrm>
          <a:prstGeom prst="rect">
            <a:avLst/>
          </a:prstGeom>
          <a:noFill/>
        </p:spPr>
        <p:txBody>
          <a:bodyPr wrap="square" rtlCol="0">
            <a:spAutoFit/>
          </a:bodyPr>
          <a:lstStyle/>
          <a:p>
            <a:pPr algn="ctr"/>
            <a:r>
              <a:rPr lang="en-GB" sz="2000" dirty="0" smtClean="0">
                <a:solidFill>
                  <a:srgbClr val="7030A0"/>
                </a:solidFill>
                <a:latin typeface="Segoe Print" panose="02000600000000000000" pitchFamily="2" charset="0"/>
              </a:rPr>
              <a:t>A lady is going to toilet in the water supply.  This could make people sick if they drank the water.</a:t>
            </a:r>
            <a:endParaRPr lang="en-GB" sz="3600" dirty="0">
              <a:latin typeface="Segoe Print" panose="02000600000000000000" pitchFamily="2" charset="0"/>
            </a:endParaRPr>
          </a:p>
        </p:txBody>
      </p:sp>
      <p:sp>
        <p:nvSpPr>
          <p:cNvPr id="12" name="TextBox 11"/>
          <p:cNvSpPr txBox="1"/>
          <p:nvPr/>
        </p:nvSpPr>
        <p:spPr>
          <a:xfrm rot="21134884">
            <a:off x="6314716" y="3203744"/>
            <a:ext cx="2141933" cy="400110"/>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en-GB" sz="2000" dirty="0" smtClean="0">
                <a:latin typeface="Segoe Print" panose="02000600000000000000" pitchFamily="2" charset="0"/>
              </a:rPr>
              <a:t>Success criteria</a:t>
            </a:r>
            <a:endParaRPr lang="en-GB" sz="2000" dirty="0">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23528" y="0"/>
            <a:ext cx="8532440" cy="11430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2800" b="1" dirty="0" smtClean="0">
                <a:ln w="11430"/>
                <a:solidFill>
                  <a:srgbClr val="002060"/>
                </a:solidFill>
                <a:effectLst>
                  <a:outerShdw blurRad="50800" dist="39000" dir="5460000" algn="tl">
                    <a:srgbClr val="000000">
                      <a:alpha val="38000"/>
                    </a:srgbClr>
                  </a:outerShdw>
                </a:effectLst>
                <a:latin typeface="Segoe Print" panose="02000600000000000000" pitchFamily="2" charset="0"/>
              </a:rPr>
              <a:t>What would you find in a Tudor Town street:</a:t>
            </a:r>
            <a:endParaRPr lang="en-GB" sz="2800" b="1" dirty="0">
              <a:ln w="11430"/>
              <a:solidFill>
                <a:srgbClr val="002060"/>
              </a:solidFill>
              <a:effectLst>
                <a:outerShdw blurRad="50800" dist="39000" dir="5460000" algn="tl">
                  <a:srgbClr val="000000">
                    <a:alpha val="38000"/>
                  </a:srgbClr>
                </a:outerShdw>
              </a:effectLst>
              <a:latin typeface="Segoe Print" panose="02000600000000000000" pitchFamily="2" charset="0"/>
            </a:endParaRPr>
          </a:p>
        </p:txBody>
      </p:sp>
      <p:sp>
        <p:nvSpPr>
          <p:cNvPr id="8195" name="Rectangle 3"/>
          <p:cNvSpPr>
            <a:spLocks noGrp="1" noChangeArrowheads="1"/>
          </p:cNvSpPr>
          <p:nvPr>
            <p:ph sz="half" idx="1"/>
          </p:nvPr>
        </p:nvSpPr>
        <p:spPr>
          <a:xfrm>
            <a:off x="0" y="908720"/>
            <a:ext cx="9144000" cy="576064"/>
          </a:xfrm>
        </p:spPr>
        <p:txBody>
          <a:bodyPr/>
          <a:lstStyle/>
          <a:p>
            <a:pPr algn="ctr">
              <a:lnSpc>
                <a:spcPct val="90000"/>
              </a:lnSpc>
              <a:buFont typeface="Courier New" pitchFamily="49" charset="0"/>
              <a:buChar char="o"/>
            </a:pPr>
            <a:r>
              <a:rPr lang="en-GB" sz="2400" dirty="0" smtClean="0">
                <a:solidFill>
                  <a:schemeClr val="tx2"/>
                </a:solidFill>
                <a:latin typeface="Segoe Print" panose="02000600000000000000" pitchFamily="2" charset="0"/>
              </a:rPr>
              <a:t>The </a:t>
            </a:r>
            <a:r>
              <a:rPr lang="en-GB" sz="3200" b="1" dirty="0" smtClean="0">
                <a:solidFill>
                  <a:srgbClr val="7030A0"/>
                </a:solidFill>
                <a:latin typeface="Segoe Print" panose="02000600000000000000" pitchFamily="2" charset="0"/>
              </a:rPr>
              <a:t>6</a:t>
            </a:r>
            <a:r>
              <a:rPr lang="en-GB" sz="2400" dirty="0" smtClean="0">
                <a:solidFill>
                  <a:schemeClr val="tx2"/>
                </a:solidFill>
                <a:latin typeface="Segoe Print" panose="02000600000000000000" pitchFamily="2" charset="0"/>
              </a:rPr>
              <a:t> activities you could have found were</a:t>
            </a:r>
            <a:r>
              <a:rPr lang="en-GB" dirty="0" smtClean="0">
                <a:solidFill>
                  <a:schemeClr val="tx2"/>
                </a:solidFill>
                <a:latin typeface="Segoe Print" panose="02000600000000000000" pitchFamily="2" charset="0"/>
              </a:rPr>
              <a:t>:</a:t>
            </a:r>
            <a:endParaRPr lang="en-GB" dirty="0">
              <a:solidFill>
                <a:schemeClr val="tx2"/>
              </a:solidFill>
              <a:latin typeface="Segoe Print" panose="02000600000000000000" pitchFamily="2" charset="0"/>
            </a:endParaRPr>
          </a:p>
        </p:txBody>
      </p:sp>
      <p:pic>
        <p:nvPicPr>
          <p:cNvPr id="6" name="gallerymediumimage" descr="Muck Hills - Elizabethans knew of the need for personal cleanliness, but  water supplies, mainly wells and streams, could become contaminated as there was no system to remove human and animal waste.  Livestock markets were held in the streets where the cattle were also slaughtered. The Corporation set up 'muck h...">
            <a:hlinkClick r:id="rId2"/>
          </p:cNvPr>
          <p:cNvPicPr/>
          <p:nvPr/>
        </p:nvPicPr>
        <p:blipFill>
          <a:blip r:embed="rId3" cstate="print"/>
          <a:srcRect/>
          <a:stretch>
            <a:fillRect/>
          </a:stretch>
        </p:blipFill>
        <p:spPr bwMode="auto">
          <a:xfrm>
            <a:off x="1331640" y="2420888"/>
            <a:ext cx="6048672" cy="3292607"/>
          </a:xfrm>
          <a:prstGeom prst="rect">
            <a:avLst/>
          </a:prstGeom>
          <a:ln>
            <a:noFill/>
          </a:ln>
          <a:effectLst>
            <a:outerShdw blurRad="292100" dist="139700" dir="2700000" algn="tl" rotWithShape="0">
              <a:srgbClr val="333333">
                <a:alpha val="65000"/>
              </a:srgbClr>
            </a:outerShdw>
          </a:effectLst>
        </p:spPr>
      </p:pic>
      <p:sp>
        <p:nvSpPr>
          <p:cNvPr id="7" name="Oval 6"/>
          <p:cNvSpPr/>
          <p:nvPr/>
        </p:nvSpPr>
        <p:spPr>
          <a:xfrm>
            <a:off x="5580112" y="4509120"/>
            <a:ext cx="720080"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9" name="Straight Connector 8"/>
          <p:cNvCxnSpPr>
            <a:stCxn id="7" idx="6"/>
          </p:cNvCxnSpPr>
          <p:nvPr/>
        </p:nvCxnSpPr>
        <p:spPr>
          <a:xfrm flipV="1">
            <a:off x="6300192" y="4221088"/>
            <a:ext cx="1152128" cy="68407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52320" y="4005064"/>
            <a:ext cx="1584176" cy="1077218"/>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A lady is going to toilet in the water supply.</a:t>
            </a:r>
            <a:endParaRPr lang="en-GB" sz="2800" dirty="0">
              <a:latin typeface="Segoe Print" panose="02000600000000000000" pitchFamily="2" charset="0"/>
            </a:endParaRPr>
          </a:p>
        </p:txBody>
      </p:sp>
      <p:grpSp>
        <p:nvGrpSpPr>
          <p:cNvPr id="48" name="Group 47"/>
          <p:cNvGrpSpPr/>
          <p:nvPr/>
        </p:nvGrpSpPr>
        <p:grpSpPr>
          <a:xfrm>
            <a:off x="6444208" y="1412776"/>
            <a:ext cx="2376264" cy="2592288"/>
            <a:chOff x="6444208" y="1412776"/>
            <a:chExt cx="2376264" cy="2592288"/>
          </a:xfrm>
        </p:grpSpPr>
        <p:sp>
          <p:nvSpPr>
            <p:cNvPr id="15" name="Oval 14"/>
            <p:cNvSpPr/>
            <p:nvPr/>
          </p:nvSpPr>
          <p:spPr>
            <a:xfrm>
              <a:off x="6444208" y="3212976"/>
              <a:ext cx="115212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0" name="Straight Connector 19"/>
            <p:cNvCxnSpPr>
              <a:stCxn id="15" idx="0"/>
            </p:cNvCxnSpPr>
            <p:nvPr/>
          </p:nvCxnSpPr>
          <p:spPr>
            <a:xfrm rot="5400000" flipH="1" flipV="1">
              <a:off x="6732240" y="2492896"/>
              <a:ext cx="1008112" cy="432048"/>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236296" y="1412776"/>
              <a:ext cx="1584176" cy="1323439"/>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A dog eating out of the pot that people would cook in.</a:t>
              </a:r>
              <a:endParaRPr lang="en-GB" sz="2800" dirty="0">
                <a:latin typeface="Segoe Print" panose="02000600000000000000" pitchFamily="2" charset="0"/>
              </a:endParaRPr>
            </a:p>
          </p:txBody>
        </p:sp>
      </p:grpSp>
      <p:grpSp>
        <p:nvGrpSpPr>
          <p:cNvPr id="49" name="Group 48"/>
          <p:cNvGrpSpPr/>
          <p:nvPr/>
        </p:nvGrpSpPr>
        <p:grpSpPr>
          <a:xfrm>
            <a:off x="6156176" y="4869160"/>
            <a:ext cx="2736304" cy="2013322"/>
            <a:chOff x="6156176" y="4869160"/>
            <a:chExt cx="2736304" cy="2013322"/>
          </a:xfrm>
        </p:grpSpPr>
        <p:grpSp>
          <p:nvGrpSpPr>
            <p:cNvPr id="43" name="Group 42"/>
            <p:cNvGrpSpPr/>
            <p:nvPr/>
          </p:nvGrpSpPr>
          <p:grpSpPr>
            <a:xfrm>
              <a:off x="6156176" y="4869160"/>
              <a:ext cx="1368152" cy="936103"/>
              <a:chOff x="6156176" y="4869160"/>
              <a:chExt cx="1368152" cy="936103"/>
            </a:xfrm>
          </p:grpSpPr>
          <p:sp>
            <p:nvSpPr>
              <p:cNvPr id="14" name="Oval 13"/>
              <p:cNvSpPr/>
              <p:nvPr/>
            </p:nvSpPr>
            <p:spPr>
              <a:xfrm>
                <a:off x="6156176" y="4869160"/>
                <a:ext cx="115212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3" name="Straight Connector 22"/>
              <p:cNvCxnSpPr>
                <a:stCxn id="14" idx="5"/>
              </p:cNvCxnSpPr>
              <p:nvPr/>
            </p:nvCxnSpPr>
            <p:spPr>
              <a:xfrm rot="16200000" flipH="1">
                <a:off x="7201946" y="5482881"/>
                <a:ext cx="260015" cy="384749"/>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6732240" y="5805264"/>
              <a:ext cx="2160240" cy="1077218"/>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Animals drinking and going to toilet in the water supply.</a:t>
              </a:r>
              <a:endParaRPr lang="en-GB" sz="2800" dirty="0">
                <a:latin typeface="Segoe Print" panose="02000600000000000000" pitchFamily="2" charset="0"/>
              </a:endParaRPr>
            </a:p>
          </p:txBody>
        </p:sp>
      </p:grpSp>
      <p:grpSp>
        <p:nvGrpSpPr>
          <p:cNvPr id="50" name="Group 49"/>
          <p:cNvGrpSpPr/>
          <p:nvPr/>
        </p:nvGrpSpPr>
        <p:grpSpPr>
          <a:xfrm>
            <a:off x="3203848" y="4365104"/>
            <a:ext cx="2664296" cy="2343165"/>
            <a:chOff x="3203848" y="4365104"/>
            <a:chExt cx="2664296" cy="2343165"/>
          </a:xfrm>
        </p:grpSpPr>
        <p:grpSp>
          <p:nvGrpSpPr>
            <p:cNvPr id="44" name="Group 43"/>
            <p:cNvGrpSpPr/>
            <p:nvPr/>
          </p:nvGrpSpPr>
          <p:grpSpPr>
            <a:xfrm>
              <a:off x="4716016" y="4365104"/>
              <a:ext cx="1080120" cy="1584176"/>
              <a:chOff x="4716016" y="4365104"/>
              <a:chExt cx="1080120" cy="1584176"/>
            </a:xfrm>
          </p:grpSpPr>
          <p:sp>
            <p:nvSpPr>
              <p:cNvPr id="19" name="Oval 18"/>
              <p:cNvSpPr/>
              <p:nvPr/>
            </p:nvSpPr>
            <p:spPr>
              <a:xfrm rot="16200000">
                <a:off x="4572000" y="4509120"/>
                <a:ext cx="1368152" cy="10801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2" name="Straight Connector 21"/>
              <p:cNvCxnSpPr>
                <a:endCxn id="19" idx="2"/>
              </p:cNvCxnSpPr>
              <p:nvPr/>
            </p:nvCxnSpPr>
            <p:spPr>
              <a:xfrm flipV="1">
                <a:off x="4788024" y="5733256"/>
                <a:ext cx="468052" cy="216024"/>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9" name="TextBox 38"/>
            <p:cNvSpPr txBox="1"/>
            <p:nvPr/>
          </p:nvSpPr>
          <p:spPr>
            <a:xfrm>
              <a:off x="3203848" y="5877272"/>
              <a:ext cx="2664296" cy="830997"/>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Human and animal waste piled next to the towns water supply.</a:t>
              </a:r>
              <a:endParaRPr lang="en-GB" sz="2800" dirty="0">
                <a:latin typeface="Segoe Print" panose="02000600000000000000" pitchFamily="2" charset="0"/>
              </a:endParaRPr>
            </a:p>
          </p:txBody>
        </p:sp>
      </p:grpSp>
      <p:grpSp>
        <p:nvGrpSpPr>
          <p:cNvPr id="51" name="Group 50"/>
          <p:cNvGrpSpPr/>
          <p:nvPr/>
        </p:nvGrpSpPr>
        <p:grpSpPr>
          <a:xfrm>
            <a:off x="179512" y="4509120"/>
            <a:ext cx="3240360" cy="2373362"/>
            <a:chOff x="179512" y="4509120"/>
            <a:chExt cx="3240360" cy="2373362"/>
          </a:xfrm>
        </p:grpSpPr>
        <p:grpSp>
          <p:nvGrpSpPr>
            <p:cNvPr id="45" name="Group 44"/>
            <p:cNvGrpSpPr/>
            <p:nvPr/>
          </p:nvGrpSpPr>
          <p:grpSpPr>
            <a:xfrm>
              <a:off x="1331640" y="4509120"/>
              <a:ext cx="2088232" cy="1296144"/>
              <a:chOff x="1331640" y="4509120"/>
              <a:chExt cx="2088232" cy="1296144"/>
            </a:xfrm>
          </p:grpSpPr>
          <p:sp>
            <p:nvSpPr>
              <p:cNvPr id="17" name="Oval 16"/>
              <p:cNvSpPr/>
              <p:nvPr/>
            </p:nvSpPr>
            <p:spPr>
              <a:xfrm>
                <a:off x="2123728" y="4509120"/>
                <a:ext cx="1296144" cy="100811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4" name="Straight Connector 23"/>
              <p:cNvCxnSpPr/>
              <p:nvPr/>
            </p:nvCxnSpPr>
            <p:spPr>
              <a:xfrm flipV="1">
                <a:off x="1331640" y="5301208"/>
                <a:ext cx="936104" cy="504056"/>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0" name="TextBox 39"/>
            <p:cNvSpPr txBox="1"/>
            <p:nvPr/>
          </p:nvSpPr>
          <p:spPr>
            <a:xfrm>
              <a:off x="179512" y="5805264"/>
              <a:ext cx="2592288" cy="1077218"/>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A man shovelling human and animal waste next to the towns water supply.</a:t>
              </a:r>
              <a:endParaRPr lang="en-GB" sz="2800" dirty="0">
                <a:latin typeface="Segoe Print" panose="02000600000000000000" pitchFamily="2" charset="0"/>
              </a:endParaRPr>
            </a:p>
          </p:txBody>
        </p:sp>
      </p:grpSp>
      <p:grpSp>
        <p:nvGrpSpPr>
          <p:cNvPr id="53" name="Group 52"/>
          <p:cNvGrpSpPr/>
          <p:nvPr/>
        </p:nvGrpSpPr>
        <p:grpSpPr>
          <a:xfrm>
            <a:off x="2987824" y="1484784"/>
            <a:ext cx="3024336" cy="2088232"/>
            <a:chOff x="2987824" y="1484784"/>
            <a:chExt cx="3024336" cy="2088232"/>
          </a:xfrm>
        </p:grpSpPr>
        <p:grpSp>
          <p:nvGrpSpPr>
            <p:cNvPr id="47" name="Group 46"/>
            <p:cNvGrpSpPr/>
            <p:nvPr/>
          </p:nvGrpSpPr>
          <p:grpSpPr>
            <a:xfrm>
              <a:off x="4427984" y="2276872"/>
              <a:ext cx="1152128" cy="1296144"/>
              <a:chOff x="4427984" y="2276872"/>
              <a:chExt cx="1152128" cy="1296144"/>
            </a:xfrm>
          </p:grpSpPr>
          <p:sp>
            <p:nvSpPr>
              <p:cNvPr id="16" name="Oval 15"/>
              <p:cNvSpPr/>
              <p:nvPr/>
            </p:nvSpPr>
            <p:spPr>
              <a:xfrm>
                <a:off x="4427984" y="2780928"/>
                <a:ext cx="1152128" cy="7920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5" name="Straight Connector 24"/>
              <p:cNvCxnSpPr/>
              <p:nvPr/>
            </p:nvCxnSpPr>
            <p:spPr>
              <a:xfrm rot="16200000" flipV="1">
                <a:off x="4355976" y="2348880"/>
                <a:ext cx="504056" cy="36004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a:off x="2987824" y="1484784"/>
              <a:ext cx="3024336" cy="830997"/>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A person throwing toilet waste out of the window into the street.</a:t>
              </a:r>
              <a:endParaRPr lang="en-GB" sz="2800" dirty="0">
                <a:latin typeface="Segoe Print" panose="02000600000000000000" pitchFamily="2" charset="0"/>
              </a:endParaRPr>
            </a:p>
          </p:txBody>
        </p:sp>
      </p:grpSp>
      <p:grpSp>
        <p:nvGrpSpPr>
          <p:cNvPr id="52" name="Group 51"/>
          <p:cNvGrpSpPr/>
          <p:nvPr/>
        </p:nvGrpSpPr>
        <p:grpSpPr>
          <a:xfrm>
            <a:off x="179512" y="1484784"/>
            <a:ext cx="4419116" cy="3561029"/>
            <a:chOff x="179512" y="1484784"/>
            <a:chExt cx="4419116" cy="3561029"/>
          </a:xfrm>
        </p:grpSpPr>
        <p:grpSp>
          <p:nvGrpSpPr>
            <p:cNvPr id="46" name="Group 45"/>
            <p:cNvGrpSpPr/>
            <p:nvPr/>
          </p:nvGrpSpPr>
          <p:grpSpPr>
            <a:xfrm>
              <a:off x="1475656" y="2276872"/>
              <a:ext cx="3122972" cy="2768941"/>
              <a:chOff x="1475656" y="2276872"/>
              <a:chExt cx="3122972" cy="2768941"/>
            </a:xfrm>
          </p:grpSpPr>
          <p:sp>
            <p:nvSpPr>
              <p:cNvPr id="18" name="Oval 17"/>
              <p:cNvSpPr/>
              <p:nvPr/>
            </p:nvSpPr>
            <p:spPr>
              <a:xfrm rot="1311352">
                <a:off x="3033204" y="4044434"/>
                <a:ext cx="1565424" cy="100137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Segoe Print" panose="02000600000000000000" pitchFamily="2" charset="0"/>
                </a:endParaRPr>
              </a:p>
            </p:txBody>
          </p:sp>
          <p:cxnSp>
            <p:nvCxnSpPr>
              <p:cNvPr id="21" name="Straight Connector 20"/>
              <p:cNvCxnSpPr/>
              <p:nvPr/>
            </p:nvCxnSpPr>
            <p:spPr>
              <a:xfrm rot="16200000" flipH="1">
                <a:off x="1403648" y="2348880"/>
                <a:ext cx="1872208" cy="1728192"/>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179512" y="1484784"/>
              <a:ext cx="1728192" cy="830997"/>
            </a:xfrm>
            <a:prstGeom prst="rect">
              <a:avLst/>
            </a:prstGeom>
            <a:noFill/>
          </p:spPr>
          <p:txBody>
            <a:bodyPr wrap="square" rtlCol="0">
              <a:spAutoFit/>
            </a:bodyPr>
            <a:lstStyle/>
            <a:p>
              <a:pPr algn="ctr"/>
              <a:r>
                <a:rPr lang="en-GB" sz="1600" dirty="0" smtClean="0">
                  <a:solidFill>
                    <a:srgbClr val="7030A0"/>
                  </a:solidFill>
                  <a:latin typeface="Segoe Print" panose="02000600000000000000" pitchFamily="2" charset="0"/>
                </a:rPr>
                <a:t>Children playing in the dirty streets.</a:t>
              </a:r>
              <a:endParaRPr lang="en-GB" sz="2800" dirty="0">
                <a:latin typeface="Segoe Print" panose="02000600000000000000" pitchFamily="2"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dissolv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dissolve">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dissolve">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dissolve">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53"/>
                                        </p:tgtEl>
                                        <p:attrNameLst>
                                          <p:attrName>style.visibility</p:attrName>
                                        </p:attrNameLst>
                                      </p:cBhvr>
                                      <p:to>
                                        <p:strVal val="visible"/>
                                      </p:to>
                                    </p:set>
                                    <p:animEffect transition="in" filter="dissolve">
                                      <p:cBhvr>
                                        <p:cTn id="27" dur="500"/>
                                        <p:tgtEl>
                                          <p:spTgt spid="5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dissolve">
                                      <p:cBhvr>
                                        <p:cTn id="3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22527673"/>
              </p:ext>
            </p:extLst>
          </p:nvPr>
        </p:nvGraphicFramePr>
        <p:xfrm>
          <a:off x="205086" y="1196752"/>
          <a:ext cx="8759402" cy="5795543"/>
        </p:xfrm>
        <a:graphic>
          <a:graphicData uri="http://schemas.openxmlformats.org/drawingml/2006/table">
            <a:tbl>
              <a:tblPr firstRow="1" firstCol="1" bandRow="1">
                <a:tableStyleId>{5C22544A-7EE6-4342-B048-85BDC9FD1C3A}</a:tableStyleId>
              </a:tblPr>
              <a:tblGrid>
                <a:gridCol w="1486594"/>
                <a:gridCol w="2808312"/>
                <a:gridCol w="4464496"/>
              </a:tblGrid>
              <a:tr h="203655">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 </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PRESENT</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1500</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03655">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POPULATION</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About 57m.</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2.7m</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966">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TOWNS</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Many towns, some very large, up to 4-500,000 people.</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Fewer towns, often little bigger than present day villages. A few hundred people.</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277">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HOUSES</a:t>
                      </a:r>
                      <a:r>
                        <a:rPr lang="en-GB" sz="1400" dirty="0" smtClean="0">
                          <a:solidFill>
                            <a:sysClr val="windowText" lastClr="000000"/>
                          </a:solidFill>
                          <a:effectLst/>
                          <a:latin typeface="Segoe Print" panose="02000600000000000000" pitchFamily="2" charset="0"/>
                        </a:rPr>
                        <a:t>/ FURNITURE</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Built of varied materials – brick, stone, concrete, steel, glass. Comfortable, soft furniture.</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Wood, thatch, lime plaster, dung(!) – stone and new materials brick and glass for those who could afford it. Furniture generally hard.</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814621">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MEALS</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Wide variety from home and abroad – balanced diet available.</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Mainly meat, vegetables, cheese, bread beer – home grown fruit. No potatoes/rice – unbalanced diet.</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610966">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INDUSTRY</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Electronic, automotive, chemical, engineering, textiles.</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Cloth making – based on sheep farming for wool. Manufacture in the home or in workshops.</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73935">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JOBS</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Huge variety, mainly industrial, professional or service or retail. 11/2% population work on the land!</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Subsistence (lived on what you could grow and sell). Skilled crafts and spinning and weaving. 90% of the population lived on the land.</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18277">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COUNTRYSIDE</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a:solidFill>
                            <a:sysClr val="windowText" lastClr="000000"/>
                          </a:solidFill>
                          <a:effectLst/>
                          <a:latin typeface="Segoe Print" panose="02000600000000000000" pitchFamily="2" charset="0"/>
                        </a:rPr>
                        <a:t>Managed or farmed</a:t>
                      </a:r>
                    </a:p>
                    <a:p>
                      <a:pPr>
                        <a:lnSpc>
                          <a:spcPct val="115000"/>
                        </a:lnSpc>
                        <a:spcAft>
                          <a:spcPts val="0"/>
                        </a:spcAft>
                      </a:pPr>
                      <a:r>
                        <a:rPr lang="en-GB" sz="1400">
                          <a:solidFill>
                            <a:sysClr val="windowText" lastClr="000000"/>
                          </a:solidFill>
                          <a:effectLst/>
                          <a:latin typeface="Segoe Print" panose="02000600000000000000" pitchFamily="2" charset="0"/>
                        </a:rPr>
                        <a:t>Protected for leisure use or landscape</a:t>
                      </a:r>
                      <a:endParaRPr lang="en-GB" sz="140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1400" dirty="0">
                          <a:solidFill>
                            <a:sysClr val="windowText" lastClr="000000"/>
                          </a:solidFill>
                          <a:effectLst/>
                          <a:latin typeface="Segoe Print" panose="02000600000000000000" pitchFamily="2" charset="0"/>
                        </a:rPr>
                        <a:t>Largely forested, great areas of wilderness, especially in the north. Open field, village based farming. Danger of wild animals – even wolves!</a:t>
                      </a:r>
                      <a:endParaRPr lang="en-GB" sz="1400" dirty="0">
                        <a:solidFill>
                          <a:sysClr val="windowText" lastClr="000000"/>
                        </a:solidFill>
                        <a:effectLst/>
                        <a:latin typeface="Segoe Print" panose="02000600000000000000" pitchFamily="2" charset="0"/>
                        <a:ea typeface="Times New Roman"/>
                        <a:cs typeface="Times New Roman"/>
                      </a:endParaRPr>
                    </a:p>
                  </a:txBody>
                  <a:tcPr marL="59631" marR="59631"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3" name="Rectangle 2"/>
          <p:cNvSpPr txBox="1">
            <a:spLocks noChangeArrowheads="1"/>
          </p:cNvSpPr>
          <p:nvPr/>
        </p:nvSpPr>
        <p:spPr>
          <a:xfrm>
            <a:off x="179512" y="260648"/>
            <a:ext cx="7772400" cy="1143000"/>
          </a:xfrm>
          <a:prstGeom prst="rect">
            <a:avLst/>
          </a:prstGeom>
        </p:spPr>
        <p:txBody>
          <a:bodyPr>
            <a:normAutofit fontScale="97500"/>
            <a:scene3d>
              <a:camera prst="orthographicFront"/>
              <a:lightRig rig="flat" dir="tl">
                <a:rot lat="0" lon="0" rev="6600000"/>
              </a:lightRig>
            </a:scene3d>
            <a:sp3d extrusionH="25400" contourW="8890">
              <a:bevelT w="38100" h="31750"/>
              <a:contourClr>
                <a:schemeClr val="accent2">
                  <a:shade val="75000"/>
                </a:schemeClr>
              </a:contourClr>
            </a:sp3d>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GB" b="1" dirty="0" smtClean="0">
                <a:ln w="11430"/>
                <a:solidFill>
                  <a:srgbClr val="002060"/>
                </a:solidFill>
                <a:effectLst>
                  <a:outerShdw blurRad="50800" dist="39000" dir="5460000" algn="tl">
                    <a:srgbClr val="000000">
                      <a:alpha val="38000"/>
                    </a:srgbClr>
                  </a:outerShdw>
                </a:effectLst>
                <a:latin typeface="Segoe Print" panose="02000600000000000000" pitchFamily="2" charset="0"/>
              </a:rPr>
              <a:t>Task!</a:t>
            </a:r>
            <a:endParaRPr lang="en-GB" b="1" dirty="0">
              <a:ln w="11430"/>
              <a:solidFill>
                <a:srgbClr val="002060"/>
              </a:solidFill>
              <a:effectLst>
                <a:outerShdw blurRad="50800" dist="39000" dir="5460000" algn="tl">
                  <a:srgbClr val="000000">
                    <a:alpha val="38000"/>
                  </a:srgbClr>
                </a:outerShdw>
              </a:effectLst>
              <a:latin typeface="Segoe Print" panose="02000600000000000000" pitchFamily="2" charset="0"/>
            </a:endParaRPr>
          </a:p>
        </p:txBody>
      </p:sp>
      <p:sp>
        <p:nvSpPr>
          <p:cNvPr id="4" name="Rounded Rectangle 3"/>
          <p:cNvSpPr/>
          <p:nvPr/>
        </p:nvSpPr>
        <p:spPr>
          <a:xfrm>
            <a:off x="5436096" y="51098"/>
            <a:ext cx="3707904" cy="135255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sz="2000" b="1" dirty="0" smtClean="0">
                <a:solidFill>
                  <a:schemeClr val="tx1"/>
                </a:solidFill>
                <a:latin typeface="Segoe Print" panose="02000600000000000000" pitchFamily="2" charset="0"/>
              </a:rPr>
              <a:t>Using your worksheets and </a:t>
            </a:r>
            <a:r>
              <a:rPr lang="en-GB" sz="2000" b="1" i="1" dirty="0" smtClean="0">
                <a:solidFill>
                  <a:schemeClr val="tx1"/>
                </a:solidFill>
                <a:latin typeface="Segoe Print" panose="02000600000000000000" pitchFamily="2" charset="0"/>
              </a:rPr>
              <a:t>The Making of the United Kingdom, </a:t>
            </a:r>
            <a:r>
              <a:rPr lang="en-GB" sz="2000" b="1" dirty="0" smtClean="0">
                <a:solidFill>
                  <a:schemeClr val="tx1"/>
                </a:solidFill>
                <a:latin typeface="Segoe Print" panose="02000600000000000000" pitchFamily="2" charset="0"/>
              </a:rPr>
              <a:t>complete activities 1-4.</a:t>
            </a:r>
            <a:endParaRPr lang="en-GB" sz="2000" b="1" dirty="0">
              <a:solidFill>
                <a:schemeClr val="tx1"/>
              </a:solidFill>
              <a:latin typeface="Segoe Print" panose="02000600000000000000" pitchFamily="2" charset="0"/>
            </a:endParaRPr>
          </a:p>
        </p:txBody>
      </p:sp>
    </p:spTree>
    <p:extLst>
      <p:ext uri="{BB962C8B-B14F-4D97-AF65-F5344CB8AC3E}">
        <p14:creationId xmlns:p14="http://schemas.microsoft.com/office/powerpoint/2010/main" val="2069053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Segoe Print" panose="02000600000000000000" pitchFamily="2" charset="0"/>
              </a:rPr>
              <a:t>Homework </a:t>
            </a:r>
            <a:endParaRPr lang="en-GB" dirty="0">
              <a:latin typeface="Segoe Print" panose="02000600000000000000" pitchFamily="2" charset="0"/>
            </a:endParaRPr>
          </a:p>
        </p:txBody>
      </p:sp>
      <p:sp>
        <p:nvSpPr>
          <p:cNvPr id="3" name="Content Placeholder 2"/>
          <p:cNvSpPr>
            <a:spLocks noGrp="1"/>
          </p:cNvSpPr>
          <p:nvPr>
            <p:ph idx="1"/>
          </p:nvPr>
        </p:nvSpPr>
        <p:spPr>
          <a:xfrm>
            <a:off x="107504" y="3501008"/>
            <a:ext cx="5688632" cy="2509739"/>
          </a:xfrm>
        </p:spPr>
        <p:txBody>
          <a:bodyPr>
            <a:noAutofit/>
          </a:bodyPr>
          <a:lstStyle/>
          <a:p>
            <a:pPr marL="0" indent="0">
              <a:lnSpc>
                <a:spcPct val="120000"/>
              </a:lnSpc>
              <a:spcBef>
                <a:spcPts val="0"/>
              </a:spcBef>
              <a:buNone/>
            </a:pPr>
            <a:endParaRPr lang="en-US" sz="1900" dirty="0">
              <a:latin typeface="Segoe Print" panose="02000600000000000000" pitchFamily="2" charset="0"/>
            </a:endParaRPr>
          </a:p>
          <a:p>
            <a:pPr marL="0" indent="0">
              <a:lnSpc>
                <a:spcPct val="120000"/>
              </a:lnSpc>
              <a:spcBef>
                <a:spcPts val="0"/>
              </a:spcBef>
              <a:buNone/>
            </a:pPr>
            <a:r>
              <a:rPr lang="en-US" sz="1900" dirty="0" smtClean="0">
                <a:solidFill>
                  <a:srgbClr val="0070C0"/>
                </a:solidFill>
                <a:latin typeface="Segoe Print" panose="02000600000000000000" pitchFamily="2" charset="0"/>
              </a:rPr>
              <a:t>Baring this in mind,</a:t>
            </a:r>
            <a:r>
              <a:rPr lang="en-US" sz="1900" b="1" dirty="0" smtClean="0">
                <a:solidFill>
                  <a:srgbClr val="0070C0"/>
                </a:solidFill>
                <a:latin typeface="Segoe Print" panose="02000600000000000000" pitchFamily="2" charset="0"/>
              </a:rPr>
              <a:t> I would like you to create a family crest</a:t>
            </a:r>
            <a:r>
              <a:rPr lang="en-US" sz="1900" dirty="0" smtClean="0">
                <a:solidFill>
                  <a:srgbClr val="0070C0"/>
                </a:solidFill>
                <a:latin typeface="Segoe Print" panose="02000600000000000000" pitchFamily="2" charset="0"/>
              </a:rPr>
              <a:t>, as many wealthy families of the time would have had, that represents you and highlights your prestige. This should be completed on one A4 side, either in your books or on the computer. If you use a computer you must remember to print it out </a:t>
            </a:r>
            <a:r>
              <a:rPr lang="en-US" sz="1900" b="1" dirty="0" smtClean="0">
                <a:solidFill>
                  <a:srgbClr val="0070C0"/>
                </a:solidFill>
                <a:latin typeface="Segoe Print" panose="02000600000000000000" pitchFamily="2" charset="0"/>
              </a:rPr>
              <a:t>before </a:t>
            </a:r>
            <a:r>
              <a:rPr lang="en-US" sz="1900" dirty="0" smtClean="0">
                <a:solidFill>
                  <a:srgbClr val="0070C0"/>
                </a:solidFill>
                <a:latin typeface="Segoe Print" panose="02000600000000000000" pitchFamily="2" charset="0"/>
              </a:rPr>
              <a:t>our lesson.</a:t>
            </a:r>
            <a:endParaRPr lang="en-GB" sz="1900" dirty="0">
              <a:solidFill>
                <a:srgbClr val="0070C0"/>
              </a:solidFill>
              <a:latin typeface="Segoe Print" panose="02000600000000000000" pitchFamily="2" charset="0"/>
            </a:endParaRPr>
          </a:p>
        </p:txBody>
      </p:sp>
      <p:pic>
        <p:nvPicPr>
          <p:cNvPr id="2050" name="Picture 2" descr="http://vignette3.wikia.nocookie.net/jspotter/images/1/18/Hogwarts_Crest_1.png/revision/latest?cb=201407200352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548680"/>
            <a:ext cx="4191000" cy="49339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79512" y="1168996"/>
            <a:ext cx="4773488" cy="2548390"/>
          </a:xfrm>
          <a:prstGeom prst="rect">
            <a:avLst/>
          </a:prstGeom>
        </p:spPr>
        <p:txBody>
          <a:bodyPr wrap="square">
            <a:spAutoFit/>
          </a:bodyPr>
          <a:lstStyle/>
          <a:p>
            <a:pPr lvl="0" fontAlgn="auto">
              <a:lnSpc>
                <a:spcPct val="120000"/>
              </a:lnSpc>
              <a:spcBef>
                <a:spcPts val="0"/>
              </a:spcBef>
              <a:spcAft>
                <a:spcPts val="0"/>
              </a:spcAft>
            </a:pPr>
            <a:r>
              <a:rPr lang="en-US" sz="1900" dirty="0">
                <a:solidFill>
                  <a:prstClr val="black"/>
                </a:solidFill>
                <a:latin typeface="Segoe Print" panose="02000600000000000000" pitchFamily="2" charset="0"/>
                <a:cs typeface="+mn-cs"/>
              </a:rPr>
              <a:t>Gentlemen were born rich and came from families with titles - Barons, Earls and Dukes. Most owned large country estates and were often given important positions in government. Therefore status was extremely important. </a:t>
            </a:r>
          </a:p>
        </p:txBody>
      </p:sp>
    </p:spTree>
    <p:extLst>
      <p:ext uri="{BB962C8B-B14F-4D97-AF65-F5344CB8AC3E}">
        <p14:creationId xmlns:p14="http://schemas.microsoft.com/office/powerpoint/2010/main" val="6379253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latin typeface="Segoe Print" panose="02000600000000000000" pitchFamily="2" charset="0"/>
              </a:rPr>
              <a:t>Objectives!</a:t>
            </a:r>
            <a:endParaRPr lang="en-GB" b="1" dirty="0">
              <a:latin typeface="Segoe Print" panose="02000600000000000000" pitchFamily="2" charset="0"/>
            </a:endParaRPr>
          </a:p>
        </p:txBody>
      </p:sp>
      <p:sp>
        <p:nvSpPr>
          <p:cNvPr id="9219" name="Rectangle 3"/>
          <p:cNvSpPr>
            <a:spLocks noGrp="1" noChangeArrowheads="1"/>
          </p:cNvSpPr>
          <p:nvPr>
            <p:ph idx="1"/>
          </p:nvPr>
        </p:nvSpPr>
        <p:spPr/>
        <p:txBody>
          <a:bodyPr>
            <a:normAutofit fontScale="85000" lnSpcReduction="20000"/>
          </a:bodyPr>
          <a:lstStyle/>
          <a:p>
            <a:pPr algn="l"/>
            <a:r>
              <a:rPr lang="en-GB" b="1" dirty="0" smtClean="0">
                <a:solidFill>
                  <a:schemeClr val="tx2"/>
                </a:solidFill>
                <a:latin typeface="Segoe Print" panose="02000600000000000000" pitchFamily="2" charset="0"/>
              </a:rPr>
              <a:t>By </a:t>
            </a:r>
            <a:r>
              <a:rPr lang="en-GB" b="1" dirty="0">
                <a:solidFill>
                  <a:schemeClr val="tx2"/>
                </a:solidFill>
                <a:latin typeface="Segoe Print" panose="02000600000000000000" pitchFamily="2" charset="0"/>
              </a:rPr>
              <a:t>the end of the lesson you </a:t>
            </a:r>
            <a:r>
              <a:rPr lang="en-GB" b="1" dirty="0" smtClean="0">
                <a:solidFill>
                  <a:schemeClr val="tx2"/>
                </a:solidFill>
                <a:latin typeface="Segoe Print" panose="02000600000000000000" pitchFamily="2" charset="0"/>
              </a:rPr>
              <a:t>will (hopefully) be able to…</a:t>
            </a:r>
            <a:endParaRPr lang="en-GB" b="1" dirty="0">
              <a:solidFill>
                <a:schemeClr val="tx2"/>
              </a:solidFill>
              <a:latin typeface="Segoe Print" panose="02000600000000000000" pitchFamily="2" charset="0"/>
            </a:endParaRPr>
          </a:p>
          <a:p>
            <a:pPr algn="l"/>
            <a:endParaRPr lang="en-GB" b="1" dirty="0">
              <a:solidFill>
                <a:schemeClr val="tx2"/>
              </a:solidFill>
              <a:latin typeface="Segoe Print" panose="02000600000000000000" pitchFamily="2" charset="0"/>
            </a:endParaRPr>
          </a:p>
          <a:p>
            <a:pPr algn="l">
              <a:buFontTx/>
              <a:buChar char="•"/>
            </a:pPr>
            <a:r>
              <a:rPr lang="en-GB" b="1" dirty="0" smtClean="0">
                <a:solidFill>
                  <a:schemeClr val="tx2"/>
                </a:solidFill>
                <a:latin typeface="Segoe Print" panose="02000600000000000000" pitchFamily="2" charset="0"/>
              </a:rPr>
              <a:t>Describe what life was like during the Tudor period.</a:t>
            </a:r>
          </a:p>
          <a:p>
            <a:pPr algn="l"/>
            <a:endParaRPr lang="en-GB" b="1" dirty="0" smtClean="0">
              <a:solidFill>
                <a:schemeClr val="tx2"/>
              </a:solidFill>
              <a:latin typeface="Segoe Print" panose="02000600000000000000" pitchFamily="2" charset="0"/>
            </a:endParaRPr>
          </a:p>
          <a:p>
            <a:pPr algn="l">
              <a:buFontTx/>
              <a:buChar char="•"/>
            </a:pPr>
            <a:r>
              <a:rPr lang="en-GB" b="1" dirty="0" smtClean="0">
                <a:solidFill>
                  <a:schemeClr val="tx2"/>
                </a:solidFill>
                <a:latin typeface="Segoe Print" panose="02000600000000000000" pitchFamily="2" charset="0"/>
              </a:rPr>
              <a:t>Explain what the different ‘ranks’ were among the English people.</a:t>
            </a:r>
          </a:p>
          <a:p>
            <a:pPr algn="l">
              <a:buFontTx/>
              <a:buChar char="•"/>
            </a:pPr>
            <a:endParaRPr lang="en-GB" b="1" dirty="0" smtClean="0">
              <a:solidFill>
                <a:schemeClr val="tx2"/>
              </a:solidFill>
              <a:latin typeface="Segoe Print" panose="02000600000000000000" pitchFamily="2" charset="0"/>
            </a:endParaRPr>
          </a:p>
          <a:p>
            <a:pPr algn="l">
              <a:buFontTx/>
              <a:buChar char="•"/>
            </a:pPr>
            <a:r>
              <a:rPr lang="en-GB" b="1" dirty="0" smtClean="0">
                <a:solidFill>
                  <a:schemeClr val="tx2"/>
                </a:solidFill>
                <a:latin typeface="Segoe Print" panose="02000600000000000000" pitchFamily="2" charset="0"/>
              </a:rPr>
              <a:t>Assess the gendered experience in Tudor England.</a:t>
            </a:r>
            <a:endParaRPr lang="en-GB" b="1" dirty="0">
              <a:solidFill>
                <a:schemeClr val="tx2"/>
              </a:solidFill>
              <a:latin typeface="Segoe Print" panose="02000600000000000000" pitchFamily="2"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3568" y="0"/>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GB" sz="8800" b="1" dirty="0" smtClean="0">
                <a:ln w="11430"/>
                <a:solidFill>
                  <a:srgbClr val="7030A0"/>
                </a:solidFill>
                <a:effectLst>
                  <a:outerShdw blurRad="50800" dist="39000" dir="5460000" algn="tl">
                    <a:srgbClr val="000000">
                      <a:alpha val="38000"/>
                    </a:srgbClr>
                  </a:outerShdw>
                </a:effectLst>
                <a:latin typeface="Segoe Print" panose="02000600000000000000" pitchFamily="2" charset="0"/>
              </a:rPr>
              <a:t>A Tudor Quiz</a:t>
            </a:r>
          </a:p>
        </p:txBody>
      </p:sp>
      <p:sp>
        <p:nvSpPr>
          <p:cNvPr id="2051" name="Subtitle 2"/>
          <p:cNvSpPr>
            <a:spLocks noGrp="1"/>
          </p:cNvSpPr>
          <p:nvPr>
            <p:ph type="subTitle" idx="1"/>
          </p:nvPr>
        </p:nvSpPr>
        <p:spPr>
          <a:xfrm>
            <a:off x="179388" y="1628800"/>
            <a:ext cx="8964612" cy="1752600"/>
          </a:xfrm>
        </p:spPr>
        <p:txBody>
          <a:bodyPr/>
          <a:lstStyle/>
          <a:p>
            <a:r>
              <a:rPr lang="en-GB" sz="2400" dirty="0" smtClean="0">
                <a:solidFill>
                  <a:schemeClr val="tx2"/>
                </a:solidFill>
                <a:latin typeface="Segoe Print" panose="02000600000000000000" pitchFamily="2" charset="0"/>
              </a:rPr>
              <a:t>At the start of the lesson lets see what you think you know about what it was like to live during the Tudor period.    </a:t>
            </a:r>
            <a:endParaRPr lang="en-GB" sz="3600" dirty="0" smtClean="0">
              <a:solidFill>
                <a:schemeClr val="tx2"/>
              </a:solidFill>
              <a:latin typeface="Segoe Print" panose="02000600000000000000" pitchFamily="2" charset="0"/>
            </a:endParaRPr>
          </a:p>
        </p:txBody>
      </p:sp>
      <p:pic>
        <p:nvPicPr>
          <p:cNvPr id="2054" name="Picture 6" descr="http://www.onesuffolk.co.uk/NR/rdonlyres/2001FB5D-6E54-4843-9457-3B90EF6C94F8/0/HenryVIII.jpg"/>
          <p:cNvPicPr>
            <a:picLocks noChangeAspect="1" noChangeArrowheads="1"/>
          </p:cNvPicPr>
          <p:nvPr/>
        </p:nvPicPr>
        <p:blipFill>
          <a:blip r:embed="rId2" cstate="print"/>
          <a:srcRect/>
          <a:stretch>
            <a:fillRect/>
          </a:stretch>
        </p:blipFill>
        <p:spPr bwMode="auto">
          <a:xfrm>
            <a:off x="3059832" y="3068960"/>
            <a:ext cx="2519784" cy="2924175"/>
          </a:xfrm>
          <a:prstGeom prst="rect">
            <a:avLst/>
          </a:prstGeom>
          <a:ln>
            <a:noFill/>
          </a:ln>
          <a:effectLst>
            <a:outerShdw blurRad="292100" dist="139700" dir="2700000" algn="tl" rotWithShape="0">
              <a:srgbClr val="333333">
                <a:alpha val="65000"/>
              </a:srgbClr>
            </a:outerShdw>
          </a:effectLst>
        </p:spPr>
      </p:pic>
      <p:pic>
        <p:nvPicPr>
          <p:cNvPr id="7" name="Picture 6" descr="The most common typr of meal for a tudor.jpg"/>
          <p:cNvPicPr>
            <a:picLocks noChangeAspect="1"/>
          </p:cNvPicPr>
          <p:nvPr/>
        </p:nvPicPr>
        <p:blipFill>
          <a:blip r:embed="rId3" cstate="print"/>
          <a:stretch>
            <a:fillRect/>
          </a:stretch>
        </p:blipFill>
        <p:spPr>
          <a:xfrm rot="20951478">
            <a:off x="489271" y="2995188"/>
            <a:ext cx="2697051" cy="2022789"/>
          </a:xfrm>
          <a:prstGeom prst="rect">
            <a:avLst/>
          </a:prstGeom>
          <a:ln>
            <a:noFill/>
          </a:ln>
          <a:effectLst>
            <a:outerShdw blurRad="292100" dist="139700" dir="2700000" algn="tl" rotWithShape="0">
              <a:srgbClr val="333333">
                <a:alpha val="65000"/>
              </a:srgbClr>
            </a:outerShdw>
          </a:effectLst>
        </p:spPr>
      </p:pic>
      <p:pic>
        <p:nvPicPr>
          <p:cNvPr id="2052" name="Picture 2" descr="http://blog.houseplansandmore.com/wp-content/tudor.jpeg"/>
          <p:cNvPicPr>
            <a:picLocks noChangeAspect="1" noChangeArrowheads="1"/>
          </p:cNvPicPr>
          <p:nvPr/>
        </p:nvPicPr>
        <p:blipFill>
          <a:blip r:embed="rId4" cstate="print"/>
          <a:srcRect/>
          <a:stretch>
            <a:fillRect/>
          </a:stretch>
        </p:blipFill>
        <p:spPr bwMode="auto">
          <a:xfrm rot="651254">
            <a:off x="5336277" y="3759224"/>
            <a:ext cx="2959058" cy="2280096"/>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57808"/>
            <a:ext cx="8276456" cy="1143000"/>
          </a:xfrm>
        </p:spPr>
        <p:txBody>
          <a:bodyPr rtlCol="0">
            <a:noAutofit/>
          </a:bodyPr>
          <a:lstStyle/>
          <a:p>
            <a:pPr fontAlgn="auto">
              <a:spcAft>
                <a:spcPts val="0"/>
              </a:spcAft>
              <a:defRPr/>
            </a:pPr>
            <a:r>
              <a:rPr lang="en-GB" sz="3600" dirty="0" smtClean="0">
                <a:latin typeface="Segoe Print" panose="02000600000000000000" pitchFamily="2" charset="0"/>
              </a:rPr>
              <a:t>Fruits such as peaches and apricots were available to all, true or false</a:t>
            </a:r>
            <a:r>
              <a:rPr lang="en-GB" dirty="0" smtClean="0">
                <a:latin typeface="Segoe Print" panose="02000600000000000000" pitchFamily="2" charset="0"/>
              </a:rPr>
              <a:t>?</a:t>
            </a:r>
          </a:p>
        </p:txBody>
      </p:sp>
      <p:pic>
        <p:nvPicPr>
          <p:cNvPr id="3076" name="Picture 4" descr="http://lh3.ggpht.com/_Dwex9AQ8IuA/TEYtQOuMUqI/AAAAAAAAXss/Vt2OIc83RyA/peach-cream-pie-20.jpg"/>
          <p:cNvPicPr>
            <a:picLocks noChangeAspect="1" noChangeArrowheads="1"/>
          </p:cNvPicPr>
          <p:nvPr/>
        </p:nvPicPr>
        <p:blipFill>
          <a:blip r:embed="rId2" cstate="print"/>
          <a:srcRect/>
          <a:stretch>
            <a:fillRect/>
          </a:stretch>
        </p:blipFill>
        <p:spPr bwMode="auto">
          <a:xfrm rot="21167375">
            <a:off x="3893117" y="2092927"/>
            <a:ext cx="4228444" cy="4365104"/>
          </a:xfrm>
          <a:prstGeom prst="rect">
            <a:avLst/>
          </a:prstGeom>
          <a:ln>
            <a:noFill/>
          </a:ln>
          <a:effectLst>
            <a:outerShdw blurRad="292100" dist="139700" dir="2700000" algn="tl" rotWithShape="0">
              <a:srgbClr val="333333">
                <a:alpha val="65000"/>
              </a:srgbClr>
            </a:outerShdw>
          </a:effectLst>
        </p:spPr>
      </p:pic>
      <p:pic>
        <p:nvPicPr>
          <p:cNvPr id="3075" name="Picture 2" descr="http://www.njha.org/images/photosID/photos040930/PDC011H.jpg"/>
          <p:cNvPicPr>
            <a:picLocks noChangeAspect="1" noChangeArrowheads="1"/>
          </p:cNvPicPr>
          <p:nvPr/>
        </p:nvPicPr>
        <p:blipFill>
          <a:blip r:embed="rId3" cstate="print"/>
          <a:srcRect/>
          <a:stretch>
            <a:fillRect/>
          </a:stretch>
        </p:blipFill>
        <p:spPr bwMode="auto">
          <a:xfrm rot="21043149">
            <a:off x="1475656" y="2348880"/>
            <a:ext cx="3074990" cy="2574206"/>
          </a:xfrm>
          <a:prstGeom prst="rect">
            <a:avLst/>
          </a:prstGeom>
          <a:ln>
            <a:noFill/>
          </a:ln>
          <a:effectLst>
            <a:outerShdw blurRad="292100" dist="139700" dir="2700000" algn="tl" rotWithShape="0">
              <a:srgbClr val="333333">
                <a:alpha val="65000"/>
              </a:srgbClr>
            </a:outerShdw>
          </a:effectLst>
        </p:spPr>
      </p:pic>
      <p:pic>
        <p:nvPicPr>
          <p:cNvPr id="3077" name="Picture 6" descr="http://annarborgrocerydelivery.com/shop/images/01007l17.jpg"/>
          <p:cNvPicPr>
            <a:picLocks noChangeAspect="1" noChangeArrowheads="1"/>
          </p:cNvPicPr>
          <p:nvPr/>
        </p:nvPicPr>
        <p:blipFill>
          <a:blip r:embed="rId4" cstate="print"/>
          <a:srcRect/>
          <a:stretch>
            <a:fillRect/>
          </a:stretch>
        </p:blipFill>
        <p:spPr bwMode="auto">
          <a:xfrm rot="555378">
            <a:off x="1043608" y="4149080"/>
            <a:ext cx="3240732" cy="2276475"/>
          </a:xfrm>
          <a:prstGeom prst="rect">
            <a:avLst/>
          </a:prstGeom>
          <a:ln>
            <a:noFill/>
          </a:ln>
          <a:effectLst>
            <a:outerShdw blurRad="292100" dist="139700" dir="2700000" algn="tl" rotWithShape="0">
              <a:srgbClr val="333333">
                <a:alpha val="65000"/>
              </a:srgbClr>
            </a:outerShdw>
          </a:effectLst>
        </p:spPr>
      </p:pic>
      <p:pic>
        <p:nvPicPr>
          <p:cNvPr id="6" name="Picture 5" descr="false 1.jpg"/>
          <p:cNvPicPr>
            <a:picLocks noChangeAspect="1"/>
          </p:cNvPicPr>
          <p:nvPr/>
        </p:nvPicPr>
        <p:blipFill>
          <a:blip r:embed="rId5" cstate="print"/>
          <a:stretch>
            <a:fillRect/>
          </a:stretch>
        </p:blipFill>
        <p:spPr>
          <a:xfrm>
            <a:off x="1691680" y="2924944"/>
            <a:ext cx="5451956" cy="17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341784"/>
            <a:ext cx="8856984" cy="1143000"/>
          </a:xfrm>
        </p:spPr>
        <p:txBody>
          <a:bodyPr>
            <a:normAutofit fontScale="90000"/>
          </a:bodyPr>
          <a:lstStyle/>
          <a:p>
            <a:r>
              <a:rPr lang="en-GB" dirty="0" smtClean="0">
                <a:latin typeface="Segoe Print" panose="02000600000000000000" pitchFamily="2" charset="0"/>
              </a:rPr>
              <a:t>Water supplies were always clean and plentiful, true or false. </a:t>
            </a:r>
            <a:endParaRPr lang="en-GB" dirty="0">
              <a:latin typeface="Segoe Print" panose="02000600000000000000" pitchFamily="2" charset="0"/>
            </a:endParaRPr>
          </a:p>
        </p:txBody>
      </p:sp>
      <p:pic>
        <p:nvPicPr>
          <p:cNvPr id="4" name="Content Placeholder 3"/>
          <p:cNvPicPr>
            <a:picLocks noGrp="1"/>
          </p:cNvPicPr>
          <p:nvPr>
            <p:ph idx="1"/>
          </p:nvPr>
        </p:nvPicPr>
        <p:blipFill>
          <a:blip r:embed="rId2" cstate="print"/>
          <a:stretch>
            <a:fillRect/>
          </a:stretch>
        </p:blipFill>
        <p:spPr bwMode="auto">
          <a:xfrm>
            <a:off x="1681033" y="1600200"/>
            <a:ext cx="5781933" cy="4525963"/>
          </a:xfrm>
          <a:prstGeom prst="rect">
            <a:avLst/>
          </a:prstGeom>
          <a:ln>
            <a:noFill/>
          </a:ln>
          <a:effectLst>
            <a:outerShdw blurRad="292100" dist="139700" dir="2700000" algn="tl" rotWithShape="0">
              <a:srgbClr val="333333">
                <a:alpha val="65000"/>
              </a:srgbClr>
            </a:outerShdw>
          </a:effectLst>
        </p:spPr>
      </p:pic>
      <p:pic>
        <p:nvPicPr>
          <p:cNvPr id="5" name="Picture 4" descr="false 1.jpg"/>
          <p:cNvPicPr>
            <a:picLocks noChangeAspect="1"/>
          </p:cNvPicPr>
          <p:nvPr/>
        </p:nvPicPr>
        <p:blipFill>
          <a:blip r:embed="rId3" cstate="print"/>
          <a:stretch>
            <a:fillRect/>
          </a:stretch>
        </p:blipFill>
        <p:spPr>
          <a:xfrm>
            <a:off x="1691679" y="2924944"/>
            <a:ext cx="5772641" cy="18722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940" y="620688"/>
            <a:ext cx="8229600" cy="1143000"/>
          </a:xfrm>
        </p:spPr>
        <p:txBody>
          <a:bodyPr rtlCol="0">
            <a:noAutofit/>
          </a:bodyPr>
          <a:lstStyle/>
          <a:p>
            <a:pPr fontAlgn="auto">
              <a:spcAft>
                <a:spcPts val="0"/>
              </a:spcAft>
              <a:defRPr/>
            </a:pPr>
            <a:r>
              <a:rPr lang="en-GB" sz="4800" dirty="0" smtClean="0">
                <a:latin typeface="Segoe Print" panose="02000600000000000000" pitchFamily="2" charset="0"/>
              </a:rPr>
              <a:t>Some Tudors ate with knives and forks, true or false?</a:t>
            </a:r>
          </a:p>
        </p:txBody>
      </p:sp>
      <p:pic>
        <p:nvPicPr>
          <p:cNvPr id="4099" name="Picture 2" descr="http://access.decorati.com/wp-content/uploads/2009/06/knives-and-forks.jpg"/>
          <p:cNvPicPr>
            <a:picLocks noChangeAspect="1" noChangeArrowheads="1"/>
          </p:cNvPicPr>
          <p:nvPr/>
        </p:nvPicPr>
        <p:blipFill>
          <a:blip r:embed="rId2" cstate="print"/>
          <a:srcRect/>
          <a:stretch>
            <a:fillRect/>
          </a:stretch>
        </p:blipFill>
        <p:spPr bwMode="auto">
          <a:xfrm>
            <a:off x="755576" y="2492896"/>
            <a:ext cx="7524328" cy="4184100"/>
          </a:xfrm>
          <a:prstGeom prst="rect">
            <a:avLst/>
          </a:prstGeom>
          <a:ln>
            <a:noFill/>
          </a:ln>
          <a:effectLst>
            <a:outerShdw blurRad="292100" dist="139700" dir="2700000" algn="tl" rotWithShape="0">
              <a:srgbClr val="333333">
                <a:alpha val="65000"/>
              </a:srgbClr>
            </a:outerShdw>
          </a:effectLst>
        </p:spPr>
      </p:pic>
      <p:pic>
        <p:nvPicPr>
          <p:cNvPr id="4" name="Picture 3" descr="false 1.jpg"/>
          <p:cNvPicPr>
            <a:picLocks noChangeAspect="1"/>
          </p:cNvPicPr>
          <p:nvPr/>
        </p:nvPicPr>
        <p:blipFill>
          <a:blip r:embed="rId3" cstate="print"/>
          <a:stretch>
            <a:fillRect/>
          </a:stretch>
        </p:blipFill>
        <p:spPr>
          <a:xfrm>
            <a:off x="1763688" y="3140968"/>
            <a:ext cx="5451956" cy="17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5800"/>
            <a:ext cx="8229600" cy="1143000"/>
          </a:xfrm>
        </p:spPr>
        <p:txBody>
          <a:bodyPr rtlCol="0">
            <a:normAutofit fontScale="90000"/>
          </a:bodyPr>
          <a:lstStyle/>
          <a:p>
            <a:pPr fontAlgn="auto">
              <a:spcAft>
                <a:spcPts val="0"/>
              </a:spcAft>
              <a:defRPr/>
            </a:pPr>
            <a:r>
              <a:rPr lang="en-GB" sz="6000" dirty="0" smtClean="0">
                <a:latin typeface="Segoe Print" panose="02000600000000000000" pitchFamily="2" charset="0"/>
              </a:rPr>
              <a:t>Meat was luxury, true or false?</a:t>
            </a:r>
          </a:p>
        </p:txBody>
      </p:sp>
      <p:pic>
        <p:nvPicPr>
          <p:cNvPr id="5123" name="Picture 2" descr="http://www.historic-uk.com/HistoryUK/England-History/TudorGroupChristmas.jpg"/>
          <p:cNvPicPr>
            <a:picLocks noChangeAspect="1" noChangeArrowheads="1"/>
          </p:cNvPicPr>
          <p:nvPr/>
        </p:nvPicPr>
        <p:blipFill>
          <a:blip r:embed="rId2" cstate="print"/>
          <a:srcRect/>
          <a:stretch>
            <a:fillRect/>
          </a:stretch>
        </p:blipFill>
        <p:spPr bwMode="auto">
          <a:xfrm rot="467703">
            <a:off x="622271" y="2195671"/>
            <a:ext cx="4149948" cy="4217094"/>
          </a:xfrm>
          <a:prstGeom prst="rect">
            <a:avLst/>
          </a:prstGeom>
          <a:ln>
            <a:noFill/>
          </a:ln>
          <a:effectLst>
            <a:outerShdw blurRad="292100" dist="139700" dir="2700000" algn="tl" rotWithShape="0">
              <a:srgbClr val="333333">
                <a:alpha val="65000"/>
              </a:srgbClr>
            </a:outerShdw>
          </a:effectLst>
        </p:spPr>
      </p:pic>
      <p:pic>
        <p:nvPicPr>
          <p:cNvPr id="5124" name="Picture 4" descr="meat"/>
          <p:cNvPicPr>
            <a:picLocks noChangeAspect="1" noChangeArrowheads="1"/>
          </p:cNvPicPr>
          <p:nvPr/>
        </p:nvPicPr>
        <p:blipFill>
          <a:blip r:embed="rId3" cstate="print"/>
          <a:srcRect/>
          <a:stretch>
            <a:fillRect/>
          </a:stretch>
        </p:blipFill>
        <p:spPr bwMode="auto">
          <a:xfrm rot="21221998">
            <a:off x="4435009" y="2059022"/>
            <a:ext cx="4140200" cy="4293096"/>
          </a:xfrm>
          <a:prstGeom prst="rect">
            <a:avLst/>
          </a:prstGeom>
          <a:ln>
            <a:noFill/>
          </a:ln>
          <a:effectLst>
            <a:outerShdw blurRad="292100" dist="139700" dir="2700000" algn="tl" rotWithShape="0">
              <a:srgbClr val="333333">
                <a:alpha val="65000"/>
              </a:srgbClr>
            </a:outerShdw>
          </a:effectLst>
        </p:spPr>
      </p:pic>
      <p:pic>
        <p:nvPicPr>
          <p:cNvPr id="5" name="Picture 4" descr="true 1.jpg"/>
          <p:cNvPicPr>
            <a:picLocks noChangeAspect="1"/>
          </p:cNvPicPr>
          <p:nvPr/>
        </p:nvPicPr>
        <p:blipFill>
          <a:blip r:embed="rId4" cstate="print"/>
          <a:stretch>
            <a:fillRect/>
          </a:stretch>
        </p:blipFill>
        <p:spPr>
          <a:xfrm>
            <a:off x="2123728" y="2996952"/>
            <a:ext cx="4676929" cy="1936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960" y="1556792"/>
            <a:ext cx="4390256" cy="3888432"/>
          </a:xfrm>
        </p:spPr>
        <p:txBody>
          <a:bodyPr>
            <a:normAutofit fontScale="90000"/>
          </a:bodyPr>
          <a:lstStyle/>
          <a:p>
            <a:r>
              <a:rPr lang="en-GB" dirty="0" smtClean="0">
                <a:latin typeface="Segoe Print" panose="02000600000000000000" pitchFamily="2" charset="0"/>
              </a:rPr>
              <a:t>Tudor wallpaper was a common feature of most Tudor homes, true or false.</a:t>
            </a:r>
            <a:endParaRPr lang="en-GB" dirty="0">
              <a:latin typeface="Segoe Print" panose="02000600000000000000" pitchFamily="2" charset="0"/>
            </a:endParaRPr>
          </a:p>
        </p:txBody>
      </p:sp>
      <p:pic>
        <p:nvPicPr>
          <p:cNvPr id="2050" name="Picture 2" descr="http://cache2.allpostersimages.com/p/LRG/15/1508/685BD00Z/posters/tudor-rose-reproduction-wallpaper-designed-by-s-scott-and-produced-by-cole-sons.jpg"/>
          <p:cNvPicPr>
            <a:picLocks noGrp="1" noChangeAspect="1" noChangeArrowheads="1"/>
          </p:cNvPicPr>
          <p:nvPr>
            <p:ph idx="1"/>
          </p:nvPr>
        </p:nvPicPr>
        <p:blipFill>
          <a:blip r:embed="rId2" cstate="print"/>
          <a:srcRect/>
          <a:stretch>
            <a:fillRect/>
          </a:stretch>
        </p:blipFill>
        <p:spPr bwMode="auto">
          <a:xfrm rot="21130169">
            <a:off x="661433" y="1532125"/>
            <a:ext cx="3090672" cy="4114800"/>
          </a:xfrm>
          <a:prstGeom prst="rect">
            <a:avLst/>
          </a:prstGeom>
          <a:ln>
            <a:noFill/>
          </a:ln>
          <a:effectLst>
            <a:outerShdw blurRad="292100" dist="139700" dir="2700000" algn="tl" rotWithShape="0">
              <a:srgbClr val="333333">
                <a:alpha val="65000"/>
              </a:srgbClr>
            </a:outerShdw>
          </a:effectLst>
        </p:spPr>
      </p:pic>
      <p:pic>
        <p:nvPicPr>
          <p:cNvPr id="4" name="Picture 3" descr="false 1.jpg"/>
          <p:cNvPicPr>
            <a:picLocks noChangeAspect="1"/>
          </p:cNvPicPr>
          <p:nvPr/>
        </p:nvPicPr>
        <p:blipFill>
          <a:blip r:embed="rId3" cstate="print"/>
          <a:stretch>
            <a:fillRect/>
          </a:stretch>
        </p:blipFill>
        <p:spPr>
          <a:xfrm>
            <a:off x="1619672" y="2708920"/>
            <a:ext cx="5451956" cy="1768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2195736" y="5949280"/>
            <a:ext cx="5458546" cy="461665"/>
          </a:xfrm>
          <a:prstGeom prst="rect">
            <a:avLst/>
          </a:prstGeom>
          <a:noFill/>
        </p:spPr>
        <p:txBody>
          <a:bodyPr wrap="none" rtlCol="0">
            <a:spAutoFit/>
          </a:bodyPr>
          <a:lstStyle/>
          <a:p>
            <a:r>
              <a:rPr lang="en-GB" dirty="0" smtClean="0">
                <a:solidFill>
                  <a:srgbClr val="7030A0"/>
                </a:solidFill>
                <a:latin typeface="Segoe Print" panose="02000600000000000000" pitchFamily="2" charset="0"/>
              </a:rPr>
              <a:t>Only the very rich had wallpaper.</a:t>
            </a:r>
            <a:endParaRPr lang="en-GB" dirty="0">
              <a:solidFill>
                <a:srgbClr val="7030A0"/>
              </a:solidFill>
              <a:latin typeface="Segoe Print"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393" y="845840"/>
            <a:ext cx="8229600" cy="1143000"/>
          </a:xfrm>
        </p:spPr>
        <p:txBody>
          <a:bodyPr rtlCol="0">
            <a:normAutofit fontScale="90000"/>
          </a:bodyPr>
          <a:lstStyle/>
          <a:p>
            <a:pPr fontAlgn="auto">
              <a:spcAft>
                <a:spcPts val="0"/>
              </a:spcAft>
              <a:defRPr/>
            </a:pPr>
            <a:r>
              <a:rPr lang="en-GB" sz="5300" dirty="0" smtClean="0">
                <a:latin typeface="Segoe Print" panose="02000600000000000000" pitchFamily="2" charset="0"/>
              </a:rPr>
              <a:t>Some Tudors did not drink tea and coffee, true or false</a:t>
            </a:r>
            <a:r>
              <a:rPr lang="en-GB" sz="6000" dirty="0" smtClean="0">
                <a:latin typeface="Segoe Print" panose="02000600000000000000" pitchFamily="2" charset="0"/>
              </a:rPr>
              <a:t>?</a:t>
            </a:r>
          </a:p>
        </p:txBody>
      </p:sp>
      <p:pic>
        <p:nvPicPr>
          <p:cNvPr id="7171" name="Picture 2" descr="http://www.gettingpersonal.co.uk/images-new/tm_106311_1_xlrg.jpg"/>
          <p:cNvPicPr>
            <a:picLocks noChangeAspect="1" noChangeArrowheads="1"/>
          </p:cNvPicPr>
          <p:nvPr/>
        </p:nvPicPr>
        <p:blipFill>
          <a:blip r:embed="rId2" cstate="print"/>
          <a:srcRect/>
          <a:stretch>
            <a:fillRect/>
          </a:stretch>
        </p:blipFill>
        <p:spPr bwMode="auto">
          <a:xfrm rot="21178527">
            <a:off x="1233731" y="2729549"/>
            <a:ext cx="2894332" cy="3286914"/>
          </a:xfrm>
          <a:prstGeom prst="rect">
            <a:avLst/>
          </a:prstGeom>
          <a:ln>
            <a:noFill/>
          </a:ln>
          <a:effectLst>
            <a:outerShdw blurRad="292100" dist="139700" dir="2700000" algn="tl" rotWithShape="0">
              <a:srgbClr val="333333">
                <a:alpha val="65000"/>
              </a:srgbClr>
            </a:outerShdw>
          </a:effectLst>
        </p:spPr>
      </p:pic>
      <p:pic>
        <p:nvPicPr>
          <p:cNvPr id="7172" name="Picture 4" descr="http://www.newforge.com/Content/MenuSelection_Refreshment_WbEditorID_Menu/Coffee_670.jpg"/>
          <p:cNvPicPr>
            <a:picLocks noChangeAspect="1" noChangeArrowheads="1"/>
          </p:cNvPicPr>
          <p:nvPr/>
        </p:nvPicPr>
        <p:blipFill>
          <a:blip r:embed="rId3" cstate="print"/>
          <a:srcRect/>
          <a:stretch>
            <a:fillRect/>
          </a:stretch>
        </p:blipFill>
        <p:spPr bwMode="auto">
          <a:xfrm rot="749855">
            <a:off x="3880242" y="3075820"/>
            <a:ext cx="4355976" cy="2735262"/>
          </a:xfrm>
          <a:prstGeom prst="rect">
            <a:avLst/>
          </a:prstGeom>
          <a:ln>
            <a:noFill/>
          </a:ln>
          <a:effectLst>
            <a:outerShdw blurRad="292100" dist="139700" dir="2700000" algn="tl" rotWithShape="0">
              <a:srgbClr val="333333">
                <a:alpha val="65000"/>
              </a:srgbClr>
            </a:outerShdw>
          </a:effectLst>
        </p:spPr>
      </p:pic>
      <p:pic>
        <p:nvPicPr>
          <p:cNvPr id="5" name="Picture 4" descr="true 1.jpg"/>
          <p:cNvPicPr>
            <a:picLocks noChangeAspect="1"/>
          </p:cNvPicPr>
          <p:nvPr/>
        </p:nvPicPr>
        <p:blipFill>
          <a:blip r:embed="rId4" cstate="print"/>
          <a:stretch>
            <a:fillRect/>
          </a:stretch>
        </p:blipFill>
        <p:spPr>
          <a:xfrm>
            <a:off x="2123728" y="2996952"/>
            <a:ext cx="4676929" cy="1936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567</TotalTime>
  <Words>766</Words>
  <Application>Microsoft Office PowerPoint</Application>
  <PresentationFormat>On-screen Show (4:3)</PresentationFormat>
  <Paragraphs>67</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comic sans</vt:lpstr>
      <vt:lpstr>Courier New</vt:lpstr>
      <vt:lpstr>Segoe Print</vt:lpstr>
      <vt:lpstr>Times New Roman</vt:lpstr>
      <vt:lpstr>Office Theme</vt:lpstr>
      <vt:lpstr>What was England like in the 1500s?</vt:lpstr>
      <vt:lpstr>Objectives!</vt:lpstr>
      <vt:lpstr>A Tudor Quiz</vt:lpstr>
      <vt:lpstr>Fruits such as peaches and apricots were available to all, true or false?</vt:lpstr>
      <vt:lpstr>Water supplies were always clean and plentiful, true or false. </vt:lpstr>
      <vt:lpstr>Some Tudors ate with knives and forks, true or false?</vt:lpstr>
      <vt:lpstr>Meat was luxury, true or false?</vt:lpstr>
      <vt:lpstr>Tudor wallpaper was a common feature of most Tudor homes, true or false.</vt:lpstr>
      <vt:lpstr>Some Tudors did not drink tea and coffee, true or false?</vt:lpstr>
      <vt:lpstr>In Tudor times leeches were a delicacy only eaten by the rich, true or false?</vt:lpstr>
      <vt:lpstr>Tudor homes had working toilets, true or false?</vt:lpstr>
      <vt:lpstr>Punishment during Tudor times was very harsh, even for the smallest crimes , true or false?</vt:lpstr>
      <vt:lpstr>Drunk people were forced to walk the streets dressed in silly outfits like a beer barrel, true or false.</vt:lpstr>
      <vt:lpstr>What would you find in a Tudor Town street:</vt:lpstr>
      <vt:lpstr>What would you find in a Tudor Town street:</vt:lpstr>
      <vt:lpstr>PowerPoint Presentation</vt:lpstr>
      <vt:lpstr>Homework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&amp; Trudy</dc:creator>
  <cp:lastModifiedBy>Anastasia Galvin</cp:lastModifiedBy>
  <cp:revision>118</cp:revision>
  <dcterms:created xsi:type="dcterms:W3CDTF">2010-10-09T08:53:50Z</dcterms:created>
  <dcterms:modified xsi:type="dcterms:W3CDTF">2017-06-14T14:04:39Z</dcterms:modified>
</cp:coreProperties>
</file>