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0"/>
  </p:notesMasterIdLst>
  <p:sldIdLst>
    <p:sldId id="258" r:id="rId3"/>
    <p:sldId id="257" r:id="rId4"/>
    <p:sldId id="260" r:id="rId5"/>
    <p:sldId id="261" r:id="rId6"/>
    <p:sldId id="315" r:id="rId7"/>
    <p:sldId id="304" r:id="rId8"/>
    <p:sldId id="323" r:id="rId9"/>
    <p:sldId id="313" r:id="rId10"/>
    <p:sldId id="262" r:id="rId11"/>
    <p:sldId id="276" r:id="rId12"/>
    <p:sldId id="278" r:id="rId13"/>
    <p:sldId id="279" r:id="rId14"/>
    <p:sldId id="280" r:id="rId15"/>
    <p:sldId id="281" r:id="rId16"/>
    <p:sldId id="272" r:id="rId17"/>
    <p:sldId id="273" r:id="rId18"/>
    <p:sldId id="274" r:id="rId19"/>
    <p:sldId id="275" r:id="rId20"/>
    <p:sldId id="285" r:id="rId21"/>
    <p:sldId id="286" r:id="rId22"/>
    <p:sldId id="287" r:id="rId23"/>
    <p:sldId id="288" r:id="rId24"/>
    <p:sldId id="289" r:id="rId25"/>
    <p:sldId id="290" r:id="rId26"/>
    <p:sldId id="291" r:id="rId27"/>
    <p:sldId id="314" r:id="rId28"/>
    <p:sldId id="308" r:id="rId29"/>
    <p:sldId id="282" r:id="rId30"/>
    <p:sldId id="316" r:id="rId31"/>
    <p:sldId id="292" r:id="rId32"/>
    <p:sldId id="283" r:id="rId33"/>
    <p:sldId id="284" r:id="rId34"/>
    <p:sldId id="293" r:id="rId35"/>
    <p:sldId id="294" r:id="rId36"/>
    <p:sldId id="295" r:id="rId37"/>
    <p:sldId id="317" r:id="rId38"/>
    <p:sldId id="318" r:id="rId39"/>
    <p:sldId id="319" r:id="rId40"/>
    <p:sldId id="320" r:id="rId41"/>
    <p:sldId id="296" r:id="rId42"/>
    <p:sldId id="307" r:id="rId43"/>
    <p:sldId id="297" r:id="rId44"/>
    <p:sldId id="301" r:id="rId45"/>
    <p:sldId id="312" r:id="rId46"/>
    <p:sldId id="321" r:id="rId47"/>
    <p:sldId id="298" r:id="rId48"/>
    <p:sldId id="322" r:id="rId49"/>
    <p:sldId id="329" r:id="rId50"/>
    <p:sldId id="331" r:id="rId51"/>
    <p:sldId id="325" r:id="rId52"/>
    <p:sldId id="326" r:id="rId53"/>
    <p:sldId id="327" r:id="rId54"/>
    <p:sldId id="328" r:id="rId55"/>
    <p:sldId id="337" r:id="rId56"/>
    <p:sldId id="332" r:id="rId57"/>
    <p:sldId id="333" r:id="rId58"/>
    <p:sldId id="334" r:id="rId59"/>
    <p:sldId id="302" r:id="rId60"/>
    <p:sldId id="309" r:id="rId61"/>
    <p:sldId id="338" r:id="rId62"/>
    <p:sldId id="336" r:id="rId63"/>
    <p:sldId id="303" r:id="rId64"/>
    <p:sldId id="306" r:id="rId65"/>
    <p:sldId id="305" r:id="rId66"/>
    <p:sldId id="310" r:id="rId67"/>
    <p:sldId id="311" r:id="rId68"/>
    <p:sldId id="25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BC98C-2C76-44A7-9872-FEE5ADB3FC81}" type="datetimeFigureOut">
              <a:rPr lang="en-GB" smtClean="0"/>
              <a:t>31/01/2016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8BA7D-F816-4608-BECB-F6F4D192192D}" type="slidenum">
              <a:rPr lang="en-GB" smtClean="0"/>
              <a:t>‹#›</a:t>
            </a:fld>
            <a:endParaRPr lang="en-GB"/>
          </a:p>
        </p:txBody>
      </p:sp>
    </p:spTree>
    <p:extLst>
      <p:ext uri="{BB962C8B-B14F-4D97-AF65-F5344CB8AC3E}">
        <p14:creationId xmlns:p14="http://schemas.microsoft.com/office/powerpoint/2010/main" val="226598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98BA7D-F816-4608-BECB-F6F4D192192D}" type="slidenum">
              <a:rPr lang="en-GB" smtClean="0"/>
              <a:t>1</a:t>
            </a:fld>
            <a:endParaRPr lang="en-GB"/>
          </a:p>
        </p:txBody>
      </p:sp>
    </p:spTree>
    <p:extLst>
      <p:ext uri="{BB962C8B-B14F-4D97-AF65-F5344CB8AC3E}">
        <p14:creationId xmlns:p14="http://schemas.microsoft.com/office/powerpoint/2010/main" val="79785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http://www.learner.org/series/discoveringpsychology/02/e02expand.html</a:t>
            </a:r>
            <a:endParaRPr lang="en-GB" dirty="0"/>
          </a:p>
        </p:txBody>
      </p:sp>
      <p:sp>
        <p:nvSpPr>
          <p:cNvPr id="4" name="Slide Number Placeholder 3"/>
          <p:cNvSpPr>
            <a:spLocks noGrp="1"/>
          </p:cNvSpPr>
          <p:nvPr>
            <p:ph type="sldNum" sz="quarter" idx="10"/>
          </p:nvPr>
        </p:nvSpPr>
        <p:spPr/>
        <p:txBody>
          <a:bodyPr/>
          <a:lstStyle/>
          <a:p>
            <a:fld id="{8698BA7D-F816-4608-BECB-F6F4D192192D}" type="slidenum">
              <a:rPr lang="en-GB" smtClean="0"/>
              <a:t>2</a:t>
            </a:fld>
            <a:endParaRPr lang="en-GB"/>
          </a:p>
        </p:txBody>
      </p:sp>
    </p:spTree>
    <p:extLst>
      <p:ext uri="{BB962C8B-B14F-4D97-AF65-F5344CB8AC3E}">
        <p14:creationId xmlns:p14="http://schemas.microsoft.com/office/powerpoint/2010/main" val="223233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86361C-3E76-4C5C-A2EA-A2020F4BC6C3}"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6336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86361C-3E76-4C5C-A2EA-A2020F4BC6C3}"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1745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FB3D7-5916-4D62-8C26-495F4C0CFB45}"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309689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http://www.learner.org/series/discoveringpsychology/02/e02expand.html</a:t>
            </a:r>
            <a:endParaRPr lang="en-GB" dirty="0"/>
          </a:p>
        </p:txBody>
      </p:sp>
      <p:sp>
        <p:nvSpPr>
          <p:cNvPr id="4" name="Slide Number Placeholder 3"/>
          <p:cNvSpPr>
            <a:spLocks noGrp="1"/>
          </p:cNvSpPr>
          <p:nvPr>
            <p:ph type="sldNum" sz="quarter" idx="10"/>
          </p:nvPr>
        </p:nvSpPr>
        <p:spPr/>
        <p:txBody>
          <a:bodyPr/>
          <a:lstStyle/>
          <a:p>
            <a:fld id="{8698BA7D-F816-4608-BECB-F6F4D192192D}"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223233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CDA1F2-4CC4-4966-9544-B72733BBEB98}" type="datetimeFigureOut">
              <a:rPr lang="en-GB" smtClean="0">
                <a:solidFill>
                  <a:srgbClr val="A63212"/>
                </a:solidFill>
              </a:rPr>
              <a:pPr/>
              <a:t>31/01/2016</a:t>
            </a:fld>
            <a:endParaRPr lang="en-GB">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A52EC30-115B-404A-857E-78E9297528EE}" type="slidenum">
              <a:rPr lang="en-GB" smtClean="0">
                <a:solidFill>
                  <a:srgbClr val="A63212">
                    <a:lumMod val="75000"/>
                  </a:srgbClr>
                </a:solidFill>
              </a:rPr>
              <a:pPr/>
              <a:t>‹#›</a:t>
            </a:fld>
            <a:endParaRPr lang="en-GB">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64137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24060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57985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CDA1F2-4CC4-4966-9544-B72733BBEB98}" type="datetimeFigureOut">
              <a:rPr lang="en-GB" smtClean="0">
                <a:solidFill>
                  <a:srgbClr val="A63212"/>
                </a:solidFill>
              </a:rPr>
              <a:pPr/>
              <a:t>31/01/2016</a:t>
            </a:fld>
            <a:endParaRPr lang="en-GB">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A52EC30-115B-404A-857E-78E9297528EE}" type="slidenum">
              <a:rPr lang="en-GB" smtClean="0">
                <a:solidFill>
                  <a:srgbClr val="A63212">
                    <a:lumMod val="75000"/>
                  </a:srgbClr>
                </a:solidFill>
              </a:rPr>
              <a:pPr/>
              <a:t>‹#›</a:t>
            </a:fld>
            <a:endParaRPr lang="en-GB">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73449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13154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06158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395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708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20368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12018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29534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796086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186964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41308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04197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90534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195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63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80199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36619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34192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7121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91316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shade val="96000"/>
              </a:schemeClr>
              <a:schemeClr val="bg1">
                <a:tint val="98000"/>
              </a:schemeClr>
            </a:duotone>
            <a:lum/>
          </a:blip>
          <a:srcRect/>
          <a:tile tx="0" ty="0" sx="50000" sy="50000" flip="none" algn="tl"/>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CDA1F2-4CC4-4966-9544-B72733BBEB98}" type="datetimeFigureOut">
              <a:rPr lang="en-GB" smtClean="0">
                <a:solidFill>
                  <a:prstClr val="black">
                    <a:lumMod val="50000"/>
                    <a:lumOff val="50000"/>
                  </a:prstClr>
                </a:solidFill>
              </a:rPr>
              <a:pPr/>
              <a:t>31/01/2016</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015835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arner.org/series/discoveringpsychology/02/e02expand.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238250" y="789620"/>
            <a:ext cx="8827173" cy="1599722"/>
          </a:xfrm>
        </p:spPr>
        <p:txBody>
          <a:bodyPr/>
          <a:lstStyle/>
          <a:p>
            <a:r>
              <a:rPr lang="en-GB" sz="3200" b="1" dirty="0" smtClean="0">
                <a:solidFill>
                  <a:schemeClr val="bg1"/>
                </a:solidFill>
              </a:rPr>
              <a:t>A2 Research Methods: </a:t>
            </a:r>
            <a:r>
              <a:rPr lang="en-GB" sz="3200" dirty="0" smtClean="0">
                <a:solidFill>
                  <a:schemeClr val="bg1"/>
                </a:solidFill>
              </a:rPr>
              <a:t>Revision</a:t>
            </a:r>
            <a:endParaRPr lang="en-GB" sz="3200" dirty="0">
              <a:solidFill>
                <a:schemeClr val="bg1"/>
              </a:solidFill>
            </a:endParaRPr>
          </a:p>
        </p:txBody>
      </p:sp>
      <p:sp>
        <p:nvSpPr>
          <p:cNvPr id="3" name="Subtitle 2"/>
          <p:cNvSpPr>
            <a:spLocks noGrp="1"/>
          </p:cNvSpPr>
          <p:nvPr>
            <p:ph type="subTitle" idx="1"/>
          </p:nvPr>
        </p:nvSpPr>
        <p:spPr>
          <a:xfrm rot="360000">
            <a:off x="3055941" y="2703942"/>
            <a:ext cx="5359617" cy="3245189"/>
          </a:xfrm>
        </p:spPr>
        <p:txBody>
          <a:bodyPr>
            <a:normAutofit/>
          </a:bodyPr>
          <a:lstStyle/>
          <a:p>
            <a:pPr algn="l"/>
            <a:r>
              <a:rPr lang="en-GB" sz="1600" b="1" dirty="0" smtClean="0">
                <a:latin typeface="Comic Sans MS" panose="030F0702030302020204" pitchFamily="66" charset="0"/>
              </a:rPr>
              <a:t>Starter</a:t>
            </a:r>
            <a:r>
              <a:rPr lang="en-GB" sz="1600" dirty="0" smtClean="0">
                <a:latin typeface="Comic Sans MS" panose="030F0702030302020204" pitchFamily="66" charset="0"/>
              </a:rPr>
              <a:t> </a:t>
            </a:r>
            <a:r>
              <a:rPr lang="en-GB" sz="1600" dirty="0">
                <a:latin typeface="Comic Sans MS" panose="030F0702030302020204" pitchFamily="66" charset="0"/>
              </a:rPr>
              <a:t>– </a:t>
            </a:r>
            <a:r>
              <a:rPr lang="en-GB" sz="1600" dirty="0" smtClean="0">
                <a:latin typeface="Comic Sans MS" panose="030F0702030302020204" pitchFamily="66" charset="0"/>
              </a:rPr>
              <a:t>Can you explain the difference between each of the following research methods terms?</a:t>
            </a:r>
          </a:p>
          <a:p>
            <a:pPr marL="285750" indent="-285750">
              <a:buFont typeface="Wingdings" panose="05000000000000000000" pitchFamily="2" charset="2"/>
              <a:buChar char="q"/>
            </a:pPr>
            <a:r>
              <a:rPr lang="en-GB" dirty="0" smtClean="0"/>
              <a:t>Content analysis and thematic analysis</a:t>
            </a:r>
          </a:p>
          <a:p>
            <a:pPr marL="285750" indent="-285750">
              <a:buFont typeface="Wingdings" panose="05000000000000000000" pitchFamily="2" charset="2"/>
              <a:buChar char="q"/>
            </a:pPr>
            <a:r>
              <a:rPr lang="en-GB" dirty="0" smtClean="0"/>
              <a:t>Independent measures and repeated measures</a:t>
            </a:r>
          </a:p>
          <a:p>
            <a:pPr marL="285750" indent="-285750">
              <a:buFont typeface="Wingdings" panose="05000000000000000000" pitchFamily="2" charset="2"/>
              <a:buChar char="q"/>
            </a:pPr>
            <a:r>
              <a:rPr lang="en-GB" dirty="0" smtClean="0"/>
              <a:t>Validity and reliability  </a:t>
            </a:r>
          </a:p>
          <a:p>
            <a:pPr marL="285750" indent="-285750">
              <a:buFont typeface="Wingdings" panose="05000000000000000000" pitchFamily="2" charset="2"/>
              <a:buChar char="q"/>
            </a:pPr>
            <a:r>
              <a:rPr lang="en-GB" dirty="0" smtClean="0"/>
              <a:t>Chi-squared test and Mann-Whitney U test</a:t>
            </a:r>
          </a:p>
          <a:p>
            <a:pPr marL="285750" indent="-285750">
              <a:buFont typeface="Wingdings" panose="05000000000000000000" pitchFamily="2" charset="2"/>
              <a:buChar char="q"/>
            </a:pPr>
            <a:r>
              <a:rPr lang="en-GB" dirty="0" smtClean="0"/>
              <a:t>Quantitative and qualitative data</a:t>
            </a:r>
          </a:p>
          <a:p>
            <a:pPr marL="285750" indent="-285750">
              <a:buFont typeface="Wingdings" panose="05000000000000000000" pitchFamily="2" charset="2"/>
              <a:buChar char="q"/>
            </a:pPr>
            <a:r>
              <a:rPr lang="en-GB" smtClean="0"/>
              <a:t>Split </a:t>
            </a:r>
            <a:r>
              <a:rPr lang="en-GB"/>
              <a:t>half </a:t>
            </a:r>
            <a:r>
              <a:rPr lang="en-GB" smtClean="0"/>
              <a:t>method and </a:t>
            </a:r>
            <a:r>
              <a:rPr lang="en-GB" dirty="0"/>
              <a:t>test-retest method</a:t>
            </a:r>
            <a:endParaRPr lang="en-GB" dirty="0" smtClean="0"/>
          </a:p>
          <a:p>
            <a:pPr marL="285750" indent="-285750">
              <a:buFont typeface="Wingdings" panose="05000000000000000000" pitchFamily="2" charset="2"/>
              <a:buChar char="q"/>
            </a:pPr>
            <a:r>
              <a:rPr lang="en-GB" dirty="0" smtClean="0"/>
              <a:t>Snowball and volunteer sampling</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3861048"/>
            <a:ext cx="2043113"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94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2267744" y="1759264"/>
            <a:ext cx="4176464" cy="2323897"/>
          </a:xfrm>
          <a:prstGeom prst="clou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Comic Sans MS" panose="030F0702030302020204" pitchFamily="66" charset="0"/>
              </a:rPr>
              <a:t>What psychological </a:t>
            </a:r>
            <a:r>
              <a:rPr lang="en-GB" sz="2400" b="1" i="1" dirty="0" smtClean="0">
                <a:latin typeface="Comic Sans MS" panose="030F0702030302020204" pitchFamily="66" charset="0"/>
              </a:rPr>
              <a:t>methods</a:t>
            </a:r>
            <a:r>
              <a:rPr lang="en-GB" sz="2400" b="1" dirty="0" smtClean="0">
                <a:latin typeface="Comic Sans MS" panose="030F0702030302020204" pitchFamily="66" charset="0"/>
              </a:rPr>
              <a:t> are there?</a:t>
            </a:r>
            <a:endParaRPr lang="en-GB" sz="2400" b="1" dirty="0">
              <a:latin typeface="Comic Sans MS" panose="030F0702030302020204" pitchFamily="66" charset="0"/>
            </a:endParaRPr>
          </a:p>
        </p:txBody>
      </p:sp>
      <p:sp>
        <p:nvSpPr>
          <p:cNvPr id="8" name="Folded Corner 7"/>
          <p:cNvSpPr/>
          <p:nvPr/>
        </p:nvSpPr>
        <p:spPr>
          <a:xfrm rot="222591">
            <a:off x="414056" y="228401"/>
            <a:ext cx="2592288" cy="1296144"/>
          </a:xfrm>
          <a:prstGeom prst="foldedCorner">
            <a:avLst/>
          </a:prstGeom>
          <a:solidFill>
            <a:schemeClr val="accent5">
              <a:lumMod val="20000"/>
              <a:lumOff val="8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a:solidFill>
                  <a:schemeClr val="tx1"/>
                </a:solidFill>
              </a:rPr>
              <a:t>Experimental </a:t>
            </a:r>
            <a:r>
              <a:rPr lang="en-GB" sz="2000" dirty="0" smtClean="0">
                <a:solidFill>
                  <a:schemeClr val="tx1"/>
                </a:solidFill>
              </a:rPr>
              <a:t>method (laboratory</a:t>
            </a:r>
            <a:r>
              <a:rPr lang="en-GB" sz="2000" dirty="0">
                <a:solidFill>
                  <a:schemeClr val="tx1"/>
                </a:solidFill>
              </a:rPr>
              <a:t>, field and natural </a:t>
            </a:r>
            <a:r>
              <a:rPr lang="en-GB" sz="2000" dirty="0" smtClean="0">
                <a:solidFill>
                  <a:schemeClr val="tx1"/>
                </a:solidFill>
              </a:rPr>
              <a:t>experiments)</a:t>
            </a:r>
            <a:endParaRPr lang="en-GB" sz="2000" dirty="0">
              <a:solidFill>
                <a:schemeClr val="tx1"/>
              </a:solidFill>
            </a:endParaRPr>
          </a:p>
        </p:txBody>
      </p:sp>
      <p:sp>
        <p:nvSpPr>
          <p:cNvPr id="9" name="Folded Corner 8"/>
          <p:cNvSpPr/>
          <p:nvPr/>
        </p:nvSpPr>
        <p:spPr>
          <a:xfrm rot="21375806">
            <a:off x="6755803" y="1382550"/>
            <a:ext cx="1872208" cy="1224136"/>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tx1"/>
                </a:solidFill>
              </a:rPr>
              <a:t>Correlational analyses</a:t>
            </a:r>
            <a:endParaRPr lang="en-GB" dirty="0">
              <a:solidFill>
                <a:schemeClr val="tx1"/>
              </a:solidFill>
            </a:endParaRPr>
          </a:p>
        </p:txBody>
      </p:sp>
      <p:sp>
        <p:nvSpPr>
          <p:cNvPr id="10" name="Folded Corner 9"/>
          <p:cNvSpPr/>
          <p:nvPr/>
        </p:nvSpPr>
        <p:spPr>
          <a:xfrm>
            <a:off x="258685" y="3586612"/>
            <a:ext cx="2592288" cy="730521"/>
          </a:xfrm>
          <a:prstGeom prst="foldedCorner">
            <a:avLst/>
          </a:prstGeom>
          <a:solidFill>
            <a:schemeClr val="accent5">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smtClean="0">
                <a:solidFill>
                  <a:schemeClr val="tx1"/>
                </a:solidFill>
              </a:rPr>
              <a:t>Case </a:t>
            </a:r>
            <a:r>
              <a:rPr lang="en-GB" sz="2000" dirty="0">
                <a:solidFill>
                  <a:schemeClr val="tx1"/>
                </a:solidFill>
              </a:rPr>
              <a:t>studies</a:t>
            </a:r>
          </a:p>
        </p:txBody>
      </p:sp>
      <p:sp>
        <p:nvSpPr>
          <p:cNvPr id="12" name="Folded Corner 11"/>
          <p:cNvSpPr/>
          <p:nvPr/>
        </p:nvSpPr>
        <p:spPr>
          <a:xfrm rot="209472">
            <a:off x="6395762" y="3868868"/>
            <a:ext cx="2592288" cy="1451641"/>
          </a:xfrm>
          <a:prstGeom prst="foldedCorner">
            <a:avLst/>
          </a:prstGeom>
          <a:solidFill>
            <a:schemeClr val="accent5">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a:solidFill>
                  <a:schemeClr val="tx1"/>
                </a:solidFill>
              </a:rPr>
              <a:t>Self-report techniques </a:t>
            </a:r>
            <a:r>
              <a:rPr lang="en-GB" sz="2000" dirty="0" smtClean="0">
                <a:solidFill>
                  <a:schemeClr val="tx1"/>
                </a:solidFill>
              </a:rPr>
              <a:t>(questionnaires </a:t>
            </a:r>
            <a:r>
              <a:rPr lang="en-GB" sz="2000" dirty="0">
                <a:solidFill>
                  <a:schemeClr val="tx1"/>
                </a:solidFill>
              </a:rPr>
              <a:t>and </a:t>
            </a:r>
            <a:r>
              <a:rPr lang="en-GB" sz="2000" dirty="0" smtClean="0">
                <a:solidFill>
                  <a:schemeClr val="tx1"/>
                </a:solidFill>
              </a:rPr>
              <a:t>interviews)</a:t>
            </a:r>
            <a:endParaRPr lang="en-GB" sz="2000" dirty="0">
              <a:solidFill>
                <a:schemeClr val="tx1"/>
              </a:solidFill>
            </a:endParaRPr>
          </a:p>
        </p:txBody>
      </p:sp>
      <p:sp>
        <p:nvSpPr>
          <p:cNvPr id="13" name="Folded Corner 12"/>
          <p:cNvSpPr/>
          <p:nvPr/>
        </p:nvSpPr>
        <p:spPr>
          <a:xfrm rot="21399127">
            <a:off x="3501841" y="444993"/>
            <a:ext cx="2592288" cy="1035235"/>
          </a:xfrm>
          <a:prstGeom prst="foldedCorner">
            <a:avLst/>
          </a:prstGeom>
          <a:solidFill>
            <a:schemeClr val="accent5">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smtClean="0">
                <a:solidFill>
                  <a:schemeClr val="tx1"/>
                </a:solidFill>
              </a:rPr>
              <a:t>Observations</a:t>
            </a:r>
            <a:endParaRPr lang="en-GB" sz="2000"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22845"/>
            <a:ext cx="1976666" cy="793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4195" y="118058"/>
            <a:ext cx="1578496" cy="977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207" y="2400894"/>
            <a:ext cx="1223217" cy="1273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059" y="4083161"/>
            <a:ext cx="1809751" cy="1204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969" y="2541041"/>
            <a:ext cx="1699666" cy="1133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lded Corner 14"/>
          <p:cNvSpPr/>
          <p:nvPr/>
        </p:nvSpPr>
        <p:spPr>
          <a:xfrm rot="243875">
            <a:off x="2431635" y="4592897"/>
            <a:ext cx="1872208" cy="876150"/>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tx1"/>
                </a:solidFill>
              </a:rPr>
              <a:t>Content analysis (</a:t>
            </a:r>
            <a:r>
              <a:rPr lang="en-GB" i="1" dirty="0" smtClean="0">
                <a:solidFill>
                  <a:schemeClr val="tx1"/>
                </a:solidFill>
              </a:rPr>
              <a:t>qualitative</a:t>
            </a:r>
            <a:r>
              <a:rPr lang="en-GB" dirty="0" smtClean="0">
                <a:solidFill>
                  <a:schemeClr val="tx1"/>
                </a:solidFill>
              </a:rPr>
              <a:t>)</a:t>
            </a:r>
            <a:endParaRPr lang="en-GB" dirty="0">
              <a:solidFill>
                <a:schemeClr val="tx1"/>
              </a:solidFill>
            </a:endParaRPr>
          </a:p>
        </p:txBody>
      </p:sp>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685" y="4594689"/>
            <a:ext cx="2185525" cy="974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57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par>
                                <p:cTn id="29" presetID="10" presetClass="entr" presetSubtype="0" fill="hold" nodeType="withEffect">
                                  <p:stCondLst>
                                    <p:cond delay="0"/>
                                  </p:stCondLst>
                                  <p:childTnLst>
                                    <p:set>
                                      <p:cBhvr>
                                        <p:cTn id="30" dur="1" fill="hold">
                                          <p:stCondLst>
                                            <p:cond delay="0"/>
                                          </p:stCondLst>
                                        </p:cTn>
                                        <p:tgtEl>
                                          <p:spTgt spid="6147"/>
                                        </p:tgtEl>
                                        <p:attrNameLst>
                                          <p:attrName>style.visibility</p:attrName>
                                        </p:attrNameLst>
                                      </p:cBhvr>
                                      <p:to>
                                        <p:strVal val="visible"/>
                                      </p:to>
                                    </p:set>
                                    <p:animEffect transition="in" filter="fade">
                                      <p:cBhvr>
                                        <p:cTn id="31" dur="500"/>
                                        <p:tgtEl>
                                          <p:spTgt spid="614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6149"/>
                                        </p:tgtEl>
                                        <p:attrNameLst>
                                          <p:attrName>style.visibility</p:attrName>
                                        </p:attrNameLst>
                                      </p:cBhvr>
                                      <p:to>
                                        <p:strVal val="visible"/>
                                      </p:to>
                                    </p:set>
                                    <p:animEffect transition="in" filter="fade">
                                      <p:cBhvr>
                                        <p:cTn id="41" dur="500"/>
                                        <p:tgtEl>
                                          <p:spTgt spid="61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6151"/>
                                        </p:tgtEl>
                                        <p:attrNameLst>
                                          <p:attrName>style.visibility</p:attrName>
                                        </p:attrNameLst>
                                      </p:cBhvr>
                                      <p:to>
                                        <p:strVal val="visible"/>
                                      </p:to>
                                    </p:set>
                                    <p:animEffect transition="in" filter="fade">
                                      <p:cBhvr>
                                        <p:cTn id="49" dur="500"/>
                                        <p:tgtEl>
                                          <p:spTgt spid="615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6150"/>
                                        </p:tgtEl>
                                        <p:attrNameLst>
                                          <p:attrName>style.visibility</p:attrName>
                                        </p:attrNameLst>
                                      </p:cBhvr>
                                      <p:to>
                                        <p:strVal val="visible"/>
                                      </p:to>
                                    </p:set>
                                    <p:animEffect transition="in" filter="fade">
                                      <p:cBhvr>
                                        <p:cTn id="59" dur="500"/>
                                        <p:tgtEl>
                                          <p:spTgt spid="615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098"/>
                                        </p:tgtEl>
                                        <p:attrNameLst>
                                          <p:attrName>style.visibility</p:attrName>
                                        </p:attrNameLst>
                                      </p:cBhvr>
                                      <p:to>
                                        <p:strVal val="visible"/>
                                      </p:to>
                                    </p:set>
                                    <p:anim calcmode="lin" valueType="num">
                                      <p:cBhvr additive="base">
                                        <p:cTn id="69" dur="500" fill="hold"/>
                                        <p:tgtEl>
                                          <p:spTgt spid="4098"/>
                                        </p:tgtEl>
                                        <p:attrNameLst>
                                          <p:attrName>ppt_x</p:attrName>
                                        </p:attrNameLst>
                                      </p:cBhvr>
                                      <p:tavLst>
                                        <p:tav tm="0">
                                          <p:val>
                                            <p:strVal val="#ppt_x"/>
                                          </p:val>
                                        </p:tav>
                                        <p:tav tm="100000">
                                          <p:val>
                                            <p:strVal val="#ppt_x"/>
                                          </p:val>
                                        </p:tav>
                                      </p:tavLst>
                                    </p:anim>
                                    <p:anim calcmode="lin" valueType="num">
                                      <p:cBhvr additive="base">
                                        <p:cTn id="7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2136719"/>
              </p:ext>
            </p:extLst>
          </p:nvPr>
        </p:nvGraphicFramePr>
        <p:xfrm>
          <a:off x="107503" y="188640"/>
          <a:ext cx="8871942" cy="6253480"/>
        </p:xfrm>
        <a:graphic>
          <a:graphicData uri="http://schemas.openxmlformats.org/drawingml/2006/table">
            <a:tbl>
              <a:tblPr firstRow="1" bandRow="1">
                <a:tableStyleId>{37CE84F3-28C3-443E-9E96-99CF82512B78}</a:tableStyleId>
              </a:tblPr>
              <a:tblGrid>
                <a:gridCol w="1298333"/>
                <a:gridCol w="3462221"/>
                <a:gridCol w="4111388"/>
              </a:tblGrid>
              <a:tr h="370840">
                <a:tc>
                  <a:txBody>
                    <a:bodyPr/>
                    <a:lstStyle/>
                    <a:p>
                      <a:r>
                        <a:rPr lang="en-GB" dirty="0" smtClean="0"/>
                        <a:t>Type</a:t>
                      </a:r>
                      <a:endParaRPr lang="en-GB" dirty="0"/>
                    </a:p>
                  </a:txBody>
                  <a:tcPr/>
                </a:tc>
                <a:tc>
                  <a:txBody>
                    <a:bodyPr/>
                    <a:lstStyle/>
                    <a:p>
                      <a:r>
                        <a:rPr lang="en-GB" dirty="0" smtClean="0"/>
                        <a:t>Advantages</a:t>
                      </a:r>
                      <a:endParaRPr lang="en-GB" dirty="0"/>
                    </a:p>
                  </a:txBody>
                  <a:tcPr/>
                </a:tc>
                <a:tc>
                  <a:txBody>
                    <a:bodyPr/>
                    <a:lstStyle/>
                    <a:p>
                      <a:r>
                        <a:rPr lang="en-GB" dirty="0" smtClean="0"/>
                        <a:t>Disadvantages</a:t>
                      </a:r>
                    </a:p>
                  </a:txBody>
                  <a:tcPr/>
                </a:tc>
              </a:tr>
              <a:tr h="370840">
                <a:tc>
                  <a:txBody>
                    <a:bodyPr/>
                    <a:lstStyle/>
                    <a:p>
                      <a:r>
                        <a:rPr lang="en-GB" dirty="0" smtClean="0">
                          <a:solidFill>
                            <a:schemeClr val="tx1"/>
                          </a:solidFill>
                        </a:rPr>
                        <a:t>Laboratory</a:t>
                      </a:r>
                      <a:endParaRPr lang="en-GB" dirty="0">
                        <a:solidFill>
                          <a:schemeClr val="tx1"/>
                        </a:solidFill>
                      </a:endParaRPr>
                    </a:p>
                  </a:txBody>
                  <a:tcPr/>
                </a:tc>
                <a:tc>
                  <a:txBody>
                    <a:bodyPr/>
                    <a:lstStyle/>
                    <a:p>
                      <a:pPr marL="285750" indent="-285750">
                        <a:buFont typeface="Wingdings" panose="05000000000000000000" pitchFamily="2" charset="2"/>
                        <a:buChar char="ü"/>
                      </a:pPr>
                      <a:r>
                        <a:rPr lang="en-GB" sz="1600" dirty="0" smtClean="0">
                          <a:solidFill>
                            <a:schemeClr val="tx1"/>
                          </a:solidFill>
                        </a:rPr>
                        <a:t>High levels of </a:t>
                      </a:r>
                      <a:r>
                        <a:rPr lang="en-GB" sz="1600" b="1" u="none" dirty="0" smtClean="0">
                          <a:solidFill>
                            <a:schemeClr val="tx1"/>
                          </a:solidFill>
                        </a:rPr>
                        <a:t>control</a:t>
                      </a:r>
                      <a:r>
                        <a:rPr lang="en-GB" sz="1600" dirty="0" smtClean="0">
                          <a:solidFill>
                            <a:schemeClr val="tx1"/>
                          </a:solidFill>
                        </a:rPr>
                        <a:t> over</a:t>
                      </a:r>
                      <a:r>
                        <a:rPr lang="en-GB" sz="1600" baseline="0" dirty="0" smtClean="0">
                          <a:solidFill>
                            <a:schemeClr val="tx1"/>
                          </a:solidFill>
                        </a:rPr>
                        <a:t> </a:t>
                      </a:r>
                      <a:r>
                        <a:rPr lang="en-GB" sz="1600" b="1" dirty="0" smtClean="0">
                          <a:solidFill>
                            <a:schemeClr val="tx1"/>
                          </a:solidFill>
                        </a:rPr>
                        <a:t>extraneous variables.</a:t>
                      </a:r>
                    </a:p>
                    <a:p>
                      <a:pPr marL="285750" indent="-285750">
                        <a:buFont typeface="Wingdings" panose="05000000000000000000" pitchFamily="2" charset="2"/>
                        <a:buChar char="ü"/>
                      </a:pPr>
                      <a:r>
                        <a:rPr lang="en-GB" sz="1600" b="0" dirty="0" smtClean="0">
                          <a:solidFill>
                            <a:schemeClr val="tx1"/>
                          </a:solidFill>
                        </a:rPr>
                        <a:t>Strict controls and well-documented procedures mean h</a:t>
                      </a:r>
                      <a:r>
                        <a:rPr lang="en-GB" sz="1600" b="1" dirty="0" smtClean="0">
                          <a:solidFill>
                            <a:schemeClr val="tx1"/>
                          </a:solidFill>
                        </a:rPr>
                        <a:t>igh replicability</a:t>
                      </a:r>
                      <a:r>
                        <a:rPr lang="en-GB" sz="1600" b="1" baseline="0" dirty="0" smtClean="0">
                          <a:solidFill>
                            <a:schemeClr val="tx1"/>
                          </a:solidFill>
                        </a:rPr>
                        <a:t>, </a:t>
                      </a:r>
                      <a:r>
                        <a:rPr lang="en-GB" sz="1600" baseline="0" dirty="0" smtClean="0">
                          <a:solidFill>
                            <a:schemeClr val="tx1"/>
                          </a:solidFill>
                        </a:rPr>
                        <a:t>therefore easier to check reliability of results.</a:t>
                      </a:r>
                    </a:p>
                    <a:p>
                      <a:pPr marL="285750" indent="-285750">
                        <a:buFont typeface="Wingdings" panose="05000000000000000000" pitchFamily="2" charset="2"/>
                        <a:buChar char="ü"/>
                      </a:pPr>
                      <a:r>
                        <a:rPr lang="en-GB" sz="1600" dirty="0" smtClean="0">
                          <a:solidFill>
                            <a:schemeClr val="tx1"/>
                          </a:solidFill>
                        </a:rPr>
                        <a:t>Isolation of effects</a:t>
                      </a:r>
                      <a:r>
                        <a:rPr lang="en-GB" sz="1600" baseline="0" dirty="0" smtClean="0">
                          <a:solidFill>
                            <a:schemeClr val="tx1"/>
                          </a:solidFill>
                        </a:rPr>
                        <a:t> of</a:t>
                      </a:r>
                      <a:r>
                        <a:rPr lang="en-GB" sz="1600" dirty="0" smtClean="0">
                          <a:solidFill>
                            <a:schemeClr val="tx1"/>
                          </a:solidFill>
                        </a:rPr>
                        <a:t> IV</a:t>
                      </a:r>
                      <a:r>
                        <a:rPr lang="en-GB" sz="1600" baseline="0" dirty="0" smtClean="0">
                          <a:solidFill>
                            <a:schemeClr val="tx1"/>
                          </a:solidFill>
                        </a:rPr>
                        <a:t> </a:t>
                      </a:r>
                      <a:r>
                        <a:rPr lang="en-GB" sz="1600" dirty="0" smtClean="0">
                          <a:solidFill>
                            <a:schemeClr val="tx1"/>
                          </a:solidFill>
                        </a:rPr>
                        <a:t>on the DV means </a:t>
                      </a:r>
                      <a:r>
                        <a:rPr lang="en-GB" sz="1600" b="1" dirty="0" smtClean="0">
                          <a:solidFill>
                            <a:schemeClr val="tx1"/>
                          </a:solidFill>
                        </a:rPr>
                        <a:t>cause and effect can be inferred </a:t>
                      </a:r>
                      <a:r>
                        <a:rPr lang="en-GB" sz="1600" dirty="0" smtClean="0">
                          <a:solidFill>
                            <a:schemeClr val="tx1"/>
                          </a:solidFill>
                        </a:rPr>
                        <a:t>with reasonable confidence.</a:t>
                      </a:r>
                      <a:endParaRPr lang="en-GB" sz="1600" dirty="0">
                        <a:solidFill>
                          <a:schemeClr val="tx1"/>
                        </a:solidFill>
                      </a:endParaRPr>
                    </a:p>
                  </a:txBody>
                  <a:tcPr/>
                </a:tc>
                <a:tc>
                  <a:txBody>
                    <a:bodyPr/>
                    <a:lstStyle/>
                    <a:p>
                      <a:pPr marL="285750" indent="-285750">
                        <a:buFont typeface="Arial" panose="020B0604020202020204" pitchFamily="34" charset="0"/>
                        <a:buChar char="•"/>
                      </a:pPr>
                      <a:r>
                        <a:rPr lang="en-GB" sz="1600" dirty="0" err="1" smtClean="0">
                          <a:solidFill>
                            <a:schemeClr val="tx1"/>
                          </a:solidFill>
                        </a:rPr>
                        <a:t>Ppts</a:t>
                      </a:r>
                      <a:r>
                        <a:rPr lang="en-GB" sz="1600" baseline="0" dirty="0" smtClean="0">
                          <a:solidFill>
                            <a:schemeClr val="tx1"/>
                          </a:solidFill>
                        </a:rPr>
                        <a:t> </a:t>
                      </a:r>
                      <a:r>
                        <a:rPr lang="en-GB" sz="1600" dirty="0" smtClean="0">
                          <a:solidFill>
                            <a:schemeClr val="tx1"/>
                          </a:solidFill>
                        </a:rPr>
                        <a:t>may show </a:t>
                      </a:r>
                      <a:r>
                        <a:rPr lang="en-GB" sz="1600" b="1" dirty="0" smtClean="0">
                          <a:solidFill>
                            <a:schemeClr val="tx1"/>
                          </a:solidFill>
                        </a:rPr>
                        <a:t>demand</a:t>
                      </a:r>
                      <a:r>
                        <a:rPr lang="en-GB" sz="1600" b="1" baseline="0" dirty="0" smtClean="0">
                          <a:solidFill>
                            <a:schemeClr val="tx1"/>
                          </a:solidFill>
                        </a:rPr>
                        <a:t> </a:t>
                      </a:r>
                      <a:r>
                        <a:rPr lang="en-GB" sz="1600" b="1" dirty="0" smtClean="0">
                          <a:solidFill>
                            <a:schemeClr val="tx1"/>
                          </a:solidFill>
                        </a:rPr>
                        <a:t>characteristics</a:t>
                      </a:r>
                      <a:r>
                        <a:rPr lang="en-GB" sz="1600" dirty="0" smtClean="0">
                          <a:solidFill>
                            <a:schemeClr val="tx1"/>
                          </a:solidFill>
                        </a:rPr>
                        <a:t> because they know they are in an experiment. This is less likely in real world settings.</a:t>
                      </a:r>
                    </a:p>
                    <a:p>
                      <a:pPr marL="285750" indent="-285750">
                        <a:buFont typeface="Arial" panose="020B0604020202020204" pitchFamily="34" charset="0"/>
                        <a:buChar char="•"/>
                      </a:pPr>
                      <a:r>
                        <a:rPr lang="en-GB" sz="1600" dirty="0" smtClean="0">
                          <a:solidFill>
                            <a:schemeClr val="tx1"/>
                          </a:solidFill>
                        </a:rPr>
                        <a:t>The artificiality of the research context usually means participants do not demonstrate real-life behaviour – this dramatically </a:t>
                      </a:r>
                      <a:r>
                        <a:rPr lang="en-GB" sz="1600" b="1" dirty="0" smtClean="0">
                          <a:solidFill>
                            <a:schemeClr val="tx1"/>
                          </a:solidFill>
                        </a:rPr>
                        <a:t>reduces ecological validity</a:t>
                      </a:r>
                      <a:r>
                        <a:rPr lang="en-GB" sz="1600" dirty="0" smtClean="0">
                          <a:solidFill>
                            <a:schemeClr val="tx1"/>
                          </a:solidFill>
                        </a:rPr>
                        <a:t>. Means difficult to generalise findings to other settings.</a:t>
                      </a:r>
                      <a:endParaRPr lang="en-GB" sz="1600" dirty="0">
                        <a:solidFill>
                          <a:schemeClr val="tx1"/>
                        </a:solidFill>
                      </a:endParaRPr>
                    </a:p>
                  </a:txBody>
                  <a:tcPr/>
                </a:tc>
              </a:tr>
              <a:tr h="370840">
                <a:tc>
                  <a:txBody>
                    <a:bodyPr/>
                    <a:lstStyle/>
                    <a:p>
                      <a:r>
                        <a:rPr lang="en-GB" dirty="0" smtClean="0">
                          <a:solidFill>
                            <a:schemeClr val="tx1"/>
                          </a:solidFill>
                        </a:rPr>
                        <a:t>Field</a:t>
                      </a:r>
                      <a:endParaRPr lang="en-GB" dirty="0">
                        <a:solidFill>
                          <a:schemeClr val="tx1"/>
                        </a:solidFill>
                      </a:endParaRPr>
                    </a:p>
                  </a:txBody>
                  <a:tcPr/>
                </a:tc>
                <a:tc>
                  <a:txBody>
                    <a:bodyPr/>
                    <a:lstStyle/>
                    <a:p>
                      <a:pPr marL="285750" indent="-285750">
                        <a:buFont typeface="Wingdings" panose="05000000000000000000" pitchFamily="2" charset="2"/>
                        <a:buChar char="ü"/>
                      </a:pPr>
                      <a:r>
                        <a:rPr lang="en-GB" sz="1600" b="1" dirty="0" smtClean="0">
                          <a:solidFill>
                            <a:schemeClr val="tx1"/>
                          </a:solidFill>
                        </a:rPr>
                        <a:t>Higher ecological validity </a:t>
                      </a:r>
                      <a:r>
                        <a:rPr lang="en-GB" sz="1600" dirty="0" smtClean="0">
                          <a:solidFill>
                            <a:schemeClr val="tx1"/>
                          </a:solidFill>
                        </a:rPr>
                        <a:t>as conducted in real setting therefore much</a:t>
                      </a:r>
                      <a:r>
                        <a:rPr lang="en-GB" sz="1600" baseline="0" dirty="0" smtClean="0">
                          <a:solidFill>
                            <a:schemeClr val="tx1"/>
                          </a:solidFill>
                        </a:rPr>
                        <a:t> easier to generalise findings to other situations and settings.</a:t>
                      </a:r>
                    </a:p>
                    <a:p>
                      <a:pPr marL="285750" indent="-285750">
                        <a:buFont typeface="Wingdings" panose="05000000000000000000" pitchFamily="2" charset="2"/>
                        <a:buChar char="ü"/>
                      </a:pPr>
                      <a:r>
                        <a:rPr lang="en-GB" sz="1600" b="1" dirty="0" smtClean="0">
                          <a:solidFill>
                            <a:schemeClr val="tx1"/>
                          </a:solidFill>
                        </a:rPr>
                        <a:t>Demand characteristics are greatly reduced</a:t>
                      </a:r>
                      <a:r>
                        <a:rPr lang="en-GB" sz="1600" b="1" baseline="0" dirty="0" smtClean="0">
                          <a:solidFill>
                            <a:schemeClr val="tx1"/>
                          </a:solidFill>
                        </a:rPr>
                        <a:t> </a:t>
                      </a:r>
                      <a:r>
                        <a:rPr lang="en-GB" sz="1600" dirty="0" smtClean="0">
                          <a:solidFill>
                            <a:schemeClr val="tx1"/>
                          </a:solidFill>
                        </a:rPr>
                        <a:t>– if participants are unaware they are taking part they act more naturally.</a:t>
                      </a:r>
                      <a:endParaRPr lang="en-GB" sz="1600" dirty="0">
                        <a:solidFill>
                          <a:schemeClr val="tx1"/>
                        </a:solidFill>
                      </a:endParaRPr>
                    </a:p>
                  </a:txBody>
                  <a:tcPr/>
                </a:tc>
                <a:tc>
                  <a:txBody>
                    <a:bodyPr/>
                    <a:lstStyle/>
                    <a:p>
                      <a:pPr marL="285750" indent="-285750">
                        <a:buFont typeface="Arial" panose="020B0604020202020204" pitchFamily="34" charset="0"/>
                        <a:buChar char="•"/>
                      </a:pPr>
                      <a:r>
                        <a:rPr lang="en-GB" sz="1600" b="1" dirty="0" smtClean="0">
                          <a:solidFill>
                            <a:schemeClr val="tx1"/>
                          </a:solidFill>
                        </a:rPr>
                        <a:t>Lack of control over</a:t>
                      </a:r>
                      <a:r>
                        <a:rPr lang="en-GB" sz="1600" b="1" baseline="0" dirty="0" smtClean="0">
                          <a:solidFill>
                            <a:schemeClr val="tx1"/>
                          </a:solidFill>
                        </a:rPr>
                        <a:t> extraneous</a:t>
                      </a:r>
                      <a:r>
                        <a:rPr lang="en-GB" sz="1600" b="1" dirty="0" smtClean="0">
                          <a:solidFill>
                            <a:schemeClr val="tx1"/>
                          </a:solidFill>
                        </a:rPr>
                        <a:t> variables </a:t>
                      </a:r>
                      <a:r>
                        <a:rPr lang="en-GB" sz="1600" dirty="0" smtClean="0">
                          <a:solidFill>
                            <a:schemeClr val="tx1"/>
                          </a:solidFill>
                        </a:rPr>
                        <a:t>(unable</a:t>
                      </a:r>
                      <a:r>
                        <a:rPr lang="en-GB" sz="1600" baseline="0" dirty="0" smtClean="0">
                          <a:solidFill>
                            <a:schemeClr val="tx1"/>
                          </a:solidFill>
                        </a:rPr>
                        <a:t> to due to real-world) means </a:t>
                      </a:r>
                      <a:r>
                        <a:rPr lang="en-GB" sz="1600" dirty="0" smtClean="0">
                          <a:solidFill>
                            <a:schemeClr val="tx1"/>
                          </a:solidFill>
                        </a:rPr>
                        <a:t>confounding variables greatly reduce the validity of results.</a:t>
                      </a:r>
                    </a:p>
                    <a:p>
                      <a:pPr marL="285750" indent="-285750">
                        <a:buFont typeface="Arial" panose="020B0604020202020204" pitchFamily="34" charset="0"/>
                        <a:buChar char="•"/>
                      </a:pPr>
                      <a:r>
                        <a:rPr lang="en-GB" sz="1600" dirty="0" smtClean="0">
                          <a:solidFill>
                            <a:schemeClr val="tx1"/>
                          </a:solidFill>
                        </a:rPr>
                        <a:t>Can be </a:t>
                      </a:r>
                      <a:r>
                        <a:rPr lang="en-GB" sz="1600" b="1" dirty="0" smtClean="0">
                          <a:solidFill>
                            <a:schemeClr val="tx1"/>
                          </a:solidFill>
                        </a:rPr>
                        <a:t>difficult to replicate precisely</a:t>
                      </a:r>
                      <a:r>
                        <a:rPr lang="en-GB" sz="1600" dirty="0" smtClean="0">
                          <a:solidFill>
                            <a:schemeClr val="tx1"/>
                          </a:solidFill>
                        </a:rPr>
                        <a:t>,</a:t>
                      </a:r>
                      <a:r>
                        <a:rPr lang="en-GB" sz="1600" baseline="0" dirty="0" smtClean="0">
                          <a:solidFill>
                            <a:schemeClr val="tx1"/>
                          </a:solidFill>
                        </a:rPr>
                        <a:t> therefore potential difficulties in checking reliability.</a:t>
                      </a:r>
                      <a:endParaRPr lang="en-GB" sz="1600" dirty="0">
                        <a:solidFill>
                          <a:schemeClr val="tx1"/>
                        </a:solidFill>
                      </a:endParaRPr>
                    </a:p>
                  </a:txBody>
                  <a:tcPr/>
                </a:tc>
              </a:tr>
              <a:tr h="370840">
                <a:tc>
                  <a:txBody>
                    <a:bodyPr/>
                    <a:lstStyle/>
                    <a:p>
                      <a:r>
                        <a:rPr lang="en-GB" dirty="0" smtClean="0">
                          <a:solidFill>
                            <a:schemeClr val="tx1"/>
                          </a:solidFill>
                        </a:rPr>
                        <a:t>Natural</a:t>
                      </a:r>
                      <a:endParaRPr lang="en-GB" dirty="0">
                        <a:solidFill>
                          <a:schemeClr val="tx1"/>
                        </a:solidFill>
                      </a:endParaRPr>
                    </a:p>
                  </a:txBody>
                  <a:tcPr/>
                </a:tc>
                <a:tc>
                  <a:txBody>
                    <a:bodyPr/>
                    <a:lstStyle/>
                    <a:p>
                      <a:pPr marL="285750" indent="-285750">
                        <a:buFont typeface="Wingdings" panose="05000000000000000000" pitchFamily="2" charset="2"/>
                        <a:buChar char="ü"/>
                      </a:pPr>
                      <a:r>
                        <a:rPr lang="en-GB" sz="1600" dirty="0" smtClean="0">
                          <a:solidFill>
                            <a:schemeClr val="tx1"/>
                          </a:solidFill>
                        </a:rPr>
                        <a:t>Allow researchers </a:t>
                      </a:r>
                      <a:r>
                        <a:rPr lang="en-GB" sz="1600" b="1" dirty="0" smtClean="0">
                          <a:solidFill>
                            <a:schemeClr val="tx1"/>
                          </a:solidFill>
                        </a:rPr>
                        <a:t>to investigate impractical and/or unethical </a:t>
                      </a:r>
                      <a:r>
                        <a:rPr lang="en-GB" sz="1600" dirty="0" smtClean="0">
                          <a:solidFill>
                            <a:schemeClr val="tx1"/>
                          </a:solidFill>
                        </a:rPr>
                        <a:t>areas.</a:t>
                      </a:r>
                    </a:p>
                    <a:p>
                      <a:pPr marL="285750" indent="-285750">
                        <a:buFont typeface="Wingdings" panose="05000000000000000000" pitchFamily="2" charset="2"/>
                        <a:buChar char="ü"/>
                      </a:pPr>
                      <a:r>
                        <a:rPr lang="en-GB" sz="1600" b="1" dirty="0" smtClean="0">
                          <a:solidFill>
                            <a:schemeClr val="tx1"/>
                          </a:solidFill>
                        </a:rPr>
                        <a:t>High</a:t>
                      </a:r>
                      <a:r>
                        <a:rPr lang="en-GB" sz="1600" b="1" baseline="0" dirty="0" smtClean="0">
                          <a:solidFill>
                            <a:schemeClr val="tx1"/>
                          </a:solidFill>
                        </a:rPr>
                        <a:t> ecological validity.</a:t>
                      </a:r>
                      <a:endParaRPr lang="en-GB" sz="1600" b="1" dirty="0">
                        <a:solidFill>
                          <a:schemeClr val="tx1"/>
                        </a:solidFill>
                      </a:endParaRPr>
                    </a:p>
                  </a:txBody>
                  <a:tcPr/>
                </a:tc>
                <a:tc>
                  <a:txBody>
                    <a:bodyPr/>
                    <a:lstStyle/>
                    <a:p>
                      <a:pPr marL="285750" indent="-285750">
                        <a:buFont typeface="Arial" panose="020B0604020202020204" pitchFamily="34" charset="0"/>
                        <a:buChar char="•"/>
                      </a:pPr>
                      <a:r>
                        <a:rPr lang="en-GB" sz="1600" dirty="0" smtClean="0">
                          <a:solidFill>
                            <a:schemeClr val="tx1"/>
                          </a:solidFill>
                        </a:rPr>
                        <a:t>As above</a:t>
                      </a:r>
                      <a:r>
                        <a:rPr lang="en-GB" sz="1600" baseline="0" dirty="0" smtClean="0">
                          <a:solidFill>
                            <a:schemeClr val="tx1"/>
                          </a:solidFill>
                        </a:rPr>
                        <a:t> (field disadvantages). </a:t>
                      </a:r>
                      <a:endParaRPr lang="en-GB" sz="1600" dirty="0">
                        <a:solidFill>
                          <a:schemeClr val="tx1"/>
                        </a:solidFill>
                      </a:endParaRPr>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5317182" cy="428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1919" y="-243408"/>
            <a:ext cx="8548752" cy="923330"/>
          </a:xfrm>
          <a:prstGeom prst="rect">
            <a:avLst/>
          </a:prstGeom>
          <a:noFill/>
        </p:spPr>
        <p:txBody>
          <a:bodyPr wrap="none" lIns="91440" tIns="45720" rIns="91440" bIns="45720">
            <a:spAutoFit/>
          </a:bodyPr>
          <a:lstStyle/>
          <a:p>
            <a:pPr algn="ctr"/>
            <a:r>
              <a:rPr lang="en-US" sz="5400" b="1" dirty="0" smtClean="0">
                <a:ln w="1905"/>
                <a:solidFill>
                  <a:schemeClr val="accent6">
                    <a:lumMod val="60000"/>
                    <a:lumOff val="40000"/>
                  </a:schemeClr>
                </a:solidFill>
                <a:effectLst>
                  <a:innerShdw blurRad="69850" dist="43180" dir="5400000">
                    <a:srgbClr val="000000">
                      <a:alpha val="65000"/>
                    </a:srgbClr>
                  </a:innerShdw>
                </a:effectLst>
              </a:rPr>
              <a:t>3 key types of </a:t>
            </a:r>
            <a:r>
              <a:rPr lang="en-US" sz="5400" b="1" i="1" dirty="0" smtClean="0">
                <a:ln w="1905"/>
                <a:solidFill>
                  <a:schemeClr val="accent6">
                    <a:lumMod val="60000"/>
                    <a:lumOff val="40000"/>
                  </a:schemeClr>
                </a:solidFill>
                <a:effectLst>
                  <a:innerShdw blurRad="69850" dist="43180" dir="5400000">
                    <a:srgbClr val="000000">
                      <a:alpha val="65000"/>
                    </a:srgbClr>
                  </a:innerShdw>
                </a:effectLst>
              </a:rPr>
              <a:t>experiment</a:t>
            </a:r>
            <a:r>
              <a:rPr lang="en-US" sz="5400" b="1" dirty="0" smtClean="0">
                <a:ln w="1905"/>
                <a:solidFill>
                  <a:schemeClr val="accent6">
                    <a:lumMod val="60000"/>
                    <a:lumOff val="40000"/>
                  </a:schemeClr>
                </a:solidFill>
                <a:effectLst>
                  <a:innerShdw blurRad="69850" dist="43180" dir="5400000">
                    <a:srgbClr val="000000">
                      <a:alpha val="65000"/>
                    </a:srgbClr>
                  </a:innerShdw>
                </a:effectLst>
              </a:rPr>
              <a:t>:</a:t>
            </a:r>
            <a:endParaRPr lang="en-US" sz="5400" b="1" dirty="0">
              <a:ln w="1905"/>
              <a:solidFill>
                <a:schemeClr val="accent6">
                  <a:lumMod val="60000"/>
                  <a:lumOff val="4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538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72" t="20964"/>
          <a:stretch/>
        </p:blipFill>
        <p:spPr bwMode="auto">
          <a:xfrm>
            <a:off x="6300192" y="764704"/>
            <a:ext cx="2629973" cy="411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51520" y="116632"/>
            <a:ext cx="8568952" cy="716520"/>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prstClr val="black">
                    <a:lumMod val="85000"/>
                    <a:lumOff val="15000"/>
                  </a:prstClr>
                </a:solidFill>
              </a:rPr>
              <a:t>Experimental design</a:t>
            </a:r>
            <a:endParaRPr lang="en-GB" sz="2400" dirty="0">
              <a:solidFill>
                <a:prstClr val="black">
                  <a:lumMod val="85000"/>
                  <a:lumOff val="15000"/>
                </a:prstClr>
              </a:solidFill>
            </a:endParaRPr>
          </a:p>
        </p:txBody>
      </p:sp>
      <p:sp>
        <p:nvSpPr>
          <p:cNvPr id="3" name="Content Placeholder 2"/>
          <p:cNvSpPr>
            <a:spLocks noGrp="1"/>
          </p:cNvSpPr>
          <p:nvPr>
            <p:ph idx="1"/>
          </p:nvPr>
        </p:nvSpPr>
        <p:spPr>
          <a:xfrm>
            <a:off x="251520" y="1052736"/>
            <a:ext cx="6264696" cy="4509183"/>
          </a:xfrm>
        </p:spPr>
        <p:txBody>
          <a:bodyPr>
            <a:normAutofit fontScale="92500" lnSpcReduction="20000"/>
          </a:bodyPr>
          <a:lstStyle/>
          <a:p>
            <a:r>
              <a:rPr lang="en-GB" dirty="0"/>
              <a:t>An experimental design is </a:t>
            </a:r>
            <a:r>
              <a:rPr lang="en-GB" i="1" dirty="0"/>
              <a:t>a decision about how to allocate participants </a:t>
            </a:r>
            <a:r>
              <a:rPr lang="en-GB" dirty="0"/>
              <a:t>to different experimental conditions.</a:t>
            </a:r>
          </a:p>
          <a:p>
            <a:r>
              <a:rPr lang="en-GB" dirty="0"/>
              <a:t>Every experiment has </a:t>
            </a:r>
            <a:r>
              <a:rPr lang="en-GB" i="1" dirty="0"/>
              <a:t>two conditions</a:t>
            </a:r>
            <a:r>
              <a:rPr lang="en-GB" dirty="0"/>
              <a:t>: an </a:t>
            </a:r>
            <a:r>
              <a:rPr lang="en-GB" i="1" dirty="0"/>
              <a:t>experimental condition </a:t>
            </a:r>
            <a:r>
              <a:rPr lang="en-GB" dirty="0"/>
              <a:t>(where participants are exposed to the </a:t>
            </a:r>
            <a:r>
              <a:rPr lang="en-GB" dirty="0" smtClean="0"/>
              <a:t>IV) </a:t>
            </a:r>
            <a:r>
              <a:rPr lang="en-GB" dirty="0"/>
              <a:t>and </a:t>
            </a:r>
            <a:r>
              <a:rPr lang="en-GB" i="1" dirty="0"/>
              <a:t>a control condition </a:t>
            </a:r>
            <a:r>
              <a:rPr lang="en-GB" dirty="0"/>
              <a:t>(where participants are not exposed to the </a:t>
            </a:r>
            <a:r>
              <a:rPr lang="en-GB" dirty="0" smtClean="0"/>
              <a:t>IV, but </a:t>
            </a:r>
            <a:r>
              <a:rPr lang="en-GB" dirty="0"/>
              <a:t>otherwise have exactly the same experience as the participants in the experimental condition, in order to gain a ‘baseline’ measurement of behaviour so the researcher can assess if anything has in fact happened in the experimental condition</a:t>
            </a:r>
            <a:r>
              <a:rPr lang="en-GB" dirty="0" smtClean="0"/>
              <a:t>).</a:t>
            </a:r>
          </a:p>
          <a:p>
            <a:endParaRPr lang="en-GB" dirty="0"/>
          </a:p>
          <a:p>
            <a:pPr marL="0" indent="0">
              <a:buNone/>
            </a:pPr>
            <a:r>
              <a:rPr lang="en-GB" sz="3000" b="1" dirty="0" smtClean="0"/>
              <a:t>There are THREE types…..</a:t>
            </a:r>
            <a:endParaRPr lang="en-GB" sz="30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9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4075810"/>
              </p:ext>
            </p:extLst>
          </p:nvPr>
        </p:nvGraphicFramePr>
        <p:xfrm>
          <a:off x="179512" y="116633"/>
          <a:ext cx="8784976" cy="6624735"/>
        </p:xfrm>
        <a:graphic>
          <a:graphicData uri="http://schemas.openxmlformats.org/drawingml/2006/table">
            <a:tbl>
              <a:tblPr firstRow="1" bandRow="1">
                <a:tableStyleId>{85BE263C-DBD7-4A20-BB59-AAB30ACAA65A}</a:tableStyleId>
              </a:tblPr>
              <a:tblGrid>
                <a:gridCol w="1224136"/>
                <a:gridCol w="1872208"/>
                <a:gridCol w="3024336"/>
                <a:gridCol w="2664296"/>
              </a:tblGrid>
              <a:tr h="288911">
                <a:tc>
                  <a:txBody>
                    <a:bodyPr/>
                    <a:lstStyle/>
                    <a:p>
                      <a:endParaRPr lang="en-GB" sz="1600" dirty="0"/>
                    </a:p>
                  </a:txBody>
                  <a:tcPr/>
                </a:tc>
                <a:tc>
                  <a:txBody>
                    <a:bodyPr/>
                    <a:lstStyle/>
                    <a:p>
                      <a:r>
                        <a:rPr lang="en-GB" sz="1600" dirty="0" smtClean="0"/>
                        <a:t>What?</a:t>
                      </a:r>
                      <a:endParaRPr lang="en-GB" sz="1600" dirty="0"/>
                    </a:p>
                  </a:txBody>
                  <a:tcPr/>
                </a:tc>
                <a:tc>
                  <a:txBody>
                    <a:bodyPr/>
                    <a:lstStyle/>
                    <a:p>
                      <a:r>
                        <a:rPr lang="en-GB" sz="1600" dirty="0" smtClean="0"/>
                        <a:t>Advantages</a:t>
                      </a:r>
                      <a:endParaRPr lang="en-GB" sz="1600" dirty="0"/>
                    </a:p>
                  </a:txBody>
                  <a:tcPr/>
                </a:tc>
                <a:tc>
                  <a:txBody>
                    <a:bodyPr/>
                    <a:lstStyle/>
                    <a:p>
                      <a:r>
                        <a:rPr lang="en-GB" sz="1600" dirty="0" smtClean="0"/>
                        <a:t>Disadvantages</a:t>
                      </a:r>
                      <a:endParaRPr lang="en-GB" sz="1600" dirty="0"/>
                    </a:p>
                  </a:txBody>
                  <a:tcPr/>
                </a:tc>
              </a:tr>
              <a:tr h="2245626">
                <a:tc>
                  <a:txBody>
                    <a:bodyPr/>
                    <a:lstStyle/>
                    <a:p>
                      <a:r>
                        <a:rPr lang="en-GB" sz="1400" i="0" dirty="0" smtClean="0"/>
                        <a:t>Independent</a:t>
                      </a:r>
                      <a:r>
                        <a:rPr lang="en-GB" sz="1400" i="0" baseline="0" dirty="0" smtClean="0"/>
                        <a:t> measures</a:t>
                      </a:r>
                      <a:endParaRPr lang="en-GB" sz="1400" i="0" dirty="0"/>
                    </a:p>
                  </a:txBody>
                  <a:tcPr/>
                </a:tc>
                <a:tc>
                  <a:txBody>
                    <a:bodyPr/>
                    <a:lstStyle/>
                    <a:p>
                      <a:r>
                        <a:rPr lang="en-GB" sz="1400" dirty="0" smtClean="0"/>
                        <a:t>Different group of participants randomly allocated to each condition.</a:t>
                      </a:r>
                      <a:endParaRPr lang="en-GB" sz="1400" dirty="0"/>
                    </a:p>
                  </a:txBody>
                  <a:tcPr/>
                </a:tc>
                <a:tc>
                  <a:txBody>
                    <a:bodyPr/>
                    <a:lstStyle/>
                    <a:p>
                      <a:pPr marL="285750" indent="-285750">
                        <a:buFont typeface="Wingdings" panose="05000000000000000000" pitchFamily="2" charset="2"/>
                        <a:buChar char="ü"/>
                      </a:pPr>
                      <a:r>
                        <a:rPr lang="en-GB" sz="1500" dirty="0" err="1" smtClean="0"/>
                        <a:t>Ppts</a:t>
                      </a:r>
                      <a:r>
                        <a:rPr lang="en-GB" sz="1500" baseline="0" dirty="0" smtClean="0"/>
                        <a:t> </a:t>
                      </a:r>
                      <a:r>
                        <a:rPr lang="en-GB" sz="1500" b="1" baseline="0" dirty="0" smtClean="0"/>
                        <a:t>less likely to demonstrate </a:t>
                      </a:r>
                      <a:r>
                        <a:rPr lang="en-GB" sz="1500" b="1" dirty="0" smtClean="0"/>
                        <a:t>demand characteristics </a:t>
                      </a:r>
                      <a:r>
                        <a:rPr lang="en-GB" sz="1500" dirty="0" smtClean="0"/>
                        <a:t>as only take part in one condition</a:t>
                      </a:r>
                      <a:r>
                        <a:rPr lang="en-GB" sz="1500" baseline="0" dirty="0" smtClean="0"/>
                        <a:t> and will be unaware of what is being asked for/tested in the other.</a:t>
                      </a:r>
                      <a:endParaRPr lang="en-GB" sz="1500" dirty="0" smtClean="0"/>
                    </a:p>
                    <a:p>
                      <a:pPr marL="285750" indent="-285750">
                        <a:buFont typeface="Wingdings" panose="05000000000000000000" pitchFamily="2" charset="2"/>
                        <a:buChar char="ü"/>
                      </a:pPr>
                      <a:r>
                        <a:rPr lang="en-GB" sz="1500" b="1" dirty="0" smtClean="0"/>
                        <a:t>No order effects </a:t>
                      </a:r>
                      <a:r>
                        <a:rPr lang="en-GB" sz="1500" dirty="0" smtClean="0"/>
                        <a:t>(e.g. practice or fatigue) because participants take part in one condition only</a:t>
                      </a:r>
                      <a:r>
                        <a:rPr lang="en-GB" sz="1500" baseline="0" dirty="0" smtClean="0"/>
                        <a:t> – increases validity</a:t>
                      </a:r>
                      <a:endParaRPr lang="en-GB" sz="1500" dirty="0"/>
                    </a:p>
                  </a:txBody>
                  <a:tcPr/>
                </a:tc>
                <a:tc>
                  <a:txBody>
                    <a:bodyPr/>
                    <a:lstStyle/>
                    <a:p>
                      <a:r>
                        <a:rPr lang="en-GB" sz="1500" b="1" dirty="0" smtClean="0"/>
                        <a:t>X</a:t>
                      </a:r>
                      <a:r>
                        <a:rPr lang="en-GB" sz="1500" dirty="0" smtClean="0"/>
                        <a:t> May be differences between the groups as different </a:t>
                      </a:r>
                      <a:r>
                        <a:rPr lang="en-GB" sz="1500" b="1" dirty="0" smtClean="0"/>
                        <a:t>individual variation</a:t>
                      </a:r>
                      <a:r>
                        <a:rPr lang="en-GB" sz="1500" b="1" baseline="0" dirty="0" smtClean="0"/>
                        <a:t> of </a:t>
                      </a:r>
                      <a:r>
                        <a:rPr lang="en-GB" sz="1500" b="1" dirty="0" smtClean="0"/>
                        <a:t>participants </a:t>
                      </a:r>
                      <a:r>
                        <a:rPr lang="en-GB" sz="1500" dirty="0" smtClean="0"/>
                        <a:t>in each</a:t>
                      </a:r>
                      <a:r>
                        <a:rPr lang="en-GB" sz="1500" baseline="0" dirty="0" smtClean="0"/>
                        <a:t> likely.</a:t>
                      </a:r>
                      <a:endParaRPr lang="en-GB" sz="1500" dirty="0" smtClean="0"/>
                    </a:p>
                    <a:p>
                      <a:r>
                        <a:rPr lang="en-GB" sz="1500" b="1" dirty="0" smtClean="0"/>
                        <a:t>X</a:t>
                      </a:r>
                      <a:r>
                        <a:rPr lang="en-GB" sz="1500" dirty="0" smtClean="0"/>
                        <a:t> </a:t>
                      </a:r>
                      <a:r>
                        <a:rPr lang="en-GB" sz="1500" b="1" dirty="0" smtClean="0"/>
                        <a:t>More participants are required </a:t>
                      </a:r>
                      <a:r>
                        <a:rPr lang="en-GB" sz="1500" dirty="0" smtClean="0"/>
                        <a:t>than for a repeated measures design</a:t>
                      </a:r>
                      <a:r>
                        <a:rPr lang="en-GB" sz="1500" baseline="0" dirty="0" smtClean="0"/>
                        <a:t> – expensive and time consuming.</a:t>
                      </a:r>
                      <a:endParaRPr lang="en-GB" sz="1500" dirty="0"/>
                    </a:p>
                  </a:txBody>
                  <a:tcPr/>
                </a:tc>
              </a:tr>
              <a:tr h="1654672">
                <a:tc>
                  <a:txBody>
                    <a:bodyPr/>
                    <a:lstStyle/>
                    <a:p>
                      <a:r>
                        <a:rPr lang="en-GB" sz="1400" dirty="0" smtClean="0"/>
                        <a:t>Repeated measures</a:t>
                      </a:r>
                      <a:endParaRPr lang="en-GB" sz="1400" dirty="0"/>
                    </a:p>
                  </a:txBody>
                  <a:tcPr/>
                </a:tc>
                <a:tc>
                  <a:txBody>
                    <a:bodyPr/>
                    <a:lstStyle/>
                    <a:p>
                      <a:r>
                        <a:rPr lang="en-GB" sz="1400" dirty="0" smtClean="0"/>
                        <a:t>The same participants are used in both conditions.</a:t>
                      </a:r>
                      <a:endParaRPr lang="en-GB" sz="1400" dirty="0"/>
                    </a:p>
                  </a:txBody>
                  <a:tcPr/>
                </a:tc>
                <a:tc>
                  <a:txBody>
                    <a:bodyPr/>
                    <a:lstStyle/>
                    <a:p>
                      <a:pPr marL="285750" indent="-285750">
                        <a:buFont typeface="Wingdings" panose="05000000000000000000" pitchFamily="2" charset="2"/>
                        <a:buChar char="ü"/>
                      </a:pPr>
                      <a:r>
                        <a:rPr lang="en-GB" sz="1500" dirty="0" smtClean="0"/>
                        <a:t>Participants are </a:t>
                      </a:r>
                      <a:r>
                        <a:rPr lang="en-GB" sz="1500" b="1" dirty="0" smtClean="0"/>
                        <a:t>compared to themselves </a:t>
                      </a:r>
                      <a:r>
                        <a:rPr lang="en-GB" sz="1500" dirty="0" smtClean="0"/>
                        <a:t>so there are no individual differences</a:t>
                      </a:r>
                      <a:r>
                        <a:rPr lang="en-GB" sz="1500" baseline="0" dirty="0" smtClean="0"/>
                        <a:t> as extraneous variable.</a:t>
                      </a:r>
                    </a:p>
                    <a:p>
                      <a:pPr marL="285750" indent="-285750">
                        <a:buFont typeface="Wingdings" panose="05000000000000000000" pitchFamily="2" charset="2"/>
                        <a:buChar char="ü"/>
                      </a:pPr>
                      <a:r>
                        <a:rPr lang="en-GB" sz="1500" b="1" baseline="0" dirty="0" smtClean="0"/>
                        <a:t>Less </a:t>
                      </a:r>
                      <a:r>
                        <a:rPr lang="en-GB" sz="1500" b="1" baseline="0" dirty="0" err="1" smtClean="0"/>
                        <a:t>ppts</a:t>
                      </a:r>
                      <a:r>
                        <a:rPr lang="en-GB" sz="1500" b="1" baseline="0" dirty="0" smtClean="0"/>
                        <a:t> needed</a:t>
                      </a:r>
                      <a:r>
                        <a:rPr lang="en-GB" sz="1500" baseline="0" dirty="0" smtClean="0"/>
                        <a:t>. Cheaper, more time efficient.</a:t>
                      </a:r>
                      <a:endParaRPr lang="en-GB" sz="1500" dirty="0"/>
                    </a:p>
                  </a:txBody>
                  <a:tcPr/>
                </a:tc>
                <a:tc>
                  <a:txBody>
                    <a:bodyPr/>
                    <a:lstStyle/>
                    <a:p>
                      <a:r>
                        <a:rPr lang="en-GB" sz="1500" b="1" dirty="0" smtClean="0"/>
                        <a:t>X Order effects</a:t>
                      </a:r>
                      <a:r>
                        <a:rPr lang="en-GB" sz="1500" b="1" baseline="0" dirty="0" smtClean="0"/>
                        <a:t> - </a:t>
                      </a:r>
                      <a:r>
                        <a:rPr lang="en-GB" sz="1500" dirty="0" smtClean="0"/>
                        <a:t>practice and</a:t>
                      </a:r>
                      <a:r>
                        <a:rPr lang="en-GB" sz="1500" baseline="0" dirty="0" smtClean="0"/>
                        <a:t> fatigue. (However,  </a:t>
                      </a:r>
                      <a:r>
                        <a:rPr lang="en-GB" sz="1500" b="1" i="1" baseline="0" dirty="0" smtClean="0"/>
                        <a:t>counterbalancing’ </a:t>
                      </a:r>
                      <a:r>
                        <a:rPr lang="en-GB" sz="1500" baseline="0" dirty="0" smtClean="0"/>
                        <a:t>can sig. reduce this– order of the conditions is mixed up, so that 50% of participants condition A then B, whereas the other 50% B then A.</a:t>
                      </a:r>
                      <a:endParaRPr lang="en-GB" sz="1500" dirty="0"/>
                    </a:p>
                  </a:txBody>
                  <a:tcPr/>
                </a:tc>
              </a:tr>
              <a:tr h="1763175">
                <a:tc>
                  <a:txBody>
                    <a:bodyPr/>
                    <a:lstStyle/>
                    <a:p>
                      <a:r>
                        <a:rPr lang="en-GB" sz="1400" dirty="0" smtClean="0"/>
                        <a:t>Matched</a:t>
                      </a:r>
                      <a:r>
                        <a:rPr lang="en-GB" sz="1400" baseline="0" dirty="0" smtClean="0"/>
                        <a:t> pairs</a:t>
                      </a:r>
                      <a:endParaRPr lang="en-GB" sz="1400" dirty="0"/>
                    </a:p>
                  </a:txBody>
                  <a:tcPr/>
                </a:tc>
                <a:tc>
                  <a:txBody>
                    <a:bodyPr/>
                    <a:lstStyle/>
                    <a:p>
                      <a:r>
                        <a:rPr lang="en-GB" sz="1400" dirty="0" smtClean="0"/>
                        <a:t>Different participants are used in each condition (like independent groups), but they are matched on key variables to form ‘pairs’.</a:t>
                      </a:r>
                      <a:endParaRPr lang="en-GB" sz="1400" dirty="0"/>
                    </a:p>
                  </a:txBody>
                  <a:tcPr/>
                </a:tc>
                <a:tc>
                  <a:txBody>
                    <a:bodyPr/>
                    <a:lstStyle/>
                    <a:p>
                      <a:pPr marL="285750" indent="-285750">
                        <a:buFont typeface="Wingdings" panose="05000000000000000000" pitchFamily="2" charset="2"/>
                        <a:buChar char="ü"/>
                      </a:pPr>
                      <a:r>
                        <a:rPr lang="en-GB" sz="1500" b="1" dirty="0" smtClean="0"/>
                        <a:t>No</a:t>
                      </a:r>
                      <a:r>
                        <a:rPr lang="en-GB" sz="1500" b="1" baseline="0" dirty="0" smtClean="0"/>
                        <a:t> order effects.</a:t>
                      </a:r>
                    </a:p>
                    <a:p>
                      <a:pPr marL="285750" indent="-285750">
                        <a:buFont typeface="Wingdings" panose="05000000000000000000" pitchFamily="2" charset="2"/>
                        <a:buChar char="ü"/>
                      </a:pPr>
                      <a:r>
                        <a:rPr lang="en-GB" sz="1500" b="1" baseline="0" dirty="0" smtClean="0"/>
                        <a:t>Reduces individual variation </a:t>
                      </a:r>
                      <a:r>
                        <a:rPr lang="en-GB" sz="1500" baseline="0" dirty="0" smtClean="0"/>
                        <a:t>in comparison to independent measures, (but does not reduce them all together as pairs not identical).</a:t>
                      </a:r>
                      <a:endParaRPr lang="en-GB" sz="1500" dirty="0"/>
                    </a:p>
                  </a:txBody>
                  <a:tcPr/>
                </a:tc>
                <a:tc>
                  <a:txBody>
                    <a:bodyPr/>
                    <a:lstStyle/>
                    <a:p>
                      <a:r>
                        <a:rPr lang="en-GB" sz="1500" b="1" dirty="0" smtClean="0"/>
                        <a:t>X</a:t>
                      </a:r>
                      <a:r>
                        <a:rPr lang="en-GB" sz="1500" dirty="0" smtClean="0"/>
                        <a:t> Process of matching </a:t>
                      </a:r>
                      <a:r>
                        <a:rPr lang="en-GB" sz="1500" dirty="0" err="1" smtClean="0"/>
                        <a:t>ppts</a:t>
                      </a:r>
                      <a:r>
                        <a:rPr lang="en-GB" sz="1500" dirty="0" smtClean="0"/>
                        <a:t> is </a:t>
                      </a:r>
                      <a:r>
                        <a:rPr lang="en-GB" sz="1500" b="1" dirty="0" smtClean="0"/>
                        <a:t>difficult, time consuming and may be inaccurate</a:t>
                      </a:r>
                      <a:r>
                        <a:rPr lang="en-GB" sz="1500" dirty="0" smtClean="0"/>
                        <a:t>.</a:t>
                      </a:r>
                      <a:endParaRPr lang="en-GB" sz="1500"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316537"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1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5760640"/>
          </a:xfrm>
        </p:spPr>
        <p:txBody>
          <a:bodyPr>
            <a:normAutofit fontScale="70000" lnSpcReduction="20000"/>
          </a:bodyPr>
          <a:lstStyle/>
          <a:p>
            <a:pPr marL="0" indent="0">
              <a:buNone/>
            </a:pPr>
            <a:r>
              <a:rPr lang="en-GB" b="1" dirty="0"/>
              <a:t>Read the details of each of the following studies and decide which design is being used</a:t>
            </a:r>
            <a:r>
              <a:rPr lang="en-GB" b="1" dirty="0" smtClean="0"/>
              <a:t>.</a:t>
            </a:r>
          </a:p>
          <a:p>
            <a:pPr marL="0" indent="0">
              <a:buNone/>
            </a:pPr>
            <a:endParaRPr lang="en-GB" dirty="0"/>
          </a:p>
          <a:p>
            <a:pPr marL="457200" indent="-457200">
              <a:buAutoNum type="arabicPeriod"/>
            </a:pPr>
            <a:r>
              <a:rPr lang="en-GB" dirty="0" smtClean="0"/>
              <a:t>A </a:t>
            </a:r>
            <a:r>
              <a:rPr lang="en-GB" dirty="0"/>
              <a:t>researcher presented participants with a list of 20 words. Participants were asked to use either visual or auditory techniques to remember the words, depending on which condition they were allocated to. On completion of the list participants were asked to recall as many of the 20 words as they </a:t>
            </a:r>
            <a:r>
              <a:rPr lang="en-GB" dirty="0" smtClean="0"/>
              <a:t>could.</a:t>
            </a:r>
          </a:p>
          <a:p>
            <a:pPr marL="457200" indent="-457200">
              <a:buAutoNum type="arabicPeriod"/>
            </a:pPr>
            <a:r>
              <a:rPr lang="en-GB" dirty="0" smtClean="0"/>
              <a:t>The </a:t>
            </a:r>
            <a:r>
              <a:rPr lang="en-GB" dirty="0"/>
              <a:t>productivity of 20 factory workers from Sheffield is compared with 20 factory workers from Glasgow. All attended inner city schools, have been working in manufacturing for at least 15 years and have similar </a:t>
            </a:r>
            <a:r>
              <a:rPr lang="en-GB" dirty="0" smtClean="0"/>
              <a:t>IQ’s.</a:t>
            </a:r>
          </a:p>
          <a:p>
            <a:pPr marL="457200" indent="-457200">
              <a:buAutoNum type="arabicPeriod"/>
            </a:pPr>
            <a:r>
              <a:rPr lang="en-GB" dirty="0" smtClean="0"/>
              <a:t>A </a:t>
            </a:r>
            <a:r>
              <a:rPr lang="en-GB" dirty="0"/>
              <a:t>group of students are given a memory test. The next day they are given the same test after having consumed alcoholic drinks. The difference between the number of questions answered correctly in each condition is </a:t>
            </a:r>
            <a:r>
              <a:rPr lang="en-GB" dirty="0" smtClean="0"/>
              <a:t>analysed.</a:t>
            </a:r>
          </a:p>
          <a:p>
            <a:pPr marL="457200" indent="-457200">
              <a:buAutoNum type="arabicPeriod"/>
            </a:pPr>
            <a:r>
              <a:rPr lang="en-GB" dirty="0" smtClean="0"/>
              <a:t>20 </a:t>
            </a:r>
            <a:r>
              <a:rPr lang="en-GB" dirty="0"/>
              <a:t>students are given an IQ test and then re-tested a month later after they have taken part in practice sessions, to see if these improve their score. The two sets of results are </a:t>
            </a:r>
            <a:r>
              <a:rPr lang="en-GB" dirty="0" smtClean="0"/>
              <a:t>compared.</a:t>
            </a:r>
          </a:p>
          <a:p>
            <a:pPr marL="457200" indent="-457200">
              <a:buAutoNum type="arabicPeriod"/>
            </a:pPr>
            <a:r>
              <a:rPr lang="en-GB" dirty="0" smtClean="0"/>
              <a:t>A </a:t>
            </a:r>
            <a:r>
              <a:rPr lang="en-GB" dirty="0"/>
              <a:t>researcher was interested in the effects of a new teaching method on the mathematical ability of Year 6 children. In one condition the children were exposed to the new teaching method, in the other condition traditional teaching methods continued to be used. He ranked children based on their mathematical ability and then then allocated them in pairs – one to the new method condition and one to the traditional </a:t>
            </a:r>
            <a:r>
              <a:rPr lang="en-GB" dirty="0" smtClean="0"/>
              <a:t>method.</a:t>
            </a:r>
          </a:p>
          <a:p>
            <a:pPr marL="457200" indent="-457200">
              <a:buAutoNum type="arabicPeriod"/>
            </a:pPr>
            <a:r>
              <a:rPr lang="en-GB" dirty="0" smtClean="0"/>
              <a:t>An </a:t>
            </a:r>
            <a:r>
              <a:rPr lang="en-GB" dirty="0"/>
              <a:t>educational psychologist assessed the reading ability of a student with moderate dyslexia. She then gave the student a selection of coloured plastic filters to place over the text they were reading and assessed their ability again with each filter in turn, until she found the filter that helped the student to read best.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60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95536" y="116632"/>
            <a:ext cx="8568952" cy="842842"/>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smtClean="0">
                <a:solidFill>
                  <a:prstClr val="black">
                    <a:lumMod val="85000"/>
                    <a:lumOff val="15000"/>
                  </a:prstClr>
                </a:solidFill>
              </a:rPr>
              <a:t>Questionnaires</a:t>
            </a:r>
            <a:r>
              <a:rPr lang="en-GB" sz="2800" dirty="0" smtClean="0">
                <a:solidFill>
                  <a:prstClr val="black">
                    <a:lumMod val="85000"/>
                    <a:lumOff val="15000"/>
                  </a:prstClr>
                </a:solidFill>
              </a:rPr>
              <a:t> and Interviews (self-report techniques).</a:t>
            </a:r>
            <a:endParaRPr lang="en-GB" sz="2800" dirty="0">
              <a:solidFill>
                <a:prstClr val="black">
                  <a:lumMod val="85000"/>
                  <a:lumOff val="15000"/>
                </a:prstClr>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 y="404664"/>
            <a:ext cx="239761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051720" y="1139311"/>
            <a:ext cx="6603504" cy="2649730"/>
          </a:xfrm>
        </p:spPr>
        <p:txBody>
          <a:bodyPr>
            <a:normAutofit fontScale="85000" lnSpcReduction="10000"/>
          </a:bodyPr>
          <a:lstStyle/>
          <a:p>
            <a:r>
              <a:rPr lang="en-GB" dirty="0" smtClean="0"/>
              <a:t>Consist </a:t>
            </a:r>
            <a:r>
              <a:rPr lang="en-GB" dirty="0"/>
              <a:t>of a set of pre-written questions which can be printed and given to participants face to face, </a:t>
            </a:r>
            <a:r>
              <a:rPr lang="en-GB" dirty="0" smtClean="0"/>
              <a:t>or </a:t>
            </a:r>
            <a:r>
              <a:rPr lang="en-GB" dirty="0"/>
              <a:t>posted, filled in by phone, completed over the </a:t>
            </a:r>
            <a:r>
              <a:rPr lang="en-GB" dirty="0" smtClean="0"/>
              <a:t>internet etc.</a:t>
            </a:r>
          </a:p>
          <a:p>
            <a:r>
              <a:rPr lang="en-GB" dirty="0" smtClean="0"/>
              <a:t>Offer </a:t>
            </a:r>
            <a:r>
              <a:rPr lang="en-GB" dirty="0"/>
              <a:t>some </a:t>
            </a:r>
            <a:r>
              <a:rPr lang="en-GB" dirty="0" smtClean="0"/>
              <a:t>flexibility, as </a:t>
            </a:r>
            <a:r>
              <a:rPr lang="en-GB" dirty="0"/>
              <a:t>questions can be </a:t>
            </a:r>
            <a:r>
              <a:rPr lang="en-GB" dirty="0" smtClean="0"/>
              <a:t>quite broad and </a:t>
            </a:r>
            <a:r>
              <a:rPr lang="en-GB" dirty="0"/>
              <a:t>invite participants to </a:t>
            </a:r>
            <a:r>
              <a:rPr lang="en-GB" dirty="0" smtClean="0"/>
              <a:t>answer deeply </a:t>
            </a:r>
            <a:r>
              <a:rPr lang="en-GB" dirty="0"/>
              <a:t>in their own words (open questions) producing detailed qualitative data, or they can be quite narrow with forced choice responses such as tick boxes (closed questions) producing easy to analyse quantitative data</a:t>
            </a:r>
            <a:r>
              <a:rPr lang="en-GB" dirty="0" smtClean="0"/>
              <a:t>.</a:t>
            </a:r>
          </a:p>
        </p:txBody>
      </p:sp>
      <p:sp>
        <p:nvSpPr>
          <p:cNvPr id="4" name="Round Diagonal Corner Rectangle 3"/>
          <p:cNvSpPr/>
          <p:nvPr/>
        </p:nvSpPr>
        <p:spPr>
          <a:xfrm rot="21342817">
            <a:off x="678601" y="830796"/>
            <a:ext cx="8002823" cy="4526171"/>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u="sng" dirty="0">
                <a:solidFill>
                  <a:schemeClr val="tx1"/>
                </a:solidFill>
              </a:rPr>
              <a:t>Good questionnaires will </a:t>
            </a:r>
            <a:r>
              <a:rPr lang="en-GB" u="sng" dirty="0" smtClean="0">
                <a:solidFill>
                  <a:schemeClr val="tx1"/>
                </a:solidFill>
              </a:rPr>
              <a:t>avoid:</a:t>
            </a:r>
          </a:p>
          <a:p>
            <a:pPr marL="285750" indent="-285750" algn="ctr">
              <a:buFont typeface="Wingdings" panose="05000000000000000000" pitchFamily="2" charset="2"/>
              <a:buChar char="ü"/>
            </a:pPr>
            <a:r>
              <a:rPr lang="en-GB" b="1" dirty="0" smtClean="0">
                <a:solidFill>
                  <a:schemeClr val="tx1"/>
                </a:solidFill>
              </a:rPr>
              <a:t>Ambiguity</a:t>
            </a:r>
            <a:r>
              <a:rPr lang="en-GB" dirty="0" smtClean="0">
                <a:solidFill>
                  <a:schemeClr val="tx1"/>
                </a:solidFill>
              </a:rPr>
              <a:t> (e.g. </a:t>
            </a:r>
            <a:r>
              <a:rPr lang="en-GB" dirty="0">
                <a:solidFill>
                  <a:schemeClr val="tx1"/>
                </a:solidFill>
              </a:rPr>
              <a:t>‘Do you drink coffee often?’ can be interpreted differently by different people whereas ‘How many cups of coffee do you drink every day?’ is much </a:t>
            </a:r>
            <a:r>
              <a:rPr lang="en-GB" dirty="0" smtClean="0">
                <a:solidFill>
                  <a:schemeClr val="tx1"/>
                </a:solidFill>
              </a:rPr>
              <a:t>clearer)</a:t>
            </a:r>
          </a:p>
          <a:p>
            <a:pPr marL="285750" indent="-285750" algn="ctr">
              <a:buFont typeface="Wingdings" panose="05000000000000000000" pitchFamily="2" charset="2"/>
              <a:buChar char="ü"/>
            </a:pPr>
            <a:r>
              <a:rPr lang="en-GB" b="1" dirty="0" smtClean="0">
                <a:solidFill>
                  <a:schemeClr val="tx1"/>
                </a:solidFill>
              </a:rPr>
              <a:t>Double-barrelled </a:t>
            </a:r>
            <a:r>
              <a:rPr lang="en-GB" b="1" dirty="0">
                <a:solidFill>
                  <a:schemeClr val="tx1"/>
                </a:solidFill>
              </a:rPr>
              <a:t>questions </a:t>
            </a:r>
            <a:r>
              <a:rPr lang="en-GB" dirty="0">
                <a:solidFill>
                  <a:schemeClr val="tx1"/>
                </a:solidFill>
              </a:rPr>
              <a:t>(where two questions are asked in one and the participant is left unsure how to answer if they are only permitted to give one response e.g. ‘Do you think crime is due to bad housing and poor education</a:t>
            </a:r>
            <a:r>
              <a:rPr lang="en-GB" dirty="0" smtClean="0">
                <a:solidFill>
                  <a:schemeClr val="tx1"/>
                </a:solidFill>
              </a:rPr>
              <a:t>?),</a:t>
            </a:r>
          </a:p>
          <a:p>
            <a:pPr marL="285750" indent="-285750" algn="ctr">
              <a:buFont typeface="Wingdings" panose="05000000000000000000" pitchFamily="2" charset="2"/>
              <a:buChar char="ü"/>
            </a:pPr>
            <a:r>
              <a:rPr lang="en-GB" b="1" dirty="0" smtClean="0">
                <a:solidFill>
                  <a:schemeClr val="tx1"/>
                </a:solidFill>
              </a:rPr>
              <a:t>Leading </a:t>
            </a:r>
            <a:r>
              <a:rPr lang="en-GB" b="1" dirty="0">
                <a:solidFill>
                  <a:schemeClr val="tx1"/>
                </a:solidFill>
              </a:rPr>
              <a:t>questions </a:t>
            </a:r>
            <a:r>
              <a:rPr lang="en-GB" dirty="0">
                <a:solidFill>
                  <a:schemeClr val="tx1"/>
                </a:solidFill>
              </a:rPr>
              <a:t>(where people are encouraged to give a particular answer creating possible bias in responses e.g. ‘Many people think abortion is wrong: do you agree</a:t>
            </a:r>
            <a:r>
              <a:rPr lang="en-GB" dirty="0" smtClean="0">
                <a:solidFill>
                  <a:schemeClr val="tx1"/>
                </a:solidFill>
              </a:rPr>
              <a:t>?’)</a:t>
            </a:r>
          </a:p>
          <a:p>
            <a:pPr marL="285750" indent="-285750" algn="ctr">
              <a:buFont typeface="Wingdings" panose="05000000000000000000" pitchFamily="2" charset="2"/>
              <a:buChar char="ü"/>
            </a:pPr>
            <a:r>
              <a:rPr lang="en-GB" b="1" dirty="0" smtClean="0">
                <a:solidFill>
                  <a:schemeClr val="tx1"/>
                </a:solidFill>
              </a:rPr>
              <a:t>Technical </a:t>
            </a:r>
            <a:r>
              <a:rPr lang="en-GB" b="1" dirty="0">
                <a:solidFill>
                  <a:schemeClr val="tx1"/>
                </a:solidFill>
              </a:rPr>
              <a:t>jargon </a:t>
            </a:r>
            <a:r>
              <a:rPr lang="en-GB" dirty="0">
                <a:solidFill>
                  <a:schemeClr val="tx1"/>
                </a:solidFill>
              </a:rPr>
              <a:t>which non-psychologists may not understand. </a:t>
            </a:r>
            <a:endParaRPr lang="en-GB" dirty="0" smtClean="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r>
              <a:rPr lang="en-GB" i="1" dirty="0" smtClean="0">
                <a:solidFill>
                  <a:schemeClr val="tx1"/>
                </a:solidFill>
              </a:rPr>
              <a:t>Think about these if asked to write a question for questionnaire or interview.</a:t>
            </a:r>
            <a:endParaRPr lang="en-GB" i="1" dirty="0">
              <a:solidFill>
                <a:schemeClr val="tx1"/>
              </a:solidFill>
            </a:endParaRPr>
          </a:p>
        </p:txBody>
      </p:sp>
    </p:spTree>
    <p:extLst>
      <p:ext uri="{BB962C8B-B14F-4D97-AF65-F5344CB8AC3E}">
        <p14:creationId xmlns:p14="http://schemas.microsoft.com/office/powerpoint/2010/main" val="229134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7204" y="995726"/>
            <a:ext cx="7513268" cy="4089458"/>
          </a:xfrm>
        </p:spPr>
        <p:txBody>
          <a:bodyPr>
            <a:normAutofit lnSpcReduction="10000"/>
          </a:bodyPr>
          <a:lstStyle/>
          <a:p>
            <a:pPr marL="0" indent="0">
              <a:buNone/>
            </a:pPr>
            <a:r>
              <a:rPr lang="en-GB" dirty="0" smtClean="0"/>
              <a:t>Researcher </a:t>
            </a:r>
            <a:r>
              <a:rPr lang="en-GB" dirty="0"/>
              <a:t>asks participants questions verbally about the topic being researched, usually face to face.</a:t>
            </a:r>
          </a:p>
          <a:p>
            <a:r>
              <a:rPr lang="en-GB" dirty="0"/>
              <a:t>In a </a:t>
            </a:r>
            <a:r>
              <a:rPr lang="en-GB" b="1" i="1" dirty="0"/>
              <a:t>structured interview </a:t>
            </a:r>
            <a:r>
              <a:rPr lang="en-GB" dirty="0"/>
              <a:t>the interviewer has a pre-written set of questions which they do not deviate from; all participants are asked the same questions in the same order</a:t>
            </a:r>
            <a:r>
              <a:rPr lang="en-GB" dirty="0" smtClean="0"/>
              <a:t>.</a:t>
            </a:r>
          </a:p>
          <a:p>
            <a:r>
              <a:rPr lang="en-GB" dirty="0" smtClean="0"/>
              <a:t> </a:t>
            </a:r>
            <a:r>
              <a:rPr lang="en-GB" dirty="0"/>
              <a:t>In an </a:t>
            </a:r>
            <a:r>
              <a:rPr lang="en-GB" b="1" i="1" dirty="0"/>
              <a:t>unstructured interview </a:t>
            </a:r>
            <a:r>
              <a:rPr lang="en-GB" dirty="0"/>
              <a:t>the interviewer may have a few general questions in mind but there are no set questions; there is instead flexibility to pick up on issues in the participant’s comments and for them to expand on their responses.</a:t>
            </a:r>
          </a:p>
        </p:txBody>
      </p:sp>
      <p:sp>
        <p:nvSpPr>
          <p:cNvPr id="4" name="AutoShape 2" descr="data:image/jpeg;base64,/9j/4AAQSkZJRgABAQAAAQABAAD/2wCEAAkGBxQSERQRERMVFRQWFRYaGBgYGBgcGBkdHhgYGBcfFxgYHSggGBslHRcaIzEhJSkrLi4uFyA1ODMsNyguLisBCgoKDg0OGxAQGywmICQ0NzcvLCwyLCwsLDAvNCwsNy8sLCwsLTIsLC81LCwsLzQ0LCwsLSwsLCwsLywsLiwsLP/AABEIAOIA3wMBEQACEQEDEQH/xAAcAAEAAgMBAQEAAAAAAAAAAAAABwgEBQYDAgH/xABOEAACAQMBBAUGBw0GBQUBAAABAgMABBESBQYHIRMxQVFhFCIycYGRCEJyc5KhsiMzNDVDUmJ0grGzwdEVU5PC0vAXJFSDomNko8PhFv/EABsBAQACAwEBAAAAAAAAAAAAAAADBAIFBgcB/8QANhEBAAEDAQQGCAYDAQEAAAAAAAECAxEEBSExsQYSMkFRcRM0coGRwdHwFCIzUmGhFlPhQvH/2gAMAwEAAhEDEQA/AJxoFAoIF4z8S5Om8i2fOyLHnppImIYvzGhXU50jtx2+qgiv/wDpbzOfLLnPz0n+qg2Wy+IW0rc5jvZj4SMZF90mRQWO4a74ptK1DdKjzpjpVVDGVJ6vMLNkfpA4OD1dQDrqBQKBQKBQKBQKBQKDH2hexwRvNM6xxoMszHAAoIE3q453LTOuz1jjhBwruhaRv0sE6VB7BjP7gHPx8ZdrA5M6N4GGLH1KDQdluPxveSdYdpLEkb8hMgZdLdnSAsRp8RjHqzgJwBzzFB+0CgUCgUCgUGl30u2h2deSxnS6W0zKw6wwjbBHqNBTagUCgkv4P16I9q6C4USwSLgn0jlWAH6Xmk+w0FmKBQKBQKBQKBQKBQKCIPhI3LLZ20YJCvOS3M89KeaCO3rz7KCvdAoFBZjgDtl59mGORixt5TGueZCaVZB6hlgPACgkugUCgUCgUCg0G/8AZNNsy8ij9JreTHjhSce3GPbQU7oFAoPuGVkZXRirKQVZSQVIOQQRzBB7aC4m5T3ZsoTtAKLnT5+kgg8/NJ0+bqK4J08s9XcA3lAoFAoFAoFAoFAoIE+EltcNNa2in0EeVx4sQqe0BG+lQQvQKBQTb8Ghm13wz5mmDI8cyYPuBoJ2oFAoFAoFAoPwigrfxu3E8jnF3axBLWQAME9GOTnkafiqwwRjlnI5cshFtAoMzY1uJJ4oijya3VAiOqMxY6VCu6sqnJHMjFBb/c/Za2tlBbrG0QROcbOJGUklmBccmOpjzHLu5UG4oFAoFAoFAoFAoFBXbj7u7ovVuUaWV51ZnXRlI1jVEGGHZyJPd7aCJaBQKCzXAXYkcGy1uFH3S5ZmdvBHdEX1DBPrc0Ek0CgUCgUCgUCg0u920rWG1lF66LG8UgKsRmQafOCKTlzg9Q7xQU2oNnu3sSS+uorSHT0kpIBY4UYBYkkA8gATyHZQSgeAl2rK0d5DyIOrEispHPK4zzHZzFBPVnGyxortrdVUM+MaiAATjsyeePGg9qBQYOztsQztMkMiu0EnRygZ818AkZ6j19naCOsGg+Np7ct7cSNPMiCKMSPk81QkqpIHPmwIHeRgZoM22nWRFkQhkdQykdRBGQR6waD0oFAoFAoI649pnY7nW66ZYjhTgPltOl+9cMWx3qtBWGgUCg7rh7xEuLGS2gMn/JrOWkTA9F/NbnjOFyXAHbQWoBzzHVQftAoFAoFAoOT4lb5Jsu0aXKmd8rAh+M3aSBz0rnJ9g7RQVe3i3kub+RZLuYysoIXIUBQSWICqABzP7u4UGpoPSCdkYOjMrKchlJDA94I5g0FqeEu9a31hGGm6S5hULPkENnJCk59LIHpDrIPUeVB21AoId418R5rSTyCzPRuUDSS/GUNnCx/mnAyW6+Yxg86D73S3y2XsfZcI8o6eaUdLIseGlMjAatYJATTyXziM6e3nQc/sTZVzvFeXF3IXg2c7xa1zkuIlIRFOOfpMSeoF+0gUE0We0dcai0h1RhQEZj0ceBywMgvyx+ZjxoPYWkzffJ9P6MShRjuZn1MfWumg/LOVo5OgkYsGy0TnrIHpIx7WXOQesr3lWJDZUCgUHzJGGBVgCD1gjIPrBoIc407m7MgtWvNBt5iwWMQqNEjkFgHj5KowpJYY9pwCEA0CgUEwcKuLLW5jstoNqg5LHMfSi7AH/Oj8etfEdQWCVgRkcwaD9oFAoFB+E45mgqLxI3pbaN/LPn7kpKQjsEak4Prb0j8rwoOXoFAoJM4AbYSDaZjkcKJ4jGueoyalZBnsyAwHiQO2gsvQchxL32GybeOURiV5JAqoW05ABLnODjAwOo82FBV/efbT3t3NdycmlctjOdI5BFz26VAGfCg7/cXgzPdqlxdv5PA4DKBgyupGQQOpAQes5PhQTxHstreCK2sVjjjQaeZOpVH5vmsC5OSWbPPng5oMQ2skGXijKEkl9LtKkneZVIEms9WtAx6shguKDZ7L2sk3Iea4zlSQeo4JUjky57R1ZwQDkAPva9uXjOj74hDx/KXmBnsDc1PgxoMi0uBIiSL6LqrD1EZH1Gg9aBQKCF/hH7aCxW9l0aszky6znKafNATHacnOeweOQECUCgUCgtHwS3kW72ZHESOltQInH6IH3JsdxUY9aNQSBQKBQKDm+JG0vJ9lXkoOCIWVT3M+I1x45cUFQKBQKBQb/cCxafadnGgyTcRE/JVg7n2KpPsoLf3VykSNJIwVEUszE4CgDJJPcBQVR4n76NtS7LjIgiysKnr09rN+kxAPgAB2ZIcfQTt8HvYE+lr6SWUQeckMWtgjnqdymcEDqHjnuFBNtAoIZ4ob2TWG0cPEvQvHE8LgFTqDBZdTrz1BC4BHNcp8VmDBl7S4nz7PuP8Am4vKLOVVMUsQAcHSCQxzokJyG5achgRjOkB2fD3eWC+tS9uxISSQFGGHQF2aMMPkYwQSOR7jQdRQKBQVo4+7dW42l0Cc1tk0E97k6n93mr61NBGdAoFAoJD4F7cNttWOInEdypibnyzgtGfE6hp/bNBaCgUCgUEd8erjTsaVfz5YV/8AMP8A5KCsFAoFAoOt4Wbbjs9qW80qgoWMZJ+JrGjWPVnn4ZoOu40cSRdk2Fm2bdW+6yDqlYHqXvjB7fjEcuQBIRJQdFuHus+0rxLZMhPSlcfEjBGo+vmAPEigtzYWSQRJDEoWONQqqOoADAoMigUGi3z3Yi2javbTAZIJjfHON8eaw/mO0ZFBVPayXdl02z59cal1LxsPNJQtoZMj0fOYgryOaDdcLd9/7KunkdWeCRCsirjVkZMZXOOYPLr6mNBYTh9vxDtWAyIOjlTlLETkpnqIOBqU9+O8UHV0Gl3z28thZT3bYzGh0A/Gc8kHtYj2ZoKdXM7SO0jks7sWYnrJJySfWTQedAoFAoPazuWikSVDh43V1PcVIIPvFBc7YW01uraG5T0ZY0cDu1AEg+IPL2UGfQKBQQ18JHayC3trQN90aXpSvaFVXQE+BLHHyT3UEA0CgUCgUCg+o4yxCqCSSAABkknkAAOs0FrOFO5Y2ZZgOB5TLhpj3H4qA9yg+8se2g7WgUCgUEccc7mzj2efKoellfUtuQMFHxnV0mPNA6yvxsYx1kBWOgz9ibYmtJlntpGjkXqI7R2hh1Mp7QeVBY3hzxWg2gFguNMF31Y6o5D/AOmT1H9A8+7NBzfwlr1xHZQA+Y7TOw7ygjVPcJG99BA9AoFAoFAoLF/B42901jJaMfOtnyvyJMsPcwf3igligUEXb9cVfJ5WtrJEkdCQ8j5KBh1qqgjUR1E5xnvrqdl9HvTW4u6iZiJ4RHHHjM9yvcvYnEId3lvXv52ubk5kYKPN5AADACg5AHb6ye+tpc6M6SqPyzVHviecI4v1NHJsn81veP5j+lau/wBF71P6VcT57vqkjUR3wxZdnyL8XI8Of1ddaXUbL1en33KJx4xvj+ktNymrhLFqgzKBQfcUZZgqgszEAADJJPIAAdZJ7KCxnCbhatkFu7xQ10RlU5FYf5GTx7Ood5CVKBQKBQKDD2tsuK6heC4jWSJxhlbq8CO4g8wRzBFBWfidw1l2Y5mi1S2jHzX+NGT1LLj3Buo+B5UHAUCgz9pbZnuFjW4meURAqmslioJyQCeePX3CgwKBQKBQfqjPIUGVFs6Q9Y0+vl9XX9VbPT7H1l/fTRMR4zu5o5u0x3uy4ebfk2VNJMgEvSR6ChJVc6gytnBJxgjGB6RrcWOi1yd96uI8t/PCOdRHdDrW4xX+ciO2A7tEh956StlHRjR4xM1fGPoj/EVJG3A3/j2jmNl6K4UZKZyrDtZD4doPMZ7a5zauxq9F+eJ61E9/fH8Snt3YrQJtzZ729zNBLnXHIwJPbzyG/aBDe2u+016i/ZpuUcJj7j3cFOqMThg1O+FAoPOaBX9JQfHt9451rtVsnSanfXRv8Y3T/wB9+WdNyqnhLBm2T+Y3sb+o/pXM6voxdozVYq638Tun6T/Sem/E8XlszYs9xOltDGWmkJCrkDOASeZIGMAnOeyubu2q7VU0XImJjulPExPBYPhZwqGz28quyklz8QLzSIdpBI5ue/HLs76jfUoUCgUCgUCgUHlc26SI0ciq6MCrKwBVgeRBB5EUFe+KPCR7XVd7PVpLfmXi63i8V7XT6x25GSAiWgUCgUHtb2zP6I9vYPbVjT6W9qKurapmZ++M9z5VVFPFsYNlAemc+A5D39Z+qum0nReZ36iv3U/Wfor1ajwZ0UYXkoA9X8z1muk02ztNpv0qIifHjPxlBVXVVxl9VdYlAoOy4S7Pkl2nG0eQIlkZ2HYCjIB6yzDl4HurTbfv0W9FVFX/AKmIiPfE/JLZiZqSdxR3I8ui6eADyqMch/eqOeg/pdek9/Lt5cvsTa34Sv0dyfyT/U+Pl4p7tvrRmOKACMHBGCORB6x35FegxMTvhTflAoFAoM/YW1XtLiK5iCl4mJAYZByCrA92QSMiqet0FnV0dS7HlPfHl94ZUVzTO5Y7c3eqHaMHSxea64EkZPnI381PY3b4EEDzvaOzrmiu9SvfE8J7pj6+MLtFcVRlv6oMygUCgUCgUCgUEV8QeDsN4WuLIrbznJZcfcpD6h97Y94BB7snNBX7beyJbSd7a4TRLGQGXIPWAwwRyIIIPtoMGgztn2Ovzm9H9/8A+eP+xutk7Ir1tXWq3URxnx/iEVy5FPm3CqAMAYA7BXf2NPasURbtRiPv4qc1TM5l+1M+FAoFBk7NsJLiZIIV1SSNhR+8k9gAySewCor16izbm5cnERxfYjM4hZLcjdWPZ1uIk86RsNLJ2u3h3KOoD+ZNebbS2hXrb3Xq3RHCPCPrPevUURTGHQ1rmarG90HR7RvYh8W5kx6mYuvuBx7K7vo1rJu2Zs1Tvo4eU/TlhUv04nLVV0iAoFAoFBuN1N4ZLC5S4i5gcpE7HTPnKfHtB7CBVPX6KjWWZtV+6fCfH6/wyormmcrN7NvkniSeJtUcihlPgRn2HwrzC9ars3Jt1xiY3SvxOYzDJqN9KBQKBQKBQKBQQL8IrdlhLFtGNSUZRFLgeiwzoY+BB05/RHeKCH7G21tjsHM/78au7P0VWsvxajh3z4R9/wBsK6urGW+A7BXp1m1RZoi3RGIjgoTMzOZKkCgUCgUHbcF74JtdYjjMlvKOzr81x6uSH31xHSXWzXdjT0zup3z5z9I5rVinEdZYauXWCgqXvLe9Lta+fsaeXHqWTSp9w+ut/wBG65p1sR4xMfP5Ib8fkY9egKZQKBQKBQb7ZPEG+2dEEt3RolY/c5EDKNRySCMMOee3HOuN6T6PFVOop790+fd/W73Qs2Kv/Lq9lfCAPIXVmPFopP3I4/zVySy7jd/i3sy6IXpjA5+LONA+mCU97UHcxuGAZSCD1EHIPqNB9UCgUCgUHNbyb+2FjkXFymsfk08+TPcVXOn9rAoIk3s45NOrw2tpH0TAqxuBrLAjnmMHSPaWFBHllHhc4ALHUQBgDPUB4Afvrv8Ao7o/Q6b0s8a9/u7vr71O/VmrHg966BCUCgUCgUG94PDVt+A/m9Pj2QyKPqryvX3Juam5VP7p5thRGKYWfqoyfEz6VZu4E+4UFNNlZZnkY5J6z3knJP8AvvrpOjNia9TN3upj+5+5QX5/Lhsq7tUKBQKBQKD4nj1Ky94Pv7PrxWv2rp/T6S5R34zHnG9nbnFUS5uvMF8oN9uzvjeWDA2s7qoOTGTqibnk5jPLn3jB58iKCzHDnfmLatuXUaJo8CWPOcE9TKe1Dg47sEeJDraBQcdxA4h22ylAkBlncEpCpAOPznb4i55ZwSeeAcHAQPvZxVv77KiTyeI/k4SVyP0n9JveB4UHC0HrbR6nVe8j3dv1VLYtTdu02475iPi+TOIy6OvWKKIopimnhDXPysgoFAoFAoOm4M2TnbsbqpKqkzsQOSho2UZ/aYCvL9qWJsau5RPjmPKd6/bnNMLLVQZvwigqrvFsmO0u7i2hbUkcrAEjn34PM5K+jnt055ZxXouwNNFnRUz31b5+X9QpXqs1NdW6RFAoFAoFB+ik8N45qcDU2OrJx768g3dzZPigUHf8C7x49swInoyrKjjvURs/1Min2UFpKDWbzbTNrZ3FyFDGGGRwp5AlVJAJ7s0FO9sbUluppLidy8kjEsT9QHcAOQHYABQYdAoMzZQ+6j1N+41tdiRE6+1nxnlKO72JbuvSlEoFAoFAoFBK/AS/US3VuQupkSQNgaiFJVgT1kAupA7NTd9cj0p00Yovx5Tzj5rOnq4wmWuOWSgq9vvatFtG7R+vp5G9Ydi6n6LCvUdmXKbmjtVU/tiPhunkoXIxVLSVeYFAoFAoFBud0t3ZL+5W3iOnkWZyNQjUdpGRnngYz21rtq6uNLpaq54zujzn6cWdunrVNRxE3Q/su6W26cTFolkLBNGMsy4xqOfRznxrzFfctQKCYfg47FL3U94R5sUYjX5TnJx6lU/TFBYKg0G/8erZd8P/AGk590bH+VBTugUCgytmKxlQIrOxOAqgljnrAA5k4zU+lvzYvU3Y/wDM5fKozGHQ3EDRu0cilXUkMrAggjsIPMV6rbuU3KIronMTvhrpjE4l51mFAoFAoFBIfA63Ztou4HmpbvqPZ5zIFHtwT+zXO9Jq6Y0kUzxmqMe6J+/ensR+ZPNcEtlBye+G4FttF0lkZ45FGnVHpyw6wGDAg454PjW22ftm/oqZooiJie6c7vLCOu3FXFzh4LW3Zc3Huj/01sv8pv8A+un+/qw/D0uL4j7hrs1IZIpHkSRmVi4UaWADLjSO0Bvo1utj7YnXVV010xExvjHfHf8AJFdtdTfDhq3qEY8q+iY7PgvG0aNJcyq5VSwCpgMQMgZ7Aa4y50puRXMU24xndvngtRp4xxev/BSD/q5vopWH+VXf9dPxk/Dx4u23R3Ug2dEY4ASzYLyN6bkdWe4DsA5DJ7SSdJr9o3tbX1rnCOERwj78UtFEUxuVq4ubV8p2vdODlUcRL4dGAjY8CwY+2qDNx9AoLM/B+tAmyQ+Ocs8re7TH/koJKoPC/tVlikif0ZEZD6mBU/UaClV7atFI8T8mjdkb1qSD9YoPCgUFjPg77JRNnvc6R0kszDVjnoUBQM92rUfbQdJvrw6g2g4m1GGbkGdQCHA6takjJHYevHLnyxutm7bvaKn0eOtT3RPd5T8kVdqKt7mP+CSf9a/+Ev8ArrZ/5XV/qj4/8R/h/wCWk3y4XixtHukuGl0FMqYwORYKTkMerIq9s7pBOr1EWaqIjOd+c8Iz4Ma7PVjOUcV0iAoJL3O4WLeWkd1JcPEZNRChFPmhiFOSe0DPtrmdo9IZ0uoqs0UROO/Penos9aMy3w4KQdt3N9FP6VQ/yq7/AK6fjLP8PHi7Tc/dSHZ0JihyxdtTu2NTHszjkAB1D195rSbQ2jd1tyK7m7HCI4R/9S0URTGIb+qDMoFAoOZ4i7Aa+sJIIgDKGR48nA1Kwzz7MqWHtrZ7I1lOk1VNyvs74n3/APcI7lPWpwgHeTdq4sGRLpVUupZdLBuQIBzjq669A0evs6yJmzMzjxjCnXRNPF0+7XDO8eW1mkWPoGaKRjrBOjKufNx1kcvbWr1u3tNTRct0zPXiJjh38OKSizVmJT7XALhQanevbIs7K4um/JRsQO9upB7WIHtoKaSSFiWYkkkkk9ZJ5kmg+aBQW24U7Na32RZxuMMYy5HaOkZpBnuOHFB1tAoKmcXLEQ7YvFAwGkEn+IiyE+9jQcfQKCxHwdduCSylszjXBJqHiknP2kMG960Et0Cg1+8GzvKbWe3P5WJ0HgSpAPsODVjSXvQX6Lv7ZiXyqMxhXbbW497aQme5iVIwVBIkRjknA5KT216NptraTU3PR2qsz5THDzUardVMZl57C3Lvb2IzWsQdAxXJdFwQATyYg9or7qtqaXS19S9ViePCZ5FNuqrfCyWybFYIIoE9GKNEHqVQP5V5rfuzeu1XKuNUzPxXojEYZdRPpQKBQKBQKCFOP33+1+Zk+0tdt0U/SuecclXUcYSxux+BWv6vD/DWuT1vrNz2p5ysU9mGzqqyKCO+PVxo2PIv95LCvufX/koKwUCg2u6mzBdXttbH0ZZo1b5JYavbjNBc1VAAAGAOQFB+0CggL4Rm7hSaHaCDzZB0Ung6glD7VyP+340EM0Cg7DhPvB5DtSCRjiOQ9DJ8lyACfAMFb9mgtnQKBQcLxo/FT/Ow/bFb3o569HlPJFe7DF4Gfi1/1mT7MdS9J/XI9mOcsdP2UiVzqcoFAoFAoFAoIU4/fhFr8zJ9pa7bop+lc845Kuo4wljdj8Ctf1eH+GtcnrfWbntTzlYp7MNnVVkUEEfCR25l7axU8lBmceJykftAD/SFBCdAoOy4P23SbZsx3OzfRjdv5UFsaBQKDgOOiZ2LOe54T/8AKg/nQVboFAoLk7l7W8rsLW5zkyQoW+UBpf3MCKDdUCg4XjR+Kn+dh+2K3vRz16PKeSK92GLwM/Fz/rMn2I6l6T+uR7Mc5Y6fspErnU5QKBQKBQKBQQnx+/CLX5mT7Qrtuin6Vzzjkq6jjCWd2PwK1/V4f4a1yWt9Zue1POVinsw2dVmRQVR4y3gl2zdkHIVkQeGmNFYfSDUHFUCglX4Otjr2lLNjlFbtz/SZlA+oNQWOoFAoOU4q2PTbIvU7oTJ/hkS/5KCo9AoFBZvgDd69kKmfvU0qerJEn/2UEkUCg4XjR+Kn+dh+2K3vRz16PKeSK92GLwL/ABc/6zJ9iOpek/rkezHOWOn7KRK51OUCgUCgUCgUEJ8fvwi2+Zk+0K7bop+lc845Kuo4wlndj8Ctf1eH+GtcnrfWbntTzlYo7MNnVVkwts7SS2t5biQ4SJGc+wZwPE9XtoKYXt00sjyucvI7Ox7yxLH6zQeFAoJ6+DVY4hvJ/wA6SOMfsKzH+IKCaaBQKDxvbcSRvG3oujKfUQQf30FJ7mAxu0bcmVip9YOD+6g8qBQTx8Gzai9Hd2hPnB1lA7wQEbHqKr9IUE10Cg4XjR+Kn+dh+2K3vRz16PKeSK92GJwL/Fz/AKzJ9iOpuk/rkezHOWOn7KRa5xOUCgUCgUCgUEJ8fvwi2+Zk+0K7fop+lc845Kuo4wlndj8Ctf1eH+GtclrfWbntTzlYp7MNnVVkhz4Ru3Wjt4LJOQmZnkPesZXSuO4sc/sCgr/QKBQWf4C2oTY8bAYMksznxIbo/wByAeygkSgUCgUFQuJlh0G1r2Ps6dnHqk+6D6noOZoFB1vCzb3kW1LeUnCO3RSd2l8Lk+AOlv2aC21AoOF40fip/nYftit70c9ejynkivdhicC/xdJ+syfYiqbpP65T7Mc5Y6fspFrnE5QKBQKBQKBQQnx+/CLb5mT7Qrt+in6Nzzjkq6jjCWd2PwK1/V4f4a1yOt9Zue1POVinsw2dVmStfwhr3XtRYweUVvGpHcWLOfqZaCMKBQKC2vCW36PY1kvfEW+k7P8A5qDrqBQKBQVa45kf21cYHUsOfH7kn8se6g4GgUCguJuFtvy3Z1tc5yzRgP8ALXzJP/JT76Df0HC8aPxU/wA7D9sVvejnr0eU8kV7sMTgV+LpP1qT+HFU3Sf1yn2Y5yx0/ZSLXOJygUCgUCgUHFb+7/DZkkUZtzL0iM2ek04wQMY0nPXW62XsedfRVV1+riccM/OEVy71O5EPEDe7+05IpBCYejRlxr1Zyc5zpGK7HZOzfwFFVPW62Zzwx85Vrlzrup2ZxjMMMUPkQbo40TPT4zpULnHRcs46q1N7oxF25Vc9LjMzPZ8d/wC5JF/EYwlfdvavldrDc6NHSoG051Yz2ZwM+6uT1mn/AA9+qznPVnGeCxTOYyin4QW9Jh0WMSx6pYy0rsis4UkqoUkebnDZPXyGMVWZIFoFBvt1TYMxj2iJ0VvRmhI1Ie50YEMp7xzHjnkFm9y9u7P8mgtrS8ilEUSIoLqJCFAGWQ4YH2UHUNIANRIA7yeXvoEbhgCpBB6iOYPqNB9UCgh7iUmwEuZZr3XNdtjVHDI5bKqqgNpIWM4A5Eg9tBAt/MjyO0UYiQk6UDM2kdg1NzY+P7uqgx6D6jbBBIDAEHBzg+BwQcHwIoLd8Nr6GfZltLbxRwoynMcYwquGKyYHX6QJyeZzmg/d+t7Bs2GOYxGXXJowGC481mzkg/m/XWy2Xs6ddcqoirq4jPDPfEfNhcr6kZRZvtxLXaFo1sLZoyWRtRkDei2eoKK6vZuwZ0d+L03M7p3Yxx96tXe60Yw89wOIibOtmga3eQtKz6lZQOaouMEfo/XWW1diVa69F2K4jEY4fzP1Ld2KIwl3creddo25uFjMYEjJpJBPIKc5HyvqrkNpaCdFei1NWd2ef0WaK+tGW/rXsygUCgUGt21t62tF1XMyRjsBPnH5Kjzm9gqzptHf1M4tUzPL3zwhjVVFPFCHEze612hIhhilJjVlWRmCrgkHIjwWPtK+qu42Ls3UaOiYuVRv34jfPx4f1Pmq3a6auD44Y7q220WnjuGlV4wjLoZQCpyGyCp6jj6VZba2jqNFFFVqImJzE5iePxj7h8tUU18XLT9AlzIAryW4kcLhwrlQxCnXpIyQM+j21tKPTVWaZmYivEZ3ZjPlmOaOcZ/hNm4m/OzugitUlaExqFVbjAJ/7g8w9fgfCuI2psnXelqvVUxVnfmn6cVu3coxhy3whd12lSLacI1CNRHNj8wnMbeIBYg/KXsHLn5jG6UyBqDIvLGWE6Zo3jbudWU+5hQY9AoPsysRpJOB1DJx7qCZfg3bRl6e5t8uYeiV+s6EcPgYHUCwY9XXo8KDpd5+ONpAWjtYpLh1JGo/c485weZBY4+TjxoIr3k4sbSvNS9MIIzy0QjTy8X5uffjwoOGoFBkSWEqxiVonEbHAcqwQnGcBiME4B91AsLN5pUhiUvJIwVVHWSTgCgt5ulsdNm7Pht2dQIk89ycKWJLSHLdQ1E4z2YrKmmquerTGZ/gcFxQ3u2bdRLBrmmaN9Y6AqEzpK+dI6kEed8UGut2Js3XaeubmIpiYx+bMz48ImPDvmFa7XRMYcDuNsaC9vVtpmkjR1fQUK6tQGoAllwfNDdg5gVv9p6q7pdNN63ETMYznOMcPHxx3obdMVVYl5777Ihs72S2gd3WMIGLlc6iNTAFVAwAR2deay2Zqbup00XrkREznGM8OHfMlymKasQ77hjvxYWkHkrmaEs5ctIVdMkKDh0UaR5o9Je3rrn9tbJ1mou+mpxViMYjdPwmZ8e6fcmtXKYjCWrS7jlQSROsiHqZGDKfURyrkrluu3V1a4mJ8J3LETng9qwfSgUGv2/IVtpmUkEIcEHBHqIqxpYiq9TE+LGrggnydJDrkRXdutmAZj6yeZru+vVRHVomYiO6NyrxZEezIf7mL6C/0qOdRd/dPxl9xDqNyLOOOdzHGiHoJRlVAOMA9YHgPdWr2ndrrtRFUzP5o4yzoje5yTZcGPvMX0F/pWyjUXf3T8ZYYhjSbNh/uY/oL/SpIv3f3T8ZfMQ6Hczmt1AfvPk0v3P8n6Jz5nV9VafblMTaiuY3549/xSWuOGhtNj2+tP8Al4fSX8mnePCuWWE57Ws45YXSWNJEKnKuoZeruYYoKzXez4hIQIowMn4i/wBKDabP2VAcZgiPrRf6UHVWO79qVGbW3P8A2o/6UEj7lbNhhg+4wxxam87Qirqx1Z0gZoIO302ZCt3KFhjUam5BFA6z3Cg0PkUf92n0R/Sg/Uso8/e0+iv9KCZ+E2xrcRPILeHWGGH6NNQ5djYzQeXHeMNaW4YAjyjqIz+Teg4jhBaR/wBqxHQmQkpB0jIOnGRy5HBPvoMTibeyPtKWN5HZFPmozEqvyVJwPZXpGxbVFGjprppiJnjMRvn3qV2Z6zno4x3D3VsJmUbpNyIwL+1IAB6ZOYHPrwfqrW7TqmdLcifCUlHah471xg3t0SAT5RNzI5/fGqTQVTGmtxH7Y5Q+V9qWiljHcPdV6Jlg2O5d5JFfwLFI6B3wwRioYc/SAPP21W2laouaWua6YnEbsxnHkztzMVLOivMF4oP/2Q=="/>
          <p:cNvSpPr>
            <a:spLocks noChangeAspect="1" noChangeArrowheads="1"/>
          </p:cNvSpPr>
          <p:nvPr/>
        </p:nvSpPr>
        <p:spPr bwMode="auto">
          <a:xfrm>
            <a:off x="152199" y="-2028825"/>
            <a:ext cx="4019550" cy="405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1"/>
          <p:cNvSpPr txBox="1">
            <a:spLocks/>
          </p:cNvSpPr>
          <p:nvPr/>
        </p:nvSpPr>
        <p:spPr>
          <a:xfrm>
            <a:off x="395536" y="116632"/>
            <a:ext cx="8568952" cy="842842"/>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solidFill>
                  <a:prstClr val="black">
                    <a:lumMod val="85000"/>
                    <a:lumOff val="15000"/>
                  </a:prstClr>
                </a:solidFill>
              </a:rPr>
              <a:t>Questionnaires and </a:t>
            </a:r>
            <a:r>
              <a:rPr lang="en-GB" sz="2800" b="1" dirty="0" smtClean="0">
                <a:solidFill>
                  <a:prstClr val="black">
                    <a:lumMod val="85000"/>
                    <a:lumOff val="15000"/>
                  </a:prstClr>
                </a:solidFill>
              </a:rPr>
              <a:t>Interviews</a:t>
            </a:r>
            <a:r>
              <a:rPr lang="en-GB" sz="2800" dirty="0" smtClean="0">
                <a:solidFill>
                  <a:prstClr val="black">
                    <a:lumMod val="85000"/>
                    <a:lumOff val="15000"/>
                  </a:prstClr>
                </a:solidFill>
              </a:rPr>
              <a:t> (self-report techniques).</a:t>
            </a:r>
            <a:endParaRPr lang="en-GB" sz="2800" dirty="0">
              <a:solidFill>
                <a:prstClr val="black">
                  <a:lumMod val="85000"/>
                  <a:lumOff val="15000"/>
                </a:prstClr>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91" y="545111"/>
            <a:ext cx="1156950" cy="117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3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72" y="1196752"/>
            <a:ext cx="8640960" cy="3951337"/>
          </a:xfrm>
        </p:spPr>
        <p:txBody>
          <a:bodyPr/>
          <a:lstStyle/>
          <a:p>
            <a:pPr marL="0" indent="0">
              <a:buNone/>
            </a:pPr>
            <a:r>
              <a:rPr lang="en-GB" dirty="0" smtClean="0"/>
              <a:t>Is the question ‘open’ or ‘closed’.</a:t>
            </a:r>
          </a:p>
          <a:p>
            <a:pPr marL="0" indent="0">
              <a:buNone/>
            </a:pPr>
            <a:endParaRPr lang="en-GB" dirty="0" smtClean="0"/>
          </a:p>
          <a:p>
            <a:pPr marL="0" indent="0">
              <a:buNone/>
            </a:pPr>
            <a:r>
              <a:rPr lang="en-GB" b="1" dirty="0" smtClean="0"/>
              <a:t>What </a:t>
            </a:r>
            <a:r>
              <a:rPr lang="en-GB" b="1" dirty="0"/>
              <a:t>do you think makes a good film?</a:t>
            </a:r>
          </a:p>
          <a:p>
            <a:pPr marL="0" indent="0">
              <a:buNone/>
            </a:pPr>
            <a:r>
              <a:rPr lang="en-GB" b="1" dirty="0"/>
              <a:t>How would you describe your personality?</a:t>
            </a:r>
          </a:p>
          <a:p>
            <a:pPr marL="0" indent="0">
              <a:buNone/>
            </a:pPr>
            <a:r>
              <a:rPr lang="en-GB" b="1" dirty="0"/>
              <a:t>Which do you prefer – Coca Cola or Pepsi?</a:t>
            </a:r>
          </a:p>
          <a:p>
            <a:pPr marL="0" indent="0">
              <a:buNone/>
            </a:pPr>
            <a:r>
              <a:rPr lang="en-GB" b="1" dirty="0"/>
              <a:t>What is your </a:t>
            </a:r>
            <a:r>
              <a:rPr lang="en-GB" b="1" dirty="0" smtClean="0"/>
              <a:t>gender?</a:t>
            </a:r>
            <a:endParaRPr lang="en-GB" b="1" dirty="0"/>
          </a:p>
          <a:p>
            <a:pPr marL="0" indent="0">
              <a:buNone/>
            </a:pPr>
            <a:r>
              <a:rPr lang="en-GB" b="1" dirty="0"/>
              <a:t>Why did you choose to study Psychology?</a:t>
            </a:r>
          </a:p>
          <a:p>
            <a:pPr marL="0" indent="0">
              <a:buNone/>
            </a:pPr>
            <a:r>
              <a:rPr lang="en-GB" b="1" dirty="0"/>
              <a:t>Do you agree that Justin Bieber is evil?</a:t>
            </a:r>
          </a:p>
        </p:txBody>
      </p:sp>
      <p:sp>
        <p:nvSpPr>
          <p:cNvPr id="4"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prstClr val="black">
                    <a:lumMod val="85000"/>
                    <a:lumOff val="15000"/>
                  </a:prstClr>
                </a:solidFill>
              </a:rPr>
              <a:t>Open or closed?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6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242954"/>
            <a:ext cx="8568952" cy="716520"/>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prstClr val="black">
                    <a:lumMod val="85000"/>
                    <a:lumOff val="15000"/>
                  </a:prstClr>
                </a:solidFill>
              </a:rPr>
              <a:t>Questionnaires </a:t>
            </a:r>
            <a:r>
              <a:rPr lang="en-GB" sz="3200" b="1" dirty="0" smtClean="0">
                <a:solidFill>
                  <a:prstClr val="black">
                    <a:lumMod val="85000"/>
                    <a:lumOff val="15000"/>
                  </a:prstClr>
                </a:solidFill>
              </a:rPr>
              <a:t>VS. </a:t>
            </a:r>
            <a:r>
              <a:rPr lang="en-GB" sz="3200" dirty="0" smtClean="0">
                <a:solidFill>
                  <a:prstClr val="black">
                    <a:lumMod val="85000"/>
                    <a:lumOff val="15000"/>
                  </a:prstClr>
                </a:solidFill>
              </a:rPr>
              <a:t>Interviews</a:t>
            </a:r>
            <a:endParaRPr lang="en-GB" sz="3200" dirty="0">
              <a:solidFill>
                <a:prstClr val="black">
                  <a:lumMod val="85000"/>
                  <a:lumOff val="15000"/>
                </a:prstClr>
              </a:solidFill>
            </a:endParaRPr>
          </a:p>
        </p:txBody>
      </p:sp>
      <p:sp>
        <p:nvSpPr>
          <p:cNvPr id="3" name="Content Placeholder 2"/>
          <p:cNvSpPr>
            <a:spLocks noGrp="1"/>
          </p:cNvSpPr>
          <p:nvPr>
            <p:ph idx="1"/>
          </p:nvPr>
        </p:nvSpPr>
        <p:spPr>
          <a:xfrm>
            <a:off x="251520" y="1406230"/>
            <a:ext cx="5040560" cy="3951337"/>
          </a:xfrm>
          <a:ln w="19050">
            <a:solidFill>
              <a:schemeClr val="tx1"/>
            </a:solidFill>
          </a:ln>
        </p:spPr>
        <p:txBody>
          <a:bodyPr>
            <a:normAutofit fontScale="85000" lnSpcReduction="10000"/>
          </a:bodyPr>
          <a:lstStyle/>
          <a:p>
            <a:pPr marL="0" indent="0">
              <a:buNone/>
            </a:pPr>
            <a:r>
              <a:rPr lang="en-GB" b="1" i="1" u="sng" dirty="0" smtClean="0"/>
              <a:t>Questionnaires are:</a:t>
            </a:r>
          </a:p>
          <a:p>
            <a:pPr marL="0" indent="0">
              <a:buNone/>
            </a:pPr>
            <a:r>
              <a:rPr lang="en-GB" b="1" dirty="0" smtClean="0">
                <a:solidFill>
                  <a:srgbClr val="097113"/>
                </a:solidFill>
              </a:rPr>
              <a:t>+ Relatively </a:t>
            </a:r>
            <a:r>
              <a:rPr lang="en-GB" b="1" dirty="0">
                <a:solidFill>
                  <a:srgbClr val="097113"/>
                </a:solidFill>
              </a:rPr>
              <a:t>quick </a:t>
            </a:r>
            <a:r>
              <a:rPr lang="en-GB" dirty="0">
                <a:solidFill>
                  <a:srgbClr val="097113"/>
                </a:solidFill>
              </a:rPr>
              <a:t>(researcher does not need to be present when the questionnaires are completed</a:t>
            </a:r>
            <a:r>
              <a:rPr lang="en-GB" dirty="0" smtClean="0">
                <a:solidFill>
                  <a:srgbClr val="097113"/>
                </a:solidFill>
              </a:rPr>
              <a:t>).</a:t>
            </a:r>
          </a:p>
          <a:p>
            <a:pPr marL="0" indent="0">
              <a:buNone/>
            </a:pPr>
            <a:r>
              <a:rPr lang="en-GB" b="1" dirty="0">
                <a:solidFill>
                  <a:srgbClr val="097113"/>
                </a:solidFill>
              </a:rPr>
              <a:t>+ </a:t>
            </a:r>
            <a:r>
              <a:rPr lang="en-GB" dirty="0">
                <a:solidFill>
                  <a:srgbClr val="097113"/>
                </a:solidFill>
              </a:rPr>
              <a:t>Participants might be </a:t>
            </a:r>
            <a:r>
              <a:rPr lang="en-GB" b="1" dirty="0">
                <a:solidFill>
                  <a:srgbClr val="097113"/>
                </a:solidFill>
              </a:rPr>
              <a:t>more willing to answer honestly </a:t>
            </a:r>
            <a:r>
              <a:rPr lang="en-GB" dirty="0" smtClean="0">
                <a:solidFill>
                  <a:srgbClr val="097113"/>
                </a:solidFill>
              </a:rPr>
              <a:t>(than in an interview) because </a:t>
            </a:r>
            <a:r>
              <a:rPr lang="en-GB" dirty="0">
                <a:solidFill>
                  <a:srgbClr val="097113"/>
                </a:solidFill>
              </a:rPr>
              <a:t>they would feel more </a:t>
            </a:r>
            <a:r>
              <a:rPr lang="en-GB" dirty="0" smtClean="0">
                <a:solidFill>
                  <a:srgbClr val="097113"/>
                </a:solidFill>
              </a:rPr>
              <a:t>anonymous.</a:t>
            </a:r>
          </a:p>
          <a:p>
            <a:pPr marL="0" indent="0">
              <a:buNone/>
            </a:pPr>
            <a:r>
              <a:rPr lang="en-GB" b="1" dirty="0">
                <a:solidFill>
                  <a:srgbClr val="097113"/>
                </a:solidFill>
              </a:rPr>
              <a:t>+</a:t>
            </a:r>
            <a:r>
              <a:rPr lang="en-GB" dirty="0">
                <a:solidFill>
                  <a:srgbClr val="097113"/>
                </a:solidFill>
              </a:rPr>
              <a:t> </a:t>
            </a:r>
            <a:r>
              <a:rPr lang="en-GB" dirty="0" smtClean="0">
                <a:solidFill>
                  <a:srgbClr val="097113"/>
                </a:solidFill>
              </a:rPr>
              <a:t>Potential </a:t>
            </a:r>
            <a:r>
              <a:rPr lang="en-GB" b="1" dirty="0">
                <a:solidFill>
                  <a:srgbClr val="097113"/>
                </a:solidFill>
              </a:rPr>
              <a:t>reduction in investigator effects </a:t>
            </a:r>
            <a:r>
              <a:rPr lang="en-GB" dirty="0">
                <a:solidFill>
                  <a:srgbClr val="097113"/>
                </a:solidFill>
              </a:rPr>
              <a:t>because researcher’s reactions would not be visible. </a:t>
            </a:r>
            <a:endParaRPr lang="en-GB" dirty="0" smtClean="0">
              <a:solidFill>
                <a:srgbClr val="097113"/>
              </a:solidFill>
            </a:endParaRPr>
          </a:p>
          <a:p>
            <a:pPr marL="0" indent="0">
              <a:buNone/>
            </a:pPr>
            <a:r>
              <a:rPr lang="en-GB" dirty="0" smtClean="0">
                <a:solidFill>
                  <a:srgbClr val="097113"/>
                </a:solidFill>
              </a:rPr>
              <a:t>+ </a:t>
            </a:r>
            <a:r>
              <a:rPr lang="en-GB" b="1" dirty="0">
                <a:solidFill>
                  <a:srgbClr val="097113"/>
                </a:solidFill>
              </a:rPr>
              <a:t>More likely to produce quantitative data </a:t>
            </a:r>
            <a:r>
              <a:rPr lang="en-GB" dirty="0">
                <a:solidFill>
                  <a:srgbClr val="097113"/>
                </a:solidFill>
              </a:rPr>
              <a:t>than an interview which is easier to analyse</a:t>
            </a:r>
            <a:r>
              <a:rPr lang="en-GB" dirty="0" smtClean="0">
                <a:solidFill>
                  <a:srgbClr val="097113"/>
                </a:solidFill>
              </a:rPr>
              <a:t>.</a:t>
            </a:r>
          </a:p>
          <a:p>
            <a:pPr marL="0" indent="0">
              <a:buNone/>
            </a:pPr>
            <a:endParaRPr lang="en-GB" dirty="0"/>
          </a:p>
          <a:p>
            <a:pPr marL="0" indent="0">
              <a:buNone/>
            </a:pPr>
            <a:endParaRPr lang="en-GB" dirty="0"/>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 y="-46822"/>
            <a:ext cx="2214470" cy="166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203330"/>
            <a:ext cx="1224695" cy="115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5436096" y="1610582"/>
            <a:ext cx="3528392" cy="3951337"/>
          </a:xfrm>
          <a:prstGeom prst="rect">
            <a:avLst/>
          </a:prstGeom>
          <a:ln w="19050">
            <a:solidFill>
              <a:schemeClr val="tx1"/>
            </a:solidFill>
          </a:ln>
        </p:spPr>
        <p:txBody>
          <a:bodyPr vert="horz" lIns="91440" tIns="45720" rIns="91440" bIns="45720" rtlCol="0">
            <a:normAutofit fontScale="925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b="1" i="1" u="sng" dirty="0" smtClean="0"/>
              <a:t>Interviews are:</a:t>
            </a:r>
          </a:p>
          <a:p>
            <a:pPr marL="0" indent="0">
              <a:buNone/>
            </a:pPr>
            <a:r>
              <a:rPr lang="en-GB" b="1" dirty="0" smtClean="0">
                <a:solidFill>
                  <a:srgbClr val="097113"/>
                </a:solidFill>
              </a:rPr>
              <a:t>+ </a:t>
            </a:r>
            <a:r>
              <a:rPr lang="en-GB" dirty="0" smtClean="0">
                <a:solidFill>
                  <a:srgbClr val="097113"/>
                </a:solidFill>
              </a:rPr>
              <a:t>Better for collecting deep, </a:t>
            </a:r>
            <a:r>
              <a:rPr lang="en-GB" b="1" dirty="0" smtClean="0">
                <a:solidFill>
                  <a:srgbClr val="097113"/>
                </a:solidFill>
              </a:rPr>
              <a:t>detailed qualitative data</a:t>
            </a:r>
            <a:r>
              <a:rPr lang="en-GB" dirty="0" smtClean="0">
                <a:solidFill>
                  <a:srgbClr val="097113"/>
                </a:solidFill>
              </a:rPr>
              <a:t> as less constraints in place and can follow spontaneous developments. Also </a:t>
            </a:r>
            <a:r>
              <a:rPr lang="en-GB" dirty="0">
                <a:solidFill>
                  <a:srgbClr val="097113"/>
                </a:solidFill>
              </a:rPr>
              <a:t>enables questions to be clarified and responses to be </a:t>
            </a:r>
            <a:r>
              <a:rPr lang="en-GB" dirty="0" smtClean="0">
                <a:solidFill>
                  <a:srgbClr val="097113"/>
                </a:solidFill>
              </a:rPr>
              <a:t>probed.</a:t>
            </a:r>
          </a:p>
          <a:p>
            <a:pPr marL="0" indent="0">
              <a:buFont typeface="Rage Italic" pitchFamily="66" charset="0"/>
              <a:buNone/>
            </a:pPr>
            <a:r>
              <a:rPr lang="en-GB" dirty="0" smtClean="0">
                <a:solidFill>
                  <a:srgbClr val="097113"/>
                </a:solidFill>
              </a:rPr>
              <a:t>+ Better for </a:t>
            </a:r>
            <a:r>
              <a:rPr lang="en-GB" b="1" dirty="0" smtClean="0">
                <a:solidFill>
                  <a:srgbClr val="097113"/>
                </a:solidFill>
              </a:rPr>
              <a:t>sensitive areas of research.</a:t>
            </a:r>
          </a:p>
          <a:p>
            <a:pPr marL="0" indent="0">
              <a:buFont typeface="Rage Italic" pitchFamily="66" charset="0"/>
              <a:buNone/>
            </a:pPr>
            <a:endParaRPr lang="en-GB" dirty="0" smtClean="0"/>
          </a:p>
          <a:p>
            <a:pPr marL="0" indent="0">
              <a:buFont typeface="Rage Italic" pitchFamily="66" charset="0"/>
              <a:buNone/>
            </a:pPr>
            <a:endParaRPr lang="en-GB" dirty="0" smtClean="0"/>
          </a:p>
          <a:p>
            <a:endParaRPr lang="en-GB" dirty="0"/>
          </a:p>
        </p:txBody>
      </p:sp>
      <p:sp>
        <p:nvSpPr>
          <p:cNvPr id="8" name="Content Placeholder 2"/>
          <p:cNvSpPr txBox="1">
            <a:spLocks/>
          </p:cNvSpPr>
          <p:nvPr/>
        </p:nvSpPr>
        <p:spPr>
          <a:xfrm>
            <a:off x="1016192" y="1412269"/>
            <a:ext cx="7467600" cy="3951337"/>
          </a:xfrm>
          <a:prstGeom prst="rect">
            <a:avLst/>
          </a:prstGeom>
          <a:solidFill>
            <a:srgbClr val="C00000"/>
          </a:solidFill>
          <a:ln w="1905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b="1" i="1" u="sng" dirty="0" smtClean="0">
                <a:solidFill>
                  <a:schemeClr val="bg1"/>
                </a:solidFill>
              </a:rPr>
              <a:t>HOWEVER, </a:t>
            </a:r>
            <a:r>
              <a:rPr lang="en-GB" b="1" i="1" u="sng" dirty="0" err="1" smtClean="0">
                <a:solidFill>
                  <a:schemeClr val="bg1"/>
                </a:solidFill>
              </a:rPr>
              <a:t>diffculties</a:t>
            </a:r>
            <a:r>
              <a:rPr lang="en-GB" b="1" i="1" u="sng" dirty="0" smtClean="0">
                <a:solidFill>
                  <a:schemeClr val="bg1"/>
                </a:solidFill>
              </a:rPr>
              <a:t> of self-report generally are:</a:t>
            </a:r>
          </a:p>
          <a:p>
            <a:pPr marL="0" indent="0">
              <a:buFont typeface="Rage Italic" pitchFamily="66" charset="0"/>
              <a:buNone/>
            </a:pPr>
            <a:endParaRPr lang="en-GB" dirty="0" smtClean="0"/>
          </a:p>
          <a:p>
            <a:pPr marL="0" indent="0">
              <a:buFont typeface="Rage Italic" pitchFamily="66" charset="0"/>
              <a:buNone/>
            </a:pPr>
            <a:r>
              <a:rPr lang="en-GB" dirty="0" smtClean="0">
                <a:solidFill>
                  <a:schemeClr val="bg1"/>
                </a:solidFill>
              </a:rPr>
              <a:t>- Potential social desirability bias.</a:t>
            </a:r>
          </a:p>
          <a:p>
            <a:pPr marL="0" indent="0">
              <a:buFont typeface="Rage Italic" pitchFamily="66" charset="0"/>
              <a:buNone/>
            </a:pPr>
            <a:endParaRPr lang="en-GB" dirty="0" smtClean="0">
              <a:solidFill>
                <a:schemeClr val="bg1"/>
              </a:solidFill>
            </a:endParaRPr>
          </a:p>
          <a:p>
            <a:pPr marL="0" indent="0">
              <a:buFont typeface="Rage Italic" pitchFamily="66" charset="0"/>
              <a:buNone/>
            </a:pPr>
            <a:endParaRPr lang="en-GB" dirty="0" smtClean="0"/>
          </a:p>
          <a:p>
            <a:endParaRPr lang="en-GB"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bg/>
                                          </p:spTgt>
                                        </p:tgtEl>
                                        <p:attrNameLst>
                                          <p:attrName>style.visibility</p:attrName>
                                        </p:attrNameLst>
                                      </p:cBhvr>
                                      <p:to>
                                        <p:strVal val="visible"/>
                                      </p:to>
                                    </p:set>
                                    <p:animEffect transition="in" filter="fade">
                                      <p:cBhvr>
                                        <p:cTn id="49" dur="1000"/>
                                        <p:tgtEl>
                                          <p:spTgt spid="9">
                                            <p:bg/>
                                          </p:spTgt>
                                        </p:tgtEl>
                                      </p:cBhvr>
                                    </p:animEffect>
                                    <p:anim calcmode="lin" valueType="num">
                                      <p:cBhvr>
                                        <p:cTn id="50" dur="1000" fill="hold"/>
                                        <p:tgtEl>
                                          <p:spTgt spid="9">
                                            <p:bg/>
                                          </p:spTgt>
                                        </p:tgtEl>
                                        <p:attrNameLst>
                                          <p:attrName>ppt_x</p:attrName>
                                        </p:attrNameLst>
                                      </p:cBhvr>
                                      <p:tavLst>
                                        <p:tav tm="0">
                                          <p:val>
                                            <p:strVal val="#ppt_x"/>
                                          </p:val>
                                        </p:tav>
                                        <p:tav tm="100000">
                                          <p:val>
                                            <p:strVal val="#ppt_x"/>
                                          </p:val>
                                        </p:tav>
                                      </p:tavLst>
                                    </p:anim>
                                    <p:anim calcmode="lin" valueType="num">
                                      <p:cBhvr>
                                        <p:cTn id="51"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fade">
                                      <p:cBhvr>
                                        <p:cTn id="63" dur="1000"/>
                                        <p:tgtEl>
                                          <p:spTgt spid="9">
                                            <p:txEl>
                                              <p:pRg st="1" end="1"/>
                                            </p:txEl>
                                          </p:spTgt>
                                        </p:tgtEl>
                                      </p:cBhvr>
                                    </p:animEffect>
                                    <p:anim calcmode="lin" valueType="num">
                                      <p:cBhvr>
                                        <p:cTn id="6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fade">
                                      <p:cBhvr>
                                        <p:cTn id="70" dur="1000"/>
                                        <p:tgtEl>
                                          <p:spTgt spid="9">
                                            <p:txEl>
                                              <p:pRg st="2" end="2"/>
                                            </p:txEl>
                                          </p:spTgt>
                                        </p:tgtEl>
                                      </p:cBhvr>
                                    </p:animEffect>
                                    <p:anim calcmode="lin" valueType="num">
                                      <p:cBhvr>
                                        <p:cTn id="7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10" y="773807"/>
            <a:ext cx="8940777" cy="2799209"/>
          </a:xfrm>
        </p:spPr>
        <p:txBody>
          <a:bodyPr>
            <a:normAutofit fontScale="85000" lnSpcReduction="10000"/>
          </a:bodyPr>
          <a:lstStyle/>
          <a:p>
            <a:pPr>
              <a:buFont typeface="Wingdings" panose="05000000000000000000" pitchFamily="2" charset="2"/>
              <a:buChar char="q"/>
            </a:pPr>
            <a:r>
              <a:rPr lang="en-GB" dirty="0" smtClean="0"/>
              <a:t>Investigates the </a:t>
            </a:r>
            <a:r>
              <a:rPr lang="en-GB" dirty="0"/>
              <a:t>strength of the relationship between two variables; it usually involves the researcher collecting two sets of secondary data i.e. no ‘hands on’ research takes place. </a:t>
            </a:r>
          </a:p>
          <a:p>
            <a:pPr>
              <a:buFont typeface="Wingdings" panose="05000000000000000000" pitchFamily="2" charset="2"/>
              <a:buChar char="q"/>
            </a:pPr>
            <a:r>
              <a:rPr lang="en-GB" dirty="0" smtClean="0"/>
              <a:t>The </a:t>
            </a:r>
            <a:r>
              <a:rPr lang="en-GB" dirty="0"/>
              <a:t>analysis will show either a </a:t>
            </a:r>
            <a:r>
              <a:rPr lang="en-GB" b="1" dirty="0"/>
              <a:t>positive correlation </a:t>
            </a:r>
            <a:r>
              <a:rPr lang="en-GB" dirty="0"/>
              <a:t>(as one variable increases, the other variable increases), </a:t>
            </a:r>
            <a:r>
              <a:rPr lang="en-GB" b="1" dirty="0"/>
              <a:t>a negative correlation </a:t>
            </a:r>
            <a:r>
              <a:rPr lang="en-GB" dirty="0"/>
              <a:t>(as one variable increases, the other variable decreases) or </a:t>
            </a:r>
            <a:r>
              <a:rPr lang="en-GB" b="1" dirty="0"/>
              <a:t>no </a:t>
            </a:r>
            <a:r>
              <a:rPr lang="en-GB" b="1" dirty="0" smtClean="0"/>
              <a:t>correlation.</a:t>
            </a:r>
          </a:p>
          <a:p>
            <a:pPr>
              <a:buFont typeface="Wingdings" panose="05000000000000000000" pitchFamily="2" charset="2"/>
              <a:buChar char="q"/>
            </a:pPr>
            <a:r>
              <a:rPr lang="en-GB" dirty="0" smtClean="0"/>
              <a:t>Correlations </a:t>
            </a:r>
            <a:r>
              <a:rPr lang="en-GB" dirty="0"/>
              <a:t>can be illustrated visually (</a:t>
            </a:r>
            <a:r>
              <a:rPr lang="en-GB" i="1" dirty="0"/>
              <a:t>using scatter graphs</a:t>
            </a:r>
            <a:r>
              <a:rPr lang="en-GB" dirty="0"/>
              <a:t>), or numerically (</a:t>
            </a:r>
            <a:r>
              <a:rPr lang="en-GB" i="1" dirty="0"/>
              <a:t>through correlation </a:t>
            </a:r>
            <a:r>
              <a:rPr lang="en-GB" i="1" dirty="0" smtClean="0"/>
              <a:t>coefficients</a:t>
            </a:r>
            <a:r>
              <a:rPr lang="en-GB" dirty="0"/>
              <a:t> </a:t>
            </a:r>
            <a:r>
              <a:rPr lang="en-GB" dirty="0" smtClean="0"/>
              <a:t>- a </a:t>
            </a:r>
            <a:r>
              <a:rPr lang="en-GB" dirty="0"/>
              <a:t>number which ranges from -1 to +1; it shows the exact direction (sign) and strength (number) of </a:t>
            </a:r>
            <a:r>
              <a:rPr lang="en-GB" dirty="0" smtClean="0"/>
              <a:t>the relationship).</a:t>
            </a:r>
            <a:endParaRPr lang="en-GB" dirty="0"/>
          </a:p>
        </p:txBody>
      </p:sp>
      <p:sp>
        <p:nvSpPr>
          <p:cNvPr id="5" name="Title 1"/>
          <p:cNvSpPr txBox="1">
            <a:spLocks/>
          </p:cNvSpPr>
          <p:nvPr/>
        </p:nvSpPr>
        <p:spPr>
          <a:xfrm>
            <a:off x="545632" y="182083"/>
            <a:ext cx="8041440" cy="582621"/>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prstClr val="black">
                    <a:lumMod val="85000"/>
                    <a:lumOff val="15000"/>
                  </a:prstClr>
                </a:solidFill>
              </a:rPr>
              <a:t>Correlational research</a:t>
            </a:r>
            <a:endParaRPr lang="en-GB" sz="4000" dirty="0">
              <a:solidFill>
                <a:prstClr val="black">
                  <a:lumMod val="85000"/>
                  <a:lumOff val="1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3706203"/>
            <a:ext cx="8594164" cy="185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51521" y="980728"/>
            <a:ext cx="8594164" cy="2561957"/>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b="1" u="sng" dirty="0" smtClean="0"/>
              <a:t>Strengths?</a:t>
            </a:r>
          </a:p>
          <a:p>
            <a:pPr marL="285750" indent="-285750" algn="ctr">
              <a:buFont typeface="Wingdings" panose="05000000000000000000" pitchFamily="2" charset="2"/>
              <a:buChar char="ü"/>
            </a:pPr>
            <a:r>
              <a:rPr lang="en-GB" sz="2400" dirty="0" smtClean="0"/>
              <a:t>Can </a:t>
            </a:r>
            <a:r>
              <a:rPr lang="en-GB" sz="2400" dirty="0"/>
              <a:t>study </a:t>
            </a:r>
            <a:r>
              <a:rPr lang="en-GB" sz="2400" dirty="0" smtClean="0"/>
              <a:t>a relationship </a:t>
            </a:r>
            <a:r>
              <a:rPr lang="en-GB" sz="2400" dirty="0"/>
              <a:t>between variables that occur naturally. </a:t>
            </a:r>
            <a:endParaRPr lang="en-GB" sz="2400" dirty="0" smtClean="0"/>
          </a:p>
          <a:p>
            <a:pPr marL="285750" indent="-285750" algn="ctr">
              <a:buFont typeface="Wingdings" panose="05000000000000000000" pitchFamily="2" charset="2"/>
              <a:buChar char="ü"/>
            </a:pPr>
            <a:r>
              <a:rPr lang="en-GB" sz="2400" dirty="0" smtClean="0"/>
              <a:t>Can </a:t>
            </a:r>
            <a:r>
              <a:rPr lang="en-GB" sz="2400" dirty="0"/>
              <a:t>measure things that cannot be manipulated </a:t>
            </a:r>
            <a:r>
              <a:rPr lang="en-GB" sz="2400" dirty="0" smtClean="0"/>
              <a:t>experimentally</a:t>
            </a:r>
            <a:r>
              <a:rPr lang="en-GB" sz="2400" dirty="0"/>
              <a:t> </a:t>
            </a:r>
            <a:r>
              <a:rPr lang="en-GB" sz="2400" dirty="0" smtClean="0"/>
              <a:t>due to ethical and/or practical issues.</a:t>
            </a:r>
          </a:p>
          <a:p>
            <a:pPr marL="285750" indent="-285750" algn="ctr">
              <a:buFont typeface="Wingdings" panose="05000000000000000000" pitchFamily="2" charset="2"/>
              <a:buChar char="ü"/>
            </a:pPr>
            <a:r>
              <a:rPr lang="en-GB" sz="2400" dirty="0" smtClean="0"/>
              <a:t>Can </a:t>
            </a:r>
            <a:r>
              <a:rPr lang="en-GB" sz="2400" dirty="0"/>
              <a:t>suggest trends that can lead to experiments.</a:t>
            </a:r>
          </a:p>
        </p:txBody>
      </p:sp>
      <p:sp>
        <p:nvSpPr>
          <p:cNvPr id="7" name="Rounded Rectangle 6"/>
          <p:cNvSpPr/>
          <p:nvPr/>
        </p:nvSpPr>
        <p:spPr>
          <a:xfrm>
            <a:off x="269270" y="980727"/>
            <a:ext cx="8594164" cy="2561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t>Disadvantages??</a:t>
            </a:r>
          </a:p>
          <a:p>
            <a:pPr algn="ctr"/>
            <a:r>
              <a:rPr lang="en-GB" sz="2400" dirty="0" smtClean="0"/>
              <a:t>- No </a:t>
            </a:r>
            <a:r>
              <a:rPr lang="en-GB" sz="2400" dirty="0"/>
              <a:t>manipulation of an </a:t>
            </a:r>
            <a:r>
              <a:rPr lang="en-GB" sz="2400" dirty="0" smtClean="0"/>
              <a:t>IV, </a:t>
            </a:r>
            <a:r>
              <a:rPr lang="en-GB" sz="2400" dirty="0"/>
              <a:t>so it cannot be assumed that a change in one variable caused a change in the other, so</a:t>
            </a:r>
            <a:r>
              <a:rPr lang="en-GB" sz="2400" b="1" dirty="0"/>
              <a:t> cause and effect cannot be </a:t>
            </a:r>
            <a:r>
              <a:rPr lang="en-GB" sz="2400" b="1" dirty="0" smtClean="0"/>
              <a:t>established.</a:t>
            </a:r>
            <a:r>
              <a:rPr lang="en-GB" sz="2400" dirty="0" smtClean="0"/>
              <a:t> Other </a:t>
            </a:r>
            <a:r>
              <a:rPr lang="en-GB" sz="2400" dirty="0"/>
              <a:t>variables may affect both measured variables</a:t>
            </a:r>
            <a:r>
              <a:rPr lang="en-GB" sz="2400" dirty="0" smtClean="0"/>
              <a:t>.</a:t>
            </a:r>
            <a:endParaRPr lang="en-GB"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58" y="1603197"/>
            <a:ext cx="7467600" cy="3951337"/>
          </a:xfrm>
        </p:spPr>
        <p:txBody>
          <a:bodyPr/>
          <a:lstStyle/>
          <a:p>
            <a:pPr marL="0" indent="0">
              <a:buNone/>
            </a:pPr>
            <a:r>
              <a:rPr lang="en-GB" dirty="0" smtClean="0"/>
              <a:t>Watch the </a:t>
            </a:r>
            <a:r>
              <a:rPr lang="en-GB" dirty="0" smtClean="0">
                <a:hlinkClick r:id="rId3"/>
              </a:rPr>
              <a:t>video</a:t>
            </a:r>
            <a:r>
              <a:rPr lang="en-GB" dirty="0" smtClean="0"/>
              <a:t> to re-cap the topic.</a:t>
            </a:r>
          </a:p>
          <a:p>
            <a:pPr marL="0" indent="0">
              <a:buNone/>
            </a:pPr>
            <a:endParaRPr lang="en-GB" dirty="0"/>
          </a:p>
        </p:txBody>
      </p:sp>
      <p:sp>
        <p:nvSpPr>
          <p:cNvPr id="4" name="TextBox 3"/>
          <p:cNvSpPr txBox="1"/>
          <p:nvPr/>
        </p:nvSpPr>
        <p:spPr>
          <a:xfrm>
            <a:off x="-11296"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be able to EXPLAIN all key terms in the Research Methods topic.</a:t>
            </a:r>
          </a:p>
          <a:p>
            <a:pPr marL="285750" indent="-285750">
              <a:buFont typeface="Arial" panose="020B0604020202020204" pitchFamily="34" charset="0"/>
              <a:buChar char="•"/>
              <a:defRPr/>
            </a:pPr>
            <a:r>
              <a:rPr lang="en-GB" kern="0" dirty="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a:solidFill>
                  <a:prstClr val="black"/>
                </a:solidFill>
                <a:latin typeface="Comic Sans MS"/>
              </a:rPr>
              <a:t>To BE ABLE TO apply research methods to novel situations.</a:t>
            </a:r>
          </a:p>
        </p:txBody>
      </p:sp>
      <p:sp>
        <p:nvSpPr>
          <p:cNvPr id="5"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prstClr val="black">
                    <a:lumMod val="85000"/>
                    <a:lumOff val="15000"/>
                  </a:prstClr>
                </a:solidFill>
              </a:rPr>
              <a:t>Re-cap video</a:t>
            </a:r>
            <a:endParaRPr lang="en-GB" sz="4000" dirty="0">
              <a:solidFill>
                <a:prstClr val="black">
                  <a:lumMod val="85000"/>
                  <a:lumOff val="15000"/>
                </a:prstClr>
              </a:solidFill>
            </a:endParaRPr>
          </a:p>
        </p:txBody>
      </p:sp>
    </p:spTree>
    <p:extLst>
      <p:ext uri="{BB962C8B-B14F-4D97-AF65-F5344CB8AC3E}">
        <p14:creationId xmlns:p14="http://schemas.microsoft.com/office/powerpoint/2010/main" val="1375319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 y="-31560"/>
            <a:ext cx="9159635" cy="610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6516216" y="-1"/>
            <a:ext cx="2627784" cy="5657672"/>
          </a:xfrm>
          <a:prstGeom prst="rect">
            <a:avLst/>
          </a:prstGeom>
          <a:solidFill>
            <a:schemeClr val="bg1"/>
          </a:solidFill>
          <a:ln w="63500">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800" b="1" u="sng" dirty="0">
                <a:solidFill>
                  <a:prstClr val="black"/>
                </a:solidFill>
                <a:latin typeface="Comic Sans MS" panose="030F0702030302020204" pitchFamily="66" charset="0"/>
              </a:rPr>
              <a:t>Case </a:t>
            </a:r>
            <a:r>
              <a:rPr lang="en-GB" sz="3800" b="1" u="sng" dirty="0" smtClean="0">
                <a:solidFill>
                  <a:prstClr val="black"/>
                </a:solidFill>
                <a:latin typeface="Comic Sans MS" panose="030F0702030302020204" pitchFamily="66" charset="0"/>
              </a:rPr>
              <a:t>studies</a:t>
            </a:r>
          </a:p>
          <a:p>
            <a:endParaRPr lang="en-GB" sz="3800" b="1" u="sng" dirty="0" smtClean="0">
              <a:solidFill>
                <a:prstClr val="black"/>
              </a:solidFill>
              <a:latin typeface="Comic Sans MS" panose="030F0702030302020204" pitchFamily="66" charset="0"/>
            </a:endParaRPr>
          </a:p>
          <a:p>
            <a:r>
              <a:rPr lang="en-GB" sz="3200" b="1" dirty="0" smtClean="0">
                <a:solidFill>
                  <a:prstClr val="black"/>
                </a:solidFill>
                <a:latin typeface="Comic Sans MS" panose="030F0702030302020204" pitchFamily="66" charset="0"/>
              </a:rPr>
              <a:t>In-depth</a:t>
            </a:r>
            <a:r>
              <a:rPr lang="en-GB" sz="3200" dirty="0" smtClean="0">
                <a:solidFill>
                  <a:prstClr val="black"/>
                </a:solidFill>
                <a:latin typeface="Comic Sans MS" panose="030F0702030302020204" pitchFamily="66" charset="0"/>
              </a:rPr>
              <a:t> </a:t>
            </a:r>
            <a:r>
              <a:rPr lang="en-GB" sz="3200" dirty="0">
                <a:solidFill>
                  <a:prstClr val="black"/>
                </a:solidFill>
                <a:latin typeface="Comic Sans MS" panose="030F0702030302020204" pitchFamily="66" charset="0"/>
              </a:rPr>
              <a:t>study of just one individual (or a particular group of people, an institution or an event</a:t>
            </a:r>
            <a:r>
              <a:rPr lang="en-GB" sz="3200" dirty="0" smtClean="0">
                <a:solidFill>
                  <a:prstClr val="black"/>
                </a:solidFill>
                <a:latin typeface="Comic Sans MS" panose="030F0702030302020204" pitchFamily="66" charset="0"/>
              </a:rPr>
              <a:t>).</a:t>
            </a:r>
          </a:p>
          <a:p>
            <a:endParaRPr lang="en-GB" sz="3200" b="1" dirty="0">
              <a:solidFill>
                <a:prstClr val="black"/>
              </a:solidFill>
              <a:latin typeface="Comic Sans MS" panose="030F0702030302020204" pitchFamily="66" charset="0"/>
            </a:endParaRPr>
          </a:p>
          <a:p>
            <a:r>
              <a:rPr lang="en-GB" sz="3200" b="1" dirty="0" smtClean="0">
                <a:solidFill>
                  <a:prstClr val="black"/>
                </a:solidFill>
                <a:latin typeface="Comic Sans MS" panose="030F0702030302020204" pitchFamily="66" charset="0"/>
              </a:rPr>
              <a:t>Range </a:t>
            </a:r>
            <a:r>
              <a:rPr lang="en-GB" sz="3200" b="1" dirty="0">
                <a:solidFill>
                  <a:prstClr val="black"/>
                </a:solidFill>
                <a:latin typeface="Comic Sans MS" panose="030F0702030302020204" pitchFamily="66" charset="0"/>
              </a:rPr>
              <a:t>of techniques </a:t>
            </a:r>
            <a:r>
              <a:rPr lang="en-GB" sz="3200" b="1" dirty="0" smtClean="0">
                <a:solidFill>
                  <a:prstClr val="black"/>
                </a:solidFill>
                <a:latin typeface="Comic Sans MS" panose="030F0702030302020204" pitchFamily="66" charset="0"/>
              </a:rPr>
              <a:t>used </a:t>
            </a:r>
            <a:r>
              <a:rPr lang="en-GB" sz="3200" dirty="0" smtClean="0">
                <a:solidFill>
                  <a:prstClr val="black"/>
                </a:solidFill>
                <a:latin typeface="Comic Sans MS" panose="030F0702030302020204" pitchFamily="66" charset="0"/>
              </a:rPr>
              <a:t>to </a:t>
            </a:r>
            <a:r>
              <a:rPr lang="en-GB" sz="3200" dirty="0">
                <a:solidFill>
                  <a:prstClr val="black"/>
                </a:solidFill>
                <a:latin typeface="Comic Sans MS" panose="030F0702030302020204" pitchFamily="66" charset="0"/>
              </a:rPr>
              <a:t>gather information in case studies. E.g. tests of the individual, interviews with family members and friends, review of archive about person, </a:t>
            </a:r>
            <a:r>
              <a:rPr lang="en-GB" sz="3200" dirty="0" smtClean="0">
                <a:solidFill>
                  <a:prstClr val="black"/>
                </a:solidFill>
                <a:latin typeface="Comic Sans MS" panose="030F0702030302020204" pitchFamily="66" charset="0"/>
              </a:rPr>
              <a:t>observations </a:t>
            </a:r>
            <a:r>
              <a:rPr lang="en-GB" sz="3200" dirty="0">
                <a:solidFill>
                  <a:prstClr val="black"/>
                </a:solidFill>
                <a:latin typeface="Comic Sans MS" panose="030F0702030302020204" pitchFamily="66" charset="0"/>
              </a:rPr>
              <a:t>of person </a:t>
            </a:r>
            <a:r>
              <a:rPr lang="en-GB" sz="3200" dirty="0" smtClean="0">
                <a:solidFill>
                  <a:prstClr val="black"/>
                </a:solidFill>
                <a:latin typeface="Comic Sans MS" panose="030F0702030302020204" pitchFamily="66" charset="0"/>
              </a:rPr>
              <a:t>etc.</a:t>
            </a:r>
          </a:p>
          <a:p>
            <a:endParaRPr lang="en-GB" sz="3200" dirty="0">
              <a:solidFill>
                <a:prstClr val="black"/>
              </a:solidFill>
              <a:latin typeface="Comic Sans MS" panose="030F0702030302020204" pitchFamily="66" charset="0"/>
            </a:endParaRPr>
          </a:p>
        </p:txBody>
      </p:sp>
      <p:sp>
        <p:nvSpPr>
          <p:cNvPr id="4" name="Rounded Rectangle 3"/>
          <p:cNvSpPr/>
          <p:nvPr/>
        </p:nvSpPr>
        <p:spPr>
          <a:xfrm rot="21267534">
            <a:off x="191880" y="140198"/>
            <a:ext cx="2962711" cy="48193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Useful as allows </a:t>
            </a:r>
            <a:r>
              <a:rPr lang="en-GB" sz="2000" dirty="0" smtClean="0">
                <a:solidFill>
                  <a:prstClr val="black"/>
                </a:solidFill>
                <a:latin typeface="Comic Sans MS" panose="030F0702030302020204" pitchFamily="66" charset="0"/>
              </a:rPr>
              <a:t>investigation </a:t>
            </a:r>
            <a:r>
              <a:rPr lang="en-GB" sz="2000" dirty="0">
                <a:solidFill>
                  <a:prstClr val="black"/>
                </a:solidFill>
                <a:latin typeface="Comic Sans MS" panose="030F0702030302020204" pitchFamily="66" charset="0"/>
              </a:rPr>
              <a:t>of unique cases in a lot of detail – often the research has a narrow focus on just one aspect of behaviour and is longitudinal (taking place over many years) </a:t>
            </a:r>
            <a:r>
              <a:rPr lang="en-GB" sz="2000" b="1" dirty="0">
                <a:solidFill>
                  <a:prstClr val="black"/>
                </a:solidFill>
                <a:latin typeface="Comic Sans MS" panose="030F0702030302020204" pitchFamily="66" charset="0"/>
              </a:rPr>
              <a:t>can allow study of unusual or unethical </a:t>
            </a:r>
            <a:r>
              <a:rPr lang="en-GB" sz="2000" b="1" dirty="0" smtClean="0">
                <a:solidFill>
                  <a:prstClr val="black"/>
                </a:solidFill>
                <a:latin typeface="Comic Sans MS" panose="030F0702030302020204" pitchFamily="66" charset="0"/>
              </a:rPr>
              <a:t>cases</a:t>
            </a:r>
            <a:r>
              <a:rPr lang="en-GB" sz="2000" dirty="0" smtClean="0">
                <a:solidFill>
                  <a:prstClr val="black"/>
                </a:solidFill>
                <a:latin typeface="Comic Sans MS" panose="030F0702030302020204" pitchFamily="66" charset="0"/>
              </a:rPr>
              <a:t> that could not be tested experimentally.</a:t>
            </a:r>
            <a:endParaRPr lang="en-GB" sz="2000" b="1" dirty="0">
              <a:solidFill>
                <a:prstClr val="black"/>
              </a:solidFill>
              <a:latin typeface="Comic Sans MS" panose="030F0702030302020204" pitchFamily="66" charset="0"/>
            </a:endParaRPr>
          </a:p>
        </p:txBody>
      </p:sp>
      <p:sp>
        <p:nvSpPr>
          <p:cNvPr id="10" name="Rounded Rectangle 9"/>
          <p:cNvSpPr/>
          <p:nvPr/>
        </p:nvSpPr>
        <p:spPr>
          <a:xfrm rot="217164">
            <a:off x="3244355" y="3314106"/>
            <a:ext cx="3204204" cy="224466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Unique cases can </a:t>
            </a:r>
            <a:r>
              <a:rPr lang="en-GB" sz="2000" b="1" dirty="0">
                <a:solidFill>
                  <a:prstClr val="black"/>
                </a:solidFill>
                <a:latin typeface="Comic Sans MS" panose="030F0702030302020204" pitchFamily="66" charset="0"/>
              </a:rPr>
              <a:t>challenge existing ideas and theories </a:t>
            </a:r>
            <a:r>
              <a:rPr lang="en-GB" sz="2000" b="1" dirty="0" smtClean="0">
                <a:solidFill>
                  <a:prstClr val="black"/>
                </a:solidFill>
                <a:latin typeface="Comic Sans MS" panose="030F0702030302020204" pitchFamily="66" charset="0"/>
              </a:rPr>
              <a:t>(falsification) </a:t>
            </a:r>
            <a:r>
              <a:rPr lang="en-GB" sz="2000" dirty="0" smtClean="0">
                <a:solidFill>
                  <a:prstClr val="black"/>
                </a:solidFill>
                <a:latin typeface="Comic Sans MS" panose="030F0702030302020204" pitchFamily="66" charset="0"/>
              </a:rPr>
              <a:t>and/or </a:t>
            </a:r>
            <a:r>
              <a:rPr lang="en-GB" sz="2000" b="1" dirty="0" smtClean="0">
                <a:solidFill>
                  <a:prstClr val="black"/>
                </a:solidFill>
                <a:latin typeface="Comic Sans MS" panose="030F0702030302020204" pitchFamily="66" charset="0"/>
              </a:rPr>
              <a:t>suggest </a:t>
            </a:r>
            <a:r>
              <a:rPr lang="en-GB" sz="2000" b="1" dirty="0">
                <a:solidFill>
                  <a:prstClr val="black"/>
                </a:solidFill>
                <a:latin typeface="Comic Sans MS" panose="030F0702030302020204" pitchFamily="66" charset="0"/>
              </a:rPr>
              <a:t>new areas </a:t>
            </a:r>
            <a:r>
              <a:rPr lang="en-GB" sz="2000" b="1" dirty="0" smtClean="0">
                <a:solidFill>
                  <a:prstClr val="black"/>
                </a:solidFill>
                <a:latin typeface="Comic Sans MS" panose="030F0702030302020204" pitchFamily="66" charset="0"/>
              </a:rPr>
              <a:t>for </a:t>
            </a:r>
            <a:r>
              <a:rPr lang="en-GB" sz="2000" b="1" dirty="0">
                <a:solidFill>
                  <a:prstClr val="black"/>
                </a:solidFill>
                <a:latin typeface="Comic Sans MS" panose="030F0702030302020204" pitchFamily="66" charset="0"/>
              </a:rPr>
              <a:t>future </a:t>
            </a:r>
            <a:r>
              <a:rPr lang="en-GB" sz="2000" dirty="0" smtClean="0">
                <a:solidFill>
                  <a:prstClr val="black"/>
                </a:solidFill>
                <a:latin typeface="Comic Sans MS" panose="030F0702030302020204" pitchFamily="66" charset="0"/>
              </a:rPr>
              <a:t>avenues of research</a:t>
            </a:r>
            <a:r>
              <a:rPr lang="en-GB" sz="2000" dirty="0">
                <a:solidFill>
                  <a:prstClr val="black"/>
                </a:solidFill>
                <a:latin typeface="Comic Sans MS" panose="030F0702030302020204" pitchFamily="66" charset="0"/>
              </a:rPr>
              <a:t>.</a:t>
            </a:r>
          </a:p>
        </p:txBody>
      </p:sp>
      <p:sp>
        <p:nvSpPr>
          <p:cNvPr id="11" name="Rounded Rectangle 10"/>
          <p:cNvSpPr/>
          <p:nvPr/>
        </p:nvSpPr>
        <p:spPr>
          <a:xfrm rot="21267534">
            <a:off x="5054920" y="144829"/>
            <a:ext cx="1434211" cy="1008112"/>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High ecological validity</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5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 y="-31560"/>
            <a:ext cx="9159635" cy="610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6" name="Title 1"/>
          <p:cNvSpPr txBox="1">
            <a:spLocks/>
          </p:cNvSpPr>
          <p:nvPr/>
        </p:nvSpPr>
        <p:spPr>
          <a:xfrm>
            <a:off x="6516216" y="-1"/>
            <a:ext cx="2627784" cy="5657672"/>
          </a:xfrm>
          <a:prstGeom prst="rect">
            <a:avLst/>
          </a:prstGeom>
          <a:solidFill>
            <a:schemeClr val="bg1"/>
          </a:solidFill>
          <a:ln w="63500">
            <a:solidFill>
              <a:schemeClr val="tx1"/>
            </a:solidFill>
          </a:ln>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800" b="1" u="sng" dirty="0">
                <a:solidFill>
                  <a:prstClr val="black"/>
                </a:solidFill>
                <a:latin typeface="Comic Sans MS" panose="030F0702030302020204" pitchFamily="66" charset="0"/>
              </a:rPr>
              <a:t>Case </a:t>
            </a:r>
            <a:r>
              <a:rPr lang="en-GB" sz="3800" b="1" u="sng" dirty="0" smtClean="0">
                <a:solidFill>
                  <a:prstClr val="black"/>
                </a:solidFill>
                <a:latin typeface="Comic Sans MS" panose="030F0702030302020204" pitchFamily="66" charset="0"/>
              </a:rPr>
              <a:t>studies</a:t>
            </a:r>
          </a:p>
          <a:p>
            <a:endParaRPr lang="en-GB" sz="3800" b="1" u="sng" dirty="0" smtClean="0">
              <a:solidFill>
                <a:prstClr val="black"/>
              </a:solidFill>
              <a:latin typeface="Comic Sans MS" panose="030F0702030302020204" pitchFamily="66" charset="0"/>
            </a:endParaRPr>
          </a:p>
          <a:p>
            <a:r>
              <a:rPr lang="en-GB" sz="3200" b="1" dirty="0" smtClean="0">
                <a:solidFill>
                  <a:prstClr val="black"/>
                </a:solidFill>
                <a:latin typeface="Comic Sans MS" panose="030F0702030302020204" pitchFamily="66" charset="0"/>
              </a:rPr>
              <a:t>In-depth</a:t>
            </a:r>
            <a:r>
              <a:rPr lang="en-GB" sz="3200" dirty="0" smtClean="0">
                <a:solidFill>
                  <a:prstClr val="black"/>
                </a:solidFill>
                <a:latin typeface="Comic Sans MS" panose="030F0702030302020204" pitchFamily="66" charset="0"/>
              </a:rPr>
              <a:t> </a:t>
            </a:r>
            <a:r>
              <a:rPr lang="en-GB" sz="3200" dirty="0">
                <a:solidFill>
                  <a:prstClr val="black"/>
                </a:solidFill>
                <a:latin typeface="Comic Sans MS" panose="030F0702030302020204" pitchFamily="66" charset="0"/>
              </a:rPr>
              <a:t>study of just one individual (or a particular group of people, an institution or an event</a:t>
            </a:r>
            <a:r>
              <a:rPr lang="en-GB" sz="3200" dirty="0" smtClean="0">
                <a:solidFill>
                  <a:prstClr val="black"/>
                </a:solidFill>
                <a:latin typeface="Comic Sans MS" panose="030F0702030302020204" pitchFamily="66" charset="0"/>
              </a:rPr>
              <a:t>).</a:t>
            </a:r>
          </a:p>
          <a:p>
            <a:endParaRPr lang="en-GB" sz="3200" b="1" dirty="0">
              <a:solidFill>
                <a:prstClr val="black"/>
              </a:solidFill>
              <a:latin typeface="Comic Sans MS" panose="030F0702030302020204" pitchFamily="66" charset="0"/>
            </a:endParaRPr>
          </a:p>
          <a:p>
            <a:r>
              <a:rPr lang="en-GB" sz="3200" b="1" dirty="0" smtClean="0">
                <a:solidFill>
                  <a:prstClr val="black"/>
                </a:solidFill>
                <a:latin typeface="Comic Sans MS" panose="030F0702030302020204" pitchFamily="66" charset="0"/>
              </a:rPr>
              <a:t>Range </a:t>
            </a:r>
            <a:r>
              <a:rPr lang="en-GB" sz="3200" b="1" dirty="0">
                <a:solidFill>
                  <a:prstClr val="black"/>
                </a:solidFill>
                <a:latin typeface="Comic Sans MS" panose="030F0702030302020204" pitchFamily="66" charset="0"/>
              </a:rPr>
              <a:t>of techniques </a:t>
            </a:r>
            <a:r>
              <a:rPr lang="en-GB" sz="3200" b="1" dirty="0" smtClean="0">
                <a:solidFill>
                  <a:prstClr val="black"/>
                </a:solidFill>
                <a:latin typeface="Comic Sans MS" panose="030F0702030302020204" pitchFamily="66" charset="0"/>
              </a:rPr>
              <a:t>used </a:t>
            </a:r>
            <a:r>
              <a:rPr lang="en-GB" sz="3200" dirty="0" smtClean="0">
                <a:solidFill>
                  <a:prstClr val="black"/>
                </a:solidFill>
                <a:latin typeface="Comic Sans MS" panose="030F0702030302020204" pitchFamily="66" charset="0"/>
              </a:rPr>
              <a:t>to </a:t>
            </a:r>
            <a:r>
              <a:rPr lang="en-GB" sz="3200" dirty="0">
                <a:solidFill>
                  <a:prstClr val="black"/>
                </a:solidFill>
                <a:latin typeface="Comic Sans MS" panose="030F0702030302020204" pitchFamily="66" charset="0"/>
              </a:rPr>
              <a:t>gather information in case studies. E.g. tests of the individual, interviews with family members and friends, review of archive about person, </a:t>
            </a:r>
            <a:r>
              <a:rPr lang="en-GB" sz="3200" dirty="0" smtClean="0">
                <a:solidFill>
                  <a:prstClr val="black"/>
                </a:solidFill>
                <a:latin typeface="Comic Sans MS" panose="030F0702030302020204" pitchFamily="66" charset="0"/>
              </a:rPr>
              <a:t>observations </a:t>
            </a:r>
            <a:r>
              <a:rPr lang="en-GB" sz="3200" dirty="0">
                <a:solidFill>
                  <a:prstClr val="black"/>
                </a:solidFill>
                <a:latin typeface="Comic Sans MS" panose="030F0702030302020204" pitchFamily="66" charset="0"/>
              </a:rPr>
              <a:t>of person </a:t>
            </a:r>
            <a:r>
              <a:rPr lang="en-GB" sz="3200" dirty="0" smtClean="0">
                <a:solidFill>
                  <a:prstClr val="black"/>
                </a:solidFill>
                <a:latin typeface="Comic Sans MS" panose="030F0702030302020204" pitchFamily="66" charset="0"/>
              </a:rPr>
              <a:t>etc.</a:t>
            </a:r>
          </a:p>
          <a:p>
            <a:endParaRPr lang="en-GB" sz="3200" dirty="0">
              <a:solidFill>
                <a:prstClr val="black"/>
              </a:solidFill>
              <a:latin typeface="Comic Sans MS" panose="030F0702030302020204" pitchFamily="66" charset="0"/>
            </a:endParaRPr>
          </a:p>
        </p:txBody>
      </p:sp>
      <p:sp>
        <p:nvSpPr>
          <p:cNvPr id="4" name="Rounded Rectangle 3"/>
          <p:cNvSpPr/>
          <p:nvPr/>
        </p:nvSpPr>
        <p:spPr>
          <a:xfrm rot="21267534">
            <a:off x="160367" y="89306"/>
            <a:ext cx="3588503" cy="349528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Because only </a:t>
            </a:r>
            <a:r>
              <a:rPr lang="en-GB" sz="2000" dirty="0" smtClean="0">
                <a:solidFill>
                  <a:prstClr val="black"/>
                </a:solidFill>
                <a:latin typeface="Comic Sans MS" panose="030F0702030302020204" pitchFamily="66" charset="0"/>
              </a:rPr>
              <a:t>a very </a:t>
            </a:r>
            <a:r>
              <a:rPr lang="en-GB" sz="2000" dirty="0">
                <a:solidFill>
                  <a:prstClr val="black"/>
                </a:solidFill>
                <a:latin typeface="Comic Sans MS" panose="030F0702030302020204" pitchFamily="66" charset="0"/>
              </a:rPr>
              <a:t>limited number of people are investigated, </a:t>
            </a:r>
            <a:r>
              <a:rPr lang="en-GB" sz="2000" dirty="0" smtClean="0">
                <a:solidFill>
                  <a:prstClr val="black"/>
                </a:solidFill>
                <a:latin typeface="Comic Sans MS" panose="030F0702030302020204" pitchFamily="66" charset="0"/>
              </a:rPr>
              <a:t>and each individual, and </a:t>
            </a:r>
            <a:r>
              <a:rPr lang="en-GB" sz="2000" dirty="0">
                <a:solidFill>
                  <a:prstClr val="black"/>
                </a:solidFill>
                <a:latin typeface="Comic Sans MS" panose="030F0702030302020204" pitchFamily="66" charset="0"/>
              </a:rPr>
              <a:t>their </a:t>
            </a:r>
            <a:r>
              <a:rPr lang="en-GB" sz="2000" dirty="0" smtClean="0">
                <a:solidFill>
                  <a:prstClr val="black"/>
                </a:solidFill>
                <a:latin typeface="Comic Sans MS" panose="030F0702030302020204" pitchFamily="66" charset="0"/>
              </a:rPr>
              <a:t>experience is unique, it </a:t>
            </a:r>
            <a:r>
              <a:rPr lang="en-GB" sz="2000" dirty="0">
                <a:solidFill>
                  <a:prstClr val="black"/>
                </a:solidFill>
                <a:latin typeface="Comic Sans MS" panose="030F0702030302020204" pitchFamily="66" charset="0"/>
              </a:rPr>
              <a:t>is </a:t>
            </a:r>
            <a:r>
              <a:rPr lang="en-GB" sz="2000" b="1" dirty="0">
                <a:solidFill>
                  <a:prstClr val="black"/>
                </a:solidFill>
                <a:latin typeface="Comic Sans MS" panose="030F0702030302020204" pitchFamily="66" charset="0"/>
              </a:rPr>
              <a:t>difficult to confidently generalize the results </a:t>
            </a:r>
            <a:r>
              <a:rPr lang="en-GB" sz="2000" dirty="0">
                <a:solidFill>
                  <a:prstClr val="black"/>
                </a:solidFill>
                <a:latin typeface="Comic Sans MS" panose="030F0702030302020204" pitchFamily="66" charset="0"/>
              </a:rPr>
              <a:t>to the population and to </a:t>
            </a:r>
            <a:r>
              <a:rPr lang="en-GB" sz="2000" b="1" dirty="0">
                <a:solidFill>
                  <a:prstClr val="black"/>
                </a:solidFill>
                <a:latin typeface="Comic Sans MS" panose="030F0702030302020204" pitchFamily="66" charset="0"/>
              </a:rPr>
              <a:t>replicate the research</a:t>
            </a:r>
            <a:r>
              <a:rPr lang="en-GB" sz="2000" dirty="0">
                <a:solidFill>
                  <a:prstClr val="black"/>
                </a:solidFill>
                <a:latin typeface="Comic Sans MS" panose="030F0702030302020204" pitchFamily="66" charset="0"/>
              </a:rPr>
              <a:t>.</a:t>
            </a:r>
            <a:endParaRPr lang="en-GB" sz="2000" b="1" dirty="0">
              <a:solidFill>
                <a:prstClr val="black"/>
              </a:solidFill>
              <a:latin typeface="Comic Sans MS" panose="030F0702030302020204" pitchFamily="66" charset="0"/>
            </a:endParaRPr>
          </a:p>
        </p:txBody>
      </p:sp>
      <p:sp>
        <p:nvSpPr>
          <p:cNvPr id="11" name="Rounded Rectangle 10"/>
          <p:cNvSpPr/>
          <p:nvPr/>
        </p:nvSpPr>
        <p:spPr>
          <a:xfrm rot="21267534">
            <a:off x="4805770" y="156885"/>
            <a:ext cx="1736332" cy="209064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prstClr val="black"/>
                </a:solidFill>
                <a:latin typeface="Comic Sans MS" panose="030F0702030302020204" pitchFamily="66" charset="0"/>
              </a:rPr>
              <a:t>Potential ethical issues </a:t>
            </a:r>
            <a:r>
              <a:rPr lang="en-GB" sz="2000" dirty="0" smtClean="0">
                <a:solidFill>
                  <a:prstClr val="black"/>
                </a:solidFill>
                <a:latin typeface="Comic Sans MS" panose="030F0702030302020204" pitchFamily="66" charset="0"/>
              </a:rPr>
              <a:t>due to nature of </a:t>
            </a:r>
            <a:r>
              <a:rPr lang="en-GB" sz="2000" dirty="0" err="1" smtClean="0">
                <a:solidFill>
                  <a:prstClr val="black"/>
                </a:solidFill>
                <a:latin typeface="Comic Sans MS" panose="030F0702030302020204" pitchFamily="66" charset="0"/>
              </a:rPr>
              <a:t>ppts</a:t>
            </a:r>
            <a:r>
              <a:rPr lang="en-GB" sz="2000" dirty="0">
                <a:solidFill>
                  <a:prstClr val="black"/>
                </a:solidFill>
                <a:latin typeface="Comic Sans MS" panose="030F0702030302020204" pitchFamily="66" charset="0"/>
              </a:rPr>
              <a:t> </a:t>
            </a:r>
            <a:r>
              <a:rPr lang="en-GB" sz="2000" dirty="0" smtClean="0">
                <a:solidFill>
                  <a:prstClr val="black"/>
                </a:solidFill>
                <a:latin typeface="Comic Sans MS" panose="030F0702030302020204" pitchFamily="66" charset="0"/>
              </a:rPr>
              <a:t>(trauma etc.)</a:t>
            </a:r>
            <a:endParaRPr lang="en-GB" sz="2000" dirty="0">
              <a:solidFill>
                <a:prstClr val="black"/>
              </a:solidFill>
              <a:latin typeface="Comic Sans MS" panose="030F0702030302020204" pitchFamily="66" charset="0"/>
            </a:endParaRPr>
          </a:p>
        </p:txBody>
      </p:sp>
      <p:sp>
        <p:nvSpPr>
          <p:cNvPr id="10" name="Rounded Rectangle 9"/>
          <p:cNvSpPr/>
          <p:nvPr/>
        </p:nvSpPr>
        <p:spPr>
          <a:xfrm rot="217164">
            <a:off x="2978109" y="3686594"/>
            <a:ext cx="3562283" cy="224466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latin typeface="Comic Sans MS" panose="030F0702030302020204" pitchFamily="66" charset="0"/>
              </a:rPr>
              <a:t>Data and subsequent findings may be unreliable due to subjective </a:t>
            </a:r>
            <a:r>
              <a:rPr lang="en-GB" sz="2000" dirty="0" smtClean="0">
                <a:solidFill>
                  <a:prstClr val="black"/>
                </a:solidFill>
                <a:latin typeface="Comic Sans MS" panose="030F0702030302020204" pitchFamily="66" charset="0"/>
              </a:rPr>
              <a:t>and </a:t>
            </a:r>
            <a:r>
              <a:rPr lang="en-GB" sz="2000" dirty="0">
                <a:solidFill>
                  <a:prstClr val="black"/>
                </a:solidFill>
                <a:latin typeface="Comic Sans MS" panose="030F0702030302020204" pitchFamily="66" charset="0"/>
              </a:rPr>
              <a:t>biased </a:t>
            </a:r>
            <a:r>
              <a:rPr lang="en-GB" sz="2000" dirty="0" smtClean="0">
                <a:solidFill>
                  <a:prstClr val="black"/>
                </a:solidFill>
                <a:latin typeface="Comic Sans MS" panose="030F0702030302020204" pitchFamily="66" charset="0"/>
              </a:rPr>
              <a:t>recall of witnesses, or biased </a:t>
            </a:r>
            <a:r>
              <a:rPr lang="en-GB" sz="2000" dirty="0">
                <a:solidFill>
                  <a:prstClr val="black"/>
                </a:solidFill>
                <a:latin typeface="Comic Sans MS" panose="030F0702030302020204" pitchFamily="66" charset="0"/>
              </a:rPr>
              <a:t>interpretation by the researcher, if they become too involved.</a:t>
            </a:r>
          </a:p>
        </p:txBody>
      </p:sp>
    </p:spTree>
    <p:extLst>
      <p:ext uri="{BB962C8B-B14F-4D97-AF65-F5344CB8AC3E}">
        <p14:creationId xmlns:p14="http://schemas.microsoft.com/office/powerpoint/2010/main" val="41370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4169" y="1568426"/>
            <a:ext cx="8564365" cy="4017583"/>
          </a:xfrm>
        </p:spPr>
        <p:txBody>
          <a:bodyPr>
            <a:normAutofit fontScale="85000" lnSpcReduction="20000"/>
          </a:bodyPr>
          <a:lstStyle/>
          <a:p>
            <a:pPr marL="0" indent="0">
              <a:buNone/>
            </a:pPr>
            <a:r>
              <a:rPr lang="en-GB" dirty="0" smtClean="0"/>
              <a:t>Look at </a:t>
            </a:r>
            <a:r>
              <a:rPr lang="en-GB" dirty="0"/>
              <a:t>real behaviour rather that </a:t>
            </a:r>
            <a:r>
              <a:rPr lang="en-GB" dirty="0" smtClean="0"/>
              <a:t>what people </a:t>
            </a:r>
            <a:r>
              <a:rPr lang="en-GB" dirty="0"/>
              <a:t>say they would do</a:t>
            </a:r>
            <a:r>
              <a:rPr lang="en-GB" dirty="0" smtClean="0"/>
              <a:t>. Behaviour is watched and recorded. Observations can be:</a:t>
            </a:r>
          </a:p>
          <a:p>
            <a:pPr>
              <a:buFont typeface="Wingdings" panose="05000000000000000000" pitchFamily="2" charset="2"/>
              <a:buChar char="Ø"/>
            </a:pPr>
            <a:r>
              <a:rPr lang="en-GB" dirty="0"/>
              <a:t> </a:t>
            </a:r>
            <a:r>
              <a:rPr lang="en-GB" i="1" dirty="0" smtClean="0"/>
              <a:t>Naturalistic</a:t>
            </a:r>
            <a:r>
              <a:rPr lang="en-GB" dirty="0" smtClean="0"/>
              <a:t> (</a:t>
            </a:r>
            <a:r>
              <a:rPr lang="en-GB" dirty="0" err="1" smtClean="0"/>
              <a:t>ppts</a:t>
            </a:r>
            <a:r>
              <a:rPr lang="en-GB" dirty="0" smtClean="0"/>
              <a:t> own, </a:t>
            </a:r>
            <a:r>
              <a:rPr lang="en-GB" dirty="0" err="1" smtClean="0"/>
              <a:t>unmanipulated</a:t>
            </a:r>
            <a:r>
              <a:rPr lang="en-GB" dirty="0" smtClean="0"/>
              <a:t> environment)</a:t>
            </a:r>
          </a:p>
          <a:p>
            <a:pPr>
              <a:buFont typeface="Wingdings" panose="05000000000000000000" pitchFamily="2" charset="2"/>
              <a:buChar char="Ø"/>
            </a:pPr>
            <a:r>
              <a:rPr lang="en-GB" dirty="0"/>
              <a:t> </a:t>
            </a:r>
            <a:r>
              <a:rPr lang="en-GB" i="1" dirty="0" smtClean="0"/>
              <a:t>Controlled</a:t>
            </a:r>
            <a:r>
              <a:rPr lang="en-GB" dirty="0" smtClean="0"/>
              <a:t> (manipulates variables in environment e.g. SSC)</a:t>
            </a:r>
          </a:p>
          <a:p>
            <a:pPr>
              <a:buFont typeface="Wingdings" panose="05000000000000000000" pitchFamily="2" charset="2"/>
              <a:buChar char="Ø"/>
            </a:pPr>
            <a:endParaRPr lang="en-GB" dirty="0"/>
          </a:p>
          <a:p>
            <a:pPr marL="0" indent="0">
              <a:buNone/>
            </a:pPr>
            <a:r>
              <a:rPr lang="en-GB" b="1" dirty="0"/>
              <a:t>Before any observational study takes place, the researcher has to decide on the particular behavioural categories or events to be investigated</a:t>
            </a:r>
            <a:r>
              <a:rPr lang="en-GB" b="1" dirty="0" smtClean="0"/>
              <a:t>. Can be:</a:t>
            </a:r>
          </a:p>
          <a:p>
            <a:pPr marL="0" indent="0">
              <a:buNone/>
            </a:pPr>
            <a:endParaRPr lang="en-GB" b="1" dirty="0" smtClean="0"/>
          </a:p>
          <a:p>
            <a:pPr>
              <a:buFont typeface="Wingdings" panose="05000000000000000000" pitchFamily="2" charset="2"/>
              <a:buChar char="v"/>
            </a:pPr>
            <a:r>
              <a:rPr lang="en-GB" dirty="0"/>
              <a:t> </a:t>
            </a:r>
            <a:r>
              <a:rPr lang="en-GB" i="1" dirty="0" smtClean="0"/>
              <a:t>Unstructured</a:t>
            </a:r>
            <a:r>
              <a:rPr lang="en-GB" dirty="0" smtClean="0"/>
              <a:t> (freely records continuous stream of events/behaviours).</a:t>
            </a:r>
          </a:p>
          <a:p>
            <a:pPr>
              <a:buFont typeface="Wingdings" panose="05000000000000000000" pitchFamily="2" charset="2"/>
              <a:buChar char="v"/>
            </a:pPr>
            <a:r>
              <a:rPr lang="en-GB" i="1" dirty="0"/>
              <a:t> Structured </a:t>
            </a:r>
            <a:r>
              <a:rPr lang="en-GB" dirty="0"/>
              <a:t>(researcher decides in advance exactly which behaviours they will record; these are operationalized and a behaviour checklist is </a:t>
            </a:r>
            <a:r>
              <a:rPr lang="en-GB" dirty="0" smtClean="0"/>
              <a:t>created. These behaviours are then tallied when observed). </a:t>
            </a:r>
          </a:p>
        </p:txBody>
      </p:sp>
      <p:sp>
        <p:nvSpPr>
          <p:cNvPr id="4" name="Title 1"/>
          <p:cNvSpPr txBox="1">
            <a:spLocks/>
          </p:cNvSpPr>
          <p:nvPr/>
        </p:nvSpPr>
        <p:spPr>
          <a:xfrm>
            <a:off x="323528" y="255825"/>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000" dirty="0" smtClean="0">
                <a:solidFill>
                  <a:prstClr val="black">
                    <a:lumMod val="85000"/>
                    <a:lumOff val="15000"/>
                  </a:prstClr>
                </a:solidFill>
              </a:rPr>
              <a:t>Observations</a:t>
            </a:r>
            <a:endParaRPr lang="en-GB" sz="4000" dirty="0">
              <a:solidFill>
                <a:prstClr val="black">
                  <a:lumMod val="85000"/>
                  <a:lumOff val="1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861" y="237131"/>
            <a:ext cx="1910950" cy="133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563888" y="3717032"/>
            <a:ext cx="1368152" cy="720080"/>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923928" y="2132856"/>
            <a:ext cx="3600400"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latin typeface="Comic Sans MS" panose="030F0702030302020204" pitchFamily="66" charset="0"/>
              </a:rPr>
              <a:t>How can subjectivity between ‘</a:t>
            </a:r>
            <a:r>
              <a:rPr lang="en-GB" dirty="0" err="1" smtClean="0">
                <a:latin typeface="Comic Sans MS" panose="030F0702030302020204" pitchFamily="66" charset="0"/>
              </a:rPr>
              <a:t>raters</a:t>
            </a:r>
            <a:r>
              <a:rPr lang="en-GB" dirty="0" smtClean="0">
                <a:latin typeface="Comic Sans MS" panose="030F0702030302020204" pitchFamily="66" charset="0"/>
              </a:rPr>
              <a:t>’ (observers) be improved to make a structured observation more valid?</a:t>
            </a:r>
            <a:endParaRPr lang="en-GB" dirty="0">
              <a:latin typeface="Comic Sans MS" panose="030F0702030302020204" pitchFamily="66" charset="0"/>
            </a:endParaRPr>
          </a:p>
        </p:txBody>
      </p:sp>
      <p:cxnSp>
        <p:nvCxnSpPr>
          <p:cNvPr id="11" name="Straight Arrow Connector 10"/>
          <p:cNvCxnSpPr/>
          <p:nvPr/>
        </p:nvCxnSpPr>
        <p:spPr>
          <a:xfrm flipH="1" flipV="1">
            <a:off x="2873713" y="2700536"/>
            <a:ext cx="684076" cy="1736576"/>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595619" y="4077072"/>
            <a:ext cx="3600400"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latin typeface="Comic Sans MS" panose="030F0702030302020204" pitchFamily="66" charset="0"/>
              </a:rPr>
              <a:t>When would you choose one over the other?</a:t>
            </a:r>
            <a:endParaRPr lang="en-GB" dirty="0">
              <a:latin typeface="Comic Sans MS" panose="030F0702030302020204" pitchFamily="66" charset="0"/>
            </a:endParaRPr>
          </a:p>
        </p:txBody>
      </p:sp>
    </p:spTree>
    <p:extLst>
      <p:ext uri="{BB962C8B-B14F-4D97-AF65-F5344CB8AC3E}">
        <p14:creationId xmlns:p14="http://schemas.microsoft.com/office/powerpoint/2010/main" val="20028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361" y="1196752"/>
            <a:ext cx="4464496" cy="4248471"/>
          </a:xfrm>
          <a:solidFill>
            <a:srgbClr val="097113"/>
          </a:solidFill>
        </p:spPr>
        <p:txBody>
          <a:bodyPr>
            <a:normAutofit fontScale="92500" lnSpcReduction="20000"/>
          </a:bodyPr>
          <a:lstStyle/>
          <a:p>
            <a:r>
              <a:rPr lang="en-GB" dirty="0">
                <a:solidFill>
                  <a:schemeClr val="bg1"/>
                </a:solidFill>
              </a:rPr>
              <a:t>Observations allow researchers to </a:t>
            </a:r>
            <a:r>
              <a:rPr lang="en-GB" b="1" dirty="0">
                <a:solidFill>
                  <a:schemeClr val="bg1"/>
                </a:solidFill>
              </a:rPr>
              <a:t>investigate topics that it would be impractical and/or unethical </a:t>
            </a:r>
            <a:r>
              <a:rPr lang="en-GB" dirty="0">
                <a:solidFill>
                  <a:schemeClr val="bg1"/>
                </a:solidFill>
              </a:rPr>
              <a:t>to investigate experimentally</a:t>
            </a:r>
            <a:r>
              <a:rPr lang="en-GB" dirty="0" smtClean="0">
                <a:solidFill>
                  <a:schemeClr val="bg1"/>
                </a:solidFill>
              </a:rPr>
              <a:t>.</a:t>
            </a:r>
          </a:p>
          <a:p>
            <a:r>
              <a:rPr lang="en-GB" b="1" dirty="0" smtClean="0">
                <a:solidFill>
                  <a:schemeClr val="bg1"/>
                </a:solidFill>
              </a:rPr>
              <a:t>Naturalistic </a:t>
            </a:r>
            <a:r>
              <a:rPr lang="en-GB" b="1" dirty="0">
                <a:solidFill>
                  <a:schemeClr val="bg1"/>
                </a:solidFill>
              </a:rPr>
              <a:t>observations </a:t>
            </a:r>
            <a:r>
              <a:rPr lang="en-GB" b="1" dirty="0" smtClean="0">
                <a:solidFill>
                  <a:schemeClr val="bg1"/>
                </a:solidFill>
              </a:rPr>
              <a:t>can have </a:t>
            </a:r>
            <a:r>
              <a:rPr lang="en-GB" b="1" dirty="0">
                <a:solidFill>
                  <a:schemeClr val="bg1"/>
                </a:solidFill>
              </a:rPr>
              <a:t>extremely high ecological validity</a:t>
            </a:r>
            <a:r>
              <a:rPr lang="en-GB" dirty="0">
                <a:solidFill>
                  <a:schemeClr val="bg1"/>
                </a:solidFill>
              </a:rPr>
              <a:t>; if participants are unaware they are being observed their behaviour is completely natural. </a:t>
            </a:r>
            <a:r>
              <a:rPr lang="en-GB" dirty="0" smtClean="0">
                <a:solidFill>
                  <a:schemeClr val="bg1"/>
                </a:solidFill>
              </a:rPr>
              <a:t>(However, if </a:t>
            </a:r>
            <a:r>
              <a:rPr lang="en-GB" dirty="0">
                <a:solidFill>
                  <a:schemeClr val="bg1"/>
                </a:solidFill>
              </a:rPr>
              <a:t>participants are aware they are observed their behaviour can quickly become unnatural, which massively reduces ecological </a:t>
            </a:r>
            <a:r>
              <a:rPr lang="en-GB" dirty="0" smtClean="0">
                <a:solidFill>
                  <a:schemeClr val="bg1"/>
                </a:solidFill>
              </a:rPr>
              <a:t>validity).</a:t>
            </a:r>
            <a:endParaRPr lang="en-GB" dirty="0">
              <a:solidFill>
                <a:schemeClr val="bg1"/>
              </a:solidFill>
            </a:endParaRPr>
          </a:p>
        </p:txBody>
      </p:sp>
      <p:sp>
        <p:nvSpPr>
          <p:cNvPr id="4" name="Title 1"/>
          <p:cNvSpPr txBox="1">
            <a:spLocks/>
          </p:cNvSpPr>
          <p:nvPr/>
        </p:nvSpPr>
        <p:spPr>
          <a:xfrm>
            <a:off x="323528" y="255825"/>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4000" dirty="0" smtClean="0">
                <a:solidFill>
                  <a:prstClr val="black">
                    <a:lumMod val="85000"/>
                    <a:lumOff val="15000"/>
                  </a:prstClr>
                </a:solidFill>
              </a:rPr>
              <a:t>Observations</a:t>
            </a:r>
            <a:endParaRPr lang="en-GB" sz="4000" dirty="0">
              <a:solidFill>
                <a:prstClr val="black">
                  <a:lumMod val="85000"/>
                  <a:lumOff val="15000"/>
                </a:prstClr>
              </a:solidFill>
            </a:endParaRPr>
          </a:p>
        </p:txBody>
      </p:sp>
      <p:sp>
        <p:nvSpPr>
          <p:cNvPr id="7" name="Content Placeholder 2"/>
          <p:cNvSpPr txBox="1">
            <a:spLocks/>
          </p:cNvSpPr>
          <p:nvPr/>
        </p:nvSpPr>
        <p:spPr>
          <a:xfrm>
            <a:off x="4716016" y="1196752"/>
            <a:ext cx="4283322" cy="4248471"/>
          </a:xfrm>
          <a:prstGeom prst="rect">
            <a:avLst/>
          </a:prstGeom>
          <a:solidFill>
            <a:srgbClr val="FF0000"/>
          </a:solidFill>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r>
              <a:rPr lang="en-GB" dirty="0">
                <a:solidFill>
                  <a:schemeClr val="bg1"/>
                </a:solidFill>
              </a:rPr>
              <a:t>Low reliability – observed situations are often unique and therefore difficult to replicate; observers often disagree on judgements (low inter-</a:t>
            </a:r>
            <a:r>
              <a:rPr lang="en-GB" dirty="0" err="1">
                <a:solidFill>
                  <a:schemeClr val="bg1"/>
                </a:solidFill>
              </a:rPr>
              <a:t>rater</a:t>
            </a:r>
            <a:r>
              <a:rPr lang="en-GB" dirty="0">
                <a:solidFill>
                  <a:schemeClr val="bg1"/>
                </a:solidFill>
              </a:rPr>
              <a:t> reliability</a:t>
            </a:r>
            <a:r>
              <a:rPr lang="en-GB" dirty="0" smtClean="0">
                <a:solidFill>
                  <a:schemeClr val="bg1"/>
                </a:solidFill>
              </a:rPr>
              <a:t>).</a:t>
            </a:r>
          </a:p>
          <a:p>
            <a:r>
              <a:rPr lang="en-GB" dirty="0">
                <a:solidFill>
                  <a:schemeClr val="bg1"/>
                </a:solidFill>
              </a:rPr>
              <a:t>There are </a:t>
            </a:r>
            <a:r>
              <a:rPr lang="en-GB" b="1" dirty="0" smtClean="0">
                <a:solidFill>
                  <a:schemeClr val="bg1"/>
                </a:solidFill>
              </a:rPr>
              <a:t>ethical </a:t>
            </a:r>
            <a:r>
              <a:rPr lang="en-GB" b="1" dirty="0">
                <a:solidFill>
                  <a:schemeClr val="bg1"/>
                </a:solidFill>
              </a:rPr>
              <a:t>issues </a:t>
            </a:r>
            <a:r>
              <a:rPr lang="en-GB" dirty="0">
                <a:solidFill>
                  <a:schemeClr val="bg1"/>
                </a:solidFill>
              </a:rPr>
              <a:t>with observations </a:t>
            </a:r>
            <a:r>
              <a:rPr lang="en-GB" dirty="0" smtClean="0">
                <a:solidFill>
                  <a:schemeClr val="bg1"/>
                </a:solidFill>
              </a:rPr>
              <a:t>IF participants </a:t>
            </a:r>
            <a:r>
              <a:rPr lang="en-GB" dirty="0">
                <a:solidFill>
                  <a:schemeClr val="bg1"/>
                </a:solidFill>
              </a:rPr>
              <a:t>are </a:t>
            </a:r>
            <a:r>
              <a:rPr lang="en-GB" b="1" dirty="0">
                <a:solidFill>
                  <a:schemeClr val="bg1"/>
                </a:solidFill>
              </a:rPr>
              <a:t>unaware they are being observed</a:t>
            </a:r>
            <a:r>
              <a:rPr lang="en-GB" dirty="0">
                <a:solidFill>
                  <a:schemeClr val="bg1"/>
                </a:solidFill>
              </a:rPr>
              <a:t> (informed consent, confidentiality, right to withdraw)</a:t>
            </a:r>
            <a:r>
              <a:rPr lang="en-GB" dirty="0" smtClean="0">
                <a:solidFill>
                  <a:schemeClr val="bg1"/>
                </a:solidFill>
              </a:rPr>
              <a:t>.</a:t>
            </a:r>
            <a:endParaRPr lang="en-GB"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419" y="9473"/>
            <a:ext cx="1910950" cy="133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1000"/>
                                        <p:tgtEl>
                                          <p:spTgt spid="7">
                                            <p:bg/>
                                          </p:spTgt>
                                        </p:tgtEl>
                                      </p:cBhvr>
                                    </p:animEffect>
                                    <p:anim calcmode="lin" valueType="num">
                                      <p:cBhvr>
                                        <p:cTn id="29" dur="1000" fill="hold"/>
                                        <p:tgtEl>
                                          <p:spTgt spid="7">
                                            <p:bg/>
                                          </p:spTgt>
                                        </p:tgtEl>
                                        <p:attrNameLst>
                                          <p:attrName>ppt_x</p:attrName>
                                        </p:attrNameLst>
                                      </p:cBhvr>
                                      <p:tavLst>
                                        <p:tav tm="0">
                                          <p:val>
                                            <p:strVal val="#ppt_x"/>
                                          </p:val>
                                        </p:tav>
                                        <p:tav tm="100000">
                                          <p:val>
                                            <p:strVal val="#ppt_x"/>
                                          </p:val>
                                        </p:tav>
                                      </p:tavLst>
                                    </p:anim>
                                    <p:anim calcmode="lin" valueType="num">
                                      <p:cBhvr>
                                        <p:cTn id="30"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1000"/>
                                        <p:tgtEl>
                                          <p:spTgt spid="7">
                                            <p:txEl>
                                              <p:pRg st="1" end="1"/>
                                            </p:txEl>
                                          </p:spTgt>
                                        </p:tgtEl>
                                      </p:cBhvr>
                                    </p:animEffect>
                                    <p:anim calcmode="lin" valueType="num">
                                      <p:cBhvr>
                                        <p:cTn id="4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8522"/>
            <a:ext cx="9018203" cy="4653198"/>
          </a:xfrm>
        </p:spPr>
        <p:txBody>
          <a:bodyPr>
            <a:normAutofit fontScale="85000" lnSpcReduction="10000"/>
          </a:bodyPr>
          <a:lstStyle/>
          <a:p>
            <a:pPr marL="0" indent="0">
              <a:buNone/>
            </a:pPr>
            <a:r>
              <a:rPr lang="en-GB" sz="2800" dirty="0"/>
              <a:t>Suggest three appropriate behavioural categories that researchers are likely to have on their behavioural checklists in the following </a:t>
            </a:r>
            <a:r>
              <a:rPr lang="en-GB" sz="2800" i="1" dirty="0"/>
              <a:t>structured observations</a:t>
            </a:r>
            <a:r>
              <a:rPr lang="en-GB" sz="2800" dirty="0" smtClean="0"/>
              <a:t>:</a:t>
            </a:r>
          </a:p>
          <a:p>
            <a:pPr marL="0" indent="0">
              <a:buNone/>
            </a:pPr>
            <a:endParaRPr lang="en-GB" dirty="0"/>
          </a:p>
          <a:p>
            <a:pPr>
              <a:buFont typeface="Wingdings" panose="05000000000000000000" pitchFamily="2" charset="2"/>
              <a:buChar char="q"/>
            </a:pPr>
            <a:r>
              <a:rPr lang="en-GB" dirty="0" smtClean="0"/>
              <a:t> An </a:t>
            </a:r>
            <a:r>
              <a:rPr lang="en-GB" dirty="0"/>
              <a:t>investigation into gender differences in flirting behaviour in a </a:t>
            </a:r>
            <a:r>
              <a:rPr lang="en-GB" dirty="0" smtClean="0"/>
              <a:t>nightclub.</a:t>
            </a:r>
          </a:p>
          <a:p>
            <a:pPr>
              <a:buFont typeface="Wingdings" panose="05000000000000000000" pitchFamily="2" charset="2"/>
              <a:buChar char="q"/>
            </a:pPr>
            <a:r>
              <a:rPr lang="en-GB" dirty="0" smtClean="0"/>
              <a:t>An </a:t>
            </a:r>
            <a:r>
              <a:rPr lang="en-GB" dirty="0"/>
              <a:t>investigation into levels of stress in shoppers during sale periods compared to non-sale </a:t>
            </a:r>
            <a:r>
              <a:rPr lang="en-GB" dirty="0" smtClean="0"/>
              <a:t>periods.</a:t>
            </a:r>
          </a:p>
          <a:p>
            <a:pPr>
              <a:buFont typeface="Wingdings" panose="05000000000000000000" pitchFamily="2" charset="2"/>
              <a:buChar char="q"/>
            </a:pPr>
            <a:r>
              <a:rPr lang="en-GB" dirty="0"/>
              <a:t> </a:t>
            </a:r>
            <a:r>
              <a:rPr lang="en-GB" dirty="0" smtClean="0"/>
              <a:t>An </a:t>
            </a:r>
            <a:r>
              <a:rPr lang="en-GB" dirty="0"/>
              <a:t>investigation into aggression in car drivers</a:t>
            </a:r>
            <a:r>
              <a:rPr lang="en-GB" dirty="0" smtClean="0"/>
              <a:t>.</a:t>
            </a:r>
          </a:p>
          <a:p>
            <a:pPr marL="0" indent="0">
              <a:buNone/>
            </a:pPr>
            <a:endParaRPr lang="en-GB" dirty="0" smtClean="0"/>
          </a:p>
          <a:p>
            <a:pPr marL="0" indent="0">
              <a:buNone/>
            </a:pPr>
            <a:r>
              <a:rPr lang="en-GB" dirty="0"/>
              <a:t>For example, an </a:t>
            </a:r>
            <a:r>
              <a:rPr lang="en-GB" dirty="0" smtClean="0"/>
              <a:t>investigation into effective learning in a classroom might tally the following categories:</a:t>
            </a:r>
            <a:endParaRPr lang="en-GB" dirty="0"/>
          </a:p>
          <a:p>
            <a:pPr marL="0" indent="0">
              <a:buNone/>
            </a:pPr>
            <a:r>
              <a:rPr lang="en-GB" dirty="0"/>
              <a:t>Students </a:t>
            </a:r>
            <a:r>
              <a:rPr lang="en-GB" dirty="0" smtClean="0"/>
              <a:t>engaged in discussion</a:t>
            </a:r>
            <a:endParaRPr lang="en-GB" dirty="0"/>
          </a:p>
          <a:p>
            <a:pPr marL="0" indent="0">
              <a:buNone/>
            </a:pPr>
            <a:r>
              <a:rPr lang="en-GB" dirty="0"/>
              <a:t>Teacher </a:t>
            </a:r>
            <a:r>
              <a:rPr lang="en-GB" dirty="0" smtClean="0"/>
              <a:t>talking to individuals</a:t>
            </a:r>
            <a:endParaRPr lang="en-GB" dirty="0"/>
          </a:p>
          <a:p>
            <a:pPr marL="0" indent="0">
              <a:buNone/>
            </a:pPr>
            <a:r>
              <a:rPr lang="en-GB" dirty="0"/>
              <a:t>Students reading</a:t>
            </a:r>
          </a:p>
          <a:p>
            <a:pPr marL="0" indent="0">
              <a:buNone/>
            </a:pPr>
            <a:endParaRPr lang="en-GB" dirty="0"/>
          </a:p>
        </p:txBody>
      </p:sp>
      <p:sp>
        <p:nvSpPr>
          <p:cNvPr id="4" name="Title 1"/>
          <p:cNvSpPr txBox="1">
            <a:spLocks/>
          </p:cNvSpPr>
          <p:nvPr/>
        </p:nvSpPr>
        <p:spPr>
          <a:xfrm>
            <a:off x="545632" y="116633"/>
            <a:ext cx="8041440" cy="648072"/>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Task: </a:t>
            </a:r>
            <a:r>
              <a:rPr lang="en-GB" sz="4000" dirty="0" smtClean="0">
                <a:solidFill>
                  <a:prstClr val="black">
                    <a:lumMod val="85000"/>
                    <a:lumOff val="15000"/>
                  </a:prstClr>
                </a:solidFill>
              </a:rPr>
              <a:t>Observations</a:t>
            </a:r>
            <a:endParaRPr lang="en-GB" sz="4000" dirty="0">
              <a:solidFill>
                <a:prstClr val="black">
                  <a:lumMod val="85000"/>
                  <a:lumOff val="1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073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568952" cy="3951337"/>
          </a:xfrm>
        </p:spPr>
        <p:txBody>
          <a:bodyPr>
            <a:normAutofit fontScale="92500" lnSpcReduction="20000"/>
          </a:bodyPr>
          <a:lstStyle/>
          <a:p>
            <a:pPr marL="0" indent="0">
              <a:buNone/>
            </a:pPr>
            <a:r>
              <a:rPr lang="en-GB" dirty="0"/>
              <a:t>Content analysis is a way </a:t>
            </a:r>
            <a:r>
              <a:rPr lang="en-GB" i="1" dirty="0"/>
              <a:t>of analysing </a:t>
            </a:r>
            <a:r>
              <a:rPr lang="en-GB" i="1" dirty="0" smtClean="0"/>
              <a:t>non-numerical data </a:t>
            </a:r>
            <a:r>
              <a:rPr lang="en-GB" dirty="0"/>
              <a:t>such as text using coding units such as themes. </a:t>
            </a:r>
            <a:endParaRPr lang="en-GB" dirty="0" smtClean="0"/>
          </a:p>
          <a:p>
            <a:pPr marL="0" indent="0">
              <a:buNone/>
            </a:pPr>
            <a:endParaRPr lang="en-GB" dirty="0" smtClean="0"/>
          </a:p>
          <a:p>
            <a:pPr marL="0" indent="0">
              <a:buNone/>
            </a:pPr>
            <a:r>
              <a:rPr lang="en-GB" dirty="0" smtClean="0"/>
              <a:t>Steps:</a:t>
            </a:r>
          </a:p>
          <a:p>
            <a:pPr marL="457200" indent="-457200">
              <a:buAutoNum type="arabicPeriod"/>
            </a:pPr>
            <a:r>
              <a:rPr lang="en-GB" dirty="0" smtClean="0"/>
              <a:t>Come up with </a:t>
            </a:r>
            <a:r>
              <a:rPr lang="en-GB" b="1" dirty="0" smtClean="0"/>
              <a:t>themes and/or categories </a:t>
            </a:r>
            <a:r>
              <a:rPr lang="en-GB" dirty="0" smtClean="0"/>
              <a:t>that are emerge from looking through your qualitative data (e.g. collected from a series of unstructured interviews about SZ </a:t>
            </a:r>
            <a:r>
              <a:rPr lang="en-GB" dirty="0" err="1" smtClean="0"/>
              <a:t>ppts</a:t>
            </a:r>
            <a:r>
              <a:rPr lang="en-GB" dirty="0" smtClean="0"/>
              <a:t> experiences of therapies, or videos).</a:t>
            </a:r>
          </a:p>
          <a:p>
            <a:pPr marL="457200" indent="-457200">
              <a:buAutoNum type="arabicPeriod"/>
            </a:pPr>
            <a:r>
              <a:rPr lang="en-GB" dirty="0" smtClean="0"/>
              <a:t>Coders are given the transcribed material to read and are asked to </a:t>
            </a:r>
            <a:r>
              <a:rPr lang="en-GB" b="1" dirty="0" smtClean="0"/>
              <a:t>tally the amount of times </a:t>
            </a:r>
            <a:r>
              <a:rPr lang="en-GB" dirty="0" smtClean="0"/>
              <a:t>each of the codes/themes appears.</a:t>
            </a:r>
            <a:endParaRPr lang="en-GB" b="1" dirty="0"/>
          </a:p>
          <a:p>
            <a:pPr marL="457200" indent="-457200">
              <a:buAutoNum type="arabicPeriod"/>
            </a:pPr>
            <a:r>
              <a:rPr lang="en-GB" dirty="0" smtClean="0"/>
              <a:t>Use the tallies to </a:t>
            </a:r>
            <a:r>
              <a:rPr lang="en-GB" b="1" dirty="0" smtClean="0"/>
              <a:t>change the qualitative data to quantitative </a:t>
            </a:r>
            <a:r>
              <a:rPr lang="en-GB" i="1" dirty="0" smtClean="0">
                <a:solidFill>
                  <a:srgbClr val="00B050"/>
                </a:solidFill>
              </a:rPr>
              <a:t>so easier to analyse.</a:t>
            </a:r>
            <a:endParaRPr lang="en-GB" i="1" dirty="0">
              <a:solidFill>
                <a:srgbClr val="00B050"/>
              </a:solidFill>
            </a:endParaRPr>
          </a:p>
        </p:txBody>
      </p:sp>
      <p:sp>
        <p:nvSpPr>
          <p:cNvPr id="5" name="Title 1"/>
          <p:cNvSpPr txBox="1">
            <a:spLocks/>
          </p:cNvSpPr>
          <p:nvPr/>
        </p:nvSpPr>
        <p:spPr>
          <a:xfrm>
            <a:off x="251520" y="260648"/>
            <a:ext cx="864096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solidFill>
                  <a:prstClr val="black">
                    <a:lumMod val="85000"/>
                    <a:lumOff val="15000"/>
                  </a:prstClr>
                </a:solidFill>
              </a:rPr>
              <a:t>Content analysis </a:t>
            </a:r>
            <a:r>
              <a:rPr lang="en-GB" sz="3600" b="1" dirty="0" smtClean="0">
                <a:solidFill>
                  <a:prstClr val="black">
                    <a:lumMod val="85000"/>
                    <a:lumOff val="15000"/>
                  </a:prstClr>
                </a:solidFill>
              </a:rPr>
              <a:t>(qualitative technique!!)</a:t>
            </a:r>
            <a:endParaRPr lang="en-GB" sz="3600" b="1" dirty="0">
              <a:solidFill>
                <a:prstClr val="black">
                  <a:lumMod val="85000"/>
                  <a:lumOff val="15000"/>
                </a:prstClr>
              </a:solidFill>
            </a:endParaRPr>
          </a:p>
        </p:txBody>
      </p:sp>
      <p:sp>
        <p:nvSpPr>
          <p:cNvPr id="2" name="Rounded Rectangle 1"/>
          <p:cNvSpPr/>
          <p:nvPr/>
        </p:nvSpPr>
        <p:spPr>
          <a:xfrm>
            <a:off x="797140" y="1448779"/>
            <a:ext cx="4752528" cy="3312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u="sng" dirty="0" smtClean="0">
                <a:solidFill>
                  <a:prstClr val="white"/>
                </a:solidFill>
                <a:latin typeface="Comic Sans MS" panose="030F0702030302020204" pitchFamily="66" charset="0"/>
              </a:rPr>
              <a:t>Problems?</a:t>
            </a:r>
          </a:p>
          <a:p>
            <a:pPr algn="ctr"/>
            <a:endParaRPr lang="en-GB" sz="3600" u="sng" dirty="0" smtClean="0">
              <a:solidFill>
                <a:prstClr val="white"/>
              </a:solidFill>
              <a:latin typeface="Comic Sans MS" panose="030F0702030302020204" pitchFamily="66" charset="0"/>
            </a:endParaRPr>
          </a:p>
          <a:p>
            <a:pPr marL="285750" indent="-285750" algn="ctr">
              <a:buFontTx/>
              <a:buChar char="-"/>
            </a:pPr>
            <a:r>
              <a:rPr lang="en-GB" sz="2800" dirty="0" smtClean="0">
                <a:solidFill>
                  <a:prstClr val="white"/>
                </a:solidFill>
                <a:latin typeface="Comic Sans MS" panose="030F0702030302020204" pitchFamily="66" charset="0"/>
              </a:rPr>
              <a:t>Really time consuming!!!!</a:t>
            </a:r>
          </a:p>
          <a:p>
            <a:pPr marL="285750" indent="-285750" algn="ctr">
              <a:buFontTx/>
              <a:buChar char="-"/>
            </a:pPr>
            <a:r>
              <a:rPr lang="en-GB" sz="2800" dirty="0" smtClean="0">
                <a:solidFill>
                  <a:prstClr val="white"/>
                </a:solidFill>
                <a:latin typeface="Comic Sans MS" panose="030F0702030302020204" pitchFamily="66" charset="0"/>
              </a:rPr>
              <a:t>Subjective</a:t>
            </a:r>
            <a:endParaRPr lang="en-GB" sz="2800" dirty="0">
              <a:solidFill>
                <a:prstClr val="white"/>
              </a:solidFill>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597205" y="1700808"/>
            <a:ext cx="2160240" cy="212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Difference between quantitative and qualitative data?</a:t>
            </a:r>
            <a:endParaRPr lang="en-GB" sz="2000" b="1" dirty="0"/>
          </a:p>
        </p:txBody>
      </p:sp>
      <p:cxnSp>
        <p:nvCxnSpPr>
          <p:cNvPr id="9" name="Straight Arrow Connector 8"/>
          <p:cNvCxnSpPr/>
          <p:nvPr/>
        </p:nvCxnSpPr>
        <p:spPr>
          <a:xfrm flipH="1" flipV="1">
            <a:off x="7164288" y="1052735"/>
            <a:ext cx="432048" cy="7920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xit" presetSubtype="0" fill="hold" nodeType="withEffect">
                                  <p:stCondLst>
                                    <p:cond delay="0"/>
                                  </p:stCondLst>
                                  <p:childTnLst>
                                    <p:animEffect transition="out" filter="fade">
                                      <p:cBhvr>
                                        <p:cTn id="10" dur="1000"/>
                                        <p:tgtEl>
                                          <p:spTgt spid="9"/>
                                        </p:tgtEl>
                                      </p:cBhvr>
                                    </p:animEffect>
                                    <p:anim calcmode="lin" valueType="num">
                                      <p:cBhvr>
                                        <p:cTn id="11" dur="1000"/>
                                        <p:tgtEl>
                                          <p:spTgt spid="9"/>
                                        </p:tgtEl>
                                        <p:attrNameLst>
                                          <p:attrName>ppt_x</p:attrName>
                                        </p:attrNameLst>
                                      </p:cBhvr>
                                      <p:tavLst>
                                        <p:tav tm="0">
                                          <p:val>
                                            <p:strVal val="ppt_x"/>
                                          </p:val>
                                        </p:tav>
                                        <p:tav tm="100000">
                                          <p:val>
                                            <p:strVal val="ppt_x"/>
                                          </p:val>
                                        </p:tav>
                                      </p:tavLst>
                                    </p:anim>
                                    <p:anim calcmode="lin" valueType="num">
                                      <p:cBhvr>
                                        <p:cTn id="12" dur="1000"/>
                                        <p:tgtEl>
                                          <p:spTgt spid="9"/>
                                        </p:tgtEl>
                                        <p:attrNameLst>
                                          <p:attrName>ppt_y</p:attrName>
                                        </p:attrNameLst>
                                      </p:cBhvr>
                                      <p:tavLst>
                                        <p:tav tm="0">
                                          <p:val>
                                            <p:strVal val="ppt_y"/>
                                          </p:val>
                                        </p:tav>
                                        <p:tav tm="100000">
                                          <p:val>
                                            <p:strVal val="ppt_y+.1"/>
                                          </p:val>
                                        </p:tav>
                                      </p:tavLst>
                                    </p:anim>
                                    <p:set>
                                      <p:cBhvr>
                                        <p:cTn id="13" dur="1" fill="hold">
                                          <p:stCondLst>
                                            <p:cond delay="999"/>
                                          </p:stCondLst>
                                        </p:cTn>
                                        <p:tgtEl>
                                          <p:spTgt spid="9"/>
                                        </p:tgtEl>
                                        <p:attrNameLst>
                                          <p:attrName>style.visibility</p:attrName>
                                        </p:attrNameLst>
                                      </p:cBhvr>
                                      <p:to>
                                        <p:strVal val="hidden"/>
                                      </p:to>
                                    </p:set>
                                  </p:childTnLst>
                                </p:cTn>
                              </p:par>
                              <p:par>
                                <p:cTn id="14" presetID="42" presetClass="exit" presetSubtype="0" fill="hold" grpId="0" nodeType="withEffect">
                                  <p:stCondLst>
                                    <p:cond delay="0"/>
                                  </p:stCondLst>
                                  <p:childTnLst>
                                    <p:animEffect transition="out" filter="fade">
                                      <p:cBhvr>
                                        <p:cTn id="15" dur="1000"/>
                                        <p:tgtEl>
                                          <p:spTgt spid="7"/>
                                        </p:tgtEl>
                                      </p:cBhvr>
                                    </p:animEffect>
                                    <p:anim calcmode="lin" valueType="num">
                                      <p:cBhvr>
                                        <p:cTn id="16" dur="1000"/>
                                        <p:tgtEl>
                                          <p:spTgt spid="7"/>
                                        </p:tgtEl>
                                        <p:attrNameLst>
                                          <p:attrName>ppt_x</p:attrName>
                                        </p:attrNameLst>
                                      </p:cBhvr>
                                      <p:tavLst>
                                        <p:tav tm="0">
                                          <p:val>
                                            <p:strVal val="ppt_x"/>
                                          </p:val>
                                        </p:tav>
                                        <p:tav tm="100000">
                                          <p:val>
                                            <p:strVal val="ppt_x"/>
                                          </p:val>
                                        </p:tav>
                                      </p:tavLst>
                                    </p:anim>
                                    <p:anim calcmode="lin" valueType="num">
                                      <p:cBhvr>
                                        <p:cTn id="17" dur="1000"/>
                                        <p:tgtEl>
                                          <p:spTgt spid="7"/>
                                        </p:tgtEl>
                                        <p:attrNameLst>
                                          <p:attrName>ppt_y</p:attrName>
                                        </p:attrNameLst>
                                      </p:cBhvr>
                                      <p:tavLst>
                                        <p:tav tm="0">
                                          <p:val>
                                            <p:strVal val="ppt_y"/>
                                          </p:val>
                                        </p:tav>
                                        <p:tav tm="100000">
                                          <p:val>
                                            <p:strVal val="ppt_y+.1"/>
                                          </p:val>
                                        </p:tav>
                                      </p:tavLst>
                                    </p:anim>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bg/>
                                          </p:spTgt>
                                        </p:tgtEl>
                                        <p:attrNameLst>
                                          <p:attrName>style.visibility</p:attrName>
                                        </p:attrNameLst>
                                      </p:cBhvr>
                                      <p:to>
                                        <p:strVal val="visible"/>
                                      </p:to>
                                    </p:set>
                                    <p:animEffect transition="in" filter="fade">
                                      <p:cBhvr>
                                        <p:cTn id="47" dur="500"/>
                                        <p:tgtEl>
                                          <p:spTgt spid="2">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fade">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fade">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fade">
                                      <p:cBhvr>
                                        <p:cTn id="6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build="p"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640960" cy="3951337"/>
          </a:xfrm>
        </p:spPr>
        <p:txBody>
          <a:bodyPr/>
          <a:lstStyle/>
          <a:p>
            <a:pPr marL="0" indent="0">
              <a:buNone/>
            </a:pPr>
            <a:r>
              <a:rPr lang="en-GB" dirty="0" smtClean="0"/>
              <a:t>Involves </a:t>
            </a:r>
            <a:r>
              <a:rPr lang="en-GB" dirty="0"/>
              <a:t>reading and rereading (familiarisation) </a:t>
            </a:r>
            <a:r>
              <a:rPr lang="en-GB" dirty="0" smtClean="0"/>
              <a:t>text (e.g. from transcribed interviews) carefully</a:t>
            </a:r>
            <a:r>
              <a:rPr lang="en-GB" dirty="0"/>
              <a:t>. </a:t>
            </a:r>
            <a:endParaRPr lang="en-GB" dirty="0" smtClean="0"/>
          </a:p>
          <a:p>
            <a:pPr marL="0" indent="0">
              <a:buNone/>
            </a:pPr>
            <a:r>
              <a:rPr lang="en-GB" dirty="0" smtClean="0"/>
              <a:t>Coding then involves </a:t>
            </a:r>
            <a:r>
              <a:rPr lang="en-GB" dirty="0"/>
              <a:t>looking for words which </a:t>
            </a:r>
            <a:r>
              <a:rPr lang="en-GB" dirty="0" smtClean="0"/>
              <a:t>crop </a:t>
            </a:r>
            <a:r>
              <a:rPr lang="en-GB" dirty="0"/>
              <a:t>up </a:t>
            </a:r>
            <a:r>
              <a:rPr lang="en-GB" dirty="0" smtClean="0"/>
              <a:t>repeatedly. </a:t>
            </a:r>
            <a:r>
              <a:rPr lang="en-GB" dirty="0"/>
              <a:t>These </a:t>
            </a:r>
            <a:r>
              <a:rPr lang="en-GB" dirty="0" smtClean="0"/>
              <a:t>are then combined </a:t>
            </a:r>
            <a:r>
              <a:rPr lang="en-GB" dirty="0"/>
              <a:t>to reduce the number of codes into three or four </a:t>
            </a:r>
            <a:r>
              <a:rPr lang="en-GB" dirty="0" smtClean="0"/>
              <a:t>key ‘themes’. </a:t>
            </a:r>
            <a:r>
              <a:rPr lang="en-GB" b="1" dirty="0">
                <a:solidFill>
                  <a:srgbClr val="0070C0"/>
                </a:solidFill>
              </a:rPr>
              <a:t>The data would stay in qualitative format and would not be reduced to </a:t>
            </a:r>
            <a:r>
              <a:rPr lang="en-GB" b="1" dirty="0" smtClean="0">
                <a:solidFill>
                  <a:srgbClr val="0070C0"/>
                </a:solidFill>
              </a:rPr>
              <a:t>numbers (quantitative).</a:t>
            </a:r>
            <a:endParaRPr lang="en-GB" b="1" dirty="0">
              <a:solidFill>
                <a:srgbClr val="0070C0"/>
              </a:solidFill>
            </a:endParaRPr>
          </a:p>
        </p:txBody>
      </p:sp>
      <p:sp>
        <p:nvSpPr>
          <p:cNvPr id="4" name="Title 1"/>
          <p:cNvSpPr txBox="1">
            <a:spLocks/>
          </p:cNvSpPr>
          <p:nvPr/>
        </p:nvSpPr>
        <p:spPr>
          <a:xfrm>
            <a:off x="251520" y="260648"/>
            <a:ext cx="864096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prstClr val="black">
                    <a:lumMod val="85000"/>
                    <a:lumOff val="15000"/>
                  </a:prstClr>
                </a:solidFill>
              </a:rPr>
              <a:t>Thematic analysis </a:t>
            </a:r>
            <a:r>
              <a:rPr lang="en-GB" sz="3200" b="1" dirty="0" smtClean="0">
                <a:solidFill>
                  <a:prstClr val="black">
                    <a:lumMod val="85000"/>
                    <a:lumOff val="15000"/>
                  </a:prstClr>
                </a:solidFill>
              </a:rPr>
              <a:t>(qualitative technique!!)</a:t>
            </a:r>
            <a:endParaRPr lang="en-GB" sz="3200" b="1" dirty="0">
              <a:solidFill>
                <a:prstClr val="black">
                  <a:lumMod val="85000"/>
                  <a:lumOff val="1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704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80" y="188640"/>
            <a:ext cx="8496944" cy="5229263"/>
          </a:xfrm>
        </p:spPr>
        <p:txBody>
          <a:bodyPr>
            <a:normAutofit fontScale="92500"/>
          </a:bodyPr>
          <a:lstStyle/>
          <a:p>
            <a:pPr marL="0" indent="0">
              <a:buNone/>
            </a:pPr>
            <a:r>
              <a:rPr lang="en-GB" b="1" i="1" dirty="0" smtClean="0"/>
              <a:t>Task: </a:t>
            </a:r>
            <a:r>
              <a:rPr lang="en-GB" b="1" dirty="0" smtClean="0"/>
              <a:t>Identify </a:t>
            </a:r>
            <a:r>
              <a:rPr lang="en-GB" b="1" dirty="0"/>
              <a:t>whether each piece of research would gather quantitative or qualitative data</a:t>
            </a:r>
            <a:r>
              <a:rPr lang="en-GB" b="1" dirty="0" smtClean="0"/>
              <a:t>.</a:t>
            </a:r>
          </a:p>
          <a:p>
            <a:pPr marL="0" indent="0">
              <a:buNone/>
            </a:pPr>
            <a:endParaRPr lang="en-GB" dirty="0"/>
          </a:p>
          <a:p>
            <a:pPr>
              <a:buFont typeface="Wingdings" panose="05000000000000000000" pitchFamily="2" charset="2"/>
              <a:buChar char="q"/>
            </a:pPr>
            <a:r>
              <a:rPr lang="en-GB" dirty="0" smtClean="0"/>
              <a:t>A </a:t>
            </a:r>
            <a:r>
              <a:rPr lang="en-GB" dirty="0"/>
              <a:t>historian asks </a:t>
            </a:r>
            <a:r>
              <a:rPr lang="en-GB" dirty="0" smtClean="0"/>
              <a:t>WWII war </a:t>
            </a:r>
            <a:r>
              <a:rPr lang="en-GB" dirty="0"/>
              <a:t>veterans about their </a:t>
            </a:r>
            <a:r>
              <a:rPr lang="en-GB" dirty="0" smtClean="0"/>
              <a:t>experiences.</a:t>
            </a:r>
          </a:p>
          <a:p>
            <a:pPr>
              <a:buFont typeface="Wingdings" panose="05000000000000000000" pitchFamily="2" charset="2"/>
              <a:buChar char="q"/>
            </a:pPr>
            <a:r>
              <a:rPr lang="en-GB" dirty="0" smtClean="0"/>
              <a:t>A </a:t>
            </a:r>
            <a:r>
              <a:rPr lang="en-GB" dirty="0"/>
              <a:t>fitness coach measures weight loss on a new </a:t>
            </a:r>
            <a:r>
              <a:rPr lang="en-GB" dirty="0" smtClean="0"/>
              <a:t>regime.</a:t>
            </a:r>
          </a:p>
          <a:p>
            <a:pPr>
              <a:buFont typeface="Wingdings" panose="05000000000000000000" pitchFamily="2" charset="2"/>
              <a:buChar char="q"/>
            </a:pPr>
            <a:r>
              <a:rPr lang="en-GB" dirty="0" smtClean="0"/>
              <a:t>A </a:t>
            </a:r>
            <a:r>
              <a:rPr lang="en-GB" dirty="0"/>
              <a:t>lifestyle coach asks a new client about their feelings of </a:t>
            </a:r>
            <a:r>
              <a:rPr lang="en-GB" dirty="0" smtClean="0"/>
              <a:t>wellbeing.</a:t>
            </a:r>
          </a:p>
          <a:p>
            <a:pPr>
              <a:buFont typeface="Wingdings" panose="05000000000000000000" pitchFamily="2" charset="2"/>
              <a:buChar char="q"/>
            </a:pPr>
            <a:r>
              <a:rPr lang="en-GB" dirty="0" smtClean="0"/>
              <a:t>A </a:t>
            </a:r>
            <a:r>
              <a:rPr lang="en-GB" dirty="0"/>
              <a:t>consumer panel is asked to describe the texture of a new </a:t>
            </a:r>
            <a:r>
              <a:rPr lang="en-GB" dirty="0" smtClean="0"/>
              <a:t>cake.</a:t>
            </a:r>
          </a:p>
          <a:p>
            <a:pPr>
              <a:buFont typeface="Wingdings" panose="05000000000000000000" pitchFamily="2" charset="2"/>
              <a:buChar char="q"/>
            </a:pPr>
            <a:r>
              <a:rPr lang="en-GB" dirty="0" smtClean="0"/>
              <a:t>A </a:t>
            </a:r>
            <a:r>
              <a:rPr lang="en-GB" dirty="0"/>
              <a:t>high street shop conducts a survey to find out the average clothes </a:t>
            </a:r>
            <a:r>
              <a:rPr lang="en-GB" dirty="0" smtClean="0"/>
              <a:t>size.</a:t>
            </a:r>
          </a:p>
          <a:p>
            <a:pPr>
              <a:buFont typeface="Wingdings" panose="05000000000000000000" pitchFamily="2" charset="2"/>
              <a:buChar char="q"/>
            </a:pPr>
            <a:r>
              <a:rPr lang="en-GB" dirty="0" smtClean="0"/>
              <a:t>A </a:t>
            </a:r>
            <a:r>
              <a:rPr lang="en-GB" dirty="0"/>
              <a:t>head teacher analyses examination results to look for </a:t>
            </a:r>
            <a:r>
              <a:rPr lang="en-GB" dirty="0" smtClean="0"/>
              <a:t>patterns.</a:t>
            </a:r>
          </a:p>
          <a:p>
            <a:pPr>
              <a:buFont typeface="Wingdings" panose="05000000000000000000" pitchFamily="2" charset="2"/>
              <a:buChar char="q"/>
            </a:pPr>
            <a:r>
              <a:rPr lang="en-GB" dirty="0" smtClean="0"/>
              <a:t>A </a:t>
            </a:r>
            <a:r>
              <a:rPr lang="en-GB" dirty="0"/>
              <a:t>doctor asks his patients how they are feeling on their new medication.</a:t>
            </a:r>
          </a:p>
          <a:p>
            <a:pPr marL="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990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51520" y="80628"/>
            <a:ext cx="8697744" cy="796733"/>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500" dirty="0" smtClean="0">
                <a:solidFill>
                  <a:prstClr val="black">
                    <a:lumMod val="85000"/>
                    <a:lumOff val="15000"/>
                  </a:prstClr>
                </a:solidFill>
                <a:latin typeface="Comic Sans MS" panose="030F0702030302020204" pitchFamily="66" charset="0"/>
              </a:rPr>
              <a:t>Types of hypotheses</a:t>
            </a:r>
            <a:endParaRPr lang="en-GB" sz="3500" dirty="0">
              <a:solidFill>
                <a:prstClr val="black">
                  <a:lumMod val="85000"/>
                  <a:lumOff val="15000"/>
                </a:prstClr>
              </a:solidFill>
              <a:latin typeface="Comic Sans MS" panose="030F0702030302020204" pitchFamily="66" charset="0"/>
            </a:endParaRPr>
          </a:p>
        </p:txBody>
      </p:sp>
      <p:sp>
        <p:nvSpPr>
          <p:cNvPr id="7" name="Rounded Rectangle 6"/>
          <p:cNvSpPr/>
          <p:nvPr/>
        </p:nvSpPr>
        <p:spPr>
          <a:xfrm>
            <a:off x="251520" y="1196752"/>
            <a:ext cx="2520280"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smtClean="0">
                <a:solidFill>
                  <a:prstClr val="black"/>
                </a:solidFill>
                <a:latin typeface="Comic Sans MS" panose="030F0702030302020204" pitchFamily="66" charset="0"/>
              </a:rPr>
              <a:t>Non-directional</a:t>
            </a:r>
          </a:p>
          <a:p>
            <a:pPr algn="ctr"/>
            <a:r>
              <a:rPr lang="en-GB" sz="2400" b="1" dirty="0" smtClean="0">
                <a:solidFill>
                  <a:prstClr val="black"/>
                </a:solidFill>
                <a:latin typeface="Comic Sans MS" panose="030F0702030302020204" pitchFamily="66" charset="0"/>
              </a:rPr>
              <a:t>(</a:t>
            </a:r>
            <a:r>
              <a:rPr lang="en-GB" sz="2400" b="1" i="1" dirty="0" smtClean="0">
                <a:solidFill>
                  <a:prstClr val="black"/>
                </a:solidFill>
                <a:latin typeface="Comic Sans MS" panose="030F0702030302020204" pitchFamily="66" charset="0"/>
              </a:rPr>
              <a:t>Two tailed</a:t>
            </a:r>
            <a:r>
              <a:rPr lang="en-GB" sz="2400" b="1" dirty="0" smtClean="0">
                <a:solidFill>
                  <a:prstClr val="black"/>
                </a:solidFill>
                <a:latin typeface="Comic Sans MS" panose="030F0702030302020204" pitchFamily="66" charset="0"/>
              </a:rPr>
              <a:t>)</a:t>
            </a:r>
            <a:endParaRPr lang="en-GB" sz="2400" b="1" dirty="0">
              <a:solidFill>
                <a:prstClr val="black"/>
              </a:solidFill>
              <a:latin typeface="Comic Sans MS" panose="030F0702030302020204" pitchFamily="66" charset="0"/>
            </a:endParaRPr>
          </a:p>
        </p:txBody>
      </p:sp>
      <p:sp>
        <p:nvSpPr>
          <p:cNvPr id="9" name="Rounded Rectangle 8"/>
          <p:cNvSpPr/>
          <p:nvPr/>
        </p:nvSpPr>
        <p:spPr>
          <a:xfrm>
            <a:off x="6360012" y="1196752"/>
            <a:ext cx="2520280" cy="1224136"/>
          </a:xfrm>
          <a:prstGeom prst="round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smtClean="0">
                <a:solidFill>
                  <a:prstClr val="black"/>
                </a:solidFill>
                <a:latin typeface="Comic Sans MS" panose="030F0702030302020204" pitchFamily="66" charset="0"/>
              </a:rPr>
              <a:t>Directional (</a:t>
            </a:r>
            <a:r>
              <a:rPr lang="en-GB" sz="2400" b="1" i="1" dirty="0" smtClean="0">
                <a:solidFill>
                  <a:prstClr val="black"/>
                </a:solidFill>
                <a:latin typeface="Comic Sans MS" panose="030F0702030302020204" pitchFamily="66" charset="0"/>
              </a:rPr>
              <a:t>one-tailed</a:t>
            </a:r>
            <a:r>
              <a:rPr lang="en-GB" sz="2400" b="1" dirty="0" smtClean="0">
                <a:solidFill>
                  <a:prstClr val="black"/>
                </a:solidFill>
                <a:latin typeface="Comic Sans MS" panose="030F0702030302020204" pitchFamily="66" charset="0"/>
              </a:rPr>
              <a:t>)</a:t>
            </a:r>
            <a:endParaRPr lang="en-GB" sz="2400" b="1" dirty="0">
              <a:solidFill>
                <a:prstClr val="black"/>
              </a:solidFill>
              <a:latin typeface="Comic Sans MS" panose="030F0702030302020204" pitchFamily="66" charset="0"/>
            </a:endParaRPr>
          </a:p>
        </p:txBody>
      </p:sp>
      <p:sp>
        <p:nvSpPr>
          <p:cNvPr id="8" name="Left-Right Arrow 7"/>
          <p:cNvSpPr/>
          <p:nvPr/>
        </p:nvSpPr>
        <p:spPr>
          <a:xfrm>
            <a:off x="2771800" y="1589896"/>
            <a:ext cx="3600400" cy="540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38731" y="2449901"/>
            <a:ext cx="4572000" cy="3139321"/>
          </a:xfrm>
          <a:prstGeom prst="rect">
            <a:avLst/>
          </a:prstGeom>
        </p:spPr>
        <p:txBody>
          <a:bodyPr>
            <a:spAutoFit/>
          </a:bodyPr>
          <a:lstStyle/>
          <a:p>
            <a:r>
              <a:rPr lang="en-GB" b="1" dirty="0" smtClean="0">
                <a:solidFill>
                  <a:prstClr val="black"/>
                </a:solidFill>
              </a:rPr>
              <a:t>Used </a:t>
            </a:r>
            <a:r>
              <a:rPr lang="en-GB" b="1" dirty="0">
                <a:solidFill>
                  <a:prstClr val="black"/>
                </a:solidFill>
              </a:rPr>
              <a:t>when a researcher is less sure what is going to happen in a study (e.g. a new research area). </a:t>
            </a:r>
            <a:endParaRPr lang="en-GB" b="1" dirty="0" smtClean="0">
              <a:solidFill>
                <a:prstClr val="black"/>
              </a:solidFill>
            </a:endParaRPr>
          </a:p>
          <a:p>
            <a:endParaRPr lang="en-GB" dirty="0">
              <a:solidFill>
                <a:prstClr val="black"/>
              </a:solidFill>
            </a:endParaRPr>
          </a:p>
          <a:p>
            <a:r>
              <a:rPr lang="en-GB" dirty="0" smtClean="0">
                <a:solidFill>
                  <a:prstClr val="black"/>
                </a:solidFill>
              </a:rPr>
              <a:t>E.g. “There is</a:t>
            </a:r>
            <a:r>
              <a:rPr lang="en-GB" u="sng" dirty="0" smtClean="0">
                <a:solidFill>
                  <a:prstClr val="black"/>
                </a:solidFill>
              </a:rPr>
              <a:t> </a:t>
            </a:r>
            <a:r>
              <a:rPr lang="en-GB" b="1" u="sng" dirty="0">
                <a:solidFill>
                  <a:prstClr val="black"/>
                </a:solidFill>
              </a:rPr>
              <a:t>a</a:t>
            </a:r>
            <a:r>
              <a:rPr lang="en-GB" u="sng" dirty="0">
                <a:solidFill>
                  <a:prstClr val="black"/>
                </a:solidFill>
              </a:rPr>
              <a:t> </a:t>
            </a:r>
            <a:r>
              <a:rPr lang="en-GB" dirty="0">
                <a:solidFill>
                  <a:prstClr val="black"/>
                </a:solidFill>
              </a:rPr>
              <a:t>relationship between happiness scores on a questionnaire and intelligence test </a:t>
            </a:r>
            <a:r>
              <a:rPr lang="en-GB" dirty="0" smtClean="0">
                <a:solidFill>
                  <a:prstClr val="black"/>
                </a:solidFill>
              </a:rPr>
              <a:t>scores”</a:t>
            </a:r>
          </a:p>
          <a:p>
            <a:endParaRPr lang="en-GB" dirty="0">
              <a:solidFill>
                <a:prstClr val="black"/>
              </a:solidFill>
            </a:endParaRPr>
          </a:p>
          <a:p>
            <a:r>
              <a:rPr lang="en-GB" dirty="0" smtClean="0">
                <a:solidFill>
                  <a:prstClr val="black"/>
                </a:solidFill>
              </a:rPr>
              <a:t>(</a:t>
            </a:r>
            <a:r>
              <a:rPr lang="en-GB" dirty="0">
                <a:solidFill>
                  <a:prstClr val="black"/>
                </a:solidFill>
              </a:rPr>
              <a:t>Un-operationalised version: </a:t>
            </a:r>
            <a:r>
              <a:rPr lang="en-GB" dirty="0" smtClean="0">
                <a:solidFill>
                  <a:prstClr val="black"/>
                </a:solidFill>
              </a:rPr>
              <a:t>‘There is a </a:t>
            </a:r>
            <a:r>
              <a:rPr lang="en-GB" dirty="0">
                <a:solidFill>
                  <a:prstClr val="black"/>
                </a:solidFill>
              </a:rPr>
              <a:t>relationship between happiness and </a:t>
            </a:r>
            <a:r>
              <a:rPr lang="en-GB" dirty="0" smtClean="0">
                <a:solidFill>
                  <a:prstClr val="black"/>
                </a:solidFill>
              </a:rPr>
              <a:t>intelligence’.</a:t>
            </a:r>
            <a:endParaRPr lang="en-GB" dirty="0">
              <a:solidFill>
                <a:prstClr val="black"/>
              </a:solidFill>
            </a:endParaRPr>
          </a:p>
        </p:txBody>
      </p:sp>
      <p:sp>
        <p:nvSpPr>
          <p:cNvPr id="3" name="Rectangle 2"/>
          <p:cNvSpPr/>
          <p:nvPr/>
        </p:nvSpPr>
        <p:spPr>
          <a:xfrm>
            <a:off x="4860032" y="2445792"/>
            <a:ext cx="4283968" cy="2862322"/>
          </a:xfrm>
          <a:prstGeom prst="rect">
            <a:avLst/>
          </a:prstGeom>
        </p:spPr>
        <p:txBody>
          <a:bodyPr wrap="square">
            <a:spAutoFit/>
          </a:bodyPr>
          <a:lstStyle/>
          <a:p>
            <a:r>
              <a:rPr lang="en-GB" b="1" dirty="0" smtClean="0"/>
              <a:t>Used </a:t>
            </a:r>
            <a:r>
              <a:rPr lang="en-GB" b="1" dirty="0"/>
              <a:t>when a researcher has a good idea what is going to happen in a study (e.g. replicating a study</a:t>
            </a:r>
            <a:r>
              <a:rPr lang="en-GB" b="1" dirty="0" smtClean="0"/>
              <a:t>).</a:t>
            </a:r>
          </a:p>
          <a:p>
            <a:endParaRPr lang="en-GB" dirty="0"/>
          </a:p>
          <a:p>
            <a:r>
              <a:rPr lang="en-GB" dirty="0" smtClean="0"/>
              <a:t>E.g. “There </a:t>
            </a:r>
            <a:r>
              <a:rPr lang="en-GB" dirty="0"/>
              <a:t>is a </a:t>
            </a:r>
            <a:r>
              <a:rPr lang="en-GB" b="1" u="sng" dirty="0" smtClean="0"/>
              <a:t>negative</a:t>
            </a:r>
            <a:r>
              <a:rPr lang="en-GB" dirty="0" smtClean="0"/>
              <a:t> relationship between </a:t>
            </a:r>
            <a:r>
              <a:rPr lang="en-GB" dirty="0"/>
              <a:t>age and recall accuracy </a:t>
            </a:r>
            <a:r>
              <a:rPr lang="en-GB" dirty="0" smtClean="0"/>
              <a:t>rating”.</a:t>
            </a:r>
          </a:p>
          <a:p>
            <a:endParaRPr lang="en-GB" dirty="0"/>
          </a:p>
          <a:p>
            <a:r>
              <a:rPr lang="en-GB" dirty="0" smtClean="0"/>
              <a:t>(Un-operationalised </a:t>
            </a:r>
            <a:r>
              <a:rPr lang="en-GB" dirty="0"/>
              <a:t>version “There is a negative relationship between age and recall </a:t>
            </a:r>
            <a:r>
              <a:rPr lang="en-GB" dirty="0" smtClean="0"/>
              <a:t>“)</a:t>
            </a:r>
            <a:endParaRPr lang="en-GB" dirty="0"/>
          </a:p>
        </p:txBody>
      </p:sp>
    </p:spTree>
    <p:extLst>
      <p:ext uri="{BB962C8B-B14F-4D97-AF65-F5344CB8AC3E}">
        <p14:creationId xmlns:p14="http://schemas.microsoft.com/office/powerpoint/2010/main" val="388975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2" grpId="0" build="p"/>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260648"/>
            <a:ext cx="8568952" cy="612068"/>
          </a:xfrm>
          <a:solidFill>
            <a:schemeClr val="accent6">
              <a:lumMod val="40000"/>
              <a:lumOff val="60000"/>
            </a:schemeClr>
          </a:solidFill>
          <a:ln w="31750">
            <a:solidFill>
              <a:schemeClr val="tx1"/>
            </a:solidFill>
          </a:ln>
        </p:spPr>
        <p:txBody>
          <a:bodyPr/>
          <a:lstStyle/>
          <a:p>
            <a:r>
              <a:rPr lang="en-GB" dirty="0" smtClean="0"/>
              <a:t>What is a </a:t>
            </a:r>
            <a:r>
              <a:rPr lang="en-GB" b="1" dirty="0" smtClean="0"/>
              <a:t>null </a:t>
            </a:r>
            <a:r>
              <a:rPr lang="en-GB" dirty="0" smtClean="0"/>
              <a:t>hypothesis?</a:t>
            </a:r>
            <a:endParaRPr lang="en-GB" dirty="0"/>
          </a:p>
        </p:txBody>
      </p:sp>
      <p:sp>
        <p:nvSpPr>
          <p:cNvPr id="3" name="Content Placeholder 2"/>
          <p:cNvSpPr>
            <a:spLocks noGrp="1"/>
          </p:cNvSpPr>
          <p:nvPr>
            <p:ph idx="1"/>
          </p:nvPr>
        </p:nvSpPr>
        <p:spPr>
          <a:xfrm>
            <a:off x="251520" y="1196753"/>
            <a:ext cx="8550950" cy="1584176"/>
          </a:xfrm>
          <a:solidFill>
            <a:schemeClr val="accent6">
              <a:lumMod val="20000"/>
              <a:lumOff val="80000"/>
              <a:alpha val="51000"/>
            </a:schemeClr>
          </a:solidFill>
        </p:spPr>
        <p:txBody>
          <a:bodyPr/>
          <a:lstStyle/>
          <a:p>
            <a:pPr marL="0" indent="0">
              <a:buNone/>
            </a:pPr>
            <a:r>
              <a:rPr lang="en-GB" dirty="0" smtClean="0"/>
              <a:t>A statement of </a:t>
            </a:r>
            <a:r>
              <a:rPr lang="en-GB" sz="4000" b="1" u="sng" dirty="0" smtClean="0"/>
              <a:t>no</a:t>
            </a:r>
            <a:r>
              <a:rPr lang="en-GB" sz="4000" b="1" dirty="0" smtClean="0"/>
              <a:t> difference</a:t>
            </a:r>
            <a:r>
              <a:rPr lang="en-GB" dirty="0" smtClean="0"/>
              <a:t>, or </a:t>
            </a:r>
            <a:r>
              <a:rPr lang="en-GB" sz="3600" b="1" u="sng" dirty="0" smtClean="0"/>
              <a:t>no</a:t>
            </a:r>
            <a:r>
              <a:rPr lang="en-GB" sz="3600" b="1" dirty="0" smtClean="0"/>
              <a:t> correlation</a:t>
            </a:r>
            <a:r>
              <a:rPr lang="en-GB" dirty="0" smtClean="0"/>
              <a:t>.</a:t>
            </a:r>
            <a:endParaRPr lang="en-GB" dirty="0"/>
          </a:p>
        </p:txBody>
      </p:sp>
      <p:sp>
        <p:nvSpPr>
          <p:cNvPr id="7" name="Title 1"/>
          <p:cNvSpPr txBox="1">
            <a:spLocks/>
          </p:cNvSpPr>
          <p:nvPr/>
        </p:nvSpPr>
        <p:spPr>
          <a:xfrm>
            <a:off x="251520" y="2996952"/>
            <a:ext cx="8568952" cy="612068"/>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What is an </a:t>
            </a:r>
            <a:r>
              <a:rPr lang="en-GB" sz="4000" b="1" dirty="0" smtClean="0"/>
              <a:t>alternative </a:t>
            </a:r>
            <a:r>
              <a:rPr lang="en-GB" sz="4000" dirty="0" smtClean="0"/>
              <a:t>hypothesis?</a:t>
            </a:r>
            <a:endParaRPr lang="en-GB" sz="4000" dirty="0"/>
          </a:p>
        </p:txBody>
      </p:sp>
      <p:sp>
        <p:nvSpPr>
          <p:cNvPr id="8" name="Content Placeholder 2"/>
          <p:cNvSpPr txBox="1">
            <a:spLocks/>
          </p:cNvSpPr>
          <p:nvPr/>
        </p:nvSpPr>
        <p:spPr>
          <a:xfrm>
            <a:off x="251520" y="3789040"/>
            <a:ext cx="8550950" cy="1584176"/>
          </a:xfrm>
          <a:prstGeom prst="rect">
            <a:avLst/>
          </a:prstGeom>
          <a:solidFill>
            <a:schemeClr val="accent6">
              <a:lumMod val="20000"/>
              <a:lumOff val="80000"/>
              <a:alpha val="51000"/>
            </a:schemeClr>
          </a:solidFill>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A statement that </a:t>
            </a:r>
            <a:r>
              <a:rPr lang="en-GB" sz="3600" b="1" u="sng" dirty="0" smtClean="0"/>
              <a:t>there is </a:t>
            </a:r>
            <a:r>
              <a:rPr lang="en-GB" dirty="0" smtClean="0"/>
              <a:t>a </a:t>
            </a:r>
            <a:r>
              <a:rPr lang="en-GB" sz="4000" b="1" dirty="0" smtClean="0"/>
              <a:t>difference</a:t>
            </a:r>
            <a:r>
              <a:rPr lang="en-GB" dirty="0" smtClean="0"/>
              <a:t>, or </a:t>
            </a:r>
            <a:r>
              <a:rPr lang="en-GB" sz="3200" b="1" u="sng" dirty="0" smtClean="0"/>
              <a:t>there is</a:t>
            </a:r>
            <a:r>
              <a:rPr lang="en-GB" dirty="0" smtClean="0"/>
              <a:t> a</a:t>
            </a:r>
            <a:r>
              <a:rPr lang="en-GB" sz="3600" b="1" dirty="0" smtClean="0"/>
              <a:t> correlation</a:t>
            </a:r>
            <a:r>
              <a:rPr lang="en-GB" dirty="0" smtClean="0"/>
              <a:t>.</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4896336"/>
            <a:ext cx="2918520" cy="95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0866600">
            <a:off x="2519842" y="978560"/>
            <a:ext cx="3283796" cy="4093428"/>
          </a:xfrm>
          <a:prstGeom prst="rect">
            <a:avLst/>
          </a:prstGeom>
          <a:blipFill>
            <a:blip r:embed="rId4"/>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2000" dirty="0" smtClean="0">
                <a:solidFill>
                  <a:prstClr val="black"/>
                </a:solidFill>
                <a:latin typeface="Aharoni" panose="02010803020104030203" pitchFamily="2" charset="-79"/>
                <a:cs typeface="Aharoni" panose="02010803020104030203" pitchFamily="2" charset="-79"/>
              </a:rPr>
              <a:t>Depending on the findings of our statistical tests, we either ACCEPT and REJECT one of our null or alternative hypotheses.</a:t>
            </a:r>
          </a:p>
          <a:p>
            <a:r>
              <a:rPr lang="en-GB" sz="2000" dirty="0" smtClean="0">
                <a:solidFill>
                  <a:prstClr val="black"/>
                </a:solidFill>
                <a:latin typeface="Aharoni" panose="02010803020104030203" pitchFamily="2" charset="-79"/>
                <a:cs typeface="Aharoni" panose="02010803020104030203" pitchFamily="2" charset="-79"/>
              </a:rPr>
              <a:t>E.g. Accept the null hypothesis that ‘There is no difference in the map reading abilities of men and women,, and reject the alternative hypothesis ‘There is </a:t>
            </a:r>
            <a:endParaRPr lang="en-GB" sz="20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037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1552"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4664"/>
            <a:ext cx="597666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50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0003"/>
            <a:ext cx="8856984" cy="6102080"/>
          </a:xfrm>
        </p:spPr>
        <p:txBody>
          <a:bodyPr>
            <a:normAutofit/>
          </a:bodyPr>
          <a:lstStyle/>
          <a:p>
            <a:pPr marL="0" indent="0">
              <a:buNone/>
            </a:pPr>
            <a:r>
              <a:rPr lang="en-GB" b="1" dirty="0" smtClean="0">
                <a:solidFill>
                  <a:schemeClr val="accent5">
                    <a:lumMod val="75000"/>
                  </a:schemeClr>
                </a:solidFill>
              </a:rPr>
              <a:t>Task: Are </a:t>
            </a:r>
            <a:r>
              <a:rPr lang="en-GB" b="1" dirty="0">
                <a:solidFill>
                  <a:schemeClr val="accent5">
                    <a:lumMod val="75000"/>
                  </a:schemeClr>
                </a:solidFill>
              </a:rPr>
              <a:t>the following hypotheses directional </a:t>
            </a:r>
            <a:r>
              <a:rPr lang="en-GB" b="1" dirty="0" smtClean="0">
                <a:solidFill>
                  <a:schemeClr val="accent5">
                    <a:lumMod val="75000"/>
                  </a:schemeClr>
                </a:solidFill>
              </a:rPr>
              <a:t>(one-tailed) or non-directional (two tailed)?</a:t>
            </a:r>
            <a:endParaRPr lang="en-GB" b="1" dirty="0">
              <a:solidFill>
                <a:schemeClr val="accent5">
                  <a:lumMod val="75000"/>
                </a:schemeClr>
              </a:solidFill>
            </a:endParaRPr>
          </a:p>
          <a:p>
            <a:pPr marL="457200" indent="-457200">
              <a:buAutoNum type="arabicPeriod"/>
            </a:pPr>
            <a:r>
              <a:rPr lang="en-GB" dirty="0" smtClean="0"/>
              <a:t>Taking </a:t>
            </a:r>
            <a:r>
              <a:rPr lang="en-GB" dirty="0"/>
              <a:t>fish oil supplements every day will have an effect on the concentration levels of children when completing schoolwork</a:t>
            </a:r>
            <a:r>
              <a:rPr lang="en-GB" dirty="0" smtClean="0"/>
              <a:t>.</a:t>
            </a:r>
          </a:p>
          <a:p>
            <a:pPr marL="457200" indent="-457200">
              <a:buAutoNum type="arabicPeriod"/>
            </a:pPr>
            <a:r>
              <a:rPr lang="en-GB" dirty="0"/>
              <a:t>Adults will correctly recall more words than </a:t>
            </a:r>
            <a:r>
              <a:rPr lang="en-GB" dirty="0" smtClean="0"/>
              <a:t>children.</a:t>
            </a:r>
          </a:p>
          <a:p>
            <a:pPr marL="0" indent="0">
              <a:buNone/>
            </a:pPr>
            <a:endParaRPr lang="en-GB" dirty="0" smtClean="0"/>
          </a:p>
          <a:p>
            <a:pPr marL="0" indent="0">
              <a:buNone/>
            </a:pPr>
            <a:endParaRPr lang="en-GB" dirty="0"/>
          </a:p>
          <a:p>
            <a:pPr marL="0" indent="0">
              <a:buNone/>
            </a:pPr>
            <a:r>
              <a:rPr lang="en-GB" dirty="0" smtClean="0"/>
              <a:t>Write </a:t>
            </a:r>
            <a:r>
              <a:rPr lang="en-GB" dirty="0"/>
              <a:t>a </a:t>
            </a:r>
            <a:r>
              <a:rPr lang="en-GB" dirty="0" smtClean="0"/>
              <a:t>directional and non-directional </a:t>
            </a:r>
            <a:r>
              <a:rPr lang="en-GB" dirty="0"/>
              <a:t>hypothesis for the following </a:t>
            </a:r>
            <a:r>
              <a:rPr lang="en-GB" dirty="0" smtClean="0"/>
              <a:t>aims:</a:t>
            </a:r>
            <a:endParaRPr lang="en-GB" dirty="0"/>
          </a:p>
          <a:p>
            <a:r>
              <a:rPr lang="en-GB" dirty="0"/>
              <a:t>T</a:t>
            </a:r>
            <a:r>
              <a:rPr lang="en-GB" dirty="0" smtClean="0"/>
              <a:t>o </a:t>
            </a:r>
            <a:r>
              <a:rPr lang="en-GB" dirty="0"/>
              <a:t>investigate whether </a:t>
            </a:r>
            <a:r>
              <a:rPr lang="en-GB" dirty="0" smtClean="0"/>
              <a:t>doughnuts contribute to obesity.</a:t>
            </a:r>
          </a:p>
          <a:p>
            <a:r>
              <a:rPr lang="en-GB" dirty="0"/>
              <a:t>T</a:t>
            </a:r>
            <a:r>
              <a:rPr lang="en-GB" dirty="0" smtClean="0"/>
              <a:t>o </a:t>
            </a:r>
            <a:r>
              <a:rPr lang="en-GB" dirty="0"/>
              <a:t>investigate whether criminality increases with level of poverty.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55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32" y="1412776"/>
            <a:ext cx="8130824" cy="3951337"/>
          </a:xfrm>
        </p:spPr>
        <p:txBody>
          <a:bodyPr/>
          <a:lstStyle/>
          <a:p>
            <a:pPr marL="0" indent="0">
              <a:buNone/>
            </a:pPr>
            <a:r>
              <a:rPr lang="en-GB" dirty="0"/>
              <a:t>‘Operationalising’ variables </a:t>
            </a:r>
            <a:r>
              <a:rPr lang="en-GB" i="1" dirty="0"/>
              <a:t>helps other researchers to replicate your research</a:t>
            </a:r>
            <a:r>
              <a:rPr lang="en-GB" dirty="0"/>
              <a:t>, as you detail as clearly and precisely as you can how each variable is measured</a:t>
            </a:r>
            <a:r>
              <a:rPr lang="en-GB" dirty="0" smtClean="0"/>
              <a:t>.</a:t>
            </a:r>
          </a:p>
          <a:p>
            <a:pPr marL="0" indent="0">
              <a:buNone/>
            </a:pPr>
            <a:endParaRPr lang="en-GB" dirty="0"/>
          </a:p>
          <a:p>
            <a:r>
              <a:rPr lang="en-GB" dirty="0"/>
              <a:t>Both the IV and DV must always be stated in a written hypothesis for it to be a complete statement</a:t>
            </a:r>
            <a:r>
              <a:rPr lang="en-GB" dirty="0" smtClean="0"/>
              <a:t>.</a:t>
            </a:r>
          </a:p>
          <a:p>
            <a:r>
              <a:rPr lang="en-GB" dirty="0"/>
              <a:t> </a:t>
            </a:r>
            <a:r>
              <a:rPr lang="en-GB" dirty="0" smtClean="0"/>
              <a:t>An aim is a </a:t>
            </a:r>
            <a:r>
              <a:rPr lang="en-GB" u="sng" dirty="0" smtClean="0"/>
              <a:t>broad</a:t>
            </a:r>
            <a:r>
              <a:rPr lang="en-GB" dirty="0" smtClean="0"/>
              <a:t> statement. </a:t>
            </a:r>
            <a:endParaRPr lang="en-GB" dirty="0"/>
          </a:p>
        </p:txBody>
      </p:sp>
      <p:sp>
        <p:nvSpPr>
          <p:cNvPr id="5"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prstClr val="black">
                    <a:lumMod val="85000"/>
                    <a:lumOff val="15000"/>
                  </a:prstClr>
                </a:solidFill>
              </a:rPr>
              <a:t>Operationalising variables in hypotheses</a:t>
            </a:r>
            <a:endParaRPr lang="en-GB" sz="3200" dirty="0">
              <a:solidFill>
                <a:prstClr val="black">
                  <a:lumMod val="85000"/>
                  <a:lumOff val="1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rot="590288">
            <a:off x="4860032" y="4293096"/>
            <a:ext cx="3096344"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800" dirty="0" smtClean="0">
                <a:solidFill>
                  <a:srgbClr val="8976AC">
                    <a:lumMod val="40000"/>
                    <a:lumOff val="60000"/>
                  </a:srgbClr>
                </a:solidFill>
                <a:latin typeface="Comic Sans MS" panose="030F0702030302020204" pitchFamily="66" charset="0"/>
              </a:rPr>
              <a:t>What are the IV and DV and EVs?</a:t>
            </a:r>
            <a:endParaRPr lang="en-GB" sz="2800" dirty="0">
              <a:solidFill>
                <a:srgbClr val="8976AC">
                  <a:lumMod val="40000"/>
                  <a:lumOff val="60000"/>
                </a:srgbClr>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2" y="12041"/>
            <a:ext cx="7335220" cy="540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800214">
            <a:off x="3983864" y="2852936"/>
            <a:ext cx="4585549" cy="23762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dirty="0">
                <a:solidFill>
                  <a:schemeClr val="tx1"/>
                </a:solidFill>
                <a:latin typeface="Comic Sans MS" panose="030F0702030302020204" pitchFamily="66" charset="0"/>
              </a:rPr>
              <a:t>An </a:t>
            </a:r>
            <a:r>
              <a:rPr lang="en-GB" sz="2400" b="1" dirty="0">
                <a:solidFill>
                  <a:schemeClr val="tx1"/>
                </a:solidFill>
                <a:latin typeface="Comic Sans MS" panose="030F0702030302020204" pitchFamily="66" charset="0"/>
              </a:rPr>
              <a:t>EXTRANEOUS VARIABLE </a:t>
            </a:r>
            <a:r>
              <a:rPr lang="en-GB" sz="2000" dirty="0">
                <a:solidFill>
                  <a:schemeClr val="tx1"/>
                </a:solidFill>
                <a:latin typeface="Comic Sans MS" panose="030F0702030302020204" pitchFamily="66" charset="0"/>
              </a:rPr>
              <a:t>is anything </a:t>
            </a:r>
            <a:r>
              <a:rPr lang="en-GB" sz="2000" b="1" i="1" dirty="0">
                <a:solidFill>
                  <a:schemeClr val="tx1"/>
                </a:solidFill>
                <a:latin typeface="Comic Sans MS" panose="030F0702030302020204" pitchFamily="66" charset="0"/>
              </a:rPr>
              <a:t>other</a:t>
            </a:r>
            <a:r>
              <a:rPr lang="en-GB" sz="2000" dirty="0">
                <a:solidFill>
                  <a:schemeClr val="tx1"/>
                </a:solidFill>
                <a:latin typeface="Comic Sans MS" panose="030F0702030302020204" pitchFamily="66" charset="0"/>
              </a:rPr>
              <a:t> than the IV that may have an influence on the DV – it is an uncontrolled variable that should </a:t>
            </a:r>
            <a:r>
              <a:rPr lang="en-GB" sz="2000" dirty="0" smtClean="0">
                <a:solidFill>
                  <a:schemeClr val="tx1"/>
                </a:solidFill>
                <a:latin typeface="Comic Sans MS" panose="030F0702030302020204" pitchFamily="66" charset="0"/>
              </a:rPr>
              <a:t>try to </a:t>
            </a:r>
            <a:r>
              <a:rPr lang="en-GB" sz="2000" dirty="0">
                <a:solidFill>
                  <a:schemeClr val="tx1"/>
                </a:solidFill>
                <a:latin typeface="Comic Sans MS" panose="030F0702030302020204" pitchFamily="66" charset="0"/>
              </a:rPr>
              <a:t>be eliminated</a:t>
            </a:r>
            <a:r>
              <a:rPr lang="en-GB" sz="2000" dirty="0" smtClean="0">
                <a:solidFill>
                  <a:schemeClr val="tx1"/>
                </a:solidFill>
                <a:latin typeface="Comic Sans MS" panose="030F0702030302020204" pitchFamily="66" charset="0"/>
              </a:rPr>
              <a:t>. E.g. age, gender, temperature, time of day.</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636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500"/>
                                        <p:tgtEl>
                                          <p:spTgt spid="409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74" y="1268760"/>
            <a:ext cx="8064898" cy="4176464"/>
          </a:xfrm>
        </p:spPr>
        <p:txBody>
          <a:bodyPr>
            <a:normAutofit fontScale="92500" lnSpcReduction="10000"/>
          </a:bodyPr>
          <a:lstStyle/>
          <a:p>
            <a:pPr marL="457200" indent="-457200">
              <a:buAutoNum type="alphaUcParenR"/>
            </a:pPr>
            <a:r>
              <a:rPr lang="en-GB" dirty="0" smtClean="0"/>
              <a:t>Dr </a:t>
            </a:r>
            <a:r>
              <a:rPr lang="en-GB" dirty="0"/>
              <a:t>Spock the psychologist is carrying out an investigation into the effect of eating nothing but McDonald’s food on mood after one month. He can’t be bothered to collect his data, so he instructs five research assistants to do it. How can he further operationalise the variable ‘McDonalds’, so that they all carry out the same </a:t>
            </a:r>
            <a:r>
              <a:rPr lang="en-GB" dirty="0" smtClean="0"/>
              <a:t>procedure?</a:t>
            </a:r>
          </a:p>
          <a:p>
            <a:pPr marL="457200" indent="-457200">
              <a:buAutoNum type="alphaUcParenR"/>
            </a:pPr>
            <a:r>
              <a:rPr lang="en-GB" dirty="0" smtClean="0"/>
              <a:t>He </a:t>
            </a:r>
            <a:r>
              <a:rPr lang="en-GB" dirty="0"/>
              <a:t>also wants to carry out an investigation into the effect of wearing aftershave vs. not wearing aftershave on the ability of men to attract women in a nightclub. He can’t be bothered to collect his data again, so he instructs his research students to do it. How can he further operationalise the variable ‘aftershave’, so that all of his assistants carry out the same procedure?</a:t>
            </a:r>
          </a:p>
        </p:txBody>
      </p:sp>
      <p:sp>
        <p:nvSpPr>
          <p:cNvPr id="4"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prstClr val="black">
                    <a:lumMod val="85000"/>
                    <a:lumOff val="15000"/>
                  </a:prstClr>
                </a:solidFill>
              </a:rPr>
              <a:t>Task: Operationalising variables</a:t>
            </a:r>
            <a:endParaRPr lang="en-GB" sz="4000" dirty="0">
              <a:solidFill>
                <a:prstClr val="black">
                  <a:lumMod val="85000"/>
                  <a:lumOff val="1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03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3"/>
            <a:ext cx="8712968" cy="1152128"/>
          </a:xfrm>
        </p:spPr>
        <p:txBody>
          <a:bodyPr/>
          <a:lstStyle/>
          <a:p>
            <a:pPr marL="0" indent="0">
              <a:buNone/>
            </a:pPr>
            <a:r>
              <a:rPr lang="en-GB" sz="3200" b="1" i="1" dirty="0" smtClean="0">
                <a:solidFill>
                  <a:schemeClr val="tx2"/>
                </a:solidFill>
              </a:rPr>
              <a:t>Demand characteristics </a:t>
            </a:r>
            <a:r>
              <a:rPr lang="en-GB" dirty="0" smtClean="0"/>
              <a:t>and </a:t>
            </a:r>
            <a:r>
              <a:rPr lang="en-GB" sz="3200" b="1" i="1" dirty="0" smtClean="0">
                <a:solidFill>
                  <a:srgbClr val="FFC000"/>
                </a:solidFill>
              </a:rPr>
              <a:t>investigator effects </a:t>
            </a:r>
            <a:r>
              <a:rPr lang="en-GB" dirty="0" smtClean="0"/>
              <a:t>are particular types of extraneous variables.</a:t>
            </a:r>
            <a:endParaRPr lang="en-GB" dirty="0"/>
          </a:p>
        </p:txBody>
      </p:sp>
      <p:sp>
        <p:nvSpPr>
          <p:cNvPr id="5" name="Rounded Rectangle 4"/>
          <p:cNvSpPr/>
          <p:nvPr/>
        </p:nvSpPr>
        <p:spPr>
          <a:xfrm>
            <a:off x="4283968" y="1484784"/>
            <a:ext cx="4392488" cy="30963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Investigator effects occur when the researcher’s behaviour or characteristics </a:t>
            </a:r>
            <a:r>
              <a:rPr lang="en-GB" b="1" dirty="0">
                <a:solidFill>
                  <a:schemeClr val="tx1"/>
                </a:solidFill>
                <a:latin typeface="Comic Sans MS" panose="030F0702030302020204" pitchFamily="66" charset="0"/>
              </a:rPr>
              <a:t>influence the research in some way</a:t>
            </a:r>
            <a:r>
              <a:rPr lang="en-GB" dirty="0">
                <a:solidFill>
                  <a:schemeClr val="tx1"/>
                </a:solidFill>
                <a:latin typeface="Comic Sans MS" panose="030F0702030302020204" pitchFamily="66" charset="0"/>
              </a:rPr>
              <a:t>. This includes the way the presence of the researcher may influence the participants. Example might be unintentionally smiling at certain answers, which give a form of feedback to </a:t>
            </a:r>
            <a:r>
              <a:rPr lang="en-GB" dirty="0" err="1">
                <a:solidFill>
                  <a:schemeClr val="tx1"/>
                </a:solidFill>
                <a:latin typeface="Comic Sans MS" panose="030F0702030302020204" pitchFamily="66" charset="0"/>
              </a:rPr>
              <a:t>ppts</a:t>
            </a:r>
            <a:r>
              <a:rPr lang="en-GB" dirty="0">
                <a:solidFill>
                  <a:schemeClr val="tx1"/>
                </a:solidFill>
                <a:latin typeface="Comic Sans MS" panose="030F0702030302020204" pitchFamily="66" charset="0"/>
              </a:rPr>
              <a:t>.</a:t>
            </a:r>
          </a:p>
        </p:txBody>
      </p:sp>
      <p:sp>
        <p:nvSpPr>
          <p:cNvPr id="6" name="Content Placeholder 2"/>
          <p:cNvSpPr txBox="1">
            <a:spLocks/>
          </p:cNvSpPr>
          <p:nvPr/>
        </p:nvSpPr>
        <p:spPr>
          <a:xfrm>
            <a:off x="323528" y="1484784"/>
            <a:ext cx="7467600" cy="395133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endParaRPr lang="en-GB" dirty="0"/>
          </a:p>
        </p:txBody>
      </p:sp>
      <p:sp>
        <p:nvSpPr>
          <p:cNvPr id="7" name="Rounded Rectangle 6"/>
          <p:cNvSpPr/>
          <p:nvPr/>
        </p:nvSpPr>
        <p:spPr>
          <a:xfrm rot="21404799">
            <a:off x="103799" y="1538901"/>
            <a:ext cx="4266187" cy="37792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i="1" u="sng" dirty="0">
                <a:solidFill>
                  <a:prstClr val="white"/>
                </a:solidFill>
                <a:latin typeface="Comic Sans MS" panose="030F0702030302020204" pitchFamily="66" charset="0"/>
              </a:rPr>
              <a:t>Demand Characteristics </a:t>
            </a:r>
            <a:r>
              <a:rPr lang="en-GB" dirty="0">
                <a:solidFill>
                  <a:prstClr val="white"/>
                </a:solidFill>
                <a:latin typeface="Comic Sans MS" panose="030F0702030302020204" pitchFamily="66" charset="0"/>
              </a:rPr>
              <a:t>–</a:t>
            </a:r>
          </a:p>
          <a:p>
            <a:pPr algn="ctr"/>
            <a:r>
              <a:rPr lang="en-GB" dirty="0">
                <a:solidFill>
                  <a:prstClr val="white"/>
                </a:solidFill>
                <a:latin typeface="Comic Sans MS" panose="030F0702030302020204" pitchFamily="66" charset="0"/>
              </a:rPr>
              <a:t>This is when participants form an idea about the </a:t>
            </a:r>
            <a:r>
              <a:rPr lang="en-GB" b="1" dirty="0">
                <a:solidFill>
                  <a:prstClr val="white"/>
                </a:solidFill>
                <a:latin typeface="Comic Sans MS" panose="030F0702030302020204" pitchFamily="66" charset="0"/>
              </a:rPr>
              <a:t>purpose </a:t>
            </a:r>
            <a:r>
              <a:rPr lang="en-GB" dirty="0">
                <a:solidFill>
                  <a:prstClr val="white"/>
                </a:solidFill>
                <a:latin typeface="Comic Sans MS" panose="030F0702030302020204" pitchFamily="66" charset="0"/>
              </a:rPr>
              <a:t>of a study. They may then try to </a:t>
            </a:r>
            <a:r>
              <a:rPr lang="en-GB" b="1" dirty="0">
                <a:solidFill>
                  <a:prstClr val="white"/>
                </a:solidFill>
                <a:latin typeface="Comic Sans MS" panose="030F0702030302020204" pitchFamily="66" charset="0"/>
              </a:rPr>
              <a:t>demonstrate </a:t>
            </a:r>
            <a:r>
              <a:rPr lang="en-GB" dirty="0">
                <a:solidFill>
                  <a:prstClr val="white"/>
                </a:solidFill>
                <a:latin typeface="Comic Sans MS" panose="030F0702030302020204" pitchFamily="66" charset="0"/>
              </a:rPr>
              <a:t>the response that they think the researcher is looking for, (or they may deliberately do the opposite!). Either way, </a:t>
            </a:r>
            <a:r>
              <a:rPr lang="en-GB" b="1" dirty="0">
                <a:solidFill>
                  <a:prstClr val="white"/>
                </a:solidFill>
                <a:latin typeface="Comic Sans MS" panose="030F0702030302020204" pitchFamily="66" charset="0"/>
              </a:rPr>
              <a:t>the presence of DC’s invalidates results </a:t>
            </a:r>
            <a:r>
              <a:rPr lang="en-GB" dirty="0">
                <a:solidFill>
                  <a:prstClr val="white"/>
                </a:solidFill>
                <a:latin typeface="Comic Sans MS" panose="030F0702030302020204" pitchFamily="66" charset="0"/>
              </a:rPr>
              <a:t>and makes the conclusions of an experiment inaccurate.</a:t>
            </a:r>
          </a:p>
        </p:txBody>
      </p:sp>
      <p:sp>
        <p:nvSpPr>
          <p:cNvPr id="8" name="TextBox 7"/>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Tree>
    <p:extLst>
      <p:ext uri="{BB962C8B-B14F-4D97-AF65-F5344CB8AC3E}">
        <p14:creationId xmlns:p14="http://schemas.microsoft.com/office/powerpoint/2010/main" val="23311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01967" y="620688"/>
            <a:ext cx="4032448" cy="4437400"/>
            <a:chOff x="872836" y="1700808"/>
            <a:chExt cx="3339124" cy="3883240"/>
          </a:xfrm>
        </p:grpSpPr>
        <p:pic>
          <p:nvPicPr>
            <p:cNvPr id="1029" name="Picture 5" descr="http://www.clker.com/cliparts/e/S/S/D/8/R/post-it-note-plain-md.png"/>
            <p:cNvPicPr>
              <a:picLocks noChangeAspect="1" noChangeArrowheads="1"/>
            </p:cNvPicPr>
            <p:nvPr/>
          </p:nvPicPr>
          <p:blipFill rotWithShape="1">
            <a:blip r:embed="rId2">
              <a:extLst>
                <a:ext uri="{28A0092B-C50C-407E-A947-70E740481C1C}">
                  <a14:useLocalDpi xmlns:a14="http://schemas.microsoft.com/office/drawing/2010/main" val="0"/>
                </a:ext>
              </a:extLst>
            </a:blip>
            <a:srcRect l="20207" t="7548" r="20194" b="14215"/>
            <a:stretch/>
          </p:blipFill>
          <p:spPr bwMode="auto">
            <a:xfrm>
              <a:off x="872836" y="1700808"/>
              <a:ext cx="3339124" cy="3883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442030">
              <a:off x="1062505" y="2523640"/>
              <a:ext cx="3024336" cy="2504864"/>
            </a:xfrm>
            <a:prstGeom prst="rect">
              <a:avLst/>
            </a:prstGeom>
            <a:noFill/>
          </p:spPr>
          <p:txBody>
            <a:bodyPr wrap="square" rtlCol="0">
              <a:spAutoFit/>
            </a:bodyPr>
            <a:lstStyle/>
            <a:p>
              <a:r>
                <a:rPr lang="en-GB" sz="2000" dirty="0" smtClean="0">
                  <a:solidFill>
                    <a:prstClr val="black"/>
                  </a:solidFill>
                </a:rPr>
                <a:t>Why might we see Demand Characteristics in the following experiment?</a:t>
              </a:r>
            </a:p>
            <a:p>
              <a:endParaRPr lang="en-GB" sz="2000" dirty="0" smtClean="0">
                <a:solidFill>
                  <a:prstClr val="black"/>
                </a:solidFill>
              </a:endParaRPr>
            </a:p>
            <a:p>
              <a:r>
                <a:rPr lang="en-GB" sz="2000" dirty="0" smtClean="0">
                  <a:solidFill>
                    <a:prstClr val="black"/>
                  </a:solidFill>
                </a:rPr>
                <a:t>The </a:t>
              </a:r>
              <a:r>
                <a:rPr lang="en-GB" sz="2000" dirty="0">
                  <a:solidFill>
                    <a:prstClr val="black"/>
                  </a:solidFill>
                </a:rPr>
                <a:t>researcher tells participants that people of greater intelligence tend to try harder at tasks during experiments.</a:t>
              </a:r>
              <a:endParaRPr lang="en-GB" sz="2800" b="1" dirty="0">
                <a:solidFill>
                  <a:prstClr val="black"/>
                </a:solidFill>
              </a:endParaRPr>
            </a:p>
          </p:txBody>
        </p:sp>
      </p:grpSp>
      <p:sp>
        <p:nvSpPr>
          <p:cNvPr id="7" name="TextBox 6"/>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2376264"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3"/>
            <a:ext cx="6460810" cy="936104"/>
          </a:xfrm>
        </p:spPr>
        <p:txBody>
          <a:bodyPr>
            <a:normAutofit fontScale="85000" lnSpcReduction="20000"/>
          </a:bodyPr>
          <a:lstStyle/>
          <a:p>
            <a:pPr marL="0" indent="0">
              <a:buNone/>
            </a:pPr>
            <a:r>
              <a:rPr lang="en-GB" dirty="0" smtClean="0">
                <a:latin typeface="Comic Sans MS" panose="030F0702030302020204" pitchFamily="66" charset="0"/>
              </a:rPr>
              <a:t>A small </a:t>
            </a:r>
            <a:r>
              <a:rPr lang="en-GB" dirty="0">
                <a:latin typeface="Comic Sans MS" panose="030F0702030302020204" pitchFamily="66" charset="0"/>
              </a:rPr>
              <a:t>scale study carried out before the main </a:t>
            </a:r>
            <a:r>
              <a:rPr lang="en-GB" dirty="0" smtClean="0">
                <a:latin typeface="Comic Sans MS" panose="030F0702030302020204" pitchFamily="66" charset="0"/>
              </a:rPr>
              <a:t>research.</a:t>
            </a:r>
          </a:p>
          <a:p>
            <a:pPr marL="0" indent="0">
              <a:buNone/>
            </a:pPr>
            <a:r>
              <a:rPr lang="en-GB" dirty="0" smtClean="0">
                <a:latin typeface="Comic Sans MS" panose="030F0702030302020204" pitchFamily="66" charset="0"/>
              </a:rPr>
              <a:t>WHY?!?</a:t>
            </a:r>
          </a:p>
          <a:p>
            <a:pPr marL="0" indent="0">
              <a:buNone/>
            </a:pPr>
            <a:endParaRPr lang="en-GB" dirty="0"/>
          </a:p>
        </p:txBody>
      </p:sp>
      <p:sp>
        <p:nvSpPr>
          <p:cNvPr id="4" name="TextBox 3"/>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
        <p:nvSpPr>
          <p:cNvPr id="5"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prstClr val="black">
                    <a:lumMod val="85000"/>
                    <a:lumOff val="15000"/>
                  </a:prstClr>
                </a:solidFill>
              </a:rPr>
              <a:t>Pilot studies?</a:t>
            </a:r>
            <a:endParaRPr lang="en-GB" sz="4000" dirty="0">
              <a:solidFill>
                <a:prstClr val="black">
                  <a:lumMod val="85000"/>
                  <a:lumOff val="1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322" y="77365"/>
            <a:ext cx="2173610" cy="155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6668" y="2276872"/>
            <a:ext cx="8867820" cy="2585323"/>
          </a:xfrm>
          <a:prstGeom prst="rect">
            <a:avLst/>
          </a:prstGeom>
        </p:spPr>
        <p:txBody>
          <a:bodyPr wrap="square">
            <a:spAutoFit/>
          </a:bodyPr>
          <a:lstStyle/>
          <a:p>
            <a:r>
              <a:rPr lang="en-GB" dirty="0" smtClean="0">
                <a:latin typeface="Comic Sans MS" panose="030F0702030302020204" pitchFamily="66" charset="0"/>
              </a:rPr>
              <a:t>Can </a:t>
            </a:r>
            <a:r>
              <a:rPr lang="en-GB" dirty="0">
                <a:latin typeface="Comic Sans MS" panose="030F0702030302020204" pitchFamily="66" charset="0"/>
              </a:rPr>
              <a:t>be used to check aspects of the research design. E.g.</a:t>
            </a:r>
          </a:p>
          <a:p>
            <a:pPr marL="285750" indent="-285750">
              <a:buFont typeface="Arial" panose="020B0604020202020204" pitchFamily="34" charset="0"/>
              <a:buChar char="•"/>
            </a:pPr>
            <a:r>
              <a:rPr lang="en-GB" dirty="0">
                <a:latin typeface="Comic Sans MS" panose="030F0702030302020204" pitchFamily="66" charset="0"/>
              </a:rPr>
              <a:t>Whether participants understand the standardised </a:t>
            </a:r>
            <a:r>
              <a:rPr lang="en-GB" dirty="0" smtClean="0">
                <a:latin typeface="Comic Sans MS" panose="030F0702030302020204" pitchFamily="66" charset="0"/>
              </a:rPr>
              <a:t>instructions?</a:t>
            </a:r>
          </a:p>
          <a:p>
            <a:pPr marL="285750" indent="-285750">
              <a:buFont typeface="Arial" panose="020B0604020202020204" pitchFamily="34" charset="0"/>
              <a:buChar char="•"/>
            </a:pPr>
            <a:r>
              <a:rPr lang="en-GB" dirty="0" smtClean="0">
                <a:latin typeface="Comic Sans MS" panose="030F0702030302020204" pitchFamily="66" charset="0"/>
              </a:rPr>
              <a:t>Whether </a:t>
            </a:r>
            <a:r>
              <a:rPr lang="en-GB" dirty="0">
                <a:latin typeface="Comic Sans MS" panose="030F0702030302020204" pitchFamily="66" charset="0"/>
              </a:rPr>
              <a:t>timings are </a:t>
            </a:r>
            <a:r>
              <a:rPr lang="en-GB" dirty="0" smtClean="0">
                <a:latin typeface="Comic Sans MS" panose="030F0702030302020204" pitchFamily="66" charset="0"/>
              </a:rPr>
              <a:t>adequate?</a:t>
            </a:r>
          </a:p>
          <a:p>
            <a:pPr marL="285750" indent="-285750">
              <a:buFont typeface="Arial" panose="020B0604020202020204" pitchFamily="34" charset="0"/>
              <a:buChar char="•"/>
            </a:pPr>
            <a:r>
              <a:rPr lang="en-GB" dirty="0" smtClean="0">
                <a:latin typeface="Comic Sans MS" panose="030F0702030302020204" pitchFamily="66" charset="0"/>
              </a:rPr>
              <a:t>Appropriate </a:t>
            </a:r>
            <a:r>
              <a:rPr lang="en-GB" dirty="0">
                <a:latin typeface="Comic Sans MS" panose="030F0702030302020204" pitchFamily="66" charset="0"/>
              </a:rPr>
              <a:t>scale </a:t>
            </a:r>
            <a:r>
              <a:rPr lang="en-GB" dirty="0" smtClean="0">
                <a:latin typeface="Comic Sans MS" panose="030F0702030302020204" pitchFamily="66" charset="0"/>
              </a:rPr>
              <a:t>used?</a:t>
            </a:r>
          </a:p>
          <a:p>
            <a:pPr marL="285750" indent="-285750">
              <a:buFont typeface="Arial" panose="020B0604020202020204" pitchFamily="34" charset="0"/>
              <a:buChar char="•"/>
            </a:pPr>
            <a:r>
              <a:rPr lang="en-GB" dirty="0" smtClean="0">
                <a:latin typeface="Comic Sans MS" panose="030F0702030302020204" pitchFamily="66" charset="0"/>
              </a:rPr>
              <a:t>Test </a:t>
            </a:r>
            <a:r>
              <a:rPr lang="en-GB" dirty="0">
                <a:latin typeface="Comic Sans MS" panose="030F0702030302020204" pitchFamily="66" charset="0"/>
              </a:rPr>
              <a:t>of accurate difficulty to gain a spread of results?</a:t>
            </a:r>
          </a:p>
          <a:p>
            <a:endParaRPr lang="en-GB" dirty="0">
              <a:latin typeface="Comic Sans MS" panose="030F0702030302020204" pitchFamily="66" charset="0"/>
            </a:endParaRPr>
          </a:p>
          <a:p>
            <a:r>
              <a:rPr lang="en-GB" dirty="0">
                <a:latin typeface="Comic Sans MS" panose="030F0702030302020204" pitchFamily="66" charset="0"/>
              </a:rPr>
              <a:t>It allows the researcher to try out the study with a few participants so that adjustments can be made before the main study, so avoids wasting time and/or money.</a:t>
            </a:r>
          </a:p>
        </p:txBody>
      </p:sp>
    </p:spTree>
    <p:extLst>
      <p:ext uri="{BB962C8B-B14F-4D97-AF65-F5344CB8AC3E}">
        <p14:creationId xmlns:p14="http://schemas.microsoft.com/office/powerpoint/2010/main" val="25817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1552"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731" y="1412776"/>
            <a:ext cx="59766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29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5075176" y="973255"/>
            <a:ext cx="3674167" cy="792088"/>
          </a:xfrm>
          <a:prstGeom prst="round2DiagRect">
            <a:avLst/>
          </a:prstGeom>
          <a:solidFill>
            <a:schemeClr val="tx2">
              <a:lumMod val="25000"/>
              <a:lumOff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prstClr val="black"/>
                </a:solidFill>
                <a:effectLst>
                  <a:outerShdw blurRad="38100" dist="38100" dir="2700000" algn="tl">
                    <a:srgbClr val="000000">
                      <a:alpha val="43137"/>
                    </a:srgbClr>
                  </a:outerShdw>
                </a:effectLst>
                <a:latin typeface="Comic Sans MS" panose="030F0702030302020204" pitchFamily="66" charset="0"/>
              </a:rPr>
              <a:t>Snowball</a:t>
            </a:r>
            <a:endParaRPr lang="en-GB" sz="3200" b="1" dirty="0">
              <a:solidFill>
                <a:prstClr val="black"/>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
        <p:nvSpPr>
          <p:cNvPr id="5" name="Rectangle 4"/>
          <p:cNvSpPr/>
          <p:nvPr/>
        </p:nvSpPr>
        <p:spPr>
          <a:xfrm>
            <a:off x="462762" y="5796"/>
            <a:ext cx="7786427" cy="923330"/>
          </a:xfrm>
          <a:prstGeom prst="rect">
            <a:avLst/>
          </a:prstGeom>
          <a:noFill/>
        </p:spPr>
        <p:txBody>
          <a:bodyPr wrap="none" lIns="91440" tIns="45720" rIns="91440" bIns="45720">
            <a:spAutoFit/>
          </a:bodyPr>
          <a:lstStyle/>
          <a:p>
            <a:pPr algn="ctr"/>
            <a:r>
              <a:rPr lang="en-US" sz="5400" b="1" dirty="0">
                <a:ln w="1905"/>
                <a:gradFill>
                  <a:gsLst>
                    <a:gs pos="0">
                      <a:srgbClr val="8976AC">
                        <a:shade val="20000"/>
                        <a:satMod val="200000"/>
                      </a:srgbClr>
                    </a:gs>
                    <a:gs pos="78000">
                      <a:srgbClr val="8976AC">
                        <a:tint val="90000"/>
                        <a:shade val="89000"/>
                        <a:satMod val="220000"/>
                      </a:srgbClr>
                    </a:gs>
                    <a:gs pos="100000">
                      <a:srgbClr val="8976AC">
                        <a:tint val="12000"/>
                        <a:satMod val="255000"/>
                      </a:srgbClr>
                    </a:gs>
                  </a:gsLst>
                  <a:lin ang="5400000"/>
                </a:gradFill>
                <a:effectLst>
                  <a:innerShdw blurRad="69850" dist="43180" dir="5400000">
                    <a:srgbClr val="000000">
                      <a:alpha val="65000"/>
                    </a:srgbClr>
                  </a:innerShdw>
                </a:effectLst>
              </a:rPr>
              <a:t>5</a:t>
            </a:r>
            <a:r>
              <a:rPr lang="en-US" sz="5400" b="1" dirty="0" smtClean="0">
                <a:ln w="1905"/>
                <a:gradFill>
                  <a:gsLst>
                    <a:gs pos="0">
                      <a:srgbClr val="8976AC">
                        <a:shade val="20000"/>
                        <a:satMod val="200000"/>
                      </a:srgbClr>
                    </a:gs>
                    <a:gs pos="78000">
                      <a:srgbClr val="8976AC">
                        <a:tint val="90000"/>
                        <a:shade val="89000"/>
                        <a:satMod val="220000"/>
                      </a:srgbClr>
                    </a:gs>
                    <a:gs pos="100000">
                      <a:srgbClr val="8976AC">
                        <a:tint val="12000"/>
                        <a:satMod val="255000"/>
                      </a:srgbClr>
                    </a:gs>
                  </a:gsLst>
                  <a:lin ang="5400000"/>
                </a:gradFill>
                <a:effectLst>
                  <a:innerShdw blurRad="69850" dist="43180" dir="5400000">
                    <a:srgbClr val="000000">
                      <a:alpha val="65000"/>
                    </a:srgbClr>
                  </a:innerShdw>
                </a:effectLst>
              </a:rPr>
              <a:t> key types of sampling:</a:t>
            </a:r>
            <a:endParaRPr lang="en-US" sz="5400" b="1" dirty="0">
              <a:ln w="1905"/>
              <a:gradFill>
                <a:gsLst>
                  <a:gs pos="0">
                    <a:srgbClr val="8976AC">
                      <a:shade val="20000"/>
                      <a:satMod val="200000"/>
                    </a:srgbClr>
                  </a:gs>
                  <a:gs pos="78000">
                    <a:srgbClr val="8976AC">
                      <a:tint val="90000"/>
                      <a:shade val="89000"/>
                      <a:satMod val="220000"/>
                    </a:srgbClr>
                  </a:gs>
                  <a:gs pos="100000">
                    <a:srgbClr val="8976AC">
                      <a:tint val="12000"/>
                      <a:satMod val="255000"/>
                    </a:srgbClr>
                  </a:gs>
                </a:gsLst>
                <a:lin ang="5400000"/>
              </a:gradFill>
              <a:effectLst>
                <a:innerShdw blurRad="69850" dist="43180" dir="5400000">
                  <a:srgbClr val="000000">
                    <a:alpha val="65000"/>
                  </a:srgbClr>
                </a:innerShdw>
              </a:effectLst>
            </a:endParaRPr>
          </a:p>
        </p:txBody>
      </p:sp>
      <p:sp>
        <p:nvSpPr>
          <p:cNvPr id="6" name="Round Diagonal Corner Rectangle 5"/>
          <p:cNvSpPr/>
          <p:nvPr/>
        </p:nvSpPr>
        <p:spPr>
          <a:xfrm>
            <a:off x="39363" y="1039962"/>
            <a:ext cx="3240360" cy="1584176"/>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prstClr val="black"/>
                </a:solidFill>
                <a:effectLst>
                  <a:outerShdw blurRad="38100" dist="38100" dir="2700000" algn="tl">
                    <a:srgbClr val="000000">
                      <a:alpha val="43137"/>
                    </a:srgbClr>
                  </a:outerShdw>
                </a:effectLst>
                <a:latin typeface="Comic Sans MS" panose="030F0702030302020204" pitchFamily="66" charset="0"/>
              </a:rPr>
              <a:t>Random</a:t>
            </a:r>
          </a:p>
          <a:p>
            <a:pPr algn="ctr"/>
            <a:r>
              <a:rPr lang="en-GB" sz="3200" b="1" dirty="0" smtClean="0">
                <a:solidFill>
                  <a:prstClr val="black"/>
                </a:solidFill>
                <a:effectLst>
                  <a:outerShdw blurRad="38100" dist="38100" dir="2700000" algn="tl">
                    <a:srgbClr val="000000">
                      <a:alpha val="43137"/>
                    </a:srgbClr>
                  </a:outerShdw>
                </a:effectLst>
                <a:latin typeface="Comic Sans MS" panose="030F0702030302020204" pitchFamily="66" charset="0"/>
              </a:rPr>
              <a:t>(and stratified)</a:t>
            </a:r>
            <a:endParaRPr lang="en-GB" sz="3200" b="1" dirty="0">
              <a:solidFill>
                <a:prstClr val="black"/>
              </a:solidFill>
              <a:effectLst>
                <a:outerShdw blurRad="38100" dist="38100" dir="2700000" algn="tl">
                  <a:srgbClr val="000000">
                    <a:alpha val="43137"/>
                  </a:srgbClr>
                </a:outerShdw>
              </a:effectLst>
              <a:latin typeface="Comic Sans MS" panose="030F0702030302020204" pitchFamily="66" charset="0"/>
            </a:endParaRPr>
          </a:p>
        </p:txBody>
      </p:sp>
      <p:sp>
        <p:nvSpPr>
          <p:cNvPr id="7" name="Round Diagonal Corner Rectangle 6"/>
          <p:cNvSpPr/>
          <p:nvPr/>
        </p:nvSpPr>
        <p:spPr>
          <a:xfrm>
            <a:off x="5292080" y="2060848"/>
            <a:ext cx="3240360" cy="1584176"/>
          </a:xfrm>
          <a:prstGeom prst="round2DiagRect">
            <a:avLst/>
          </a:prstGeom>
          <a:solidFill>
            <a:schemeClr val="accent2">
              <a:lumMod val="60000"/>
              <a:lumOff val="40000"/>
            </a:schemeClr>
          </a:solidFill>
          <a:ln>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prstClr val="black"/>
                </a:solidFill>
                <a:effectLst>
                  <a:outerShdw blurRad="38100" dist="38100" dir="2700000" algn="tl">
                    <a:srgbClr val="000000">
                      <a:alpha val="43137"/>
                    </a:srgbClr>
                  </a:outerShdw>
                </a:effectLst>
                <a:latin typeface="Comic Sans MS" panose="030F0702030302020204" pitchFamily="66" charset="0"/>
              </a:rPr>
              <a:t>Opportunity</a:t>
            </a:r>
            <a:endParaRPr lang="en-GB" sz="3200" b="1" dirty="0">
              <a:solidFill>
                <a:prstClr val="black"/>
              </a:solidFill>
              <a:effectLst>
                <a:outerShdw blurRad="38100" dist="38100" dir="2700000" algn="tl">
                  <a:srgbClr val="000000">
                    <a:alpha val="43137"/>
                  </a:srgbClr>
                </a:outerShdw>
              </a:effectLst>
              <a:latin typeface="Comic Sans MS" panose="030F0702030302020204" pitchFamily="66" charset="0"/>
            </a:endParaRPr>
          </a:p>
        </p:txBody>
      </p:sp>
      <p:sp>
        <p:nvSpPr>
          <p:cNvPr id="8" name="Round Diagonal Corner Rectangle 7"/>
          <p:cNvSpPr/>
          <p:nvPr/>
        </p:nvSpPr>
        <p:spPr>
          <a:xfrm>
            <a:off x="428881" y="3645024"/>
            <a:ext cx="3240360" cy="1584176"/>
          </a:xfrm>
          <a:prstGeom prst="round2DiagRect">
            <a:avLst/>
          </a:prstGeom>
          <a:solidFill>
            <a:schemeClr val="tx2">
              <a:lumMod val="10000"/>
              <a:lumOff val="9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b="1" dirty="0" smtClean="0">
                <a:solidFill>
                  <a:prstClr val="black"/>
                </a:solidFill>
                <a:effectLst>
                  <a:outerShdw blurRad="38100" dist="38100" dir="2700000" algn="tl">
                    <a:srgbClr val="000000">
                      <a:alpha val="43137"/>
                    </a:srgbClr>
                  </a:outerShdw>
                </a:effectLst>
                <a:latin typeface="Comic Sans MS" panose="030F0702030302020204" pitchFamily="66" charset="0"/>
              </a:rPr>
              <a:t>Volunteer</a:t>
            </a:r>
            <a:endParaRPr lang="en-GB" sz="3200" b="1" dirty="0">
              <a:solidFill>
                <a:prstClr val="black"/>
              </a:solidFill>
              <a:effectLst>
                <a:outerShdw blurRad="38100" dist="38100" dir="2700000" algn="tl">
                  <a:srgbClr val="000000">
                    <a:alpha val="43137"/>
                  </a:srgbClr>
                </a:outerShdw>
              </a:effectLst>
              <a:latin typeface="Comic Sans MS" panose="030F0702030302020204" pitchFamily="66" charset="0"/>
            </a:endParaRPr>
          </a:p>
        </p:txBody>
      </p:sp>
      <p:sp>
        <p:nvSpPr>
          <p:cNvPr id="9" name="Cloud 8"/>
          <p:cNvSpPr/>
          <p:nvPr/>
        </p:nvSpPr>
        <p:spPr>
          <a:xfrm>
            <a:off x="2267744" y="1690987"/>
            <a:ext cx="4176464" cy="2323897"/>
          </a:xfrm>
          <a:prstGeom prst="cloud">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2400" b="1" dirty="0" smtClean="0">
                <a:solidFill>
                  <a:prstClr val="white"/>
                </a:solidFill>
                <a:latin typeface="Comic Sans MS" panose="030F0702030302020204" pitchFamily="66" charset="0"/>
              </a:rPr>
              <a:t>Gaining a sample…</a:t>
            </a:r>
            <a:endParaRPr lang="en-GB" sz="2400" b="1" dirty="0">
              <a:solidFill>
                <a:prstClr val="white"/>
              </a:solidFill>
              <a:latin typeface="Comic Sans MS" panose="030F0702030302020204"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1754" y="3428999"/>
            <a:ext cx="4680159"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4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9"/>
                                        </p:tgtEl>
                                      </p:cBhvr>
                                    </p:animEffect>
                                    <p:anim calcmode="lin" valueType="num">
                                      <p:cBhvr>
                                        <p:cTn id="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4" dur="26">
                                          <p:stCondLst>
                                            <p:cond delay="620"/>
                                          </p:stCondLst>
                                        </p:cTn>
                                        <p:tgtEl>
                                          <p:spTgt spid="9"/>
                                        </p:tgtEl>
                                      </p:cBhvr>
                                      <p:to x="100000" y="60000"/>
                                    </p:animScale>
                                    <p:animScale>
                                      <p:cBhvr>
                                        <p:cTn id="15" dur="166" decel="50000">
                                          <p:stCondLst>
                                            <p:cond delay="646"/>
                                          </p:stCondLst>
                                        </p:cTn>
                                        <p:tgtEl>
                                          <p:spTgt spid="9"/>
                                        </p:tgtEl>
                                      </p:cBhvr>
                                      <p:to x="100000" y="100000"/>
                                    </p:animScale>
                                    <p:animScale>
                                      <p:cBhvr>
                                        <p:cTn id="16" dur="26">
                                          <p:stCondLst>
                                            <p:cond delay="1312"/>
                                          </p:stCondLst>
                                        </p:cTn>
                                        <p:tgtEl>
                                          <p:spTgt spid="9"/>
                                        </p:tgtEl>
                                      </p:cBhvr>
                                      <p:to x="100000" y="80000"/>
                                    </p:animScale>
                                    <p:animScale>
                                      <p:cBhvr>
                                        <p:cTn id="17" dur="166" decel="50000">
                                          <p:stCondLst>
                                            <p:cond delay="1338"/>
                                          </p:stCondLst>
                                        </p:cTn>
                                        <p:tgtEl>
                                          <p:spTgt spid="9"/>
                                        </p:tgtEl>
                                      </p:cBhvr>
                                      <p:to x="100000" y="100000"/>
                                    </p:animScale>
                                    <p:animScale>
                                      <p:cBhvr>
                                        <p:cTn id="18" dur="26">
                                          <p:stCondLst>
                                            <p:cond delay="1642"/>
                                          </p:stCondLst>
                                        </p:cTn>
                                        <p:tgtEl>
                                          <p:spTgt spid="9"/>
                                        </p:tgtEl>
                                      </p:cBhvr>
                                      <p:to x="100000" y="90000"/>
                                    </p:animScale>
                                    <p:animScale>
                                      <p:cBhvr>
                                        <p:cTn id="19" dur="166" decel="50000">
                                          <p:stCondLst>
                                            <p:cond delay="1668"/>
                                          </p:stCondLst>
                                        </p:cTn>
                                        <p:tgtEl>
                                          <p:spTgt spid="9"/>
                                        </p:tgtEl>
                                      </p:cBhvr>
                                      <p:to x="100000" y="100000"/>
                                    </p:animScale>
                                    <p:animScale>
                                      <p:cBhvr>
                                        <p:cTn id="20" dur="26">
                                          <p:stCondLst>
                                            <p:cond delay="1808"/>
                                          </p:stCondLst>
                                        </p:cTn>
                                        <p:tgtEl>
                                          <p:spTgt spid="9"/>
                                        </p:tgtEl>
                                      </p:cBhvr>
                                      <p:to x="100000" y="95000"/>
                                    </p:animScale>
                                    <p:animScale>
                                      <p:cBhvr>
                                        <p:cTn id="21" dur="166" decel="50000">
                                          <p:stCondLst>
                                            <p:cond delay="1834"/>
                                          </p:stCondLst>
                                        </p:cTn>
                                        <p:tgtEl>
                                          <p:spTgt spid="9"/>
                                        </p:tgtEl>
                                      </p:cBhvr>
                                      <p:to x="100000" y="100000"/>
                                    </p:animScale>
                                    <p:set>
                                      <p:cBhvr>
                                        <p:cTn id="22" dur="1" fill="hold">
                                          <p:stCondLst>
                                            <p:cond delay="1999"/>
                                          </p:stCondLst>
                                        </p:cTn>
                                        <p:tgtEl>
                                          <p:spTgt spid="9"/>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4552537"/>
              </p:ext>
            </p:extLst>
          </p:nvPr>
        </p:nvGraphicFramePr>
        <p:xfrm>
          <a:off x="179512" y="1"/>
          <a:ext cx="8784976" cy="6787914"/>
        </p:xfrm>
        <a:graphic>
          <a:graphicData uri="http://schemas.openxmlformats.org/drawingml/2006/table">
            <a:tbl>
              <a:tblPr firstRow="1" bandRow="1">
                <a:tableStyleId>{EB9631B5-78F2-41C9-869B-9F39066F8104}</a:tableStyleId>
              </a:tblPr>
              <a:tblGrid>
                <a:gridCol w="1080120"/>
                <a:gridCol w="2376264"/>
                <a:gridCol w="1944216"/>
                <a:gridCol w="3384376"/>
              </a:tblGrid>
              <a:tr h="356522">
                <a:tc>
                  <a:txBody>
                    <a:bodyPr/>
                    <a:lstStyle/>
                    <a:p>
                      <a:endParaRPr lang="en-GB" dirty="0"/>
                    </a:p>
                  </a:txBody>
                  <a:tcPr/>
                </a:tc>
                <a:tc>
                  <a:txBody>
                    <a:bodyPr/>
                    <a:lstStyle/>
                    <a:p>
                      <a:r>
                        <a:rPr lang="en-GB" dirty="0" smtClean="0"/>
                        <a:t>What?</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2941306">
                <a:tc>
                  <a:txBody>
                    <a:bodyPr/>
                    <a:lstStyle/>
                    <a:p>
                      <a:r>
                        <a:rPr lang="en-GB" sz="1200" b="1" smtClean="0"/>
                        <a:t>Random</a:t>
                      </a:r>
                      <a:endParaRPr lang="en-GB" sz="1200" b="1" dirty="0"/>
                    </a:p>
                  </a:txBody>
                  <a:tcPr/>
                </a:tc>
                <a:tc>
                  <a:txBody>
                    <a:bodyPr/>
                    <a:lstStyle/>
                    <a:p>
                      <a:r>
                        <a:rPr lang="en-GB"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Every member </a:t>
                      </a:r>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of population identified. </a:t>
                      </a:r>
                      <a:r>
                        <a:rPr lang="en-GB"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Random number generator </a:t>
                      </a:r>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(computer) or random</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number tables used to select </a:t>
                      </a:r>
                      <a:r>
                        <a:rPr lang="en-GB" sz="1600" baseline="0" dirty="0" err="1" smtClean="0">
                          <a:latin typeface="Arial Unicode MS" panose="020B0604020202020204" pitchFamily="34" charset="-128"/>
                          <a:ea typeface="Arial Unicode MS" panose="020B0604020202020204" pitchFamily="34" charset="-128"/>
                          <a:cs typeface="Arial Unicode MS" panose="020B0604020202020204" pitchFamily="34" charset="-128"/>
                        </a:rPr>
                        <a:t>ppts</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Every member of population has an </a:t>
                      </a:r>
                      <a:r>
                        <a:rPr lang="en-GB" sz="1600" i="1"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equal chance of being selected.</a:t>
                      </a:r>
                      <a:endParaRPr lang="en-GB" sz="1600" i="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 Likely to be </a:t>
                      </a:r>
                      <a:r>
                        <a:rPr lang="en-GB"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more representative </a:t>
                      </a:r>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of the target population as</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all have an equal chance of selection, THEREFORE </a:t>
                      </a:r>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findings are more likely to be generalisable</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to other populations.</a:t>
                      </a:r>
                      <a:endParaRPr lang="en-GB" sz="16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l"/>
                      <a:r>
                        <a:rPr lang="en-GB" sz="1600" dirty="0" smtClean="0">
                          <a:latin typeface="Arial Unicode MS" panose="020B0604020202020204" pitchFamily="34" charset="-128"/>
                          <a:ea typeface="Arial Unicode MS" panose="020B0604020202020204" pitchFamily="34" charset="-128"/>
                          <a:cs typeface="Arial Unicode MS" panose="020B0604020202020204" pitchFamily="34" charset="-128"/>
                        </a:rPr>
                        <a:t>- Representative</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sample </a:t>
                      </a:r>
                      <a:r>
                        <a:rPr lang="en-GB" sz="1600" i="1"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not guaranteed.</a:t>
                      </a:r>
                    </a:p>
                    <a:p>
                      <a:pPr algn="l"/>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600" i="1"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Difficult to do </a:t>
                      </a:r>
                      <a:r>
                        <a:rPr lang="en-GB" sz="1600"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as need to identify all people in population, and then get those people to participate (if they do not becomes less random).</a:t>
                      </a:r>
                      <a:endParaRPr lang="en-GB" sz="16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1277537">
                <a:tc>
                  <a:txBody>
                    <a:bodyPr/>
                    <a:lstStyle/>
                    <a:p>
                      <a:r>
                        <a:rPr lang="en-GB" sz="1200" b="1" dirty="0" smtClean="0"/>
                        <a:t>Opportunity</a:t>
                      </a:r>
                      <a:endParaRPr lang="en-GB" sz="1200" b="1" dirty="0"/>
                    </a:p>
                  </a:txBody>
                  <a:tcPr/>
                </a:tc>
                <a:tc>
                  <a:txBody>
                    <a:bodyPr/>
                    <a:lstStyle/>
                    <a:p>
                      <a:r>
                        <a:rPr lang="en-GB" sz="1600" dirty="0" smtClean="0">
                          <a:latin typeface="Baskerville Old Face" panose="02020602080505020303" pitchFamily="18" charset="0"/>
                        </a:rPr>
                        <a:t>Sample gained by trying to recruit </a:t>
                      </a:r>
                      <a:r>
                        <a:rPr lang="en-GB" sz="1600" i="1" dirty="0" smtClean="0">
                          <a:latin typeface="Baskerville Old Face" panose="02020602080505020303" pitchFamily="18" charset="0"/>
                        </a:rPr>
                        <a:t>whoever is available </a:t>
                      </a:r>
                      <a:r>
                        <a:rPr lang="en-GB" sz="1600" dirty="0" smtClean="0">
                          <a:latin typeface="Baskerville Old Face" panose="02020602080505020303" pitchFamily="18" charset="0"/>
                        </a:rPr>
                        <a:t>to</a:t>
                      </a:r>
                      <a:r>
                        <a:rPr lang="en-GB" sz="1600" baseline="0" dirty="0" smtClean="0">
                          <a:latin typeface="Baskerville Old Face" panose="02020602080505020303" pitchFamily="18" charset="0"/>
                        </a:rPr>
                        <a:t> researcher e.g. questionnaire in street.</a:t>
                      </a:r>
                      <a:endParaRPr lang="en-GB" sz="1600" dirty="0">
                        <a:latin typeface="Baskerville Old Face" panose="02020602080505020303" pitchFamily="18" charset="0"/>
                      </a:endParaRPr>
                    </a:p>
                  </a:txBody>
                  <a:tcPr/>
                </a:tc>
                <a:tc>
                  <a:txBody>
                    <a:bodyPr/>
                    <a:lstStyle/>
                    <a:p>
                      <a:r>
                        <a:rPr lang="en-GB" sz="1600" dirty="0" smtClean="0">
                          <a:latin typeface="Baskerville Old Face" panose="02020602080505020303" pitchFamily="18" charset="0"/>
                        </a:rPr>
                        <a:t>+</a:t>
                      </a:r>
                      <a:r>
                        <a:rPr lang="en-GB" sz="1600" i="1" dirty="0" smtClean="0">
                          <a:latin typeface="Baskerville Old Face" panose="02020602080505020303" pitchFamily="18" charset="0"/>
                        </a:rPr>
                        <a:t>Convenient</a:t>
                      </a:r>
                      <a:r>
                        <a:rPr lang="en-GB" sz="1600" dirty="0" smtClean="0">
                          <a:latin typeface="Baskerville Old Face" panose="02020602080505020303" pitchFamily="18" charset="0"/>
                        </a:rPr>
                        <a:t>,</a:t>
                      </a:r>
                      <a:r>
                        <a:rPr lang="en-GB" sz="1600" baseline="0" dirty="0" smtClean="0">
                          <a:latin typeface="Baskerville Old Face" panose="02020602080505020303" pitchFamily="18" charset="0"/>
                        </a:rPr>
                        <a:t> and relatively easy and quick technique.</a:t>
                      </a:r>
                    </a:p>
                    <a:p>
                      <a:r>
                        <a:rPr lang="en-GB" sz="1600" dirty="0" smtClean="0">
                          <a:latin typeface="Baskerville Old Face" panose="02020602080505020303" pitchFamily="18" charset="0"/>
                        </a:rPr>
                        <a:t>+ Useful when no</a:t>
                      </a:r>
                      <a:r>
                        <a:rPr lang="en-GB" sz="1600" baseline="0" dirty="0" smtClean="0">
                          <a:latin typeface="Baskerville Old Face" panose="02020602080505020303" pitchFamily="18" charset="0"/>
                        </a:rPr>
                        <a:t> names are available.</a:t>
                      </a:r>
                      <a:endParaRPr lang="en-GB" sz="1600" dirty="0">
                        <a:latin typeface="Baskerville Old Face" panose="02020602080505020303" pitchFamily="18" charset="0"/>
                      </a:endParaRPr>
                    </a:p>
                  </a:txBody>
                  <a:tcPr/>
                </a:tc>
                <a:tc>
                  <a:txBody>
                    <a:bodyPr/>
                    <a:lstStyle/>
                    <a:p>
                      <a:pPr algn="l"/>
                      <a:r>
                        <a:rPr lang="en-GB" sz="1600" dirty="0" smtClean="0">
                          <a:latin typeface="Baskerville Old Face" panose="02020602080505020303" pitchFamily="18" charset="0"/>
                        </a:rPr>
                        <a:t>-</a:t>
                      </a:r>
                      <a:r>
                        <a:rPr lang="en-GB" sz="1600" baseline="0" dirty="0" smtClean="0">
                          <a:latin typeface="Baskerville Old Face" panose="02020602080505020303" pitchFamily="18" charset="0"/>
                        </a:rPr>
                        <a:t> </a:t>
                      </a:r>
                      <a:r>
                        <a:rPr lang="en-GB" sz="1600" i="1" dirty="0" smtClean="0">
                          <a:latin typeface="Baskerville Old Face" panose="02020602080505020303" pitchFamily="18" charset="0"/>
                        </a:rPr>
                        <a:t>High chance of unrepresentative</a:t>
                      </a:r>
                      <a:r>
                        <a:rPr lang="en-GB" sz="1600" i="1" baseline="0" dirty="0" smtClean="0">
                          <a:latin typeface="Baskerville Old Face" panose="02020602080505020303" pitchFamily="18" charset="0"/>
                        </a:rPr>
                        <a:t> </a:t>
                      </a:r>
                      <a:r>
                        <a:rPr lang="en-GB" sz="1600" baseline="0" dirty="0" smtClean="0">
                          <a:latin typeface="Baskerville Old Face" panose="02020602080505020303" pitchFamily="18" charset="0"/>
                        </a:rPr>
                        <a:t>(biased) sample, as not all have equal chance.</a:t>
                      </a:r>
                      <a:endParaRPr lang="en-GB" sz="1600" dirty="0">
                        <a:latin typeface="Baskerville Old Face" panose="02020602080505020303" pitchFamily="18" charset="0"/>
                      </a:endParaRPr>
                    </a:p>
                  </a:txBody>
                  <a:tcPr/>
                </a:tc>
              </a:tr>
              <a:tr h="2093994">
                <a:tc>
                  <a:txBody>
                    <a:bodyPr/>
                    <a:lstStyle/>
                    <a:p>
                      <a:r>
                        <a:rPr lang="en-GB" sz="1200" b="1" dirty="0" smtClean="0"/>
                        <a:t>Volunteer</a:t>
                      </a:r>
                      <a:endParaRPr lang="en-GB" sz="1200" b="1" dirty="0"/>
                    </a:p>
                  </a:txBody>
                  <a:tcPr/>
                </a:tc>
                <a:tc>
                  <a:txBody>
                    <a:bodyPr/>
                    <a:lstStyle/>
                    <a:p>
                      <a:r>
                        <a:rPr lang="en-GB" sz="1400" dirty="0" err="1" smtClean="0">
                          <a:latin typeface="Microsoft YaHei" panose="020B0503020204020204" pitchFamily="34" charset="-122"/>
                          <a:ea typeface="Microsoft YaHei" panose="020B0503020204020204" pitchFamily="34" charset="-122"/>
                        </a:rPr>
                        <a:t>Ppts</a:t>
                      </a:r>
                      <a:r>
                        <a:rPr lang="en-GB" sz="1400" dirty="0" smtClean="0">
                          <a:latin typeface="Microsoft YaHei" panose="020B0503020204020204" pitchFamily="34" charset="-122"/>
                          <a:ea typeface="Microsoft YaHei" panose="020B0503020204020204" pitchFamily="34" charset="-122"/>
                        </a:rPr>
                        <a:t> </a:t>
                      </a:r>
                      <a:r>
                        <a:rPr lang="en-GB" sz="1400" i="1" dirty="0" smtClean="0">
                          <a:latin typeface="Microsoft YaHei" panose="020B0503020204020204" pitchFamily="34" charset="-122"/>
                          <a:ea typeface="Microsoft YaHei" panose="020B0503020204020204" pitchFamily="34" charset="-122"/>
                        </a:rPr>
                        <a:t>select themselves </a:t>
                      </a:r>
                      <a:r>
                        <a:rPr lang="en-GB" sz="1400" dirty="0" smtClean="0">
                          <a:latin typeface="Microsoft YaHei" panose="020B0503020204020204" pitchFamily="34" charset="-122"/>
                          <a:ea typeface="Microsoft YaHei" panose="020B0503020204020204" pitchFamily="34" charset="-122"/>
                        </a:rPr>
                        <a:t>for the research</a:t>
                      </a:r>
                      <a:r>
                        <a:rPr lang="en-GB" sz="1400" baseline="0" dirty="0" smtClean="0">
                          <a:latin typeface="Microsoft YaHei" panose="020B0503020204020204" pitchFamily="34" charset="-122"/>
                          <a:ea typeface="Microsoft YaHei" panose="020B0503020204020204" pitchFamily="34" charset="-122"/>
                        </a:rPr>
                        <a:t>, usually in response to an advert.</a:t>
                      </a:r>
                      <a:endParaRPr lang="en-GB" sz="1400" dirty="0">
                        <a:latin typeface="Microsoft YaHei" panose="020B0503020204020204" pitchFamily="34" charset="-122"/>
                        <a:ea typeface="Microsoft YaHei" panose="020B0503020204020204" pitchFamily="34" charset="-122"/>
                      </a:endParaRPr>
                    </a:p>
                  </a:txBody>
                  <a:tcPr/>
                </a:tc>
                <a:tc>
                  <a:txBody>
                    <a:bodyPr/>
                    <a:lstStyle/>
                    <a:p>
                      <a:r>
                        <a:rPr lang="en-GB" sz="1400" dirty="0" smtClean="0">
                          <a:latin typeface="Microsoft YaHei" panose="020B0503020204020204" pitchFamily="34" charset="-122"/>
                          <a:ea typeface="Microsoft YaHei" panose="020B0503020204020204" pitchFamily="34" charset="-122"/>
                        </a:rPr>
                        <a:t>+ Useful for finding</a:t>
                      </a:r>
                      <a:r>
                        <a:rPr lang="en-GB" sz="1400" baseline="0" dirty="0" smtClean="0">
                          <a:latin typeface="Microsoft YaHei" panose="020B0503020204020204" pitchFamily="34" charset="-122"/>
                          <a:ea typeface="Microsoft YaHei" panose="020B0503020204020204" pitchFamily="34" charset="-122"/>
                        </a:rPr>
                        <a:t> </a:t>
                      </a:r>
                      <a:r>
                        <a:rPr lang="en-GB" sz="1400" dirty="0" err="1" smtClean="0">
                          <a:latin typeface="Microsoft YaHei" panose="020B0503020204020204" pitchFamily="34" charset="-122"/>
                          <a:ea typeface="Microsoft YaHei" panose="020B0503020204020204" pitchFamily="34" charset="-122"/>
                        </a:rPr>
                        <a:t>ppts</a:t>
                      </a:r>
                      <a:r>
                        <a:rPr lang="en-GB" sz="1400" dirty="0" smtClean="0">
                          <a:latin typeface="Microsoft YaHei" panose="020B0503020204020204" pitchFamily="34" charset="-122"/>
                          <a:ea typeface="Microsoft YaHei" panose="020B0503020204020204" pitchFamily="34" charset="-122"/>
                        </a:rPr>
                        <a:t> for</a:t>
                      </a:r>
                      <a:r>
                        <a:rPr lang="en-GB" sz="1400" baseline="0" dirty="0" smtClean="0">
                          <a:latin typeface="Microsoft YaHei" panose="020B0503020204020204" pitchFamily="34" charset="-122"/>
                          <a:ea typeface="Microsoft YaHei" panose="020B0503020204020204" pitchFamily="34" charset="-122"/>
                        </a:rPr>
                        <a:t> </a:t>
                      </a:r>
                      <a:r>
                        <a:rPr lang="en-GB" sz="1400" i="1" baseline="0" dirty="0" smtClean="0">
                          <a:latin typeface="Microsoft YaHei" panose="020B0503020204020204" pitchFamily="34" charset="-122"/>
                          <a:ea typeface="Microsoft YaHei" panose="020B0503020204020204" pitchFamily="34" charset="-122"/>
                        </a:rPr>
                        <a:t>highly specific research </a:t>
                      </a:r>
                      <a:r>
                        <a:rPr lang="en-GB" sz="1400" baseline="0" dirty="0" smtClean="0">
                          <a:latin typeface="Microsoft YaHei" panose="020B0503020204020204" pitchFamily="34" charset="-122"/>
                          <a:ea typeface="Microsoft YaHei" panose="020B0503020204020204" pitchFamily="34" charset="-122"/>
                        </a:rPr>
                        <a:t>e.g. on adults who mothers died before they were 2.</a:t>
                      </a:r>
                      <a:endParaRPr lang="en-GB" sz="1400" dirty="0">
                        <a:latin typeface="Microsoft YaHei" panose="020B0503020204020204" pitchFamily="34" charset="-122"/>
                        <a:ea typeface="Microsoft YaHei" panose="020B0503020204020204" pitchFamily="34" charset="-122"/>
                      </a:endParaRPr>
                    </a:p>
                  </a:txBody>
                  <a:tcPr/>
                </a:tc>
                <a:tc>
                  <a:txBody>
                    <a:bodyPr/>
                    <a:lstStyle/>
                    <a:p>
                      <a:pPr algn="l"/>
                      <a:r>
                        <a:rPr lang="en-GB" sz="1400" dirty="0" smtClean="0">
                          <a:latin typeface="Microsoft YaHei" panose="020B0503020204020204" pitchFamily="34" charset="-122"/>
                          <a:ea typeface="Microsoft YaHei" panose="020B0503020204020204" pitchFamily="34" charset="-122"/>
                        </a:rPr>
                        <a:t>- Biased (not representative)</a:t>
                      </a:r>
                      <a:r>
                        <a:rPr lang="en-GB" sz="1400" baseline="0" dirty="0" smtClean="0">
                          <a:latin typeface="Microsoft YaHei" panose="020B0503020204020204" pitchFamily="34" charset="-122"/>
                          <a:ea typeface="Microsoft YaHei" panose="020B0503020204020204" pitchFamily="34" charset="-122"/>
                        </a:rPr>
                        <a:t> as </a:t>
                      </a:r>
                      <a:r>
                        <a:rPr lang="en-GB" sz="1400" i="1" dirty="0" smtClean="0">
                          <a:latin typeface="Microsoft YaHei" panose="020B0503020204020204" pitchFamily="34" charset="-122"/>
                          <a:ea typeface="Microsoft YaHei" panose="020B0503020204020204" pitchFamily="34" charset="-122"/>
                        </a:rPr>
                        <a:t>some people are more likely to volunteer </a:t>
                      </a:r>
                      <a:r>
                        <a:rPr lang="en-GB" sz="1400" dirty="0" smtClean="0">
                          <a:latin typeface="Microsoft YaHei" panose="020B0503020204020204" pitchFamily="34" charset="-122"/>
                          <a:ea typeface="Microsoft YaHei" panose="020B0503020204020204" pitchFamily="34" charset="-122"/>
                        </a:rPr>
                        <a:t>than others,</a:t>
                      </a:r>
                      <a:r>
                        <a:rPr lang="en-GB" sz="1400" baseline="0" dirty="0" smtClean="0">
                          <a:latin typeface="Microsoft YaHei" panose="020B0503020204020204" pitchFamily="34" charset="-122"/>
                          <a:ea typeface="Microsoft YaHei" panose="020B0503020204020204" pitchFamily="34" charset="-122"/>
                        </a:rPr>
                        <a:t> and often are a ‘particular sort’ of person (e.g. interest in the study area). Therefore difficult to </a:t>
                      </a:r>
                      <a:r>
                        <a:rPr lang="en-GB" sz="1400" dirty="0" smtClean="0">
                          <a:latin typeface="Microsoft YaHei" panose="020B0503020204020204" pitchFamily="34" charset="-122"/>
                          <a:ea typeface="Microsoft YaHei" panose="020B0503020204020204" pitchFamily="34" charset="-122"/>
                        </a:rPr>
                        <a:t>generalise</a:t>
                      </a:r>
                      <a:r>
                        <a:rPr lang="en-GB" sz="1400" baseline="0" dirty="0" smtClean="0">
                          <a:latin typeface="Microsoft YaHei" panose="020B0503020204020204" pitchFamily="34" charset="-122"/>
                          <a:ea typeface="Microsoft YaHei" panose="020B0503020204020204" pitchFamily="34" charset="-122"/>
                        </a:rPr>
                        <a:t> findings </a:t>
                      </a:r>
                      <a:r>
                        <a:rPr lang="en-GB" sz="1400" dirty="0" smtClean="0">
                          <a:latin typeface="Microsoft YaHei" panose="020B0503020204020204" pitchFamily="34" charset="-122"/>
                          <a:ea typeface="Microsoft YaHei" panose="020B0503020204020204" pitchFamily="34" charset="-122"/>
                        </a:rPr>
                        <a:t>to broader</a:t>
                      </a:r>
                      <a:r>
                        <a:rPr lang="en-GB" sz="1400" baseline="0" dirty="0" smtClean="0">
                          <a:latin typeface="Microsoft YaHei" panose="020B0503020204020204" pitchFamily="34" charset="-122"/>
                          <a:ea typeface="Microsoft YaHei" panose="020B0503020204020204" pitchFamily="34" charset="-122"/>
                        </a:rPr>
                        <a:t> </a:t>
                      </a:r>
                      <a:r>
                        <a:rPr lang="en-GB" sz="1400" dirty="0" smtClean="0">
                          <a:latin typeface="Microsoft YaHei" panose="020B0503020204020204" pitchFamily="34" charset="-122"/>
                          <a:ea typeface="Microsoft YaHei" panose="020B0503020204020204" pitchFamily="34" charset="-122"/>
                        </a:rPr>
                        <a:t>population</a:t>
                      </a:r>
                      <a:r>
                        <a:rPr lang="en-GB" sz="1400" baseline="0" dirty="0" smtClean="0">
                          <a:latin typeface="Microsoft YaHei" panose="020B0503020204020204" pitchFamily="34" charset="-122"/>
                          <a:ea typeface="Microsoft YaHei" panose="020B0503020204020204" pitchFamily="34" charset="-122"/>
                        </a:rPr>
                        <a:t> as the </a:t>
                      </a:r>
                      <a:r>
                        <a:rPr lang="en-GB" sz="1400" baseline="0" dirty="0" err="1" smtClean="0">
                          <a:latin typeface="Microsoft YaHei" panose="020B0503020204020204" pitchFamily="34" charset="-122"/>
                          <a:ea typeface="Microsoft YaHei" panose="020B0503020204020204" pitchFamily="34" charset="-122"/>
                        </a:rPr>
                        <a:t>ppts</a:t>
                      </a:r>
                      <a:r>
                        <a:rPr lang="en-GB" sz="1400" baseline="0" dirty="0" smtClean="0">
                          <a:latin typeface="Microsoft YaHei" panose="020B0503020204020204" pitchFamily="34" charset="-122"/>
                          <a:ea typeface="Microsoft YaHei" panose="020B0503020204020204" pitchFamily="34" charset="-122"/>
                        </a:rPr>
                        <a:t> are unlikely to be ‘typical’ of the wider population.</a:t>
                      </a:r>
                      <a:endParaRPr lang="en-GB" sz="1400" dirty="0">
                        <a:latin typeface="Microsoft YaHei" panose="020B0503020204020204" pitchFamily="34" charset="-122"/>
                        <a:ea typeface="Microsoft YaHei" panose="020B0503020204020204" pitchFamily="34" charset="-122"/>
                      </a:endParaRPr>
                    </a:p>
                  </a:txBody>
                  <a:tcPr/>
                </a:tc>
              </a:tr>
            </a:tbl>
          </a:graphicData>
        </a:graphic>
      </p:graphicFrame>
      <p:sp>
        <p:nvSpPr>
          <p:cNvPr id="6" name="Rounded Rectangle 5"/>
          <p:cNvSpPr/>
          <p:nvPr/>
        </p:nvSpPr>
        <p:spPr>
          <a:xfrm>
            <a:off x="5292080" y="1916832"/>
            <a:ext cx="3851920"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prstClr val="black"/>
                </a:solidFill>
              </a:rPr>
              <a:t>Remember</a:t>
            </a:r>
            <a:r>
              <a:rPr lang="en-GB" dirty="0" smtClean="0">
                <a:solidFill>
                  <a:prstClr val="black"/>
                </a:solidFill>
              </a:rPr>
              <a:t>: look at the amount of marks a question is  in order to identify the amount of detail needed (e.g. might need a great deal of explanation into how RNG works).</a:t>
            </a:r>
            <a:endParaRPr lang="en-GB" dirty="0">
              <a:solidFill>
                <a:prstClr val="black"/>
              </a:solidFill>
            </a:endParaRPr>
          </a:p>
        </p:txBody>
      </p:sp>
      <p:sp>
        <p:nvSpPr>
          <p:cNvPr id="2" name="Rounded Rectangle 1"/>
          <p:cNvSpPr/>
          <p:nvPr/>
        </p:nvSpPr>
        <p:spPr>
          <a:xfrm>
            <a:off x="107504" y="5373216"/>
            <a:ext cx="35283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prstClr val="white"/>
                </a:solidFill>
              </a:rPr>
              <a:t>Create an advantages and disadvantages table for snowball and stratified</a:t>
            </a:r>
            <a:endParaRPr lang="en-GB" sz="2400" dirty="0">
              <a:solidFill>
                <a:prstClr val="white"/>
              </a:solidFill>
            </a:endParaRPr>
          </a:p>
        </p:txBody>
      </p:sp>
    </p:spTree>
    <p:extLst>
      <p:ext uri="{BB962C8B-B14F-4D97-AF65-F5344CB8AC3E}">
        <p14:creationId xmlns:p14="http://schemas.microsoft.com/office/powerpoint/2010/main" val="372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1552"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731" y="1722302"/>
            <a:ext cx="5976664" cy="98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51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80628"/>
            <a:ext cx="8697744" cy="796733"/>
          </a:xfrm>
          <a:solidFill>
            <a:schemeClr val="accent6">
              <a:lumMod val="40000"/>
              <a:lumOff val="60000"/>
            </a:schemeClr>
          </a:solidFill>
          <a:ln w="31750">
            <a:solidFill>
              <a:schemeClr val="tx1"/>
            </a:solidFill>
          </a:ln>
        </p:spPr>
        <p:txBody>
          <a:bodyPr/>
          <a:lstStyle/>
          <a:p>
            <a:r>
              <a:rPr lang="en-GB" sz="3500" dirty="0" smtClean="0">
                <a:latin typeface="Comic Sans MS" panose="030F0702030302020204" pitchFamily="66" charset="0"/>
              </a:rPr>
              <a:t>What are the main features of ‘science’?</a:t>
            </a:r>
            <a:endParaRPr lang="en-GB" sz="3500" dirty="0">
              <a:latin typeface="Comic Sans MS" panose="030F0702030302020204" pitchFamily="66" charset="0"/>
            </a:endParaRPr>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4" name="Oval 3"/>
          <p:cNvSpPr/>
          <p:nvPr/>
        </p:nvSpPr>
        <p:spPr>
          <a:xfrm rot="21338609">
            <a:off x="162716" y="1505612"/>
            <a:ext cx="44038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prstClr val="black"/>
                </a:solidFill>
              </a:rPr>
              <a:t>Objectivity </a:t>
            </a:r>
            <a:r>
              <a:rPr lang="en-GB" sz="2000" b="1" dirty="0" smtClean="0">
                <a:solidFill>
                  <a:prstClr val="black"/>
                </a:solidFill>
              </a:rPr>
              <a:t>(independent of beliefs, opinions or bias)</a:t>
            </a:r>
            <a:endParaRPr lang="en-GB" sz="2000" b="1" dirty="0">
              <a:solidFill>
                <a:prstClr val="black"/>
              </a:solidFill>
            </a:endParaRPr>
          </a:p>
        </p:txBody>
      </p:sp>
      <p:sp>
        <p:nvSpPr>
          <p:cNvPr id="7" name="Oval 6"/>
          <p:cNvSpPr/>
          <p:nvPr/>
        </p:nvSpPr>
        <p:spPr>
          <a:xfrm rot="276782">
            <a:off x="4478344" y="3233527"/>
            <a:ext cx="4403832" cy="184568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Empirical</a:t>
            </a:r>
            <a:r>
              <a:rPr lang="en-GB" sz="2800" b="1" dirty="0" smtClean="0">
                <a:solidFill>
                  <a:prstClr val="black"/>
                </a:solidFill>
              </a:rPr>
              <a:t> </a:t>
            </a:r>
          </a:p>
          <a:p>
            <a:pPr algn="ctr"/>
            <a:r>
              <a:rPr lang="en-GB" sz="2000" b="1" dirty="0" smtClean="0">
                <a:solidFill>
                  <a:prstClr val="black"/>
                </a:solidFill>
              </a:rPr>
              <a:t>(i.e. methods </a:t>
            </a:r>
            <a:r>
              <a:rPr lang="en-GB" sz="2000" b="1" dirty="0">
                <a:solidFill>
                  <a:prstClr val="black"/>
                </a:solidFill>
              </a:rPr>
              <a:t>used should be based on experimental data not just </a:t>
            </a:r>
            <a:r>
              <a:rPr lang="en-GB" sz="2000" b="1" dirty="0" smtClean="0">
                <a:solidFill>
                  <a:prstClr val="black"/>
                </a:solidFill>
              </a:rPr>
              <a:t>theory). </a:t>
            </a:r>
            <a:endParaRPr lang="en-GB" sz="2000" b="1" dirty="0">
              <a:solidFill>
                <a:prstClr val="black"/>
              </a:solidFill>
            </a:endParaRPr>
          </a:p>
          <a:p>
            <a:pPr algn="ctr"/>
            <a:r>
              <a:rPr lang="en-GB" sz="2000" b="1" dirty="0" smtClean="0">
                <a:solidFill>
                  <a:prstClr val="black"/>
                </a:solidFill>
              </a:rPr>
              <a:t> </a:t>
            </a:r>
            <a:endParaRPr lang="en-GB" sz="2000" b="1" dirty="0">
              <a:solidFill>
                <a:prstClr val="black"/>
              </a:solidFill>
            </a:endParaRPr>
          </a:p>
        </p:txBody>
      </p:sp>
      <p:sp>
        <p:nvSpPr>
          <p:cNvPr id="9" name="Oval 8"/>
          <p:cNvSpPr/>
          <p:nvPr/>
        </p:nvSpPr>
        <p:spPr>
          <a:xfrm rot="417354">
            <a:off x="124331" y="3524408"/>
            <a:ext cx="40214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prstClr val="black"/>
                </a:solidFill>
              </a:rPr>
              <a:t>Falsifiability </a:t>
            </a:r>
            <a:r>
              <a:rPr lang="en-GB" sz="2000" dirty="0" smtClean="0">
                <a:solidFill>
                  <a:prstClr val="black"/>
                </a:solidFill>
              </a:rPr>
              <a:t>(theory/hypothesis must have the ability to be proved wrong).</a:t>
            </a:r>
            <a:endParaRPr lang="en-GB" sz="1200" dirty="0">
              <a:solidFill>
                <a:prstClr val="black"/>
              </a:solidFill>
            </a:endParaRPr>
          </a:p>
        </p:txBody>
      </p:sp>
      <p:sp>
        <p:nvSpPr>
          <p:cNvPr id="11" name="Oval 10"/>
          <p:cNvSpPr/>
          <p:nvPr/>
        </p:nvSpPr>
        <p:spPr>
          <a:xfrm rot="417354">
            <a:off x="2453957" y="2886864"/>
            <a:ext cx="2770731" cy="111721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Replicability</a:t>
            </a:r>
            <a:endParaRPr lang="en-GB" sz="1400" b="1" dirty="0">
              <a:solidFill>
                <a:prstClr val="black"/>
              </a:solidFill>
            </a:endParaRPr>
          </a:p>
        </p:txBody>
      </p:sp>
      <p:sp>
        <p:nvSpPr>
          <p:cNvPr id="12" name="Oval 11"/>
          <p:cNvSpPr/>
          <p:nvPr/>
        </p:nvSpPr>
        <p:spPr>
          <a:xfrm rot="21401772">
            <a:off x="3924818" y="4877732"/>
            <a:ext cx="4575173" cy="85552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Theory construction</a:t>
            </a:r>
            <a:endParaRPr lang="en-GB" sz="1400" b="1" dirty="0">
              <a:solidFill>
                <a:prstClr val="black"/>
              </a:solidFill>
            </a:endParaRPr>
          </a:p>
        </p:txBody>
      </p:sp>
      <p:sp>
        <p:nvSpPr>
          <p:cNvPr id="13" name="Oval 12"/>
          <p:cNvSpPr/>
          <p:nvPr/>
        </p:nvSpPr>
        <p:spPr>
          <a:xfrm rot="189429">
            <a:off x="4804492" y="828719"/>
            <a:ext cx="44038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prstClr val="black"/>
                </a:solidFill>
              </a:rPr>
              <a:t>Hypothesis testing</a:t>
            </a:r>
            <a:endParaRPr lang="en-GB" sz="2000" b="1" dirty="0">
              <a:solidFill>
                <a:prstClr val="black"/>
              </a:solidFill>
            </a:endParaRPr>
          </a:p>
        </p:txBody>
      </p:sp>
      <p:sp>
        <p:nvSpPr>
          <p:cNvPr id="14" name="Oval 13"/>
          <p:cNvSpPr/>
          <p:nvPr/>
        </p:nvSpPr>
        <p:spPr>
          <a:xfrm rot="417354">
            <a:off x="3880350" y="2000624"/>
            <a:ext cx="3110481" cy="126074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Peer review</a:t>
            </a:r>
            <a:endParaRPr lang="en-GB" sz="1600" b="1" dirty="0">
              <a:solidFill>
                <a:prstClr val="black"/>
              </a:solidFill>
            </a:endParaRPr>
          </a:p>
        </p:txBody>
      </p:sp>
    </p:spTree>
    <p:extLst>
      <p:ext uri="{BB962C8B-B14F-4D97-AF65-F5344CB8AC3E}">
        <p14:creationId xmlns:p14="http://schemas.microsoft.com/office/powerpoint/2010/main" val="241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71" y="1340768"/>
            <a:ext cx="7467600" cy="3951337"/>
          </a:xfrm>
        </p:spPr>
        <p:txBody>
          <a:bodyPr/>
          <a:lstStyle/>
          <a:p>
            <a:r>
              <a:rPr lang="en-GB" b="1" i="1" dirty="0" smtClean="0"/>
              <a:t>RELIABILITY</a:t>
            </a:r>
            <a:r>
              <a:rPr lang="en-GB" dirty="0" smtClean="0"/>
              <a:t>: The </a:t>
            </a:r>
            <a:r>
              <a:rPr lang="en-GB" dirty="0"/>
              <a:t>extent to which results or procedures are </a:t>
            </a:r>
            <a:r>
              <a:rPr lang="en-GB" sz="4000" b="1" dirty="0">
                <a:solidFill>
                  <a:srgbClr val="0070C0"/>
                </a:solidFill>
              </a:rPr>
              <a:t>consistent</a:t>
            </a:r>
            <a:r>
              <a:rPr lang="en-GB" sz="4000" b="1" dirty="0" smtClean="0">
                <a:solidFill>
                  <a:srgbClr val="0070C0"/>
                </a:solidFill>
              </a:rPr>
              <a:t>.</a:t>
            </a:r>
            <a:endParaRPr lang="en-GB" b="1" dirty="0" smtClean="0">
              <a:solidFill>
                <a:srgbClr val="0070C0"/>
              </a:solidFill>
            </a:endParaRPr>
          </a:p>
        </p:txBody>
      </p:sp>
      <p:sp>
        <p:nvSpPr>
          <p:cNvPr id="5"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Reliability</a:t>
            </a:r>
            <a:endParaRPr lang="en-GB" sz="4000" b="1" dirty="0">
              <a:solidFill>
                <a:prstClr val="black">
                  <a:lumMod val="85000"/>
                  <a:lumOff val="15000"/>
                </a:prstClr>
              </a:solidFill>
            </a:endParaRPr>
          </a:p>
        </p:txBody>
      </p:sp>
      <p:sp>
        <p:nvSpPr>
          <p:cNvPr id="6" name="AutoShape 2" descr="https://explorable.com/images/validity-and-reliability.jpg"/>
          <p:cNvSpPr>
            <a:spLocks noChangeAspect="1" noChangeArrowheads="1"/>
          </p:cNvSpPr>
          <p:nvPr/>
        </p:nvSpPr>
        <p:spPr bwMode="auto">
          <a:xfrm>
            <a:off x="155575" y="-982663"/>
            <a:ext cx="4714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499"/>
          <a:stretch/>
        </p:blipFill>
        <p:spPr bwMode="auto">
          <a:xfrm>
            <a:off x="968969" y="2492896"/>
            <a:ext cx="6798604" cy="26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22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496943" cy="3951337"/>
          </a:xfrm>
        </p:spPr>
        <p:txBody>
          <a:bodyPr/>
          <a:lstStyle/>
          <a:p>
            <a:pPr marL="0" indent="0">
              <a:buNone/>
            </a:pPr>
            <a:r>
              <a:rPr lang="en-GB" b="1" dirty="0">
                <a:solidFill>
                  <a:srgbClr val="C00000"/>
                </a:solidFill>
              </a:rPr>
              <a:t>I</a:t>
            </a:r>
            <a:r>
              <a:rPr lang="en-GB" b="1" dirty="0" smtClean="0">
                <a:solidFill>
                  <a:srgbClr val="C00000"/>
                </a:solidFill>
              </a:rPr>
              <a:t>nter-</a:t>
            </a:r>
            <a:r>
              <a:rPr lang="en-GB" b="1" dirty="0" err="1" smtClean="0">
                <a:solidFill>
                  <a:srgbClr val="C00000"/>
                </a:solidFill>
              </a:rPr>
              <a:t>rater</a:t>
            </a:r>
            <a:r>
              <a:rPr lang="en-GB" b="1" dirty="0" smtClean="0">
                <a:solidFill>
                  <a:srgbClr val="C00000"/>
                </a:solidFill>
              </a:rPr>
              <a:t> </a:t>
            </a:r>
            <a:r>
              <a:rPr lang="en-GB" b="1" dirty="0">
                <a:solidFill>
                  <a:srgbClr val="C00000"/>
                </a:solidFill>
              </a:rPr>
              <a:t>reliability</a:t>
            </a:r>
            <a:r>
              <a:rPr lang="en-GB" b="1" dirty="0" smtClean="0">
                <a:solidFill>
                  <a:srgbClr val="C00000"/>
                </a:solidFill>
              </a:rPr>
              <a:t>.</a:t>
            </a:r>
            <a:endParaRPr lang="en-GB" dirty="0"/>
          </a:p>
          <a:p>
            <a:pPr marL="0" indent="0">
              <a:buNone/>
            </a:pPr>
            <a:r>
              <a:rPr lang="en-GB" dirty="0" smtClean="0"/>
              <a:t>Using at least two </a:t>
            </a:r>
            <a:r>
              <a:rPr lang="en-GB" i="1" dirty="0"/>
              <a:t>separate psychologists </a:t>
            </a:r>
            <a:r>
              <a:rPr lang="en-GB" dirty="0"/>
              <a:t>to </a:t>
            </a:r>
            <a:r>
              <a:rPr lang="en-GB" dirty="0" smtClean="0"/>
              <a:t>rate the typed accounts </a:t>
            </a:r>
            <a:r>
              <a:rPr lang="en-GB" dirty="0"/>
              <a:t>for accuracy and comparing/correlating the ratings to see how </a:t>
            </a:r>
            <a:r>
              <a:rPr lang="en-GB" dirty="0" smtClean="0"/>
              <a:t>similar they </a:t>
            </a:r>
            <a:r>
              <a:rPr lang="en-GB" dirty="0"/>
              <a:t>are</a:t>
            </a:r>
            <a:r>
              <a:rPr lang="en-GB" dirty="0" smtClean="0"/>
              <a:t>.</a:t>
            </a:r>
          </a:p>
          <a:p>
            <a:pPr marL="0" indent="0">
              <a:buNone/>
            </a:pPr>
            <a:endParaRPr lang="en-GB" dirty="0"/>
          </a:p>
          <a:p>
            <a:pPr marL="0" indent="0">
              <a:buNone/>
            </a:pPr>
            <a:r>
              <a:rPr lang="en-GB" b="1" dirty="0" smtClean="0">
                <a:solidFill>
                  <a:srgbClr val="C00000"/>
                </a:solidFill>
              </a:rPr>
              <a:t>Test-retest reliability</a:t>
            </a:r>
          </a:p>
          <a:p>
            <a:pPr marL="0" indent="0">
              <a:buNone/>
            </a:pPr>
            <a:r>
              <a:rPr lang="en-GB" dirty="0" smtClean="0"/>
              <a:t>Do the test again at a later date and check the results are similar.</a:t>
            </a:r>
          </a:p>
        </p:txBody>
      </p:sp>
      <p:sp>
        <p:nvSpPr>
          <p:cNvPr id="5" name="Title 1"/>
          <p:cNvSpPr txBox="1">
            <a:spLocks/>
          </p:cNvSpPr>
          <p:nvPr/>
        </p:nvSpPr>
        <p:spPr>
          <a:xfrm>
            <a:off x="323528" y="260648"/>
            <a:ext cx="8496944"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i="1" dirty="0" smtClean="0">
                <a:solidFill>
                  <a:prstClr val="black">
                    <a:lumMod val="85000"/>
                    <a:lumOff val="15000"/>
                  </a:prstClr>
                </a:solidFill>
              </a:rPr>
              <a:t>Assessing</a:t>
            </a:r>
            <a:r>
              <a:rPr lang="en-GB" sz="2800" b="1" dirty="0" smtClean="0">
                <a:solidFill>
                  <a:prstClr val="black">
                    <a:lumMod val="85000"/>
                    <a:lumOff val="15000"/>
                  </a:prstClr>
                </a:solidFill>
              </a:rPr>
              <a:t> and </a:t>
            </a:r>
            <a:r>
              <a:rPr lang="en-GB" sz="2800" b="1" i="1" dirty="0" smtClean="0">
                <a:solidFill>
                  <a:prstClr val="black">
                    <a:lumMod val="85000"/>
                    <a:lumOff val="15000"/>
                  </a:prstClr>
                </a:solidFill>
              </a:rPr>
              <a:t>improving</a:t>
            </a:r>
            <a:r>
              <a:rPr lang="en-GB" sz="2800" b="1" dirty="0" smtClean="0">
                <a:solidFill>
                  <a:prstClr val="black">
                    <a:lumMod val="85000"/>
                    <a:lumOff val="15000"/>
                  </a:prstClr>
                </a:solidFill>
              </a:rPr>
              <a:t> reliability?</a:t>
            </a:r>
            <a:endParaRPr lang="en-GB" sz="2800" b="1" dirty="0">
              <a:solidFill>
                <a:prstClr val="black">
                  <a:lumMod val="85000"/>
                  <a:lumOff val="15000"/>
                </a:prstClr>
              </a:solidFill>
            </a:endParaRPr>
          </a:p>
        </p:txBody>
      </p:sp>
      <p:sp>
        <p:nvSpPr>
          <p:cNvPr id="6" name="AutoShape 2" descr="https://explorable.com/images/validity-and-reliability.jpg"/>
          <p:cNvSpPr>
            <a:spLocks noChangeAspect="1" noChangeArrowheads="1"/>
          </p:cNvSpPr>
          <p:nvPr/>
        </p:nvSpPr>
        <p:spPr bwMode="auto">
          <a:xfrm>
            <a:off x="155575" y="-982663"/>
            <a:ext cx="4714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9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71" y="1340768"/>
            <a:ext cx="7467600" cy="3951337"/>
          </a:xfrm>
        </p:spPr>
        <p:txBody>
          <a:bodyPr/>
          <a:lstStyle/>
          <a:p>
            <a:r>
              <a:rPr lang="en-GB" b="1" i="1" dirty="0" smtClean="0"/>
              <a:t>VALIDITY</a:t>
            </a:r>
            <a:r>
              <a:rPr lang="en-GB" dirty="0" smtClean="0"/>
              <a:t>: Does a study measure </a:t>
            </a:r>
            <a:r>
              <a:rPr lang="en-GB" dirty="0"/>
              <a:t>what it claims to measure. </a:t>
            </a:r>
            <a:endParaRPr lang="en-GB" dirty="0" smtClean="0"/>
          </a:p>
        </p:txBody>
      </p:sp>
      <p:sp>
        <p:nvSpPr>
          <p:cNvPr id="4" name="TextBox 3"/>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
        <p:nvSpPr>
          <p:cNvPr id="5" name="Title 1"/>
          <p:cNvSpPr txBox="1">
            <a:spLocks/>
          </p:cNvSpPr>
          <p:nvPr/>
        </p:nvSpPr>
        <p:spPr>
          <a:xfrm>
            <a:off x="545632" y="182083"/>
            <a:ext cx="8041440" cy="792087"/>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Validity?</a:t>
            </a:r>
            <a:endParaRPr lang="en-GB" sz="4000" b="1" dirty="0">
              <a:solidFill>
                <a:prstClr val="black">
                  <a:lumMod val="85000"/>
                  <a:lumOff val="15000"/>
                </a:prstClr>
              </a:solidFill>
            </a:endParaRPr>
          </a:p>
        </p:txBody>
      </p:sp>
      <p:sp>
        <p:nvSpPr>
          <p:cNvPr id="6" name="AutoShape 2" descr="https://explorable.com/images/validity-and-reliability.jpg"/>
          <p:cNvSpPr>
            <a:spLocks noChangeAspect="1" noChangeArrowheads="1"/>
          </p:cNvSpPr>
          <p:nvPr/>
        </p:nvSpPr>
        <p:spPr bwMode="auto">
          <a:xfrm>
            <a:off x="155575" y="-982663"/>
            <a:ext cx="4714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499"/>
          <a:stretch/>
        </p:blipFill>
        <p:spPr bwMode="auto">
          <a:xfrm>
            <a:off x="968969" y="2492896"/>
            <a:ext cx="6798604" cy="26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23528" y="1081870"/>
            <a:ext cx="8263544" cy="42264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smtClean="0">
                <a:solidFill>
                  <a:schemeClr val="tx1"/>
                </a:solidFill>
              </a:rPr>
              <a:t>2 TYPES:</a:t>
            </a:r>
            <a:endParaRPr lang="en-GB" sz="2800" b="1" dirty="0">
              <a:solidFill>
                <a:schemeClr val="tx1"/>
              </a:solidFill>
            </a:endParaRPr>
          </a:p>
        </p:txBody>
      </p:sp>
      <p:sp>
        <p:nvSpPr>
          <p:cNvPr id="7" name="Rectangle 6"/>
          <p:cNvSpPr/>
          <p:nvPr/>
        </p:nvSpPr>
        <p:spPr>
          <a:xfrm>
            <a:off x="707821" y="990184"/>
            <a:ext cx="2564548" cy="1323439"/>
          </a:xfrm>
          <a:prstGeom prst="rect">
            <a:avLst/>
          </a:prstGeom>
          <a:noFill/>
        </p:spPr>
        <p:txBody>
          <a:bodyPr wrap="none" lIns="91440" tIns="45720" rIns="91440" bIns="4572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Internal </a:t>
            </a:r>
          </a:p>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validity</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5552082" y="1037541"/>
            <a:ext cx="2641492" cy="1323439"/>
          </a:xfrm>
          <a:prstGeom prst="rect">
            <a:avLst/>
          </a:prstGeom>
          <a:noFill/>
        </p:spPr>
        <p:txBody>
          <a:bodyPr wrap="none" lIns="91440" tIns="45720" rIns="91440" bIns="45720">
            <a:spAutoFit/>
          </a:bodyPr>
          <a:lstStyle/>
          <a:p>
            <a:pPr algn="ctr"/>
            <a:r>
              <a:rPr lang="en-US" sz="4000" b="1" spc="300" dirty="0" smtClean="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rPr>
              <a:t>External </a:t>
            </a:r>
          </a:p>
          <a:p>
            <a:pPr algn="ctr"/>
            <a:r>
              <a:rPr lang="en-US" sz="4000" b="1" spc="300" dirty="0" smtClean="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rPr>
              <a:t>validity</a:t>
            </a:r>
            <a:endParaRPr lang="en-US" sz="4000" b="1" cap="none" spc="300" dirty="0">
              <a:ln w="11430" cmpd="sng">
                <a:solidFill>
                  <a:schemeClr val="accent1">
                    <a:tint val="10000"/>
                  </a:schemeClr>
                </a:solidFill>
                <a:prstDash val="solid"/>
                <a:miter lim="800000"/>
              </a:ln>
              <a:solidFill>
                <a:schemeClr val="accent5">
                  <a:lumMod val="75000"/>
                </a:schemeClr>
              </a:solidFill>
              <a:effectLst>
                <a:glow rad="45500">
                  <a:schemeClr val="accent1">
                    <a:satMod val="220000"/>
                    <a:alpha val="35000"/>
                  </a:schemeClr>
                </a:glow>
              </a:effectLst>
            </a:endParaRPr>
          </a:p>
        </p:txBody>
      </p:sp>
      <p:sp>
        <p:nvSpPr>
          <p:cNvPr id="8" name="TextBox 7"/>
          <p:cNvSpPr txBox="1"/>
          <p:nvPr/>
        </p:nvSpPr>
        <p:spPr>
          <a:xfrm>
            <a:off x="356542" y="2267456"/>
            <a:ext cx="4431482" cy="2862322"/>
          </a:xfrm>
          <a:prstGeom prst="rect">
            <a:avLst/>
          </a:prstGeom>
          <a:noFill/>
        </p:spPr>
        <p:txBody>
          <a:bodyPr wrap="square" rtlCol="0">
            <a:spAutoFit/>
          </a:bodyPr>
          <a:lstStyle/>
          <a:p>
            <a:r>
              <a:rPr lang="en-GB" b="1" dirty="0" smtClean="0">
                <a:solidFill>
                  <a:srgbClr val="0070C0"/>
                </a:solidFill>
              </a:rPr>
              <a:t>Refers </a:t>
            </a:r>
            <a:r>
              <a:rPr lang="en-GB" b="1" dirty="0">
                <a:solidFill>
                  <a:srgbClr val="0070C0"/>
                </a:solidFill>
              </a:rPr>
              <a:t>to how accurately a test or measuring instrument measures what it says it </a:t>
            </a:r>
            <a:r>
              <a:rPr lang="en-GB" b="1" dirty="0" smtClean="0">
                <a:solidFill>
                  <a:srgbClr val="0070C0"/>
                </a:solidFill>
              </a:rPr>
              <a:t>measures</a:t>
            </a:r>
            <a:r>
              <a:rPr lang="en-GB" dirty="0" smtClean="0"/>
              <a:t>. (Whether </a:t>
            </a:r>
            <a:r>
              <a:rPr lang="en-GB" dirty="0"/>
              <a:t>the </a:t>
            </a:r>
            <a:r>
              <a:rPr lang="en-GB" dirty="0" smtClean="0"/>
              <a:t>results </a:t>
            </a:r>
            <a:r>
              <a:rPr lang="en-GB" b="1" dirty="0"/>
              <a:t>are due to the manipulation </a:t>
            </a:r>
            <a:r>
              <a:rPr lang="en-GB" dirty="0"/>
              <a:t>of </a:t>
            </a:r>
            <a:r>
              <a:rPr lang="en-GB" dirty="0" smtClean="0"/>
              <a:t>the IV </a:t>
            </a:r>
            <a:r>
              <a:rPr lang="en-GB" dirty="0"/>
              <a:t>and not some other </a:t>
            </a:r>
            <a:r>
              <a:rPr lang="en-GB" dirty="0" smtClean="0"/>
              <a:t>factor (extraneous variables</a:t>
            </a:r>
            <a:r>
              <a:rPr lang="en-GB" dirty="0"/>
              <a:t>). </a:t>
            </a:r>
            <a:endParaRPr lang="en-GB" dirty="0" smtClean="0"/>
          </a:p>
          <a:p>
            <a:r>
              <a:rPr lang="en-GB" b="1" u="sng" dirty="0" smtClean="0"/>
              <a:t>Could be improved by?</a:t>
            </a:r>
          </a:p>
          <a:p>
            <a:r>
              <a:rPr lang="en-GB" dirty="0" smtClean="0"/>
              <a:t>e.g. Controlling </a:t>
            </a:r>
            <a:r>
              <a:rPr lang="en-GB" dirty="0"/>
              <a:t>extraneous variables, using standardized instructions, counter balancing,  </a:t>
            </a:r>
            <a:r>
              <a:rPr lang="en-GB" dirty="0" smtClean="0"/>
              <a:t>eliminating </a:t>
            </a:r>
            <a:r>
              <a:rPr lang="en-GB" dirty="0"/>
              <a:t>demand characteristics and investigator effects. </a:t>
            </a:r>
          </a:p>
        </p:txBody>
      </p:sp>
      <p:sp>
        <p:nvSpPr>
          <p:cNvPr id="11" name="TextBox 10"/>
          <p:cNvSpPr txBox="1"/>
          <p:nvPr/>
        </p:nvSpPr>
        <p:spPr>
          <a:xfrm>
            <a:off x="4930015" y="2267456"/>
            <a:ext cx="3594320" cy="2862322"/>
          </a:xfrm>
          <a:prstGeom prst="rect">
            <a:avLst/>
          </a:prstGeom>
          <a:noFill/>
        </p:spPr>
        <p:txBody>
          <a:bodyPr wrap="square" rtlCol="0">
            <a:spAutoFit/>
          </a:bodyPr>
          <a:lstStyle/>
          <a:p>
            <a:r>
              <a:rPr lang="en-GB" dirty="0"/>
              <a:t>T</a:t>
            </a:r>
            <a:r>
              <a:rPr lang="en-GB" dirty="0" smtClean="0"/>
              <a:t>he </a:t>
            </a:r>
            <a:r>
              <a:rPr lang="en-GB" dirty="0"/>
              <a:t>extent to which the results of a study </a:t>
            </a:r>
            <a:r>
              <a:rPr lang="en-GB" b="1" dirty="0"/>
              <a:t>can be generalized </a:t>
            </a:r>
            <a:r>
              <a:rPr lang="en-GB" dirty="0"/>
              <a:t>to other settings (ecological validity), other people (population validity) and over time (historical validity). </a:t>
            </a:r>
            <a:endParaRPr lang="en-GB" dirty="0" smtClean="0"/>
          </a:p>
          <a:p>
            <a:endParaRPr lang="en-GB" dirty="0"/>
          </a:p>
          <a:p>
            <a:r>
              <a:rPr lang="en-GB" b="1" u="sng" dirty="0"/>
              <a:t>Could be improved by?</a:t>
            </a:r>
          </a:p>
          <a:p>
            <a:r>
              <a:rPr lang="en-GB" dirty="0"/>
              <a:t> </a:t>
            </a:r>
            <a:r>
              <a:rPr lang="en-GB" dirty="0" smtClean="0"/>
              <a:t>e.g. Use more </a:t>
            </a:r>
            <a:r>
              <a:rPr lang="en-GB" dirty="0"/>
              <a:t>natural </a:t>
            </a:r>
            <a:r>
              <a:rPr lang="en-GB" dirty="0" smtClean="0"/>
              <a:t>setting, use </a:t>
            </a:r>
            <a:r>
              <a:rPr lang="en-GB" dirty="0"/>
              <a:t>random sampling to select participants.</a:t>
            </a:r>
          </a:p>
        </p:txBody>
      </p:sp>
      <p:sp>
        <p:nvSpPr>
          <p:cNvPr id="12" name="Rounded Rectangle 11"/>
          <p:cNvSpPr/>
          <p:nvPr/>
        </p:nvSpPr>
        <p:spPr>
          <a:xfrm>
            <a:off x="336670" y="1081870"/>
            <a:ext cx="8230530" cy="422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Validity refers to whether or not </a:t>
            </a:r>
            <a:r>
              <a:rPr lang="en-GB" sz="3200" dirty="0" smtClean="0"/>
              <a:t>an investigation </a:t>
            </a:r>
            <a:r>
              <a:rPr lang="en-GB" sz="3200" b="1" dirty="0" smtClean="0">
                <a:solidFill>
                  <a:schemeClr val="tx1"/>
                </a:solidFill>
              </a:rPr>
              <a:t>actually measures what it claims to measure.</a:t>
            </a:r>
            <a:endParaRPr lang="en-GB" sz="3200" b="1" dirty="0">
              <a:solidFill>
                <a:schemeClr val="tx1"/>
              </a:solidFill>
            </a:endParaRPr>
          </a:p>
        </p:txBody>
      </p:sp>
    </p:spTree>
    <p:extLst>
      <p:ext uri="{BB962C8B-B14F-4D97-AF65-F5344CB8AC3E}">
        <p14:creationId xmlns:p14="http://schemas.microsoft.com/office/powerpoint/2010/main" val="13513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anim calcmode="lin" valueType="num">
                                      <p:cBhvr>
                                        <p:cTn id="2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1000"/>
                                        <p:tgtEl>
                                          <p:spTgt spid="8">
                                            <p:txEl>
                                              <p:pRg st="2" end="2"/>
                                            </p:txEl>
                                          </p:spTgt>
                                        </p:tgtEl>
                                      </p:cBhvr>
                                    </p:animEffect>
                                    <p:anim calcmode="lin" valueType="num">
                                      <p:cBhvr>
                                        <p:cTn id="4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fade">
                                      <p:cBhvr>
                                        <p:cTn id="48" dur="1000"/>
                                        <p:tgtEl>
                                          <p:spTgt spid="11">
                                            <p:txEl>
                                              <p:pRg st="0" end="0"/>
                                            </p:txEl>
                                          </p:spTgt>
                                        </p:tgtEl>
                                      </p:cBhvr>
                                    </p:animEffect>
                                    <p:anim calcmode="lin" valueType="num">
                                      <p:cBhvr>
                                        <p:cTn id="4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1000"/>
                                        <p:tgtEl>
                                          <p:spTgt spid="11">
                                            <p:txEl>
                                              <p:pRg st="2" end="2"/>
                                            </p:txEl>
                                          </p:spTgt>
                                        </p:tgtEl>
                                      </p:cBhvr>
                                    </p:animEffect>
                                    <p:anim calcmode="lin" valueType="num">
                                      <p:cBhvr>
                                        <p:cTn id="5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fade">
                                      <p:cBhvr>
                                        <p:cTn id="62" dur="1000"/>
                                        <p:tgtEl>
                                          <p:spTgt spid="11">
                                            <p:txEl>
                                              <p:pRg st="3" end="3"/>
                                            </p:txEl>
                                          </p:spTgt>
                                        </p:tgtEl>
                                      </p:cBhvr>
                                    </p:animEffect>
                                    <p:anim calcmode="lin" valueType="num">
                                      <p:cBhvr>
                                        <p:cTn id="6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8" grpId="0" build="p"/>
      <p:bldP spid="11" grpId="0" uiExpand="1" build="p"/>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
        <p:nvSpPr>
          <p:cNvPr id="5" name="Title 1"/>
          <p:cNvSpPr txBox="1">
            <a:spLocks/>
          </p:cNvSpPr>
          <p:nvPr/>
        </p:nvSpPr>
        <p:spPr>
          <a:xfrm>
            <a:off x="545632" y="182083"/>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u="sng" dirty="0" smtClean="0">
                <a:solidFill>
                  <a:prstClr val="black">
                    <a:lumMod val="85000"/>
                    <a:lumOff val="15000"/>
                  </a:prstClr>
                </a:solidFill>
              </a:rPr>
              <a:t>Assessing </a:t>
            </a:r>
            <a:r>
              <a:rPr lang="en-GB" sz="4000" dirty="0" smtClean="0">
                <a:solidFill>
                  <a:prstClr val="black">
                    <a:lumMod val="85000"/>
                    <a:lumOff val="15000"/>
                  </a:prstClr>
                </a:solidFill>
              </a:rPr>
              <a:t>and</a:t>
            </a:r>
            <a:r>
              <a:rPr lang="en-GB" sz="4000" b="1" i="1" u="sng" dirty="0" smtClean="0">
                <a:solidFill>
                  <a:prstClr val="black">
                    <a:lumMod val="85000"/>
                    <a:lumOff val="15000"/>
                  </a:prstClr>
                </a:solidFill>
              </a:rPr>
              <a:t> improving </a:t>
            </a:r>
            <a:r>
              <a:rPr lang="en-GB" sz="4000" b="1" dirty="0" smtClean="0">
                <a:solidFill>
                  <a:prstClr val="black">
                    <a:lumMod val="85000"/>
                    <a:lumOff val="15000"/>
                  </a:prstClr>
                </a:solidFill>
              </a:rPr>
              <a:t>Validity</a:t>
            </a:r>
            <a:endParaRPr lang="en-GB" sz="4000" b="1" dirty="0">
              <a:solidFill>
                <a:prstClr val="black">
                  <a:lumMod val="85000"/>
                  <a:lumOff val="15000"/>
                </a:prstClr>
              </a:solidFill>
            </a:endParaRPr>
          </a:p>
        </p:txBody>
      </p:sp>
      <p:sp>
        <p:nvSpPr>
          <p:cNvPr id="6" name="AutoShape 2" descr="https://explorable.com/images/validity-and-reliability.jpg"/>
          <p:cNvSpPr>
            <a:spLocks noChangeAspect="1" noChangeArrowheads="1"/>
          </p:cNvSpPr>
          <p:nvPr/>
        </p:nvSpPr>
        <p:spPr bwMode="auto">
          <a:xfrm>
            <a:off x="155575" y="-982663"/>
            <a:ext cx="4714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Rounded Rectangle 1"/>
          <p:cNvSpPr/>
          <p:nvPr/>
        </p:nvSpPr>
        <p:spPr>
          <a:xfrm>
            <a:off x="155575" y="1109999"/>
            <a:ext cx="8808913" cy="457937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800" b="1" dirty="0">
              <a:solidFill>
                <a:prstClr val="black"/>
              </a:solidFill>
            </a:endParaRPr>
          </a:p>
        </p:txBody>
      </p:sp>
      <p:sp>
        <p:nvSpPr>
          <p:cNvPr id="7" name="Rectangle 6"/>
          <p:cNvSpPr/>
          <p:nvPr/>
        </p:nvSpPr>
        <p:spPr>
          <a:xfrm>
            <a:off x="1691680" y="1039300"/>
            <a:ext cx="5091758" cy="523220"/>
          </a:xfrm>
          <a:prstGeom prst="rect">
            <a:avLst/>
          </a:prstGeom>
          <a:noFill/>
        </p:spPr>
        <p:txBody>
          <a:bodyPr wrap="square" lIns="91440" tIns="45720" rIns="91440" bIns="45720">
            <a:spAutoFit/>
          </a:bodyPr>
          <a:lstStyle/>
          <a:p>
            <a:pPr algn="ctr"/>
            <a:r>
              <a:rPr lang="en-US" sz="2800" b="1" spc="300" dirty="0" smtClean="0">
                <a:ln w="11430" cmpd="sng">
                  <a:solidFill>
                    <a:srgbClr val="A63212">
                      <a:tint val="10000"/>
                    </a:srgbClr>
                  </a:solidFill>
                  <a:prstDash val="solid"/>
                  <a:miter lim="800000"/>
                </a:ln>
                <a:gradFill>
                  <a:gsLst>
                    <a:gs pos="10000">
                      <a:srgbClr val="A63212">
                        <a:tint val="83000"/>
                        <a:shade val="100000"/>
                        <a:satMod val="200000"/>
                      </a:srgbClr>
                    </a:gs>
                    <a:gs pos="75000">
                      <a:srgbClr val="A63212">
                        <a:tint val="100000"/>
                        <a:shade val="50000"/>
                        <a:satMod val="150000"/>
                      </a:srgbClr>
                    </a:gs>
                  </a:gsLst>
                  <a:lin ang="5400000"/>
                </a:gradFill>
                <a:effectLst>
                  <a:glow rad="45500">
                    <a:srgbClr val="A63212">
                      <a:satMod val="220000"/>
                      <a:alpha val="35000"/>
                    </a:srgbClr>
                  </a:glow>
                </a:effectLst>
              </a:rPr>
              <a:t>Internal    validity</a:t>
            </a:r>
            <a:endParaRPr lang="en-US" sz="2800" b="1" spc="300" dirty="0">
              <a:ln w="11430" cmpd="sng">
                <a:solidFill>
                  <a:srgbClr val="A63212">
                    <a:tint val="10000"/>
                  </a:srgbClr>
                </a:solidFill>
                <a:prstDash val="solid"/>
                <a:miter lim="800000"/>
              </a:ln>
              <a:gradFill>
                <a:gsLst>
                  <a:gs pos="10000">
                    <a:srgbClr val="A63212">
                      <a:tint val="83000"/>
                      <a:shade val="100000"/>
                      <a:satMod val="200000"/>
                    </a:srgbClr>
                  </a:gs>
                  <a:gs pos="75000">
                    <a:srgbClr val="A63212">
                      <a:tint val="100000"/>
                      <a:shade val="50000"/>
                      <a:satMod val="150000"/>
                    </a:srgbClr>
                  </a:gs>
                </a:gsLst>
                <a:lin ang="5400000"/>
              </a:gradFill>
              <a:effectLst>
                <a:glow rad="45500">
                  <a:srgbClr val="A63212">
                    <a:satMod val="220000"/>
                    <a:alpha val="35000"/>
                  </a:srgbClr>
                </a:glow>
              </a:effectLst>
            </a:endParaRPr>
          </a:p>
        </p:txBody>
      </p:sp>
      <p:sp>
        <p:nvSpPr>
          <p:cNvPr id="10" name="Rectangle 9"/>
          <p:cNvSpPr/>
          <p:nvPr/>
        </p:nvSpPr>
        <p:spPr>
          <a:xfrm>
            <a:off x="251520" y="1700808"/>
            <a:ext cx="8684724" cy="3785652"/>
          </a:xfrm>
          <a:prstGeom prst="rect">
            <a:avLst/>
          </a:prstGeom>
        </p:spPr>
        <p:txBody>
          <a:bodyPr wrap="square">
            <a:spAutoFit/>
          </a:bodyPr>
          <a:lstStyle/>
          <a:p>
            <a:r>
              <a:rPr lang="en-GB" sz="2000" b="1" dirty="0"/>
              <a:t>Concurrent validity </a:t>
            </a:r>
            <a:r>
              <a:rPr lang="en-GB" sz="2000" dirty="0"/>
              <a:t>involves assessing </a:t>
            </a:r>
            <a:r>
              <a:rPr lang="en-GB" sz="2000" i="1" dirty="0">
                <a:solidFill>
                  <a:srgbClr val="002060"/>
                </a:solidFill>
              </a:rPr>
              <a:t>how closely </a:t>
            </a:r>
            <a:r>
              <a:rPr lang="en-GB" sz="2000" i="1" dirty="0" smtClean="0">
                <a:solidFill>
                  <a:srgbClr val="002060"/>
                </a:solidFill>
              </a:rPr>
              <a:t>a measure matches </a:t>
            </a:r>
            <a:r>
              <a:rPr lang="en-GB" sz="2000" i="1" dirty="0">
                <a:solidFill>
                  <a:srgbClr val="002060"/>
                </a:solidFill>
              </a:rPr>
              <a:t>a different measurement</a:t>
            </a:r>
            <a:r>
              <a:rPr lang="en-GB" sz="2000" dirty="0"/>
              <a:t> </a:t>
            </a:r>
            <a:r>
              <a:rPr lang="en-GB" sz="2000" dirty="0" smtClean="0"/>
              <a:t>obtained </a:t>
            </a:r>
            <a:r>
              <a:rPr lang="en-GB" sz="2000" dirty="0"/>
              <a:t>from the same </a:t>
            </a:r>
            <a:r>
              <a:rPr lang="en-GB" sz="2000" dirty="0" smtClean="0"/>
              <a:t>participants</a:t>
            </a:r>
            <a:r>
              <a:rPr lang="en-GB" sz="2000" dirty="0"/>
              <a:t>. </a:t>
            </a:r>
            <a:r>
              <a:rPr lang="en-GB" sz="2000" dirty="0" smtClean="0"/>
              <a:t>(I.e. to improve: Taking a different type of </a:t>
            </a:r>
            <a:r>
              <a:rPr lang="en-GB" sz="2000" dirty="0"/>
              <a:t>measure </a:t>
            </a:r>
            <a:r>
              <a:rPr lang="en-GB" sz="2000" dirty="0" smtClean="0"/>
              <a:t>from </a:t>
            </a:r>
            <a:r>
              <a:rPr lang="en-GB" sz="2000" dirty="0"/>
              <a:t>the same </a:t>
            </a:r>
            <a:r>
              <a:rPr lang="en-GB" sz="2000" dirty="0" smtClean="0"/>
              <a:t>participants </a:t>
            </a:r>
            <a:r>
              <a:rPr lang="en-GB" sz="2000" dirty="0"/>
              <a:t>and </a:t>
            </a:r>
            <a:r>
              <a:rPr lang="en-GB" sz="2000" dirty="0" smtClean="0"/>
              <a:t>comparing. </a:t>
            </a:r>
            <a:r>
              <a:rPr lang="en-GB" sz="2000" dirty="0"/>
              <a:t>If the scores agree, the </a:t>
            </a:r>
            <a:r>
              <a:rPr lang="en-GB" sz="2000" dirty="0" smtClean="0"/>
              <a:t>procedure has high concurrent </a:t>
            </a:r>
            <a:r>
              <a:rPr lang="en-GB" sz="2000" dirty="0"/>
              <a:t>validity</a:t>
            </a:r>
            <a:r>
              <a:rPr lang="en-GB" sz="2000" dirty="0" smtClean="0"/>
              <a:t>)</a:t>
            </a:r>
          </a:p>
          <a:p>
            <a:endParaRPr lang="en-GB" sz="2000" dirty="0" smtClean="0"/>
          </a:p>
          <a:p>
            <a:r>
              <a:rPr lang="en-GB" sz="2000" b="1" dirty="0" smtClean="0"/>
              <a:t>Content </a:t>
            </a:r>
            <a:r>
              <a:rPr lang="en-GB" sz="2000" b="1" dirty="0"/>
              <a:t>validity </a:t>
            </a:r>
            <a:r>
              <a:rPr lang="en-GB" sz="2000" dirty="0"/>
              <a:t>involves </a:t>
            </a:r>
            <a:r>
              <a:rPr lang="en-GB" sz="2000" i="1" dirty="0">
                <a:solidFill>
                  <a:srgbClr val="002060"/>
                </a:solidFill>
              </a:rPr>
              <a:t>asking experts in the field to check </a:t>
            </a:r>
            <a:r>
              <a:rPr lang="en-GB" sz="2000" dirty="0"/>
              <a:t>the content of </a:t>
            </a:r>
            <a:r>
              <a:rPr lang="en-GB" sz="2000" dirty="0" smtClean="0"/>
              <a:t>your measuring techniques e.g. questionnaires</a:t>
            </a:r>
            <a:r>
              <a:rPr lang="en-GB" sz="2000" dirty="0"/>
              <a:t>. </a:t>
            </a:r>
            <a:r>
              <a:rPr lang="en-GB" sz="2000" dirty="0" smtClean="0"/>
              <a:t>(E.g. if investigating panic attacks - ask experts </a:t>
            </a:r>
            <a:r>
              <a:rPr lang="en-GB" sz="2000" dirty="0"/>
              <a:t>in the field to assess the </a:t>
            </a:r>
            <a:r>
              <a:rPr lang="en-GB" sz="2000" dirty="0" smtClean="0"/>
              <a:t>questionnaire to </a:t>
            </a:r>
            <a:r>
              <a:rPr lang="en-GB" sz="2000" dirty="0"/>
              <a:t>see if they are an accurate measure of panic </a:t>
            </a:r>
            <a:r>
              <a:rPr lang="en-GB" sz="2000" dirty="0" smtClean="0"/>
              <a:t>attacks).</a:t>
            </a:r>
          </a:p>
          <a:p>
            <a:endParaRPr lang="en-GB" sz="2000" dirty="0" smtClean="0"/>
          </a:p>
          <a:p>
            <a:r>
              <a:rPr lang="en-GB" sz="2000" b="1" dirty="0" smtClean="0"/>
              <a:t>Face </a:t>
            </a:r>
            <a:r>
              <a:rPr lang="en-GB" sz="2000" b="1" dirty="0"/>
              <a:t>validity </a:t>
            </a:r>
            <a:r>
              <a:rPr lang="en-GB" sz="2000" dirty="0" smtClean="0"/>
              <a:t>involves </a:t>
            </a:r>
            <a:r>
              <a:rPr lang="en-GB" sz="2000" dirty="0"/>
              <a:t>looking at the </a:t>
            </a:r>
            <a:r>
              <a:rPr lang="en-GB" sz="2000" dirty="0" smtClean="0"/>
              <a:t>measure to </a:t>
            </a:r>
            <a:r>
              <a:rPr lang="en-GB" sz="2000" dirty="0"/>
              <a:t>see if they </a:t>
            </a:r>
            <a:r>
              <a:rPr lang="en-GB" sz="2000" dirty="0" smtClean="0"/>
              <a:t>seem to measure what they </a:t>
            </a:r>
            <a:r>
              <a:rPr lang="en-GB" sz="2000" i="1" dirty="0" smtClean="0">
                <a:solidFill>
                  <a:srgbClr val="002060"/>
                </a:solidFill>
              </a:rPr>
              <a:t>claim ‘on the face of it’ </a:t>
            </a:r>
            <a:r>
              <a:rPr lang="en-GB" sz="2000" u="sng" dirty="0" smtClean="0"/>
              <a:t>(less rigorous!!)</a:t>
            </a:r>
            <a:endParaRPr lang="en-GB" sz="2000" u="sng" dirty="0"/>
          </a:p>
        </p:txBody>
      </p:sp>
    </p:spTree>
    <p:extLst>
      <p:ext uri="{BB962C8B-B14F-4D97-AF65-F5344CB8AC3E}">
        <p14:creationId xmlns:p14="http://schemas.microsoft.com/office/powerpoint/2010/main" val="263562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71" y="1340768"/>
            <a:ext cx="7467600" cy="3951337"/>
          </a:xfrm>
        </p:spPr>
        <p:txBody>
          <a:bodyPr/>
          <a:lstStyle/>
          <a:p>
            <a:r>
              <a:rPr lang="en-GB" b="1" i="1" dirty="0" smtClean="0"/>
              <a:t>VALIDITY</a:t>
            </a:r>
            <a:r>
              <a:rPr lang="en-GB" dirty="0" smtClean="0"/>
              <a:t>: Does a study measure </a:t>
            </a:r>
            <a:r>
              <a:rPr lang="en-GB" dirty="0"/>
              <a:t>what it claims to measure. </a:t>
            </a:r>
            <a:endParaRPr lang="en-GB" dirty="0" smtClean="0"/>
          </a:p>
        </p:txBody>
      </p:sp>
      <p:sp>
        <p:nvSpPr>
          <p:cNvPr id="4" name="TextBox 3"/>
          <p:cNvSpPr txBox="1"/>
          <p:nvPr/>
        </p:nvSpPr>
        <p:spPr>
          <a:xfrm>
            <a:off x="-11296" y="5561919"/>
            <a:ext cx="9155296" cy="1200329"/>
          </a:xfrm>
          <a:prstGeom prst="rect">
            <a:avLst/>
          </a:prstGeom>
          <a:solidFill>
            <a:srgbClr val="33CC33"/>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a:t>
            </a:r>
            <a:r>
              <a:rPr lang="en-GB" kern="0" dirty="0" smtClean="0">
                <a:solidFill>
                  <a:prstClr val="black"/>
                </a:solidFill>
                <a:latin typeface="Comic Sans MS"/>
              </a:rPr>
              <a:t>be able to EXPLAIN all key terms in the Research Methods topic.</a:t>
            </a:r>
          </a:p>
          <a:p>
            <a:pPr marL="285750" indent="-285750">
              <a:buFont typeface="Arial" panose="020B0604020202020204" pitchFamily="34" charset="0"/>
              <a:buChar char="•"/>
              <a:defRPr/>
            </a:pPr>
            <a:r>
              <a:rPr lang="en-GB" kern="0" dirty="0" smtClean="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smtClean="0">
                <a:solidFill>
                  <a:prstClr val="black"/>
                </a:solidFill>
                <a:latin typeface="Comic Sans MS"/>
              </a:rPr>
              <a:t>To BE ABLE TO apply research methods to novel situations.</a:t>
            </a:r>
            <a:endParaRPr lang="en-GB" kern="0" dirty="0">
              <a:solidFill>
                <a:prstClr val="black"/>
              </a:solidFill>
              <a:latin typeface="Comic Sans MS"/>
            </a:endParaRPr>
          </a:p>
        </p:txBody>
      </p:sp>
      <p:sp>
        <p:nvSpPr>
          <p:cNvPr id="5" name="Title 1"/>
          <p:cNvSpPr txBox="1">
            <a:spLocks/>
          </p:cNvSpPr>
          <p:nvPr/>
        </p:nvSpPr>
        <p:spPr>
          <a:xfrm>
            <a:off x="545632" y="182083"/>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i="1" u="sng" dirty="0" smtClean="0">
                <a:solidFill>
                  <a:prstClr val="black">
                    <a:lumMod val="85000"/>
                    <a:lumOff val="15000"/>
                  </a:prstClr>
                </a:solidFill>
              </a:rPr>
              <a:t>Assessing</a:t>
            </a:r>
            <a:r>
              <a:rPr lang="en-GB" sz="4000" dirty="0" smtClean="0">
                <a:solidFill>
                  <a:prstClr val="black">
                    <a:lumMod val="85000"/>
                    <a:lumOff val="15000"/>
                  </a:prstClr>
                </a:solidFill>
              </a:rPr>
              <a:t> and </a:t>
            </a:r>
            <a:r>
              <a:rPr lang="en-GB" sz="4000" b="1" i="1" u="sng" dirty="0" smtClean="0">
                <a:solidFill>
                  <a:prstClr val="black">
                    <a:lumMod val="85000"/>
                    <a:lumOff val="15000"/>
                  </a:prstClr>
                </a:solidFill>
              </a:rPr>
              <a:t>improving </a:t>
            </a:r>
            <a:r>
              <a:rPr lang="en-GB" sz="4000" b="1" dirty="0" smtClean="0">
                <a:solidFill>
                  <a:prstClr val="black">
                    <a:lumMod val="85000"/>
                    <a:lumOff val="15000"/>
                  </a:prstClr>
                </a:solidFill>
              </a:rPr>
              <a:t>Validity</a:t>
            </a:r>
            <a:endParaRPr lang="en-GB" sz="4000" b="1" dirty="0">
              <a:solidFill>
                <a:prstClr val="black">
                  <a:lumMod val="85000"/>
                  <a:lumOff val="15000"/>
                </a:prstClr>
              </a:solidFill>
            </a:endParaRPr>
          </a:p>
        </p:txBody>
      </p:sp>
      <p:sp>
        <p:nvSpPr>
          <p:cNvPr id="6" name="AutoShape 2" descr="https://explorable.com/images/validity-and-reliability.jpg"/>
          <p:cNvSpPr>
            <a:spLocks noChangeAspect="1" noChangeArrowheads="1"/>
          </p:cNvSpPr>
          <p:nvPr/>
        </p:nvSpPr>
        <p:spPr bwMode="auto">
          <a:xfrm>
            <a:off x="155575" y="-982663"/>
            <a:ext cx="4714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499"/>
          <a:stretch/>
        </p:blipFill>
        <p:spPr bwMode="auto">
          <a:xfrm>
            <a:off x="968969" y="2492896"/>
            <a:ext cx="6798604" cy="26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55575" y="1081870"/>
            <a:ext cx="8808913" cy="457937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800" b="1" dirty="0">
              <a:solidFill>
                <a:prstClr val="black"/>
              </a:solidFill>
            </a:endParaRPr>
          </a:p>
        </p:txBody>
      </p:sp>
      <p:sp>
        <p:nvSpPr>
          <p:cNvPr id="9" name="Rectangle 8"/>
          <p:cNvSpPr/>
          <p:nvPr/>
        </p:nvSpPr>
        <p:spPr>
          <a:xfrm>
            <a:off x="1677040" y="1081870"/>
            <a:ext cx="6285870" cy="707886"/>
          </a:xfrm>
          <a:prstGeom prst="rect">
            <a:avLst/>
          </a:prstGeom>
          <a:noFill/>
        </p:spPr>
        <p:txBody>
          <a:bodyPr wrap="square" lIns="91440" tIns="45720" rIns="91440" bIns="45720">
            <a:spAutoFit/>
          </a:bodyPr>
          <a:lstStyle/>
          <a:p>
            <a:pPr algn="ctr"/>
            <a:r>
              <a:rPr lang="en-US" sz="4000" b="1" spc="300" dirty="0" smtClean="0">
                <a:ln w="11430" cmpd="sng">
                  <a:solidFill>
                    <a:srgbClr val="A63212">
                      <a:tint val="10000"/>
                    </a:srgbClr>
                  </a:solidFill>
                  <a:prstDash val="solid"/>
                  <a:miter lim="800000"/>
                </a:ln>
                <a:solidFill>
                  <a:srgbClr val="4E66B2">
                    <a:lumMod val="75000"/>
                  </a:srgbClr>
                </a:solidFill>
                <a:effectLst>
                  <a:glow rad="45500">
                    <a:srgbClr val="A63212">
                      <a:satMod val="220000"/>
                      <a:alpha val="35000"/>
                    </a:srgbClr>
                  </a:glow>
                </a:effectLst>
              </a:rPr>
              <a:t>External validity</a:t>
            </a:r>
            <a:endParaRPr lang="en-US" sz="4000" b="1" spc="300" dirty="0">
              <a:ln w="11430" cmpd="sng">
                <a:solidFill>
                  <a:srgbClr val="A63212">
                    <a:tint val="10000"/>
                  </a:srgbClr>
                </a:solidFill>
                <a:prstDash val="solid"/>
                <a:miter lim="800000"/>
              </a:ln>
              <a:solidFill>
                <a:srgbClr val="4E66B2">
                  <a:lumMod val="75000"/>
                </a:srgbClr>
              </a:solidFill>
              <a:effectLst>
                <a:glow rad="45500">
                  <a:srgbClr val="A63212">
                    <a:satMod val="220000"/>
                    <a:alpha val="35000"/>
                  </a:srgbClr>
                </a:glow>
              </a:effectLst>
            </a:endParaRPr>
          </a:p>
        </p:txBody>
      </p:sp>
      <p:sp>
        <p:nvSpPr>
          <p:cNvPr id="11" name="TextBox 10"/>
          <p:cNvSpPr txBox="1"/>
          <p:nvPr/>
        </p:nvSpPr>
        <p:spPr>
          <a:xfrm>
            <a:off x="1115616" y="2267456"/>
            <a:ext cx="7408719" cy="923330"/>
          </a:xfrm>
          <a:prstGeom prst="rect">
            <a:avLst/>
          </a:prstGeom>
          <a:noFill/>
        </p:spPr>
        <p:txBody>
          <a:bodyPr wrap="square" rtlCol="0">
            <a:spAutoFit/>
          </a:bodyPr>
          <a:lstStyle/>
          <a:p>
            <a:endParaRPr lang="en-GB" dirty="0">
              <a:solidFill>
                <a:prstClr val="black"/>
              </a:solidFill>
            </a:endParaRPr>
          </a:p>
          <a:p>
            <a:r>
              <a:rPr lang="en-GB" b="1" u="sng" dirty="0">
                <a:solidFill>
                  <a:prstClr val="black"/>
                </a:solidFill>
              </a:rPr>
              <a:t>Could be improved by?</a:t>
            </a:r>
          </a:p>
          <a:p>
            <a:r>
              <a:rPr lang="en-GB" dirty="0">
                <a:solidFill>
                  <a:prstClr val="black"/>
                </a:solidFill>
              </a:rPr>
              <a:t> </a:t>
            </a:r>
            <a:r>
              <a:rPr lang="en-GB" dirty="0" smtClean="0">
                <a:solidFill>
                  <a:prstClr val="black"/>
                </a:solidFill>
              </a:rPr>
              <a:t>e.g. Use more </a:t>
            </a:r>
            <a:r>
              <a:rPr lang="en-GB" dirty="0">
                <a:solidFill>
                  <a:prstClr val="black"/>
                </a:solidFill>
              </a:rPr>
              <a:t>natural </a:t>
            </a:r>
            <a:r>
              <a:rPr lang="en-GB" dirty="0" smtClean="0">
                <a:solidFill>
                  <a:prstClr val="black"/>
                </a:solidFill>
              </a:rPr>
              <a:t>setting, use </a:t>
            </a:r>
            <a:r>
              <a:rPr lang="en-GB" dirty="0">
                <a:solidFill>
                  <a:prstClr val="black"/>
                </a:solidFill>
              </a:rPr>
              <a:t>random sampling to select participants.</a:t>
            </a:r>
          </a:p>
        </p:txBody>
      </p:sp>
    </p:spTree>
    <p:extLst>
      <p:ext uri="{BB962C8B-B14F-4D97-AF65-F5344CB8AC3E}">
        <p14:creationId xmlns:p14="http://schemas.microsoft.com/office/powerpoint/2010/main" val="30915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1000"/>
                                        <p:tgtEl>
                                          <p:spTgt spid="11">
                                            <p:txEl>
                                              <p:pRg st="2" end="2"/>
                                            </p:txEl>
                                          </p:spTgt>
                                        </p:tgtEl>
                                      </p:cBhvr>
                                    </p:animEffect>
                                    <p:anim calcmode="lin" valueType="num">
                                      <p:cBhvr>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1552"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797" y="2420888"/>
            <a:ext cx="5976664" cy="45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160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24"/>
          <a:stretch/>
        </p:blipFill>
        <p:spPr bwMode="auto">
          <a:xfrm>
            <a:off x="62171" y="0"/>
            <a:ext cx="9008362" cy="615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31840" y="0"/>
            <a:ext cx="2448272" cy="242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80113" y="28600"/>
            <a:ext cx="3490420" cy="20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580113" y="2036872"/>
            <a:ext cx="3490420" cy="1879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742386" y="4056916"/>
            <a:ext cx="3328148" cy="20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47864" y="4293096"/>
            <a:ext cx="2394522" cy="20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1648" y="4293096"/>
            <a:ext cx="3106216" cy="20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7544" y="2636912"/>
            <a:ext cx="2904296" cy="1420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3342144" y="2204864"/>
            <a:ext cx="2394522" cy="20646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How can we deal with these?</a:t>
            </a:r>
            <a:endParaRPr lang="en-GB" sz="2400" dirty="0">
              <a:latin typeface="Comic Sans MS" panose="030F0702030302020204" pitchFamily="66" charset="0"/>
            </a:endParaRPr>
          </a:p>
        </p:txBody>
      </p:sp>
    </p:spTree>
    <p:extLst>
      <p:ext uri="{BB962C8B-B14F-4D97-AF65-F5344CB8AC3E}">
        <p14:creationId xmlns:p14="http://schemas.microsoft.com/office/powerpoint/2010/main" val="35389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fltVal val="0"/>
                                          </p:val>
                                        </p:tav>
                                      </p:tavLst>
                                    </p:anim>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1552"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875247"/>
            <a:ext cx="5976664" cy="228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242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88586" y="1364997"/>
            <a:ext cx="7467600" cy="3951337"/>
          </a:xfrm>
        </p:spPr>
        <p:txBody>
          <a:bodyPr>
            <a:normAutofit lnSpcReduction="10000"/>
          </a:bodyPr>
          <a:lstStyle/>
          <a:p>
            <a:pPr marL="0" indent="0">
              <a:buNone/>
            </a:pPr>
            <a:r>
              <a:rPr lang="en-GB" sz="2800" dirty="0" smtClean="0"/>
              <a:t>We use statistical tests to see if the difference/correlation/effect etc. in our results is ‘</a:t>
            </a:r>
            <a:r>
              <a:rPr lang="en-GB" sz="4000" b="1" i="1" dirty="0" smtClean="0"/>
              <a:t>significant</a:t>
            </a:r>
            <a:r>
              <a:rPr lang="en-GB" sz="2800" dirty="0" smtClean="0"/>
              <a:t>’ or likely just due to random variation.</a:t>
            </a:r>
          </a:p>
          <a:p>
            <a:pPr marL="0" indent="0">
              <a:buNone/>
            </a:pPr>
            <a:endParaRPr lang="en-GB" sz="2800" dirty="0"/>
          </a:p>
          <a:p>
            <a:pPr marL="0" indent="0">
              <a:buNone/>
            </a:pPr>
            <a:r>
              <a:rPr lang="en-GB" sz="2800" dirty="0" smtClean="0"/>
              <a:t>We test at the: 0.05 level</a:t>
            </a:r>
          </a:p>
          <a:p>
            <a:pPr marL="0" indent="0">
              <a:buNone/>
            </a:pPr>
            <a:r>
              <a:rPr lang="en-GB" sz="2800" dirty="0"/>
              <a:t>	</a:t>
            </a:r>
            <a:r>
              <a:rPr lang="en-GB" sz="2800" dirty="0" smtClean="0"/>
              <a:t>				and	</a:t>
            </a:r>
          </a:p>
          <a:p>
            <a:pPr marL="0" indent="0">
              <a:buNone/>
            </a:pPr>
            <a:r>
              <a:rPr lang="en-GB" sz="2800" dirty="0"/>
              <a:t>	</a:t>
            </a:r>
            <a:r>
              <a:rPr lang="en-GB" sz="2800" dirty="0" smtClean="0"/>
              <a:t>				0.01 level</a:t>
            </a:r>
            <a:endParaRPr lang="en-GB" sz="2800" dirty="0"/>
          </a:p>
        </p:txBody>
      </p:sp>
      <p:sp>
        <p:nvSpPr>
          <p:cNvPr id="6" name="Title 1"/>
          <p:cNvSpPr txBox="1">
            <a:spLocks/>
          </p:cNvSpPr>
          <p:nvPr/>
        </p:nvSpPr>
        <p:spPr>
          <a:xfrm>
            <a:off x="588586" y="332656"/>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Why use statistical tests?</a:t>
            </a:r>
            <a:endParaRPr lang="en-GB" sz="4000" b="1" dirty="0">
              <a:solidFill>
                <a:prstClr val="black">
                  <a:lumMod val="85000"/>
                  <a:lumOff val="15000"/>
                </a:prstClr>
              </a:solidFill>
            </a:endParaRPr>
          </a:p>
        </p:txBody>
      </p:sp>
    </p:spTree>
    <p:extLst>
      <p:ext uri="{BB962C8B-B14F-4D97-AF65-F5344CB8AC3E}">
        <p14:creationId xmlns:p14="http://schemas.microsoft.com/office/powerpoint/2010/main" val="27579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0" b="5783"/>
          <a:stretch/>
        </p:blipFill>
        <p:spPr bwMode="auto">
          <a:xfrm>
            <a:off x="323528" y="1741107"/>
            <a:ext cx="5472545" cy="379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88586" y="332656"/>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Working out which to do…</a:t>
            </a:r>
            <a:endParaRPr lang="en-GB" sz="4000" b="1" dirty="0">
              <a:solidFill>
                <a:prstClr val="black">
                  <a:lumMod val="85000"/>
                  <a:lumOff val="15000"/>
                </a:prstClr>
              </a:solidFill>
            </a:endParaRPr>
          </a:p>
        </p:txBody>
      </p:sp>
      <p:sp>
        <p:nvSpPr>
          <p:cNvPr id="4" name="Down Arrow 3"/>
          <p:cNvSpPr/>
          <p:nvPr/>
        </p:nvSpPr>
        <p:spPr>
          <a:xfrm rot="5013447">
            <a:off x="3515259" y="-41706"/>
            <a:ext cx="936104" cy="3508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00192" y="1268760"/>
            <a:ext cx="2592288" cy="3046988"/>
          </a:xfrm>
          <a:prstGeom prst="rect">
            <a:avLst/>
          </a:prstGeom>
          <a:noFill/>
        </p:spPr>
        <p:txBody>
          <a:bodyPr wrap="square" rtlCol="0">
            <a:spAutoFit/>
          </a:bodyPr>
          <a:lstStyle/>
          <a:p>
            <a:r>
              <a:rPr lang="en-GB" sz="2400" dirty="0" smtClean="0"/>
              <a:t>Look at which </a:t>
            </a:r>
            <a:r>
              <a:rPr lang="en-GB" sz="2400" b="1" dirty="0" smtClean="0"/>
              <a:t>type of data </a:t>
            </a:r>
            <a:r>
              <a:rPr lang="en-GB" sz="2400" dirty="0" smtClean="0"/>
              <a:t>the research has produced and then follow the flow-chart.</a:t>
            </a:r>
          </a:p>
          <a:p>
            <a:r>
              <a:rPr lang="en-GB" sz="2400" i="1" dirty="0" smtClean="0"/>
              <a:t> What are the different types?</a:t>
            </a:r>
            <a:endParaRPr lang="en-GB" sz="2400" i="1" dirty="0"/>
          </a:p>
        </p:txBody>
      </p:sp>
    </p:spTree>
    <p:extLst>
      <p:ext uri="{BB962C8B-B14F-4D97-AF65-F5344CB8AC3E}">
        <p14:creationId xmlns:p14="http://schemas.microsoft.com/office/powerpoint/2010/main" val="48552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 y="1142207"/>
            <a:ext cx="8958661" cy="4392488"/>
          </a:xfrm>
        </p:spPr>
        <p:txBody>
          <a:bodyPr>
            <a:normAutofit/>
          </a:bodyPr>
          <a:lstStyle/>
          <a:p>
            <a:pPr marL="0" indent="0">
              <a:buNone/>
            </a:pPr>
            <a:r>
              <a:rPr lang="en-GB" dirty="0"/>
              <a:t>Replicability is the ability to </a:t>
            </a:r>
            <a:r>
              <a:rPr lang="en-GB" b="1" dirty="0">
                <a:solidFill>
                  <a:srgbClr val="FF0000"/>
                </a:solidFill>
              </a:rPr>
              <a:t>check and verify </a:t>
            </a:r>
            <a:r>
              <a:rPr lang="en-GB" b="1" dirty="0"/>
              <a:t>scientific information</a:t>
            </a:r>
            <a:r>
              <a:rPr lang="en-GB" dirty="0" smtClean="0"/>
              <a:t>. It is the </a:t>
            </a:r>
            <a:r>
              <a:rPr lang="en-GB" dirty="0"/>
              <a:t>ability to </a:t>
            </a:r>
            <a:r>
              <a:rPr lang="en-GB" b="1" dirty="0"/>
              <a:t>repeat</a:t>
            </a:r>
            <a:r>
              <a:rPr lang="en-GB" dirty="0"/>
              <a:t> the method to assess if </a:t>
            </a:r>
            <a:r>
              <a:rPr lang="en-GB" b="1" dirty="0">
                <a:solidFill>
                  <a:srgbClr val="FF0000"/>
                </a:solidFill>
              </a:rPr>
              <a:t>similar findings </a:t>
            </a:r>
            <a:r>
              <a:rPr lang="en-GB" dirty="0"/>
              <a:t>are achieved</a:t>
            </a:r>
          </a:p>
          <a:p>
            <a:pPr>
              <a:buFont typeface="Wingdings" panose="05000000000000000000" pitchFamily="2" charset="2"/>
              <a:buChar char="q"/>
            </a:pPr>
            <a:r>
              <a:rPr lang="en-GB" dirty="0" smtClean="0"/>
              <a:t>It </a:t>
            </a:r>
            <a:r>
              <a:rPr lang="en-GB" dirty="0"/>
              <a:t>is an important part of the scientific process. </a:t>
            </a:r>
            <a:r>
              <a:rPr lang="en-GB" dirty="0" smtClean="0"/>
              <a:t>Scientific </a:t>
            </a:r>
            <a:r>
              <a:rPr lang="en-GB" dirty="0"/>
              <a:t>method involves defining a problem and formulating a hypothesis which is tested with empirical research. Research findings are an important part of this process. If we wish to draw conclusions from research studies, the procedures and findings should be repeatable. </a:t>
            </a:r>
            <a:endParaRPr lang="en-GB" dirty="0" smtClean="0"/>
          </a:p>
          <a:p>
            <a:pPr>
              <a:buFont typeface="Wingdings" panose="05000000000000000000" pitchFamily="2" charset="2"/>
              <a:buChar char="q"/>
            </a:pPr>
            <a:r>
              <a:rPr lang="en-GB" dirty="0" smtClean="0"/>
              <a:t>Unrepeatable </a:t>
            </a:r>
            <a:r>
              <a:rPr lang="en-GB" dirty="0"/>
              <a:t>results may imply flaws or lack of control within the method used and are of limited use in theory construction.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0"/>
            <a:ext cx="1620045" cy="120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rot="417354">
            <a:off x="6324197" y="199402"/>
            <a:ext cx="2770731" cy="111721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Replicability</a:t>
            </a:r>
            <a:endParaRPr lang="en-GB" sz="1400" b="1" dirty="0">
              <a:solidFill>
                <a:prstClr val="black"/>
              </a:solidFill>
            </a:endParaRPr>
          </a:p>
        </p:txBody>
      </p:sp>
    </p:spTree>
    <p:extLst>
      <p:ext uri="{BB962C8B-B14F-4D97-AF65-F5344CB8AC3E}">
        <p14:creationId xmlns:p14="http://schemas.microsoft.com/office/powerpoint/2010/main" val="4705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5700713"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Nominal </a:t>
            </a: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6039760" y="1982625"/>
            <a:ext cx="3119759" cy="3046988"/>
          </a:xfrm>
          <a:prstGeom prst="rect">
            <a:avLst/>
          </a:prstGeom>
        </p:spPr>
        <p:txBody>
          <a:bodyPr wrap="square">
            <a:spAutoFit/>
          </a:bodyPr>
          <a:lstStyle/>
          <a:p>
            <a:r>
              <a:rPr lang="en-GB" sz="2400" b="1" dirty="0" smtClean="0">
                <a:solidFill>
                  <a:prstClr val="black"/>
                </a:solidFill>
              </a:rPr>
              <a:t>Category data </a:t>
            </a:r>
            <a:r>
              <a:rPr lang="en-GB" sz="2400" dirty="0" smtClean="0">
                <a:solidFill>
                  <a:prstClr val="black"/>
                </a:solidFill>
              </a:rPr>
              <a:t>with </a:t>
            </a:r>
            <a:r>
              <a:rPr lang="en-GB" sz="2400" dirty="0">
                <a:solidFill>
                  <a:prstClr val="black"/>
                </a:solidFill>
              </a:rPr>
              <a:t>a frequency count for each </a:t>
            </a:r>
            <a:r>
              <a:rPr lang="en-GB" sz="2400" dirty="0" smtClean="0">
                <a:solidFill>
                  <a:prstClr val="black"/>
                </a:solidFill>
              </a:rPr>
              <a:t>category.</a:t>
            </a:r>
          </a:p>
          <a:p>
            <a:endParaRPr lang="en-GB" sz="2400" dirty="0">
              <a:solidFill>
                <a:prstClr val="black"/>
              </a:solidFill>
            </a:endParaRPr>
          </a:p>
          <a:p>
            <a:r>
              <a:rPr lang="en-GB" sz="2400" dirty="0" smtClean="0">
                <a:solidFill>
                  <a:prstClr val="black"/>
                </a:solidFill>
              </a:rPr>
              <a:t>E.g</a:t>
            </a:r>
            <a:r>
              <a:rPr lang="en-GB" sz="2400" dirty="0">
                <a:solidFill>
                  <a:prstClr val="black"/>
                </a:solidFill>
              </a:rPr>
              <a:t>. </a:t>
            </a:r>
            <a:r>
              <a:rPr lang="en-GB" sz="2400" dirty="0" smtClean="0">
                <a:solidFill>
                  <a:prstClr val="black"/>
                </a:solidFill>
              </a:rPr>
              <a:t>Grouping people into ‘tall’, ‘medium’ or ‘short’. Or  ethnic </a:t>
            </a:r>
            <a:r>
              <a:rPr lang="en-GB" sz="2400" dirty="0">
                <a:solidFill>
                  <a:prstClr val="black"/>
                </a:solidFill>
              </a:rPr>
              <a:t>minority </a:t>
            </a:r>
            <a:r>
              <a:rPr lang="en-GB" sz="2400" dirty="0" smtClean="0">
                <a:solidFill>
                  <a:prstClr val="black"/>
                </a:solidFill>
              </a:rPr>
              <a:t>grouping.</a:t>
            </a:r>
            <a:endParaRPr lang="en-GB" sz="2400" dirty="0">
              <a:solidFill>
                <a:prstClr val="black"/>
              </a:solidFill>
            </a:endParaRPr>
          </a:p>
        </p:txBody>
      </p:sp>
    </p:spTree>
    <p:extLst>
      <p:ext uri="{BB962C8B-B14F-4D97-AF65-F5344CB8AC3E}">
        <p14:creationId xmlns:p14="http://schemas.microsoft.com/office/powerpoint/2010/main" val="31496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Ordinal</a:t>
            </a: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5292080" y="1988840"/>
            <a:ext cx="3851921" cy="3046988"/>
          </a:xfrm>
          <a:prstGeom prst="rect">
            <a:avLst/>
          </a:prstGeom>
        </p:spPr>
        <p:txBody>
          <a:bodyPr wrap="square">
            <a:spAutoFit/>
          </a:bodyPr>
          <a:lstStyle/>
          <a:p>
            <a:r>
              <a:rPr lang="en-GB" sz="2400" dirty="0" smtClean="0">
                <a:solidFill>
                  <a:prstClr val="black"/>
                </a:solidFill>
              </a:rPr>
              <a:t>Data </a:t>
            </a:r>
            <a:r>
              <a:rPr lang="en-GB" sz="2400" dirty="0">
                <a:solidFill>
                  <a:prstClr val="black"/>
                </a:solidFill>
              </a:rPr>
              <a:t>can be placed into </a:t>
            </a:r>
            <a:r>
              <a:rPr lang="en-GB" sz="2400" dirty="0" smtClean="0">
                <a:solidFill>
                  <a:prstClr val="black"/>
                </a:solidFill>
              </a:rPr>
              <a:t>a </a:t>
            </a:r>
            <a:r>
              <a:rPr lang="en-GB" sz="2400" b="1" dirty="0">
                <a:solidFill>
                  <a:prstClr val="black"/>
                </a:solidFill>
              </a:rPr>
              <a:t>rank order </a:t>
            </a:r>
            <a:r>
              <a:rPr lang="en-GB" sz="2400" dirty="0" smtClean="0">
                <a:solidFill>
                  <a:prstClr val="black"/>
                </a:solidFill>
              </a:rPr>
              <a:t>in </a:t>
            </a:r>
            <a:r>
              <a:rPr lang="en-GB" sz="2400" dirty="0">
                <a:solidFill>
                  <a:prstClr val="black"/>
                </a:solidFill>
              </a:rPr>
              <a:t>some </a:t>
            </a:r>
            <a:r>
              <a:rPr lang="en-GB" sz="2400" dirty="0" smtClean="0">
                <a:solidFill>
                  <a:prstClr val="black"/>
                </a:solidFill>
              </a:rPr>
              <a:t>way. The differences between each value are not necessarily the same.</a:t>
            </a:r>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E.g</a:t>
            </a:r>
            <a:r>
              <a:rPr lang="en-GB" sz="2400" dirty="0">
                <a:solidFill>
                  <a:prstClr val="black"/>
                </a:solidFill>
              </a:rPr>
              <a:t>. 1 = strongly agree… 5 = strongly disagree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5930"/>
            <a:ext cx="4552628" cy="312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4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Interval</a:t>
            </a: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4932040" y="2132856"/>
            <a:ext cx="3851921" cy="1938992"/>
          </a:xfrm>
          <a:prstGeom prst="rect">
            <a:avLst/>
          </a:prstGeom>
        </p:spPr>
        <p:txBody>
          <a:bodyPr wrap="square">
            <a:spAutoFit/>
          </a:bodyPr>
          <a:lstStyle/>
          <a:p>
            <a:r>
              <a:rPr lang="en-GB" sz="2400" dirty="0" smtClean="0">
                <a:solidFill>
                  <a:prstClr val="black"/>
                </a:solidFill>
              </a:rPr>
              <a:t>Data is units of </a:t>
            </a:r>
            <a:r>
              <a:rPr lang="en-GB" sz="2400" i="1" dirty="0" smtClean="0">
                <a:solidFill>
                  <a:prstClr val="black"/>
                </a:solidFill>
              </a:rPr>
              <a:t>equal intervals.</a:t>
            </a:r>
          </a:p>
          <a:p>
            <a:endParaRPr lang="en-GB" sz="2400" dirty="0">
              <a:solidFill>
                <a:prstClr val="black"/>
              </a:solidFill>
            </a:endParaRPr>
          </a:p>
          <a:p>
            <a:r>
              <a:rPr lang="en-GB" sz="2400" dirty="0" smtClean="0">
                <a:solidFill>
                  <a:prstClr val="black"/>
                </a:solidFill>
              </a:rPr>
              <a:t>E.g. Numbers of correct answers or IQ scores.</a:t>
            </a:r>
            <a:endParaRPr lang="en-GB" sz="24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82" y="764704"/>
            <a:ext cx="4538861" cy="41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6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3933" y="332656"/>
            <a:ext cx="2736304" cy="1446550"/>
          </a:xfrm>
          <a:prstGeom prst="rect">
            <a:avLst/>
          </a:prstGeom>
          <a:noFill/>
        </p:spPr>
        <p:txBody>
          <a:bodyPr wrap="square" rtlCol="0">
            <a:spAutoFit/>
          </a:bodyPr>
          <a:lstStyle/>
          <a:p>
            <a:pPr algn="ctr"/>
            <a:r>
              <a:rPr lang="en-GB" sz="4400" b="1" dirty="0" smtClean="0">
                <a:solidFill>
                  <a:prstClr val="black"/>
                </a:solidFill>
              </a:rPr>
              <a:t>Ratio</a:t>
            </a:r>
          </a:p>
          <a:p>
            <a:pPr algn="ctr"/>
            <a:r>
              <a:rPr lang="en-GB" sz="4400" b="1" dirty="0" smtClean="0">
                <a:solidFill>
                  <a:prstClr val="black"/>
                </a:solidFill>
              </a:rPr>
              <a:t>data</a:t>
            </a:r>
            <a:endParaRPr lang="en-GB" sz="4400" b="1" dirty="0">
              <a:solidFill>
                <a:prstClr val="black"/>
              </a:solidFill>
            </a:endParaRPr>
          </a:p>
        </p:txBody>
      </p:sp>
      <p:sp>
        <p:nvSpPr>
          <p:cNvPr id="4" name="TextBox 3"/>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Rectangle 2"/>
          <p:cNvSpPr/>
          <p:nvPr/>
        </p:nvSpPr>
        <p:spPr>
          <a:xfrm>
            <a:off x="4932040" y="1779206"/>
            <a:ext cx="3851921" cy="2308324"/>
          </a:xfrm>
          <a:prstGeom prst="rect">
            <a:avLst/>
          </a:prstGeom>
        </p:spPr>
        <p:txBody>
          <a:bodyPr wrap="square">
            <a:spAutoFit/>
          </a:bodyPr>
          <a:lstStyle/>
          <a:p>
            <a:r>
              <a:rPr lang="en-GB" sz="2400" dirty="0" smtClean="0">
                <a:solidFill>
                  <a:prstClr val="black"/>
                </a:solidFill>
              </a:rPr>
              <a:t>Data </a:t>
            </a:r>
            <a:r>
              <a:rPr lang="en-GB" sz="2400" dirty="0">
                <a:solidFill>
                  <a:prstClr val="black"/>
                </a:solidFill>
              </a:rPr>
              <a:t>with </a:t>
            </a:r>
            <a:r>
              <a:rPr lang="en-GB" sz="2400" dirty="0" smtClean="0">
                <a:solidFill>
                  <a:prstClr val="black"/>
                </a:solidFill>
              </a:rPr>
              <a:t>equal intervals (same as interval), but with an </a:t>
            </a:r>
            <a:r>
              <a:rPr lang="en-GB" sz="2400" i="1" dirty="0">
                <a:solidFill>
                  <a:prstClr val="black"/>
                </a:solidFill>
              </a:rPr>
              <a:t>absolute </a:t>
            </a:r>
            <a:r>
              <a:rPr lang="en-GB" sz="2400" i="1" dirty="0" smtClean="0">
                <a:solidFill>
                  <a:prstClr val="black"/>
                </a:solidFill>
              </a:rPr>
              <a:t>zero.</a:t>
            </a:r>
          </a:p>
          <a:p>
            <a:endParaRPr lang="en-GB" sz="2400" dirty="0">
              <a:solidFill>
                <a:prstClr val="black"/>
              </a:solidFill>
            </a:endParaRPr>
          </a:p>
          <a:p>
            <a:r>
              <a:rPr lang="en-GB" sz="2400" dirty="0" smtClean="0">
                <a:solidFill>
                  <a:prstClr val="black"/>
                </a:solidFill>
              </a:rPr>
              <a:t>E.g</a:t>
            </a:r>
            <a:r>
              <a:rPr lang="en-GB" sz="2400" dirty="0">
                <a:solidFill>
                  <a:prstClr val="black"/>
                </a:solidFill>
              </a:rPr>
              <a:t>. measuring reaction time to </a:t>
            </a:r>
            <a:r>
              <a:rPr lang="en-GB" sz="2400" dirty="0" smtClean="0">
                <a:solidFill>
                  <a:prstClr val="black"/>
                </a:solidFill>
              </a:rPr>
              <a:t>stimulus.</a:t>
            </a:r>
            <a:endParaRPr lang="en-GB" sz="24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5" y="883909"/>
            <a:ext cx="4538861" cy="41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54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060848"/>
            <a:ext cx="4680520" cy="1862048"/>
          </a:xfrm>
          <a:prstGeom prst="rect">
            <a:avLst/>
          </a:prstGeom>
          <a:noFill/>
        </p:spPr>
        <p:txBody>
          <a:bodyPr wrap="square" rtlCol="0">
            <a:spAutoFit/>
          </a:bodyPr>
          <a:lstStyle/>
          <a:p>
            <a:pPr algn="ctr"/>
            <a:r>
              <a:rPr lang="en-GB" sz="11500" b="1" dirty="0" smtClean="0">
                <a:solidFill>
                  <a:prstClr val="black"/>
                </a:solidFill>
              </a:rPr>
              <a:t>NOIR</a:t>
            </a:r>
            <a:endParaRPr lang="en-GB" sz="11500" b="1" dirty="0">
              <a:solidFill>
                <a:prstClr val="black"/>
              </a:solidFill>
            </a:endParaRPr>
          </a:p>
        </p:txBody>
      </p:sp>
    </p:spTree>
    <p:extLst>
      <p:ext uri="{BB962C8B-B14F-4D97-AF65-F5344CB8AC3E}">
        <p14:creationId xmlns:p14="http://schemas.microsoft.com/office/powerpoint/2010/main" val="1954251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0" b="5783"/>
          <a:stretch/>
        </p:blipFill>
        <p:spPr bwMode="auto">
          <a:xfrm>
            <a:off x="323528" y="1741107"/>
            <a:ext cx="5472545" cy="379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88586" y="332656"/>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Working out which to do…</a:t>
            </a:r>
            <a:endParaRPr lang="en-GB" sz="4000" b="1" dirty="0">
              <a:solidFill>
                <a:prstClr val="black">
                  <a:lumMod val="85000"/>
                  <a:lumOff val="15000"/>
                </a:prstClr>
              </a:solidFill>
            </a:endParaRPr>
          </a:p>
        </p:txBody>
      </p:sp>
      <p:sp>
        <p:nvSpPr>
          <p:cNvPr id="4" name="Down Arrow 3"/>
          <p:cNvSpPr/>
          <p:nvPr/>
        </p:nvSpPr>
        <p:spPr>
          <a:xfrm rot="6874458">
            <a:off x="5853643" y="1752519"/>
            <a:ext cx="936104" cy="2041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6321695" y="3429000"/>
            <a:ext cx="2592288" cy="1569660"/>
          </a:xfrm>
          <a:prstGeom prst="rect">
            <a:avLst/>
          </a:prstGeom>
          <a:noFill/>
        </p:spPr>
        <p:txBody>
          <a:bodyPr wrap="square" rtlCol="0">
            <a:spAutoFit/>
          </a:bodyPr>
          <a:lstStyle/>
          <a:p>
            <a:r>
              <a:rPr lang="en-GB" sz="2400" dirty="0" smtClean="0">
                <a:solidFill>
                  <a:prstClr val="black"/>
                </a:solidFill>
              </a:rPr>
              <a:t>If </a:t>
            </a:r>
            <a:r>
              <a:rPr lang="en-GB" sz="2400" b="1" dirty="0" smtClean="0">
                <a:solidFill>
                  <a:prstClr val="black"/>
                </a:solidFill>
              </a:rPr>
              <a:t>nominal data </a:t>
            </a:r>
            <a:r>
              <a:rPr lang="en-GB" sz="2400" dirty="0" smtClean="0">
                <a:solidFill>
                  <a:prstClr val="black"/>
                </a:solidFill>
              </a:rPr>
              <a:t>always ‘Chi Squared’</a:t>
            </a:r>
          </a:p>
          <a:p>
            <a:endParaRPr lang="en-GB" sz="2400" i="1" dirty="0">
              <a:solidFill>
                <a:prstClr val="black"/>
              </a:solidFill>
            </a:endParaRPr>
          </a:p>
        </p:txBody>
      </p:sp>
    </p:spTree>
    <p:extLst>
      <p:ext uri="{BB962C8B-B14F-4D97-AF65-F5344CB8AC3E}">
        <p14:creationId xmlns:p14="http://schemas.microsoft.com/office/powerpoint/2010/main" val="3613991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0" b="5783"/>
          <a:stretch/>
        </p:blipFill>
        <p:spPr bwMode="auto">
          <a:xfrm>
            <a:off x="323528" y="1741107"/>
            <a:ext cx="5472545" cy="379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88586" y="332656"/>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Working out which to do…</a:t>
            </a:r>
            <a:endParaRPr lang="en-GB" sz="4000" b="1" dirty="0">
              <a:solidFill>
                <a:prstClr val="black">
                  <a:lumMod val="85000"/>
                  <a:lumOff val="15000"/>
                </a:prstClr>
              </a:solidFill>
            </a:endParaRPr>
          </a:p>
        </p:txBody>
      </p:sp>
      <p:sp>
        <p:nvSpPr>
          <p:cNvPr id="4" name="Down Arrow 3"/>
          <p:cNvSpPr/>
          <p:nvPr/>
        </p:nvSpPr>
        <p:spPr>
          <a:xfrm rot="5908569">
            <a:off x="4529075" y="1741978"/>
            <a:ext cx="936104" cy="4416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5953954" y="2036445"/>
            <a:ext cx="3190046" cy="2308324"/>
          </a:xfrm>
          <a:prstGeom prst="rect">
            <a:avLst/>
          </a:prstGeom>
          <a:noFill/>
        </p:spPr>
        <p:txBody>
          <a:bodyPr wrap="square" rtlCol="0">
            <a:spAutoFit/>
          </a:bodyPr>
          <a:lstStyle/>
          <a:p>
            <a:r>
              <a:rPr lang="en-GB" sz="2400" dirty="0" smtClean="0">
                <a:solidFill>
                  <a:prstClr val="black"/>
                </a:solidFill>
              </a:rPr>
              <a:t>Is the experiment looking for a </a:t>
            </a:r>
            <a:r>
              <a:rPr lang="en-GB" sz="2400" b="1" dirty="0" smtClean="0">
                <a:solidFill>
                  <a:prstClr val="black"/>
                </a:solidFill>
              </a:rPr>
              <a:t>correlation</a:t>
            </a:r>
            <a:r>
              <a:rPr lang="en-GB" sz="2400" dirty="0" smtClean="0">
                <a:solidFill>
                  <a:prstClr val="black"/>
                </a:solidFill>
              </a:rPr>
              <a:t>, or </a:t>
            </a:r>
            <a:r>
              <a:rPr lang="en-GB" sz="2400" b="1" dirty="0" smtClean="0">
                <a:solidFill>
                  <a:prstClr val="black"/>
                </a:solidFill>
              </a:rPr>
              <a:t>testing for a difference</a:t>
            </a:r>
            <a:r>
              <a:rPr lang="en-GB" sz="2400" dirty="0" smtClean="0">
                <a:solidFill>
                  <a:prstClr val="black"/>
                </a:solidFill>
              </a:rPr>
              <a:t>?</a:t>
            </a:r>
          </a:p>
          <a:p>
            <a:endParaRPr lang="en-GB" sz="2400" i="1" dirty="0">
              <a:solidFill>
                <a:prstClr val="black"/>
              </a:solidFill>
            </a:endParaRPr>
          </a:p>
        </p:txBody>
      </p:sp>
    </p:spTree>
    <p:extLst>
      <p:ext uri="{BB962C8B-B14F-4D97-AF65-F5344CB8AC3E}">
        <p14:creationId xmlns:p14="http://schemas.microsoft.com/office/powerpoint/2010/main" val="3829260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0" b="5783"/>
          <a:stretch/>
        </p:blipFill>
        <p:spPr bwMode="auto">
          <a:xfrm>
            <a:off x="323528" y="1741107"/>
            <a:ext cx="5472545" cy="379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88586" y="332656"/>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Working out which to do…</a:t>
            </a:r>
            <a:endParaRPr lang="en-GB" sz="4000" b="1" dirty="0">
              <a:solidFill>
                <a:prstClr val="black">
                  <a:lumMod val="85000"/>
                  <a:lumOff val="15000"/>
                </a:prstClr>
              </a:solidFill>
            </a:endParaRPr>
          </a:p>
        </p:txBody>
      </p:sp>
      <p:sp>
        <p:nvSpPr>
          <p:cNvPr id="4" name="Down Arrow 3"/>
          <p:cNvSpPr/>
          <p:nvPr/>
        </p:nvSpPr>
        <p:spPr>
          <a:xfrm rot="4948771">
            <a:off x="4270326" y="1965024"/>
            <a:ext cx="936104" cy="3892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5953954" y="2036445"/>
            <a:ext cx="3190046" cy="1569660"/>
          </a:xfrm>
          <a:prstGeom prst="rect">
            <a:avLst/>
          </a:prstGeom>
          <a:noFill/>
        </p:spPr>
        <p:txBody>
          <a:bodyPr wrap="square" rtlCol="0">
            <a:spAutoFit/>
          </a:bodyPr>
          <a:lstStyle/>
          <a:p>
            <a:r>
              <a:rPr lang="en-GB" sz="2400" dirty="0" smtClean="0">
                <a:solidFill>
                  <a:prstClr val="black"/>
                </a:solidFill>
              </a:rPr>
              <a:t>Which sort of </a:t>
            </a:r>
            <a:r>
              <a:rPr lang="en-GB" sz="2400" b="1" dirty="0" smtClean="0">
                <a:solidFill>
                  <a:prstClr val="black"/>
                </a:solidFill>
              </a:rPr>
              <a:t>experimental design </a:t>
            </a:r>
            <a:r>
              <a:rPr lang="en-GB" sz="2400" dirty="0" smtClean="0">
                <a:solidFill>
                  <a:prstClr val="black"/>
                </a:solidFill>
              </a:rPr>
              <a:t>did the research use?</a:t>
            </a:r>
          </a:p>
          <a:p>
            <a:endParaRPr lang="en-GB" sz="2400" i="1" dirty="0">
              <a:solidFill>
                <a:prstClr val="black"/>
              </a:solidFill>
            </a:endParaRPr>
          </a:p>
        </p:txBody>
      </p:sp>
    </p:spTree>
    <p:extLst>
      <p:ext uri="{BB962C8B-B14F-4D97-AF65-F5344CB8AC3E}">
        <p14:creationId xmlns:p14="http://schemas.microsoft.com/office/powerpoint/2010/main" val="13898073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9074" y="260648"/>
            <a:ext cx="3086190" cy="3951337"/>
          </a:xfrm>
        </p:spPr>
        <p:txBody>
          <a:bodyPr>
            <a:normAutofit fontScale="85000" lnSpcReduction="10000"/>
          </a:bodyPr>
          <a:lstStyle/>
          <a:p>
            <a:pPr marL="0" indent="0">
              <a:buNone/>
            </a:pPr>
            <a:r>
              <a:rPr lang="en-GB" b="1" dirty="0" smtClean="0"/>
              <a:t>Past Q: </a:t>
            </a:r>
            <a:r>
              <a:rPr lang="en-GB" dirty="0" smtClean="0"/>
              <a:t>A </a:t>
            </a:r>
            <a:r>
              <a:rPr lang="en-GB" dirty="0"/>
              <a:t>Spearman’s rho test was used to analyse the data. Give </a:t>
            </a:r>
            <a:r>
              <a:rPr lang="en-GB" i="1" dirty="0"/>
              <a:t>two</a:t>
            </a:r>
            <a:r>
              <a:rPr lang="en-GB" dirty="0"/>
              <a:t> reasons why this </a:t>
            </a:r>
            <a:r>
              <a:rPr lang="en-GB" dirty="0" smtClean="0"/>
              <a:t>test was </a:t>
            </a:r>
            <a:r>
              <a:rPr lang="en-GB" dirty="0"/>
              <a:t>used</a:t>
            </a:r>
            <a:r>
              <a:rPr lang="en-GB" dirty="0" smtClean="0"/>
              <a:t>.</a:t>
            </a:r>
          </a:p>
          <a:p>
            <a:pPr marL="0" indent="0">
              <a:buNone/>
            </a:pPr>
            <a:endParaRPr lang="en-GB" dirty="0"/>
          </a:p>
          <a:p>
            <a:pPr>
              <a:buFont typeface="Wingdings" panose="05000000000000000000" pitchFamily="2" charset="2"/>
              <a:buChar char="Ø"/>
            </a:pPr>
            <a:r>
              <a:rPr lang="en-GB" dirty="0"/>
              <a:t>The researchers are testing for a </a:t>
            </a:r>
            <a:r>
              <a:rPr lang="en-GB" b="1" i="1" dirty="0"/>
              <a:t>correlation </a:t>
            </a:r>
            <a:r>
              <a:rPr lang="en-GB" dirty="0" smtClean="0"/>
              <a:t>between </a:t>
            </a:r>
            <a:r>
              <a:rPr lang="en-GB" dirty="0"/>
              <a:t>two variables</a:t>
            </a:r>
          </a:p>
          <a:p>
            <a:pPr>
              <a:buFont typeface="Wingdings" panose="05000000000000000000" pitchFamily="2" charset="2"/>
              <a:buChar char="Ø"/>
            </a:pPr>
            <a:r>
              <a:rPr lang="en-GB" dirty="0"/>
              <a:t> The data is to be treated as </a:t>
            </a:r>
            <a:r>
              <a:rPr lang="en-GB" b="1" i="1" dirty="0"/>
              <a:t>ordinal</a:t>
            </a:r>
            <a:r>
              <a:rPr lang="en-GB" i="1" dirty="0"/>
              <a:t> </a:t>
            </a:r>
            <a:r>
              <a:rPr lang="en-GB" dirty="0"/>
              <a:t>because the recall accuracy is in the form of ratings.</a:t>
            </a:r>
          </a:p>
          <a:p>
            <a:pPr marL="0" indent="0">
              <a:buNone/>
            </a:pP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00"/>
          <a:stretch/>
        </p:blipFill>
        <p:spPr bwMode="auto">
          <a:xfrm>
            <a:off x="179512" y="774367"/>
            <a:ext cx="547254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16632"/>
            <a:ext cx="6336704" cy="20882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u="sng" dirty="0" smtClean="0">
                <a:solidFill>
                  <a:srgbClr val="C00000"/>
                </a:solidFill>
                <a:latin typeface="Comic Sans MS" panose="030F0702030302020204" pitchFamily="66" charset="0"/>
              </a:rPr>
              <a:t>Type </a:t>
            </a:r>
            <a:r>
              <a:rPr lang="en-GB" sz="2400" b="1" u="sng" dirty="0">
                <a:solidFill>
                  <a:srgbClr val="C00000"/>
                </a:solidFill>
                <a:latin typeface="Comic Sans MS" panose="030F0702030302020204" pitchFamily="66" charset="0"/>
              </a:rPr>
              <a:t>1 error</a:t>
            </a:r>
            <a:r>
              <a:rPr lang="en-GB" sz="2400" b="1" dirty="0" smtClean="0">
                <a:solidFill>
                  <a:srgbClr val="C00000"/>
                </a:solidFill>
                <a:latin typeface="Comic Sans MS" panose="030F0702030302020204" pitchFamily="66" charset="0"/>
              </a:rPr>
              <a:t>: </a:t>
            </a:r>
            <a:r>
              <a:rPr lang="en-GB" sz="2400" dirty="0">
                <a:solidFill>
                  <a:schemeClr val="accent5">
                    <a:lumMod val="50000"/>
                  </a:schemeClr>
                </a:solidFill>
              </a:rPr>
              <a:t>T</a:t>
            </a:r>
            <a:r>
              <a:rPr lang="en-GB" sz="2400" dirty="0" smtClean="0">
                <a:solidFill>
                  <a:schemeClr val="accent5">
                    <a:lumMod val="50000"/>
                  </a:schemeClr>
                </a:solidFill>
              </a:rPr>
              <a:t>he </a:t>
            </a:r>
            <a:r>
              <a:rPr lang="en-GB" sz="2400" dirty="0">
                <a:solidFill>
                  <a:schemeClr val="accent5">
                    <a:lumMod val="50000"/>
                  </a:schemeClr>
                </a:solidFill>
              </a:rPr>
              <a:t>researcher </a:t>
            </a:r>
            <a:r>
              <a:rPr lang="en-GB" sz="2400" b="1" dirty="0">
                <a:solidFill>
                  <a:srgbClr val="FFFF00"/>
                </a:solidFill>
                <a:latin typeface="Aharoni" panose="02010803020104030203" pitchFamily="2" charset="-79"/>
                <a:cs typeface="Aharoni" panose="02010803020104030203" pitchFamily="2" charset="-79"/>
              </a:rPr>
              <a:t>rejects the null </a:t>
            </a:r>
            <a:r>
              <a:rPr lang="en-GB" sz="2400" b="1" dirty="0" smtClean="0">
                <a:solidFill>
                  <a:srgbClr val="FFFF00"/>
                </a:solidFill>
                <a:latin typeface="Aharoni" panose="02010803020104030203" pitchFamily="2" charset="-79"/>
                <a:cs typeface="Aharoni" panose="02010803020104030203" pitchFamily="2" charset="-79"/>
              </a:rPr>
              <a:t>hypothesis</a:t>
            </a:r>
            <a:r>
              <a:rPr lang="en-GB" sz="2400" b="1" dirty="0" smtClean="0">
                <a:solidFill>
                  <a:schemeClr val="accent5">
                    <a:lumMod val="50000"/>
                  </a:schemeClr>
                </a:solidFill>
              </a:rPr>
              <a:t> </a:t>
            </a:r>
            <a:r>
              <a:rPr lang="en-GB" sz="2400" dirty="0" smtClean="0">
                <a:solidFill>
                  <a:schemeClr val="accent5">
                    <a:lumMod val="50000"/>
                  </a:schemeClr>
                </a:solidFill>
              </a:rPr>
              <a:t>(</a:t>
            </a:r>
            <a:r>
              <a:rPr lang="en-GB" sz="2400" i="1" dirty="0" smtClean="0">
                <a:solidFill>
                  <a:schemeClr val="accent5">
                    <a:lumMod val="50000"/>
                  </a:schemeClr>
                </a:solidFill>
              </a:rPr>
              <a:t>and accepts alternative </a:t>
            </a:r>
            <a:r>
              <a:rPr lang="en-GB" sz="2400" i="1" dirty="0">
                <a:solidFill>
                  <a:schemeClr val="accent5">
                    <a:lumMod val="50000"/>
                  </a:schemeClr>
                </a:solidFill>
              </a:rPr>
              <a:t>hypothesis</a:t>
            </a:r>
            <a:r>
              <a:rPr lang="en-GB" sz="2400" dirty="0">
                <a:solidFill>
                  <a:schemeClr val="accent5">
                    <a:lumMod val="50000"/>
                  </a:schemeClr>
                </a:solidFill>
              </a:rPr>
              <a:t>) when in fact the </a:t>
            </a:r>
            <a:r>
              <a:rPr lang="en-GB" sz="2400" b="1" dirty="0">
                <a:solidFill>
                  <a:schemeClr val="accent5">
                    <a:lumMod val="50000"/>
                  </a:schemeClr>
                </a:solidFill>
              </a:rPr>
              <a:t>effect is due to chance </a:t>
            </a:r>
            <a:r>
              <a:rPr lang="en-GB" sz="2400" dirty="0">
                <a:solidFill>
                  <a:schemeClr val="accent5">
                    <a:lumMod val="50000"/>
                  </a:schemeClr>
                </a:solidFill>
              </a:rPr>
              <a:t>and there is no </a:t>
            </a:r>
            <a:r>
              <a:rPr lang="en-GB" sz="2400" dirty="0" smtClean="0">
                <a:solidFill>
                  <a:schemeClr val="accent5">
                    <a:lumMod val="50000"/>
                  </a:schemeClr>
                </a:solidFill>
              </a:rPr>
              <a:t>relationship – often referred to as an error of optimists. </a:t>
            </a:r>
            <a:endParaRPr lang="en-GB" sz="2400" dirty="0">
              <a:solidFill>
                <a:schemeClr val="accent5">
                  <a:lumMod val="5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2204864"/>
            <a:ext cx="8856984" cy="1200329"/>
          </a:xfrm>
          <a:prstGeom prst="rect">
            <a:avLst/>
          </a:prstGeom>
        </p:spPr>
        <p:txBody>
          <a:bodyPr wrap="square">
            <a:spAutoFit/>
          </a:bodyPr>
          <a:lstStyle/>
          <a:p>
            <a:r>
              <a:rPr lang="en-GB" b="1" dirty="0"/>
              <a:t>Probability of making a type 1 </a:t>
            </a:r>
            <a:r>
              <a:rPr lang="en-GB" b="1" dirty="0" smtClean="0"/>
              <a:t>error depends </a:t>
            </a:r>
            <a:r>
              <a:rPr lang="en-GB" b="1" dirty="0"/>
              <a:t>on the ‘level of significance’ selected</a:t>
            </a:r>
            <a:r>
              <a:rPr lang="en-GB" b="1" dirty="0" smtClean="0"/>
              <a:t>. </a:t>
            </a:r>
            <a:r>
              <a:rPr lang="en-GB" dirty="0" smtClean="0"/>
              <a:t>E.g</a:t>
            </a:r>
            <a:r>
              <a:rPr lang="en-GB" b="1" dirty="0" smtClean="0"/>
              <a:t>. </a:t>
            </a:r>
            <a:r>
              <a:rPr lang="en-GB" dirty="0" smtClean="0"/>
              <a:t>If </a:t>
            </a:r>
            <a:r>
              <a:rPr lang="en-GB" dirty="0"/>
              <a:t>the level of significance is set at 5%, there will always be a one in twenty chance or less that the results are due to chance rather than to the influence of the independent variable or some other factors.</a:t>
            </a:r>
          </a:p>
        </p:txBody>
      </p:sp>
      <p:sp>
        <p:nvSpPr>
          <p:cNvPr id="5" name="Rounded Rectangle 4"/>
          <p:cNvSpPr/>
          <p:nvPr/>
        </p:nvSpPr>
        <p:spPr>
          <a:xfrm>
            <a:off x="2627784" y="3397553"/>
            <a:ext cx="6336704" cy="208823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u="sng" dirty="0" smtClean="0">
                <a:solidFill>
                  <a:schemeClr val="bg1"/>
                </a:solidFill>
                <a:latin typeface="Comic Sans MS" panose="030F0702030302020204" pitchFamily="66" charset="0"/>
              </a:rPr>
              <a:t>Type </a:t>
            </a:r>
            <a:r>
              <a:rPr lang="en-GB" sz="2400" b="1" u="sng" dirty="0">
                <a:solidFill>
                  <a:schemeClr val="bg1"/>
                </a:solidFill>
                <a:latin typeface="Comic Sans MS" panose="030F0702030302020204" pitchFamily="66" charset="0"/>
              </a:rPr>
              <a:t>2</a:t>
            </a:r>
            <a:r>
              <a:rPr lang="en-GB" sz="2400" b="1" u="sng" dirty="0" smtClean="0">
                <a:solidFill>
                  <a:schemeClr val="bg1"/>
                </a:solidFill>
                <a:latin typeface="Comic Sans MS" panose="030F0702030302020204" pitchFamily="66" charset="0"/>
              </a:rPr>
              <a:t> </a:t>
            </a:r>
            <a:r>
              <a:rPr lang="en-GB" sz="2400" b="1" u="sng" dirty="0">
                <a:solidFill>
                  <a:schemeClr val="bg1"/>
                </a:solidFill>
                <a:latin typeface="Comic Sans MS" panose="030F0702030302020204" pitchFamily="66" charset="0"/>
              </a:rPr>
              <a:t>error</a:t>
            </a:r>
            <a:r>
              <a:rPr lang="en-GB" sz="2400" b="1" dirty="0" smtClean="0">
                <a:solidFill>
                  <a:schemeClr val="bg1"/>
                </a:solidFill>
                <a:latin typeface="Comic Sans MS" panose="030F0702030302020204" pitchFamily="66" charset="0"/>
              </a:rPr>
              <a:t>: </a:t>
            </a:r>
            <a:r>
              <a:rPr lang="en-GB" sz="2400" dirty="0">
                <a:solidFill>
                  <a:schemeClr val="tx1"/>
                </a:solidFill>
              </a:rPr>
              <a:t>T</a:t>
            </a:r>
            <a:r>
              <a:rPr lang="en-GB" sz="2400" dirty="0" smtClean="0">
                <a:solidFill>
                  <a:schemeClr val="tx1"/>
                </a:solidFill>
              </a:rPr>
              <a:t>he </a:t>
            </a:r>
            <a:r>
              <a:rPr lang="en-GB" sz="2400" dirty="0">
                <a:solidFill>
                  <a:schemeClr val="tx1"/>
                </a:solidFill>
              </a:rPr>
              <a:t>researcher </a:t>
            </a:r>
            <a:r>
              <a:rPr lang="en-GB" sz="2400" b="1" dirty="0" smtClean="0">
                <a:solidFill>
                  <a:srgbClr val="FFFF00"/>
                </a:solidFill>
                <a:latin typeface="Aharoni" panose="02010803020104030203" pitchFamily="2" charset="-79"/>
                <a:cs typeface="Aharoni" panose="02010803020104030203" pitchFamily="2" charset="-79"/>
              </a:rPr>
              <a:t>accepts the </a:t>
            </a:r>
            <a:r>
              <a:rPr lang="en-GB" sz="2400" b="1" dirty="0">
                <a:solidFill>
                  <a:srgbClr val="FFFF00"/>
                </a:solidFill>
                <a:latin typeface="Aharoni" panose="02010803020104030203" pitchFamily="2" charset="-79"/>
                <a:cs typeface="Aharoni" panose="02010803020104030203" pitchFamily="2" charset="-79"/>
              </a:rPr>
              <a:t>null </a:t>
            </a:r>
            <a:r>
              <a:rPr lang="en-GB" sz="2400" b="1" dirty="0" smtClean="0">
                <a:solidFill>
                  <a:srgbClr val="FFFF00"/>
                </a:solidFill>
                <a:latin typeface="Aharoni" panose="02010803020104030203" pitchFamily="2" charset="-79"/>
                <a:cs typeface="Aharoni" panose="02010803020104030203" pitchFamily="2" charset="-79"/>
              </a:rPr>
              <a:t>hypothesis</a:t>
            </a:r>
            <a:r>
              <a:rPr lang="en-GB" sz="2400" b="1" dirty="0" smtClean="0">
                <a:solidFill>
                  <a:schemeClr val="tx1"/>
                </a:solidFill>
              </a:rPr>
              <a:t>, </a:t>
            </a:r>
            <a:r>
              <a:rPr lang="en-GB" sz="2400" i="1" dirty="0" smtClean="0">
                <a:solidFill>
                  <a:schemeClr val="tx1"/>
                </a:solidFill>
              </a:rPr>
              <a:t>(and rejects the alternative) </a:t>
            </a:r>
            <a:r>
              <a:rPr lang="en-GB" sz="2400" dirty="0" smtClean="0">
                <a:solidFill>
                  <a:schemeClr val="tx1"/>
                </a:solidFill>
              </a:rPr>
              <a:t>when in fact </a:t>
            </a:r>
            <a:r>
              <a:rPr lang="en-GB" sz="2400" b="1" dirty="0" smtClean="0">
                <a:solidFill>
                  <a:schemeClr val="tx1"/>
                </a:solidFill>
              </a:rPr>
              <a:t>there was a relationship</a:t>
            </a:r>
            <a:r>
              <a:rPr lang="en-GB" sz="2400" dirty="0" smtClean="0">
                <a:solidFill>
                  <a:schemeClr val="tx1"/>
                </a:solidFill>
              </a:rPr>
              <a:t> and </a:t>
            </a:r>
            <a:r>
              <a:rPr lang="en-GB" sz="2400" dirty="0">
                <a:solidFill>
                  <a:schemeClr val="tx1"/>
                </a:solidFill>
              </a:rPr>
              <a:t>the alternative hypothesis </a:t>
            </a:r>
            <a:r>
              <a:rPr lang="en-GB" sz="2400" dirty="0" smtClean="0">
                <a:solidFill>
                  <a:schemeClr val="tx1"/>
                </a:solidFill>
              </a:rPr>
              <a:t>should have been accepted.</a:t>
            </a:r>
            <a:endParaRPr lang="en-GB" sz="2400" dirty="0">
              <a:solidFill>
                <a:schemeClr val="accent5">
                  <a:lumMod val="50000"/>
                </a:schemeClr>
              </a:solidFill>
            </a:endParaRPr>
          </a:p>
        </p:txBody>
      </p:sp>
    </p:spTree>
    <p:extLst>
      <p:ext uri="{BB962C8B-B14F-4D97-AF65-F5344CB8AC3E}">
        <p14:creationId xmlns:p14="http://schemas.microsoft.com/office/powerpoint/2010/main" val="29878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689842"/>
            <a:ext cx="4324122" cy="3951337"/>
          </a:xfrm>
        </p:spPr>
        <p:txBody>
          <a:bodyPr/>
          <a:lstStyle/>
          <a:p>
            <a:pPr marL="0" indent="0">
              <a:buNone/>
            </a:pPr>
            <a:r>
              <a:rPr lang="en-GB" dirty="0"/>
              <a:t>Peer review is the process of subjecting a piece of research to </a:t>
            </a:r>
            <a:r>
              <a:rPr lang="en-GB" b="1" dirty="0"/>
              <a:t>independent scrutiny </a:t>
            </a:r>
            <a:r>
              <a:rPr lang="en-GB" dirty="0"/>
              <a:t>by other </a:t>
            </a:r>
            <a:r>
              <a:rPr lang="en-GB" dirty="0" smtClean="0"/>
              <a:t>psychology </a:t>
            </a:r>
            <a:r>
              <a:rPr lang="en-GB" dirty="0" smtClean="0">
                <a:solidFill>
                  <a:srgbClr val="FF0000"/>
                </a:solidFill>
              </a:rPr>
              <a:t>experts</a:t>
            </a:r>
            <a:r>
              <a:rPr lang="en-GB" dirty="0" smtClean="0"/>
              <a:t> </a:t>
            </a:r>
            <a:r>
              <a:rPr lang="en-GB" dirty="0"/>
              <a:t>working in a similar field who consider the research in terms of its </a:t>
            </a:r>
            <a:r>
              <a:rPr lang="en-GB" i="1" dirty="0" smtClean="0"/>
              <a:t>validity, significance </a:t>
            </a:r>
            <a:r>
              <a:rPr lang="en-GB" i="1" dirty="0"/>
              <a:t>and originality</a:t>
            </a:r>
            <a:r>
              <a:rPr lang="en-GB"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1018961">
            <a:off x="83876" y="200514"/>
            <a:ext cx="3110481" cy="126074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solidFill>
              </a:rPr>
              <a:t>Peer review</a:t>
            </a:r>
            <a:endParaRPr lang="en-GB" sz="1600" b="1"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626" y="1124744"/>
            <a:ext cx="4398817" cy="355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30604" y="0"/>
            <a:ext cx="5508104" cy="57332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000" b="1" u="sng" dirty="0" smtClean="0"/>
              <a:t>Why an important aspect of science?</a:t>
            </a:r>
          </a:p>
          <a:p>
            <a:pPr marL="285750" indent="-285750" algn="ctr">
              <a:buFont typeface="Wingdings" panose="05000000000000000000" pitchFamily="2" charset="2"/>
              <a:buChar char="q"/>
            </a:pPr>
            <a:r>
              <a:rPr lang="en-GB" sz="2000" dirty="0" smtClean="0">
                <a:latin typeface="Comic Sans MS" panose="030F0702030302020204" pitchFamily="66" charset="0"/>
              </a:rPr>
              <a:t>Ensures </a:t>
            </a:r>
            <a:r>
              <a:rPr lang="en-GB" sz="2000" dirty="0">
                <a:latin typeface="Comic Sans MS" panose="030F0702030302020204" pitchFamily="66" charset="0"/>
              </a:rPr>
              <a:t>that published research </a:t>
            </a:r>
            <a:r>
              <a:rPr lang="en-GB" sz="2000" dirty="0" smtClean="0">
                <a:latin typeface="Comic Sans MS" panose="030F0702030302020204" pitchFamily="66" charset="0"/>
              </a:rPr>
              <a:t>is of </a:t>
            </a:r>
            <a:r>
              <a:rPr lang="en-GB" sz="2000" dirty="0" smtClean="0">
                <a:solidFill>
                  <a:srgbClr val="002060"/>
                </a:solidFill>
                <a:latin typeface="Comic Sans MS" panose="030F0702030302020204" pitchFamily="66" charset="0"/>
              </a:rPr>
              <a:t>high quality </a:t>
            </a:r>
            <a:r>
              <a:rPr lang="en-GB" sz="2000" dirty="0" smtClean="0">
                <a:latin typeface="Comic Sans MS" panose="030F0702030302020204" pitchFamily="66" charset="0"/>
              </a:rPr>
              <a:t>and can </a:t>
            </a:r>
            <a:r>
              <a:rPr lang="en-GB" sz="2000" dirty="0">
                <a:latin typeface="Comic Sans MS" panose="030F0702030302020204" pitchFamily="66" charset="0"/>
              </a:rPr>
              <a:t>be taken seriously </a:t>
            </a:r>
            <a:r>
              <a:rPr lang="en-GB" sz="2000" dirty="0" smtClean="0">
                <a:latin typeface="Comic Sans MS" panose="030F0702030302020204" pitchFamily="66" charset="0"/>
              </a:rPr>
              <a:t>as </a:t>
            </a:r>
            <a:r>
              <a:rPr lang="en-GB" sz="2000" b="1" dirty="0" smtClean="0">
                <a:latin typeface="Comic Sans MS" panose="030F0702030302020204" pitchFamily="66" charset="0"/>
              </a:rPr>
              <a:t>highly valid and reliable science </a:t>
            </a:r>
            <a:r>
              <a:rPr lang="en-GB" sz="2000" dirty="0" smtClean="0">
                <a:latin typeface="Comic Sans MS" panose="030F0702030302020204" pitchFamily="66" charset="0"/>
              </a:rPr>
              <a:t>because </a:t>
            </a:r>
            <a:r>
              <a:rPr lang="en-GB" sz="2000" dirty="0">
                <a:latin typeface="Comic Sans MS" panose="030F0702030302020204" pitchFamily="66" charset="0"/>
              </a:rPr>
              <a:t>it has been independently scrutinised by fellow </a:t>
            </a:r>
            <a:r>
              <a:rPr lang="en-GB" sz="2000" dirty="0" smtClean="0">
                <a:latin typeface="Comic Sans MS" panose="030F0702030302020204" pitchFamily="66" charset="0"/>
              </a:rPr>
              <a:t>researchers, and </a:t>
            </a:r>
            <a:r>
              <a:rPr lang="en-GB" sz="2000" dirty="0">
                <a:latin typeface="Comic Sans MS" panose="030F0702030302020204" pitchFamily="66" charset="0"/>
              </a:rPr>
              <a:t>research will not get published if it is not of a high enough standard</a:t>
            </a:r>
            <a:r>
              <a:rPr lang="en-GB" sz="2000" dirty="0" smtClean="0">
                <a:latin typeface="Comic Sans MS" panose="030F0702030302020204" pitchFamily="66" charset="0"/>
              </a:rPr>
              <a:t>.</a:t>
            </a:r>
          </a:p>
          <a:p>
            <a:pPr marL="285750" indent="-285750" algn="ctr">
              <a:buFont typeface="Wingdings" panose="05000000000000000000" pitchFamily="2" charset="2"/>
              <a:buChar char="q"/>
            </a:pPr>
            <a:r>
              <a:rPr lang="en-GB" sz="2000" dirty="0" smtClean="0">
                <a:latin typeface="Comic Sans MS" panose="030F0702030302020204" pitchFamily="66" charset="0"/>
              </a:rPr>
              <a:t>Showing the work to others increases the probability that weaknesses in the </a:t>
            </a:r>
            <a:r>
              <a:rPr lang="en-GB" sz="2000" dirty="0" smtClean="0">
                <a:solidFill>
                  <a:srgbClr val="002060"/>
                </a:solidFill>
                <a:latin typeface="Comic Sans MS" panose="030F0702030302020204" pitchFamily="66" charset="0"/>
              </a:rPr>
              <a:t>methodology can be identified and improvements </a:t>
            </a:r>
            <a:r>
              <a:rPr lang="en-GB" sz="2000" dirty="0" smtClean="0">
                <a:latin typeface="Comic Sans MS" panose="030F0702030302020204" pitchFamily="66" charset="0"/>
              </a:rPr>
              <a:t>for the research can be made. </a:t>
            </a:r>
          </a:p>
          <a:p>
            <a:pPr marL="285750" indent="-285750" algn="ctr">
              <a:buFont typeface="Wingdings" panose="05000000000000000000" pitchFamily="2" charset="2"/>
              <a:buChar char="q"/>
            </a:pPr>
            <a:endParaRPr lang="en-GB" sz="2000" dirty="0" smtClean="0">
              <a:latin typeface="Comic Sans MS" panose="030F0702030302020204" pitchFamily="66" charset="0"/>
            </a:endParaRPr>
          </a:p>
          <a:p>
            <a:pPr algn="ctr"/>
            <a:r>
              <a:rPr lang="en-GB" sz="2000" b="1" u="sng" dirty="0" smtClean="0">
                <a:solidFill>
                  <a:srgbClr val="FF0000"/>
                </a:solidFill>
              </a:rPr>
              <a:t>Problems?</a:t>
            </a:r>
          </a:p>
          <a:p>
            <a:pPr algn="ctr"/>
            <a:r>
              <a:rPr lang="en-GB" sz="2000" dirty="0" smtClean="0">
                <a:solidFill>
                  <a:srgbClr val="FF0000"/>
                </a:solidFill>
                <a:latin typeface="Comic Sans MS" panose="030F0702030302020204" pitchFamily="66" charset="0"/>
              </a:rPr>
              <a:t>- Expensive </a:t>
            </a:r>
            <a:r>
              <a:rPr lang="en-GB" sz="2000" dirty="0">
                <a:solidFill>
                  <a:srgbClr val="FF0000"/>
                </a:solidFill>
                <a:latin typeface="Comic Sans MS" panose="030F0702030302020204" pitchFamily="66" charset="0"/>
              </a:rPr>
              <a:t>system.</a:t>
            </a:r>
          </a:p>
          <a:p>
            <a:pPr algn="ctr"/>
            <a:r>
              <a:rPr lang="en-GB" sz="2000" dirty="0">
                <a:solidFill>
                  <a:srgbClr val="FF0000"/>
                </a:solidFill>
                <a:latin typeface="Comic Sans MS" panose="030F0702030302020204" pitchFamily="66" charset="0"/>
              </a:rPr>
              <a:t>- Can sometimes be a ‘publication bias’ towards positive results</a:t>
            </a:r>
            <a:r>
              <a:rPr lang="en-GB" sz="2000" dirty="0" smtClean="0">
                <a:solidFill>
                  <a:srgbClr val="FF0000"/>
                </a:solidFill>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17332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556832" y="242088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dirty="0" smtClean="0">
                <a:solidFill>
                  <a:prstClr val="black">
                    <a:lumMod val="85000"/>
                    <a:lumOff val="15000"/>
                  </a:prstClr>
                </a:solidFill>
              </a:rPr>
              <a:t>Interpreting the results…</a:t>
            </a:r>
            <a:endParaRPr lang="en-GB" sz="4000" b="1" dirty="0">
              <a:solidFill>
                <a:prstClr val="black">
                  <a:lumMod val="85000"/>
                  <a:lumOff val="15000"/>
                </a:prst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67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smtClean="0">
                <a:solidFill>
                  <a:prstClr val="black"/>
                </a:solidFill>
                <a:latin typeface="Comic Sans MS"/>
              </a:rPr>
              <a:t>Learning objectives:</a:t>
            </a:r>
          </a:p>
          <a:p>
            <a:pPr marL="285750" indent="-285750">
              <a:buFont typeface="Arial" panose="020B0604020202020204" pitchFamily="34" charset="0"/>
              <a:buChar char="•"/>
              <a:defRPr/>
            </a:pPr>
            <a:r>
              <a:rPr lang="en-GB" kern="0" dirty="0" smtClean="0">
                <a:solidFill>
                  <a:prstClr val="black"/>
                </a:solidFill>
                <a:latin typeface="Comic Sans MS"/>
              </a:rPr>
              <a:t>To UNDERSTAND how to use: Spearman’s Rho, Wilcoxon, Mann-Whitney U, and Chi-squared tests.</a:t>
            </a:r>
          </a:p>
          <a:p>
            <a:pPr marL="285750" indent="-285750">
              <a:buFont typeface="Arial" panose="020B0604020202020204" pitchFamily="34" charset="0"/>
              <a:buChar char="•"/>
              <a:defRPr/>
            </a:pPr>
            <a:r>
              <a:rPr lang="en-GB" kern="0" dirty="0" smtClean="0">
                <a:solidFill>
                  <a:prstClr val="black"/>
                </a:solidFill>
                <a:latin typeface="Comic Sans MS"/>
              </a:rPr>
              <a:t>To be able to SELECT the correct test for an investigation.</a:t>
            </a:r>
            <a:endParaRPr lang="en-GB" kern="0" dirty="0">
              <a:solidFill>
                <a:prstClr val="black"/>
              </a:solidFill>
              <a:latin typeface="Comic Sans MS"/>
            </a:endParaRPr>
          </a:p>
        </p:txBody>
      </p:sp>
      <p:sp>
        <p:nvSpPr>
          <p:cNvPr id="3" name="Content Placeholder 2"/>
          <p:cNvSpPr>
            <a:spLocks noGrp="1"/>
          </p:cNvSpPr>
          <p:nvPr>
            <p:ph idx="1"/>
          </p:nvPr>
        </p:nvSpPr>
        <p:spPr>
          <a:xfrm>
            <a:off x="0" y="1"/>
            <a:ext cx="9036496" cy="3044144"/>
          </a:xfrm>
        </p:spPr>
        <p:txBody>
          <a:bodyPr>
            <a:normAutofit fontScale="77500" lnSpcReduction="20000"/>
          </a:bodyPr>
          <a:lstStyle/>
          <a:p>
            <a:pPr marL="0" indent="0">
              <a:buNone/>
            </a:pPr>
            <a:r>
              <a:rPr lang="en-GB" dirty="0" smtClean="0"/>
              <a:t>Two </a:t>
            </a:r>
            <a:r>
              <a:rPr lang="en-GB" dirty="0"/>
              <a:t>psychologists investigated the relationship between age and recall of medical advice. Previous research had shown that recall of medical advice tended to be poorer in older patients. The study was conducted at a doctor’s surgery and involved a sample of 30 patients aged between 18 and 78 years. They all saw the same doctor, who made notes of the advice that she gave during the consultation. One of the psychologists interviewed each of the patients individually, immediately after they had seen the doctor. The psychologist asked each patient a set of questions about what the doctor had said about their diagnosis and treatment. The patients’ responses were recorded and then typed out. Working independently the psychologists compared each typed account with the doctor’s written notes in order to rate the accuracy of the accounts on a scale of 1 – 10. A high rating indicated that the patient’s recall was very accurate and a low rating indicated that the patient’s recall was very inaccurate.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06311"/>
            <a:ext cx="5184576" cy="275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148064" y="3044144"/>
            <a:ext cx="3995936" cy="2517775"/>
          </a:xfrm>
          <a:prstGeom prst="rect">
            <a:avLst/>
          </a:prstGeom>
        </p:spPr>
        <p:txBody>
          <a:bodyPr vert="horz" lIns="91440" tIns="45720" rIns="91440" bIns="45720" rtlCol="0">
            <a:normAutofit fontScale="70000" lnSpcReduction="2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Clr>
                <a:srgbClr val="A63212"/>
              </a:buClr>
              <a:buFont typeface="Rage Italic" pitchFamily="66" charset="0"/>
              <a:buNone/>
            </a:pPr>
            <a:r>
              <a:rPr lang="en-GB" dirty="0">
                <a:solidFill>
                  <a:srgbClr val="002060"/>
                </a:solidFill>
              </a:rPr>
              <a:t>The psychologists used Spearman’s rho to analyse the data from their investigation. They chose to use the 0.05 level of significance. The result gave a correlation coefficient of − 0.52.</a:t>
            </a:r>
          </a:p>
          <a:p>
            <a:pPr marL="0" indent="0">
              <a:buClr>
                <a:srgbClr val="A63212"/>
              </a:buClr>
              <a:buFont typeface="Rage Italic" pitchFamily="66" charset="0"/>
              <a:buNone/>
            </a:pPr>
            <a:endParaRPr lang="en-GB" dirty="0">
              <a:solidFill>
                <a:srgbClr val="002060"/>
              </a:solidFill>
            </a:endParaRPr>
          </a:p>
          <a:p>
            <a:pPr marL="0" indent="0">
              <a:buClr>
                <a:srgbClr val="A63212"/>
              </a:buClr>
              <a:buFont typeface="Rage Italic" pitchFamily="66" charset="0"/>
              <a:buNone/>
            </a:pPr>
            <a:r>
              <a:rPr lang="en-GB" b="1" dirty="0" smtClean="0">
                <a:solidFill>
                  <a:srgbClr val="002060"/>
                </a:solidFill>
              </a:rPr>
              <a:t>Using </a:t>
            </a:r>
            <a:r>
              <a:rPr lang="en-GB" b="1" dirty="0">
                <a:solidFill>
                  <a:srgbClr val="002060"/>
                </a:solidFill>
              </a:rPr>
              <a:t>Table 1 below, state whether the result is significant or not significant and explain why. (2 marks)</a:t>
            </a:r>
          </a:p>
        </p:txBody>
      </p:sp>
      <p:cxnSp>
        <p:nvCxnSpPr>
          <p:cNvPr id="8" name="Straight Arrow Connector 7"/>
          <p:cNvCxnSpPr/>
          <p:nvPr/>
        </p:nvCxnSpPr>
        <p:spPr>
          <a:xfrm>
            <a:off x="845421" y="2706966"/>
            <a:ext cx="936104" cy="91576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27984" y="2465559"/>
            <a:ext cx="720080" cy="11571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33811" y="2970033"/>
            <a:ext cx="720080" cy="11571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7584" y="3403900"/>
            <a:ext cx="864096" cy="8991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83568" y="692696"/>
            <a:ext cx="432048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t>Decision 1</a:t>
            </a:r>
            <a:r>
              <a:rPr lang="en-GB" sz="2800" dirty="0" smtClean="0"/>
              <a:t>: Which significance level column to use?</a:t>
            </a:r>
            <a:endParaRPr lang="en-GB" sz="2800" dirty="0"/>
          </a:p>
        </p:txBody>
      </p:sp>
      <p:sp>
        <p:nvSpPr>
          <p:cNvPr id="17" name="Rounded Rectangle 16"/>
          <p:cNvSpPr/>
          <p:nvPr/>
        </p:nvSpPr>
        <p:spPr>
          <a:xfrm>
            <a:off x="5580112" y="1135491"/>
            <a:ext cx="3514894" cy="1368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u="sng" dirty="0" smtClean="0"/>
              <a:t>Decision 2</a:t>
            </a:r>
            <a:r>
              <a:rPr lang="en-GB" sz="2800" dirty="0" smtClean="0"/>
              <a:t>: How many </a:t>
            </a:r>
            <a:r>
              <a:rPr lang="en-GB" sz="2800" dirty="0" err="1" smtClean="0"/>
              <a:t>ppts</a:t>
            </a:r>
            <a:r>
              <a:rPr lang="en-GB" sz="2800" dirty="0" smtClean="0"/>
              <a:t> were used?</a:t>
            </a:r>
            <a:endParaRPr lang="en-GB" sz="2800" dirty="0"/>
          </a:p>
        </p:txBody>
      </p:sp>
      <p:cxnSp>
        <p:nvCxnSpPr>
          <p:cNvPr id="18" name="Straight Arrow Connector 17"/>
          <p:cNvCxnSpPr/>
          <p:nvPr/>
        </p:nvCxnSpPr>
        <p:spPr>
          <a:xfrm flipH="1">
            <a:off x="1313474" y="2465559"/>
            <a:ext cx="4410654" cy="2043561"/>
          </a:xfrm>
          <a:prstGeom prst="straightConnector1">
            <a:avLst/>
          </a:prstGeom>
          <a:ln w="762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357606" y="2793913"/>
            <a:ext cx="3514894" cy="19862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u="sng" dirty="0" smtClean="0"/>
              <a:t>Decision 3</a:t>
            </a:r>
            <a:r>
              <a:rPr lang="en-GB" sz="2800" dirty="0" smtClean="0"/>
              <a:t>: Should your test value be more or less than the critical value?</a:t>
            </a:r>
            <a:endParaRPr lang="en-GB" sz="2800" dirty="0"/>
          </a:p>
        </p:txBody>
      </p:sp>
      <p:cxnSp>
        <p:nvCxnSpPr>
          <p:cNvPr id="22" name="Straight Arrow Connector 21"/>
          <p:cNvCxnSpPr/>
          <p:nvPr/>
        </p:nvCxnSpPr>
        <p:spPr>
          <a:xfrm flipH="1">
            <a:off x="2065753" y="3712248"/>
            <a:ext cx="3305886" cy="1537761"/>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906" y="30816"/>
            <a:ext cx="3802004" cy="5632311"/>
          </a:xfrm>
          <a:prstGeom prst="rect">
            <a:avLst/>
          </a:prstGeom>
        </p:spPr>
        <p:txBody>
          <a:bodyPr wrap="square">
            <a:spAutoFit/>
          </a:bodyPr>
          <a:lstStyle/>
          <a:p>
            <a:r>
              <a:rPr lang="en-GB" dirty="0" smtClean="0"/>
              <a:t>A psychologist hypothesised that there is a relationship between intelligence (IQ) and a happiness score. </a:t>
            </a:r>
            <a:endParaRPr lang="en-GB" dirty="0"/>
          </a:p>
          <a:p>
            <a:r>
              <a:rPr lang="en-GB" dirty="0" smtClean="0"/>
              <a:t>To test this he used </a:t>
            </a:r>
            <a:r>
              <a:rPr lang="en-GB" dirty="0"/>
              <a:t>a standardised </a:t>
            </a:r>
            <a:r>
              <a:rPr lang="en-GB" dirty="0" smtClean="0"/>
              <a:t>test to </a:t>
            </a:r>
            <a:r>
              <a:rPr lang="en-GB" dirty="0"/>
              <a:t>measure intelligence in a sample of 30 children aged 11 years, who were </a:t>
            </a:r>
            <a:r>
              <a:rPr lang="en-GB" dirty="0" smtClean="0"/>
              <a:t>chosen from </a:t>
            </a:r>
            <a:r>
              <a:rPr lang="en-GB" dirty="0"/>
              <a:t>a local secondary school. He </a:t>
            </a:r>
            <a:r>
              <a:rPr lang="en-GB" dirty="0" smtClean="0"/>
              <a:t>also asked </a:t>
            </a:r>
            <a:r>
              <a:rPr lang="en-GB" dirty="0"/>
              <a:t>the children to complete a </a:t>
            </a:r>
            <a:r>
              <a:rPr lang="en-GB" dirty="0" smtClean="0"/>
              <a:t>self-report questionnaire </a:t>
            </a:r>
            <a:r>
              <a:rPr lang="en-GB" dirty="0"/>
              <a:t>designed to measure happiness. The score from the intelligence </a:t>
            </a:r>
            <a:r>
              <a:rPr lang="en-GB" dirty="0" smtClean="0"/>
              <a:t>test was </a:t>
            </a:r>
            <a:r>
              <a:rPr lang="en-GB" dirty="0"/>
              <a:t>correlated with the score from the happiness questionnaire. </a:t>
            </a:r>
            <a:endParaRPr lang="en-GB" dirty="0" smtClean="0"/>
          </a:p>
          <a:p>
            <a:r>
              <a:rPr lang="en-GB" dirty="0" smtClean="0"/>
              <a:t>The psychologist used </a:t>
            </a:r>
            <a:r>
              <a:rPr lang="en-GB" dirty="0"/>
              <a:t>a Spearman’s rho test to analyse the data. He found that the correlation </a:t>
            </a:r>
            <a:r>
              <a:rPr lang="en-GB" dirty="0" smtClean="0"/>
              <a:t>between intelligence </a:t>
            </a:r>
            <a:r>
              <a:rPr lang="en-GB" dirty="0"/>
              <a:t>and happiness at age 11 was +0.42.</a:t>
            </a:r>
          </a:p>
        </p:txBody>
      </p:sp>
      <p:pic>
        <p:nvPicPr>
          <p:cNvPr id="6146" name="Picture 2" descr="C:\Users\Kirsty\AppData\Local\Temp\Screenshot 2015-04-14 20.06.14.png"/>
          <p:cNvPicPr>
            <a:picLocks noChangeAspect="1" noChangeArrowheads="1"/>
          </p:cNvPicPr>
          <p:nvPr/>
        </p:nvPicPr>
        <p:blipFill rotWithShape="1">
          <a:blip r:embed="rId3">
            <a:extLst>
              <a:ext uri="{28A0092B-C50C-407E-A947-70E740481C1C}">
                <a14:useLocalDpi xmlns:a14="http://schemas.microsoft.com/office/drawing/2010/main" val="0"/>
              </a:ext>
            </a:extLst>
          </a:blip>
          <a:srcRect l="18637" t="11596" r="15070" b="25118"/>
          <a:stretch/>
        </p:blipFill>
        <p:spPr bwMode="auto">
          <a:xfrm>
            <a:off x="3867911" y="260648"/>
            <a:ext cx="5098336"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95936" y="3573016"/>
            <a:ext cx="4824536" cy="1200329"/>
          </a:xfrm>
          <a:prstGeom prst="rect">
            <a:avLst/>
          </a:prstGeom>
          <a:noFill/>
        </p:spPr>
        <p:txBody>
          <a:bodyPr wrap="square" rtlCol="0">
            <a:spAutoFit/>
          </a:bodyPr>
          <a:lstStyle/>
          <a:p>
            <a:r>
              <a:rPr lang="en-GB" dirty="0" smtClean="0">
                <a:latin typeface="Comic Sans MS" panose="030F0702030302020204" pitchFamily="66" charset="0"/>
              </a:rPr>
              <a:t>Using Table 1, state whether or not the correlation between intelligence and happiness at age 11 (+0.42) was significant. Explain your answer (3 marks).</a:t>
            </a:r>
            <a:endParaRPr lang="en-GB" dirty="0">
              <a:latin typeface="Comic Sans MS" panose="030F0702030302020204" pitchFamily="66" charset="0"/>
            </a:endParaRPr>
          </a:p>
        </p:txBody>
      </p:sp>
      <p:sp>
        <p:nvSpPr>
          <p:cNvPr id="11" name="Rounded Rectangle 10"/>
          <p:cNvSpPr/>
          <p:nvPr/>
        </p:nvSpPr>
        <p:spPr>
          <a:xfrm>
            <a:off x="648866" y="2932049"/>
            <a:ext cx="7920880" cy="24336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u="sng" dirty="0" smtClean="0"/>
              <a:t>MS</a:t>
            </a:r>
            <a:r>
              <a:rPr lang="en-GB" dirty="0" smtClean="0"/>
              <a:t>: Should state </a:t>
            </a:r>
            <a:r>
              <a:rPr lang="en-GB" dirty="0"/>
              <a:t>that the obtained value of + 0.42 exceeds the critical value for a two-tailed test (.362) for N=30. The results are therefore statistically significant (p ≤ 0.05)</a:t>
            </a:r>
          </a:p>
          <a:p>
            <a:pPr marL="285750" indent="-285750" algn="ctr">
              <a:buFont typeface="Arial" panose="020B0604020202020204" pitchFamily="34" charset="0"/>
              <a:buChar char="•"/>
            </a:pPr>
            <a:r>
              <a:rPr lang="en-GB" dirty="0"/>
              <a:t>Award 2 marks for a student who supplies </a:t>
            </a:r>
            <a:r>
              <a:rPr lang="en-GB" dirty="0" smtClean="0"/>
              <a:t>two pieces of information.</a:t>
            </a:r>
          </a:p>
          <a:p>
            <a:pPr marL="285750" indent="-285750" algn="ctr">
              <a:buFont typeface="Arial" panose="020B0604020202020204" pitchFamily="34" charset="0"/>
              <a:buChar char="•"/>
            </a:pPr>
            <a:r>
              <a:rPr lang="en-GB" dirty="0" smtClean="0"/>
              <a:t>Award </a:t>
            </a:r>
            <a:r>
              <a:rPr lang="en-GB" dirty="0"/>
              <a:t>1 mark for a student who states that the results are significant but does not provide an explanation OR the student who states results are significant but </a:t>
            </a:r>
            <a:r>
              <a:rPr lang="en-GB" dirty="0" smtClean="0"/>
              <a:t>uses incorrect </a:t>
            </a:r>
            <a:r>
              <a:rPr lang="en-GB" dirty="0"/>
              <a:t>values from the table</a:t>
            </a:r>
            <a:r>
              <a:rPr lang="en-GB" sz="2400" dirty="0"/>
              <a:t>.</a:t>
            </a:r>
          </a:p>
        </p:txBody>
      </p:sp>
    </p:spTree>
    <p:extLst>
      <p:ext uri="{BB962C8B-B14F-4D97-AF65-F5344CB8AC3E}">
        <p14:creationId xmlns:p14="http://schemas.microsoft.com/office/powerpoint/2010/main" val="27421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86" y="-459432"/>
            <a:ext cx="8041440" cy="1442674"/>
          </a:xfrm>
        </p:spPr>
        <p:txBody>
          <a:bodyPr/>
          <a:lstStyle/>
          <a:p>
            <a:r>
              <a:rPr lang="en-GB" dirty="0" smtClean="0"/>
              <a:t>Past question</a:t>
            </a:r>
            <a:endParaRPr lang="en-GB" dirty="0"/>
          </a:p>
        </p:txBody>
      </p:sp>
      <p:sp>
        <p:nvSpPr>
          <p:cNvPr id="3" name="Content Placeholder 2"/>
          <p:cNvSpPr>
            <a:spLocks noGrp="1"/>
          </p:cNvSpPr>
          <p:nvPr>
            <p:ph idx="1"/>
          </p:nvPr>
        </p:nvSpPr>
        <p:spPr>
          <a:xfrm>
            <a:off x="0" y="692696"/>
            <a:ext cx="8856984" cy="4720965"/>
          </a:xfrm>
        </p:spPr>
        <p:txBody>
          <a:bodyPr>
            <a:normAutofit lnSpcReduction="10000"/>
          </a:bodyPr>
          <a:lstStyle/>
          <a:p>
            <a:pPr marL="0" indent="0">
              <a:buNone/>
            </a:pPr>
            <a:r>
              <a:rPr lang="en-GB" dirty="0"/>
              <a:t>A psychology student was asked to design an investigation to see whether </a:t>
            </a:r>
            <a:r>
              <a:rPr lang="en-GB" dirty="0" smtClean="0"/>
              <a:t>taking exercise </a:t>
            </a:r>
            <a:r>
              <a:rPr lang="en-GB" dirty="0"/>
              <a:t>could increase feelings of happiness. She proposed to do an experiment.</a:t>
            </a:r>
          </a:p>
          <a:p>
            <a:pPr marL="0" indent="0">
              <a:buNone/>
            </a:pPr>
            <a:r>
              <a:rPr lang="en-GB" dirty="0"/>
              <a:t>She decided to recruit a sample of volunteers who had just joined a gym, by putting up </a:t>
            </a:r>
            <a:r>
              <a:rPr lang="en-GB" dirty="0" smtClean="0"/>
              <a:t>a poster </a:t>
            </a:r>
            <a:r>
              <a:rPr lang="en-GB" dirty="0"/>
              <a:t>in the gym. She planned to carry out a short interview with each volunteer and </a:t>
            </a:r>
            <a:r>
              <a:rPr lang="en-GB" dirty="0" smtClean="0"/>
              <a:t>to give </a:t>
            </a:r>
            <a:r>
              <a:rPr lang="en-GB" dirty="0"/>
              <a:t>each one a happiness score. She intended to interview the volunteers again </a:t>
            </a:r>
            <a:r>
              <a:rPr lang="en-GB" dirty="0" smtClean="0"/>
              <a:t>after they </a:t>
            </a:r>
            <a:r>
              <a:rPr lang="en-GB" dirty="0"/>
              <a:t>had attended the gym for six weeks and to reassess their happiness score to see </a:t>
            </a:r>
            <a:r>
              <a:rPr lang="en-GB" dirty="0" smtClean="0"/>
              <a:t>if it </a:t>
            </a:r>
            <a:r>
              <a:rPr lang="en-GB" dirty="0"/>
              <a:t>had changed.</a:t>
            </a:r>
          </a:p>
          <a:p>
            <a:pPr marL="0" indent="0">
              <a:buNone/>
            </a:pPr>
            <a:r>
              <a:rPr lang="en-GB" dirty="0"/>
              <a:t>The psychology student’s teacher identified a number of limitations of the </a:t>
            </a:r>
            <a:r>
              <a:rPr lang="en-GB" dirty="0" smtClean="0"/>
              <a:t>proposed experiment. Explain </a:t>
            </a:r>
            <a:r>
              <a:rPr lang="en-GB" dirty="0"/>
              <a:t>one or more limitations of the student’s proposal and suggest how the</a:t>
            </a:r>
          </a:p>
          <a:p>
            <a:pPr marL="0" indent="0">
              <a:buNone/>
            </a:pPr>
            <a:r>
              <a:rPr lang="en-GB" dirty="0"/>
              <a:t>investigation could be improved. (10 marks)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9115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7467600" cy="3951337"/>
          </a:xfrm>
        </p:spPr>
        <p:txBody>
          <a:bodyPr>
            <a:normAutofit fontScale="62500" lnSpcReduction="20000"/>
          </a:bodyPr>
          <a:lstStyle/>
          <a:p>
            <a:pPr marL="0" indent="0">
              <a:buNone/>
            </a:pPr>
            <a:r>
              <a:rPr lang="en-GB" dirty="0"/>
              <a:t>There are a number limitations of the proposal included in the stem. Some of the most obvious are as follows:</a:t>
            </a:r>
          </a:p>
          <a:p>
            <a:pPr marL="0" indent="0">
              <a:buNone/>
            </a:pPr>
            <a:r>
              <a:rPr lang="en-GB" dirty="0"/>
              <a:t> The independent variable (exercise) is not operationalised. There is no attempt to specify the amount of exercise taken, frequency or intensity. These could vary substantially.</a:t>
            </a:r>
          </a:p>
          <a:p>
            <a:pPr marL="0" indent="0">
              <a:buNone/>
            </a:pPr>
            <a:r>
              <a:rPr lang="en-GB" dirty="0"/>
              <a:t> The DV (happiness) is measured through an interview. Interviews are prone to demand characteristics and social desirability effects. Both of these could affect the validity of the measurement. Students may suggest using a happiness questionnaire to measure the DV.</a:t>
            </a:r>
          </a:p>
          <a:p>
            <a:pPr marL="0" indent="0">
              <a:buNone/>
            </a:pPr>
            <a:r>
              <a:rPr lang="en-GB" dirty="0"/>
              <a:t> As the student proposes to carry out the interviews herself, there is a likelihood of investigator effects. An independent interviewer could be used to reduce this.</a:t>
            </a:r>
          </a:p>
          <a:p>
            <a:pPr marL="0" indent="0">
              <a:buNone/>
            </a:pPr>
            <a:r>
              <a:rPr lang="en-GB" dirty="0"/>
              <a:t> There is a lack of a control group for comparison purposes. The experiment could be modified to use an independent group design, with a control group who do not undertake an exercise programme.</a:t>
            </a:r>
          </a:p>
          <a:p>
            <a:pPr marL="0" indent="0">
              <a:buNone/>
            </a:pPr>
            <a:r>
              <a:rPr lang="en-GB" dirty="0"/>
              <a:t> The use of a volunteer sample means that the study is unlikely to be representative.</a:t>
            </a:r>
          </a:p>
          <a:p>
            <a:pPr marL="0" indent="0">
              <a:buNone/>
            </a:pPr>
            <a:r>
              <a:rPr lang="en-GB" dirty="0"/>
              <a:t> Ethical issues – although a volunteer sample has been recruited, there is no mention of informed consent, confidentiality, debriefing etc.</a:t>
            </a:r>
          </a:p>
          <a:p>
            <a:pPr marL="0" indent="0">
              <a:buNone/>
            </a:pPr>
            <a:r>
              <a:rPr lang="en-GB" dirty="0"/>
              <a:t> Competence, the student is unlikely to have received training to carry out interviews of this nature.</a:t>
            </a:r>
          </a:p>
        </p:txBody>
      </p:sp>
      <p:sp>
        <p:nvSpPr>
          <p:cNvPr id="4" name="Title 1"/>
          <p:cNvSpPr>
            <a:spLocks noGrp="1"/>
          </p:cNvSpPr>
          <p:nvPr>
            <p:ph type="title"/>
          </p:nvPr>
        </p:nvSpPr>
        <p:spPr>
          <a:xfrm>
            <a:off x="539552" y="19472"/>
            <a:ext cx="8041440" cy="1442674"/>
          </a:xfrm>
        </p:spPr>
        <p:txBody>
          <a:bodyPr/>
          <a:lstStyle/>
          <a:p>
            <a:r>
              <a:rPr lang="en-GB" dirty="0" smtClean="0"/>
              <a:t>Mark scheme</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56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268760"/>
            <a:ext cx="8928992" cy="3951337"/>
          </a:xfrm>
        </p:spPr>
        <p:txBody>
          <a:bodyPr>
            <a:normAutofit fontScale="55000" lnSpcReduction="20000"/>
          </a:bodyPr>
          <a:lstStyle/>
          <a:p>
            <a:pPr marL="0" indent="0">
              <a:buNone/>
            </a:pPr>
            <a:r>
              <a:rPr lang="en-GB" dirty="0"/>
              <a:t>154 patients who suffered from panic attacks were asked by a psychologist to take part in a </a:t>
            </a:r>
            <a:r>
              <a:rPr lang="en-GB" dirty="0" smtClean="0"/>
              <a:t>clinical trial </a:t>
            </a:r>
            <a:r>
              <a:rPr lang="en-GB" dirty="0"/>
              <a:t>to assess the effectiveness of cognitive behavioural therapy (CBT). In order to select </a:t>
            </a:r>
            <a:r>
              <a:rPr lang="en-GB" dirty="0" smtClean="0"/>
              <a:t>suitable participants </a:t>
            </a:r>
            <a:r>
              <a:rPr lang="en-GB" dirty="0"/>
              <a:t>for the trial, each patient completed a questionnaire which measured the severity of </a:t>
            </a:r>
            <a:r>
              <a:rPr lang="en-GB" dirty="0" smtClean="0"/>
              <a:t>their symptoms </a:t>
            </a:r>
            <a:r>
              <a:rPr lang="en-GB" dirty="0"/>
              <a:t>on a scale of 1 (mild) to 10 (severe).</a:t>
            </a:r>
          </a:p>
          <a:p>
            <a:pPr marL="0" indent="0">
              <a:buNone/>
            </a:pPr>
            <a:r>
              <a:rPr lang="en-GB" dirty="0"/>
              <a:t>60 patients who had moderate symptoms with scores of 7 or 8 were selected to take part. They </a:t>
            </a:r>
            <a:r>
              <a:rPr lang="en-GB" dirty="0" smtClean="0"/>
              <a:t>were randomly </a:t>
            </a:r>
            <a:r>
              <a:rPr lang="en-GB" dirty="0"/>
              <a:t>allocated to one of three conditions.</a:t>
            </a:r>
          </a:p>
          <a:p>
            <a:pPr marL="0" indent="0">
              <a:buNone/>
            </a:pPr>
            <a:r>
              <a:rPr lang="en-GB" dirty="0"/>
              <a:t>● Condition 1: Traditional cognitive behavioural therapy – this consisted of 12 one-hour sessions</a:t>
            </a:r>
          </a:p>
          <a:p>
            <a:pPr marL="0" indent="0">
              <a:buNone/>
            </a:pPr>
            <a:r>
              <a:rPr lang="en-GB" dirty="0"/>
              <a:t>over a 12-week period.</a:t>
            </a:r>
          </a:p>
          <a:p>
            <a:pPr marL="0" indent="0">
              <a:buNone/>
            </a:pPr>
            <a:r>
              <a:rPr lang="en-GB" dirty="0"/>
              <a:t>● Condition 2: Brief cognitive behavioural therapy – this consisted of 5 one-hour sessions over a</a:t>
            </a:r>
          </a:p>
          <a:p>
            <a:pPr marL="0" indent="0">
              <a:buNone/>
            </a:pPr>
            <a:r>
              <a:rPr lang="en-GB" dirty="0"/>
              <a:t>5-week period with homework assessments.</a:t>
            </a:r>
          </a:p>
          <a:p>
            <a:pPr marL="0" indent="0">
              <a:buNone/>
            </a:pPr>
            <a:r>
              <a:rPr lang="en-GB" dirty="0"/>
              <a:t>● Condition 3: Control condition – patients were placed on a 12-week waiting list for traditional</a:t>
            </a:r>
          </a:p>
          <a:p>
            <a:pPr marL="0" indent="0">
              <a:buNone/>
            </a:pPr>
            <a:r>
              <a:rPr lang="en-GB" dirty="0"/>
              <a:t>cognitive behavioural therapy. This group did not receive any form of treatment during </a:t>
            </a:r>
            <a:r>
              <a:rPr lang="en-GB" dirty="0" smtClean="0"/>
              <a:t>the 12 </a:t>
            </a:r>
            <a:r>
              <a:rPr lang="en-GB" dirty="0"/>
              <a:t>weeks.</a:t>
            </a:r>
          </a:p>
          <a:p>
            <a:pPr marL="0" indent="0">
              <a:buNone/>
            </a:pPr>
            <a:r>
              <a:rPr lang="en-GB" dirty="0"/>
              <a:t>One week after finishing the course of therapy, patients in condition 1 and condition 2 completed the</a:t>
            </a:r>
          </a:p>
          <a:p>
            <a:pPr marL="0" indent="0">
              <a:buNone/>
            </a:pPr>
            <a:r>
              <a:rPr lang="en-GB" dirty="0"/>
              <a:t>questionnaire for a second time. Patients in condition 3 completed the questionnaire for a second</a:t>
            </a:r>
          </a:p>
          <a:p>
            <a:pPr marL="0" indent="0">
              <a:buNone/>
            </a:pPr>
            <a:r>
              <a:rPr lang="en-GB" dirty="0"/>
              <a:t>time at the end of the 12-week period. The three scores from this questionnaire were compared to</a:t>
            </a:r>
          </a:p>
          <a:p>
            <a:pPr marL="0" indent="0">
              <a:buNone/>
            </a:pPr>
            <a:r>
              <a:rPr lang="en-GB" dirty="0"/>
              <a:t>see if there were differences in the severity of symptoms.</a:t>
            </a:r>
            <a:endParaRPr lang="en-GB" dirty="0" smtClean="0"/>
          </a:p>
          <a:p>
            <a:pPr marL="0" indent="0">
              <a:buNone/>
            </a:pPr>
            <a:endParaRPr lang="en-GB" b="1" dirty="0"/>
          </a:p>
          <a:p>
            <a:pPr marL="0" indent="0">
              <a:buNone/>
            </a:pPr>
            <a:r>
              <a:rPr lang="en-GB" b="1" dirty="0" smtClean="0"/>
              <a:t>Identify one variable which does not appear to have been controlled in this trial.</a:t>
            </a:r>
          </a:p>
          <a:p>
            <a:pPr marL="0" indent="0">
              <a:buNone/>
            </a:pPr>
            <a:r>
              <a:rPr lang="en-GB" b="1" dirty="0" smtClean="0"/>
              <a:t>Explain </a:t>
            </a:r>
            <a:r>
              <a:rPr lang="en-GB" b="1" dirty="0"/>
              <a:t>how this may have influenced the outcome</a:t>
            </a:r>
            <a:r>
              <a:rPr lang="en-GB" b="1" dirty="0" smtClean="0"/>
              <a:t>. [</a:t>
            </a:r>
            <a:r>
              <a:rPr lang="en-GB" b="1" dirty="0"/>
              <a:t>3 marks]</a:t>
            </a:r>
          </a:p>
        </p:txBody>
      </p:sp>
      <p:sp>
        <p:nvSpPr>
          <p:cNvPr id="4" name="Title 1"/>
          <p:cNvSpPr txBox="1">
            <a:spLocks/>
          </p:cNvSpPr>
          <p:nvPr/>
        </p:nvSpPr>
        <p:spPr>
          <a:xfrm>
            <a:off x="539552" y="-83738"/>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Past question</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318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712968" cy="3951337"/>
          </a:xfrm>
        </p:spPr>
        <p:txBody>
          <a:bodyPr>
            <a:normAutofit fontScale="62500" lnSpcReduction="20000"/>
          </a:bodyPr>
          <a:lstStyle/>
          <a:p>
            <a:pPr marL="0" indent="0">
              <a:buNone/>
            </a:pPr>
            <a:r>
              <a:rPr lang="en-GB" dirty="0"/>
              <a:t>Award one mark for identifying one variable which was not controlled and </a:t>
            </a:r>
            <a:r>
              <a:rPr lang="en-GB" i="1" dirty="0"/>
              <a:t>two further marks for explaining how this could influence the outcome of the therapy.</a:t>
            </a:r>
          </a:p>
          <a:p>
            <a:pPr marL="0" indent="0">
              <a:buNone/>
            </a:pPr>
            <a:r>
              <a:rPr lang="en-GB" dirty="0"/>
              <a:t>Possible answers could include:</a:t>
            </a:r>
          </a:p>
          <a:p>
            <a:pPr marL="0" indent="0">
              <a:buNone/>
            </a:pPr>
            <a:r>
              <a:rPr lang="en-GB" dirty="0"/>
              <a:t>• The length of time before second assessment of symptoms was 12 weeks in conditions 1 &amp; 3 compared to 5 weeks in condition 2</a:t>
            </a:r>
          </a:p>
          <a:p>
            <a:pPr marL="0" indent="0">
              <a:buNone/>
            </a:pPr>
            <a:r>
              <a:rPr lang="en-GB" dirty="0"/>
              <a:t>• Use of different therapists in conditions 1 &amp; 2</a:t>
            </a:r>
          </a:p>
          <a:p>
            <a:pPr marL="0" indent="0">
              <a:buNone/>
            </a:pPr>
            <a:r>
              <a:rPr lang="en-GB" dirty="0"/>
              <a:t>• The interaction between sex of therapist and patient</a:t>
            </a:r>
          </a:p>
          <a:p>
            <a:pPr marL="0" indent="0">
              <a:buNone/>
            </a:pPr>
            <a:r>
              <a:rPr lang="en-GB" dirty="0"/>
              <a:t>• Whether or not patients carried out homework tasks</a:t>
            </a:r>
          </a:p>
          <a:p>
            <a:pPr marL="0" indent="0">
              <a:buNone/>
            </a:pPr>
            <a:r>
              <a:rPr lang="en-GB" dirty="0"/>
              <a:t>• Individual differences such as age and gender</a:t>
            </a:r>
          </a:p>
          <a:p>
            <a:pPr marL="0" indent="0">
              <a:buNone/>
            </a:pPr>
            <a:r>
              <a:rPr lang="en-GB" dirty="0"/>
              <a:t>• Whether patients were receiving other forms of therapy or medication.</a:t>
            </a:r>
          </a:p>
          <a:p>
            <a:pPr marL="0" indent="0">
              <a:buNone/>
            </a:pPr>
            <a:r>
              <a:rPr lang="en-GB" dirty="0"/>
              <a:t>Credit any appropriate suggestion.</a:t>
            </a:r>
          </a:p>
          <a:p>
            <a:pPr marL="0" indent="0">
              <a:buNone/>
            </a:pPr>
            <a:endParaRPr lang="en-GB" dirty="0" smtClean="0"/>
          </a:p>
          <a:p>
            <a:pPr marL="0" indent="0">
              <a:buNone/>
            </a:pPr>
            <a:r>
              <a:rPr lang="en-GB" dirty="0" err="1" smtClean="0"/>
              <a:t>Eg</a:t>
            </a:r>
            <a:r>
              <a:rPr lang="en-GB" dirty="0"/>
              <a:t>: ‘An extraneous variable was the length of time before second assessment of symptoms (1 mark). This was 12 weeks in conditions 1 &amp; 3 compared to 5 weeks in condition 2. This could have influenced the outcome of the study as the benefits of brief CBT have less time to show than the other two conditions (1 mark). This could lead to its effectiveness being underestimated (1 mark).</a:t>
            </a:r>
          </a:p>
        </p:txBody>
      </p:sp>
      <p:sp>
        <p:nvSpPr>
          <p:cNvPr id="4" name="Title 1"/>
          <p:cNvSpPr>
            <a:spLocks noGrp="1"/>
          </p:cNvSpPr>
          <p:nvPr>
            <p:ph type="title"/>
          </p:nvPr>
        </p:nvSpPr>
        <p:spPr>
          <a:xfrm>
            <a:off x="539552" y="19472"/>
            <a:ext cx="8041440" cy="1442674"/>
          </a:xfrm>
        </p:spPr>
        <p:txBody>
          <a:bodyPr/>
          <a:lstStyle/>
          <a:p>
            <a:r>
              <a:rPr lang="en-GB" dirty="0" smtClean="0"/>
              <a:t>Mark scheme</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996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58" y="1603197"/>
            <a:ext cx="7467600" cy="3951337"/>
          </a:xfrm>
        </p:spPr>
        <p:txBody>
          <a:bodyPr/>
          <a:lstStyle/>
          <a:p>
            <a:pPr marL="0" indent="0">
              <a:buNone/>
            </a:pPr>
            <a:r>
              <a:rPr lang="en-GB" dirty="0" smtClean="0"/>
              <a:t>Read through the example answer.</a:t>
            </a:r>
          </a:p>
          <a:p>
            <a:pPr marL="0" indent="0">
              <a:buNone/>
            </a:pPr>
            <a:endParaRPr lang="en-GB" dirty="0"/>
          </a:p>
        </p:txBody>
      </p:sp>
      <p:sp>
        <p:nvSpPr>
          <p:cNvPr id="4" name="TextBox 3"/>
          <p:cNvSpPr txBox="1"/>
          <p:nvPr/>
        </p:nvSpPr>
        <p:spPr>
          <a:xfrm>
            <a:off x="-11296" y="5561919"/>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be able to EXPLAIN all key terms in the Research Methods topic.</a:t>
            </a:r>
          </a:p>
          <a:p>
            <a:pPr marL="285750" indent="-285750">
              <a:buFont typeface="Arial" panose="020B0604020202020204" pitchFamily="34" charset="0"/>
              <a:buChar char="•"/>
              <a:defRPr/>
            </a:pPr>
            <a:r>
              <a:rPr lang="en-GB" kern="0" dirty="0">
                <a:solidFill>
                  <a:prstClr val="black"/>
                </a:solidFill>
                <a:latin typeface="Comic Sans MS"/>
              </a:rPr>
              <a:t>To REVISE the key ideas from the topic.</a:t>
            </a:r>
          </a:p>
          <a:p>
            <a:pPr marL="285750" indent="-285750">
              <a:buFont typeface="Arial" panose="020B0604020202020204" pitchFamily="34" charset="0"/>
              <a:buChar char="•"/>
              <a:defRPr/>
            </a:pPr>
            <a:r>
              <a:rPr lang="en-GB" kern="0" dirty="0">
                <a:solidFill>
                  <a:prstClr val="black"/>
                </a:solidFill>
                <a:latin typeface="Comic Sans MS"/>
              </a:rPr>
              <a:t>To BE ABLE TO apply research methods to novel situations.</a:t>
            </a:r>
          </a:p>
        </p:txBody>
      </p:sp>
      <p:sp>
        <p:nvSpPr>
          <p:cNvPr id="5" name="Title 1"/>
          <p:cNvSpPr txBox="1">
            <a:spLocks/>
          </p:cNvSpPr>
          <p:nvPr/>
        </p:nvSpPr>
        <p:spPr>
          <a:xfrm>
            <a:off x="545632" y="260648"/>
            <a:ext cx="8041440" cy="792087"/>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solidFill>
                  <a:prstClr val="black">
                    <a:lumMod val="85000"/>
                    <a:lumOff val="15000"/>
                  </a:prstClr>
                </a:solidFill>
              </a:rPr>
              <a:t>Exemplar 10 mark answer</a:t>
            </a:r>
            <a:endParaRPr lang="en-GB" sz="4000" dirty="0">
              <a:solidFill>
                <a:prstClr val="black">
                  <a:lumMod val="85000"/>
                  <a:lumOff val="15000"/>
                </a:prstClr>
              </a:solidFill>
            </a:endParaRPr>
          </a:p>
        </p:txBody>
      </p:sp>
    </p:spTree>
    <p:extLst>
      <p:ext uri="{BB962C8B-B14F-4D97-AF65-F5344CB8AC3E}">
        <p14:creationId xmlns:p14="http://schemas.microsoft.com/office/powerpoint/2010/main" val="178081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3180"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81" y="4797152"/>
            <a:ext cx="5976664" cy="32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99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96" y="900197"/>
            <a:ext cx="6879711" cy="4537640"/>
          </a:xfrm>
        </p:spPr>
        <p:txBody>
          <a:bodyPr>
            <a:normAutofit fontScale="92500" lnSpcReduction="10000"/>
          </a:bodyPr>
          <a:lstStyle/>
          <a:p>
            <a:r>
              <a:rPr lang="en-GB" b="1" dirty="0" smtClean="0"/>
              <a:t>Abstract</a:t>
            </a:r>
            <a:r>
              <a:rPr lang="en-GB" dirty="0" smtClean="0"/>
              <a:t> – </a:t>
            </a:r>
            <a:r>
              <a:rPr lang="en-GB" i="1" dirty="0" smtClean="0"/>
              <a:t>A short summary </a:t>
            </a:r>
            <a:r>
              <a:rPr lang="en-GB" dirty="0" smtClean="0"/>
              <a:t>of the report to enable the </a:t>
            </a:r>
            <a:r>
              <a:rPr lang="en-GB" i="1" dirty="0" smtClean="0"/>
              <a:t>reader to establish the conclusions and whether it is worth them reading on.</a:t>
            </a:r>
          </a:p>
          <a:p>
            <a:r>
              <a:rPr lang="en-GB" dirty="0"/>
              <a:t> </a:t>
            </a:r>
            <a:r>
              <a:rPr lang="en-GB" b="1" dirty="0"/>
              <a:t>Introduction</a:t>
            </a:r>
            <a:r>
              <a:rPr lang="en-GB" dirty="0"/>
              <a:t> </a:t>
            </a:r>
            <a:r>
              <a:rPr lang="en-GB" dirty="0" smtClean="0"/>
              <a:t>– an important </a:t>
            </a:r>
            <a:r>
              <a:rPr lang="en-GB" dirty="0"/>
              <a:t>part of the report that provides </a:t>
            </a:r>
            <a:r>
              <a:rPr lang="en-GB" i="1" dirty="0"/>
              <a:t>background information on theories and </a:t>
            </a:r>
            <a:r>
              <a:rPr lang="en-GB" i="1" dirty="0" smtClean="0"/>
              <a:t>previous study </a:t>
            </a:r>
            <a:r>
              <a:rPr lang="en-GB" dirty="0" smtClean="0"/>
              <a:t>findings in the area relevant </a:t>
            </a:r>
            <a:r>
              <a:rPr lang="en-GB" dirty="0"/>
              <a:t>to the investigation. </a:t>
            </a:r>
            <a:r>
              <a:rPr lang="en-GB" dirty="0" smtClean="0"/>
              <a:t>Also allows the researcher to </a:t>
            </a:r>
            <a:r>
              <a:rPr lang="en-GB" i="1" dirty="0" smtClean="0"/>
              <a:t>review methodological issues </a:t>
            </a:r>
            <a:r>
              <a:rPr lang="en-GB" dirty="0" smtClean="0"/>
              <a:t>in previous studies and </a:t>
            </a:r>
            <a:r>
              <a:rPr lang="en-GB" i="1" dirty="0" smtClean="0"/>
              <a:t>build on</a:t>
            </a:r>
            <a:r>
              <a:rPr lang="en-GB" dirty="0" smtClean="0"/>
              <a:t> them in the current investigation.</a:t>
            </a:r>
          </a:p>
          <a:p>
            <a:r>
              <a:rPr lang="en-GB" b="1" dirty="0" smtClean="0"/>
              <a:t>Results</a:t>
            </a:r>
            <a:r>
              <a:rPr lang="en-GB" dirty="0" smtClean="0"/>
              <a:t> – Allows people to view how your results were analysed.</a:t>
            </a:r>
            <a:endParaRPr lang="en-GB" b="1" dirty="0"/>
          </a:p>
          <a:p>
            <a:r>
              <a:rPr lang="en-GB" b="1" dirty="0" smtClean="0"/>
              <a:t>Discussion</a:t>
            </a:r>
            <a:r>
              <a:rPr lang="en-GB" dirty="0" smtClean="0"/>
              <a:t> </a:t>
            </a:r>
            <a:r>
              <a:rPr lang="en-GB" dirty="0"/>
              <a:t>- </a:t>
            </a:r>
            <a:r>
              <a:rPr lang="en-GB" dirty="0" smtClean="0"/>
              <a:t>Researchers consider the </a:t>
            </a:r>
            <a:r>
              <a:rPr lang="en-GB" i="1" dirty="0" smtClean="0"/>
              <a:t>possible implications </a:t>
            </a:r>
            <a:r>
              <a:rPr lang="en-GB" i="1" dirty="0"/>
              <a:t>of their </a:t>
            </a:r>
            <a:r>
              <a:rPr lang="en-GB" i="1" dirty="0" smtClean="0"/>
              <a:t>research for theory</a:t>
            </a:r>
            <a:r>
              <a:rPr lang="en-GB" dirty="0" smtClean="0"/>
              <a:t>, and the potential </a:t>
            </a:r>
            <a:r>
              <a:rPr lang="en-GB" i="1" dirty="0" smtClean="0"/>
              <a:t>practical </a:t>
            </a:r>
            <a:r>
              <a:rPr lang="en-GB" i="1" dirty="0"/>
              <a:t>applications </a:t>
            </a:r>
            <a:r>
              <a:rPr lang="en-GB" dirty="0" smtClean="0"/>
              <a:t>of the findings.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807" y="1052736"/>
            <a:ext cx="14287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0631" y="2204864"/>
            <a:ext cx="1428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3501008"/>
            <a:ext cx="14287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51520" y="116632"/>
            <a:ext cx="8568952" cy="716520"/>
          </a:xfrm>
          <a:prstGeom prst="rect">
            <a:avLst/>
          </a:prstGeom>
          <a:solidFill>
            <a:schemeClr val="accent5">
              <a:lumMod val="20000"/>
              <a:lumOff val="8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prstClr val="black">
                    <a:lumMod val="85000"/>
                    <a:lumOff val="15000"/>
                  </a:prstClr>
                </a:solidFill>
              </a:rPr>
              <a:t>When writing up a psychological report for submission to a journal, what must it include? (in order…)</a:t>
            </a:r>
            <a:endParaRPr lang="en-GB" sz="2400" dirty="0">
              <a:solidFill>
                <a:prstClr val="black">
                  <a:lumMod val="85000"/>
                  <a:lumOff val="15000"/>
                </a:prstClr>
              </a:solidFill>
            </a:endParaRPr>
          </a:p>
        </p:txBody>
      </p:sp>
    </p:spTree>
    <p:extLst>
      <p:ext uri="{BB962C8B-B14F-4D97-AF65-F5344CB8AC3E}">
        <p14:creationId xmlns:p14="http://schemas.microsoft.com/office/powerpoint/2010/main" val="11823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irsty\AppData\Local\Temp\Screenshot 2015-04-14 19.06.01.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43" t="37400" r="21666" b="10250"/>
          <a:stretch/>
        </p:blipFill>
        <p:spPr bwMode="auto">
          <a:xfrm>
            <a:off x="-33180" y="404664"/>
            <a:ext cx="9080876" cy="49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108" y="1268551"/>
            <a:ext cx="5976664" cy="32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40375"/>
            <a:ext cx="9218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930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ketchboo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6731</Words>
  <Application>Microsoft Office PowerPoint</Application>
  <PresentationFormat>On-screen Show (4:3)</PresentationFormat>
  <Paragraphs>492</Paragraphs>
  <Slides>67</Slides>
  <Notes>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Sketchbook</vt:lpstr>
      <vt:lpstr>1_Sketchbook</vt:lpstr>
      <vt:lpstr>A2 Research Methods: Revision</vt:lpstr>
      <vt:lpstr>PowerPoint Presentation</vt:lpstr>
      <vt:lpstr>PowerPoint Presentation</vt:lpstr>
      <vt:lpstr>What are the main features of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null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question</vt:lpstr>
      <vt:lpstr>Mark scheme</vt:lpstr>
      <vt:lpstr>PowerPoint Presentation</vt:lpstr>
      <vt:lpstr>Mark scheme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Revision</dc:title>
  <dc:creator>Kirsty</dc:creator>
  <cp:lastModifiedBy>Kirsty</cp:lastModifiedBy>
  <cp:revision>47</cp:revision>
  <dcterms:created xsi:type="dcterms:W3CDTF">2015-04-01T14:24:19Z</dcterms:created>
  <dcterms:modified xsi:type="dcterms:W3CDTF">2016-01-31T09:53:53Z</dcterms:modified>
</cp:coreProperties>
</file>