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5" r:id="rId3"/>
    <p:sldId id="261" r:id="rId4"/>
    <p:sldId id="260" r:id="rId5"/>
    <p:sldId id="264" r:id="rId6"/>
    <p:sldId id="263" r:id="rId7"/>
    <p:sldId id="259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85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62E50-F122-4525-8B6E-267F3F3DE20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02/03/2016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1BCA8-F9A0-4AD5-BFE7-1647E26821B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86336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62E50-F122-4525-8B6E-267F3F3DE20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02/03/2016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1BCA8-F9A0-4AD5-BFE7-1647E26821B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33390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62E50-F122-4525-8B6E-267F3F3DE20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02/03/2016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1BCA8-F9A0-4AD5-BFE7-1647E26821B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9250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62E50-F122-4525-8B6E-267F3F3DE20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02/03/2016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1BCA8-F9A0-4AD5-BFE7-1647E26821B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20208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62E50-F122-4525-8B6E-267F3F3DE20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02/03/2016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1BCA8-F9A0-4AD5-BFE7-1647E26821B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9388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62E50-F122-4525-8B6E-267F3F3DE20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02/03/2016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1BCA8-F9A0-4AD5-BFE7-1647E26821B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42871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62E50-F122-4525-8B6E-267F3F3DE20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02/03/2016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1BCA8-F9A0-4AD5-BFE7-1647E26821B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4845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62E50-F122-4525-8B6E-267F3F3DE20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02/03/2016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1BCA8-F9A0-4AD5-BFE7-1647E26821B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4288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62E50-F122-4525-8B6E-267F3F3DE20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02/03/2016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1BCA8-F9A0-4AD5-BFE7-1647E26821B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220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62E50-F122-4525-8B6E-267F3F3DE20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02/03/2016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1BCA8-F9A0-4AD5-BFE7-1647E26821B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3942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62E50-F122-4525-8B6E-267F3F3DE20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02/03/2016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1BCA8-F9A0-4AD5-BFE7-1647E26821B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0349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B62E50-F122-4525-8B6E-267F3F3DE20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02/03/2016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B1BCA8-F9A0-4AD5-BFE7-1647E26821B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6461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xn0A_WH5alE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www.bing.com/videos/search?q=harlow+monkeys&amp;FORM=HDRSC3&amp;view=detail&amp;mid=3CFEDB5BBA958DA2AD8A3CFEDB5BBA958DA2AD8A" TargetMode="Externa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youtu.be/_O60TYAIgC4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63500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8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Title: </a:t>
            </a:r>
            <a:r>
              <a:rPr lang="en-GB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What has </a:t>
            </a:r>
            <a:r>
              <a:rPr lang="en-GB" b="1" i="1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animal</a:t>
            </a:r>
            <a:r>
              <a:rPr lang="en-GB" i="1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  <a:r>
              <a:rPr lang="en-GB" b="1" i="1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research </a:t>
            </a:r>
            <a:r>
              <a:rPr lang="en-GB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into attachments shown?</a:t>
            </a:r>
            <a:endParaRPr lang="en-GB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5646939"/>
            <a:ext cx="9144000" cy="1200329"/>
          </a:xfrm>
          <a:prstGeom prst="rect">
            <a:avLst/>
          </a:prstGeom>
          <a:solidFill>
            <a:sysClr val="windowText" lastClr="000000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srgbClr val="FFFFFF"/>
                </a:solidFill>
                <a:latin typeface="Comic Sans MS"/>
              </a:rPr>
              <a:t>Learning objectives: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OUTLINE and EVALUATE Lorenz (1935) research.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OUTLINE and EVALUATE Harlow’s (1959) research.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UNDERSTAND the advantages and disadvantages of animal research</a:t>
            </a:r>
            <a:endParaRPr lang="en-GB" kern="0" dirty="0">
              <a:solidFill>
                <a:srgbClr val="FFFFFF"/>
              </a:solidFill>
              <a:latin typeface="Comic Sans M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97703">
            <a:off x="443344" y="1557846"/>
            <a:ext cx="3302000" cy="2476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9396" y="3237103"/>
            <a:ext cx="2857500" cy="20383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00765">
            <a:off x="5893120" y="1942128"/>
            <a:ext cx="2720930" cy="20380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5793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 smtClean="0"/>
              <a:t>Home learning: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Listen to BBC radio 4 mind changers – Harlow’s monkeys </a:t>
            </a:r>
          </a:p>
          <a:p>
            <a:pPr marL="0" indent="0">
              <a:buNone/>
            </a:pPr>
            <a:r>
              <a:rPr lang="en-GB" dirty="0"/>
              <a:t>http://www.bbc.co.uk/programmes/b00ly7lp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5646939"/>
            <a:ext cx="9144000" cy="1200329"/>
          </a:xfrm>
          <a:prstGeom prst="rect">
            <a:avLst/>
          </a:prstGeom>
          <a:solidFill>
            <a:sysClr val="windowText" lastClr="000000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srgbClr val="FFFFFF"/>
                </a:solidFill>
                <a:latin typeface="Comic Sans MS"/>
              </a:rPr>
              <a:t>Learning objectives: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OUTLINE and EVALUATE Lorenz (1935) research.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OUTLINE and EVALUATE Harlow’s (1959) research.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UNDERSTAND the advantages and disadvantages of animal research</a:t>
            </a:r>
            <a:endParaRPr lang="en-GB" kern="0" dirty="0">
              <a:solidFill>
                <a:srgbClr val="FFFFFF"/>
              </a:solidFill>
              <a:latin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83503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533400"/>
            <a:ext cx="8610600" cy="4525963"/>
          </a:xfrm>
        </p:spPr>
        <p:txBody>
          <a:bodyPr/>
          <a:lstStyle/>
          <a:p>
            <a:pPr marL="0" indent="0">
              <a:buNone/>
            </a:pPr>
            <a:r>
              <a:rPr lang="en-GB" b="1" dirty="0" smtClean="0"/>
              <a:t>Much early research into attachment was undertaken on </a:t>
            </a:r>
            <a:r>
              <a:rPr lang="en-GB" sz="4000" b="1" dirty="0" smtClean="0">
                <a:solidFill>
                  <a:srgbClr val="002060"/>
                </a:solidFill>
              </a:rPr>
              <a:t>animals.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Why might this have been? What are the advantages of animal research?</a:t>
            </a:r>
          </a:p>
          <a:p>
            <a:r>
              <a:rPr lang="en-GB" i="1" dirty="0" smtClean="0"/>
              <a:t>More</a:t>
            </a:r>
            <a:r>
              <a:rPr lang="en-GB" dirty="0" smtClean="0"/>
              <a:t> ethical than babies.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0" y="5646939"/>
            <a:ext cx="9144000" cy="1200329"/>
          </a:xfrm>
          <a:prstGeom prst="rect">
            <a:avLst/>
          </a:prstGeom>
          <a:solidFill>
            <a:sysClr val="windowText" lastClr="000000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srgbClr val="FFFFFF"/>
                </a:solidFill>
                <a:latin typeface="Comic Sans MS"/>
              </a:rPr>
              <a:t>Learning objectives: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OUTLINE and EVALUATE Lorenz (1935) research.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OUTLINE and EVALUATE Harlow’s (1959) research.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UNDERSTAND the advantages and disadvantages of animal research</a:t>
            </a:r>
            <a:endParaRPr lang="en-GB" kern="0" dirty="0">
              <a:solidFill>
                <a:srgbClr val="FFFFFF"/>
              </a:solidFill>
              <a:latin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63784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74732"/>
            <a:ext cx="6096000" cy="477220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b="1" dirty="0" smtClean="0">
                <a:solidFill>
                  <a:srgbClr val="00B050"/>
                </a:solidFill>
              </a:rPr>
              <a:t>A: </a:t>
            </a:r>
            <a:r>
              <a:rPr lang="en-GB" dirty="0" smtClean="0"/>
              <a:t>Investigated imprinting in geese.</a:t>
            </a:r>
          </a:p>
          <a:p>
            <a:pPr marL="0" indent="0">
              <a:buNone/>
            </a:pPr>
            <a:r>
              <a:rPr lang="en-GB" b="1" dirty="0" smtClean="0">
                <a:solidFill>
                  <a:srgbClr val="00B050"/>
                </a:solidFill>
              </a:rPr>
              <a:t>P: </a:t>
            </a:r>
            <a:r>
              <a:rPr lang="en-GB" dirty="0" smtClean="0"/>
              <a:t>Split goose eggs into two batches:</a:t>
            </a:r>
          </a:p>
          <a:p>
            <a:r>
              <a:rPr lang="en-GB" dirty="0" smtClean="0"/>
              <a:t>One half hatched naturally.</a:t>
            </a:r>
          </a:p>
          <a:p>
            <a:r>
              <a:rPr lang="en-GB" dirty="0" smtClean="0"/>
              <a:t>One half hatched in an incubator, with him being the very first thing they saw.</a:t>
            </a:r>
          </a:p>
          <a:p>
            <a:pPr marL="0" indent="0">
              <a:buNone/>
            </a:pPr>
            <a:r>
              <a:rPr lang="en-GB" dirty="0" smtClean="0"/>
              <a:t>Recorded both groups behaviours.</a:t>
            </a:r>
          </a:p>
          <a:p>
            <a:pPr marL="0" indent="0">
              <a:buNone/>
            </a:pPr>
            <a:r>
              <a:rPr lang="en-GB" b="1" dirty="0" smtClean="0">
                <a:solidFill>
                  <a:srgbClr val="00B050"/>
                </a:solidFill>
              </a:rPr>
              <a:t>F: </a:t>
            </a:r>
            <a:r>
              <a:rPr lang="en-GB" dirty="0" smtClean="0"/>
              <a:t>Naturally hatched followed mother, whereas others followed him, and paid no heed to natural mother. Also later tried to mate with humans not geese!!</a:t>
            </a:r>
          </a:p>
          <a:p>
            <a:pPr marL="0" indent="0">
              <a:buNone/>
            </a:pPr>
            <a:r>
              <a:rPr lang="en-GB" b="1" dirty="0" smtClean="0">
                <a:solidFill>
                  <a:srgbClr val="00B050"/>
                </a:solidFill>
              </a:rPr>
              <a:t>C: </a:t>
            </a:r>
            <a:r>
              <a:rPr lang="en-GB" dirty="0" smtClean="0"/>
              <a:t>Geese ‘imprinted’ on Lorenz (a form of attachment in birds). The fact that imprinting is irreversible suggests strongly biological.</a:t>
            </a:r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845858"/>
            <a:ext cx="3200400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5646939"/>
            <a:ext cx="9144000" cy="1200329"/>
          </a:xfrm>
          <a:prstGeom prst="rect">
            <a:avLst/>
          </a:prstGeom>
          <a:solidFill>
            <a:sysClr val="windowText" lastClr="000000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srgbClr val="FFFFFF"/>
                </a:solidFill>
                <a:latin typeface="Comic Sans MS"/>
              </a:rPr>
              <a:t>Learning objectives: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OUTLINE and EVALUATE Lorenz (1935) research.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OUTLINE and EVALUATE Harlow’s (1959) research.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UNDERSTAND the advantages and disadvantages of animal research</a:t>
            </a:r>
            <a:endParaRPr lang="en-GB" kern="0" dirty="0">
              <a:solidFill>
                <a:srgbClr val="FFFFFF"/>
              </a:solidFill>
              <a:latin typeface="Comic Sans M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0" y="0"/>
            <a:ext cx="9144000" cy="80803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63500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Lorenz (1935)</a:t>
            </a:r>
            <a:endParaRPr lang="en-GB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5895109" y="3800412"/>
            <a:ext cx="4038600" cy="1355987"/>
            <a:chOff x="4571999" y="3886200"/>
            <a:chExt cx="5099124" cy="1767339"/>
          </a:xfrm>
        </p:grpSpPr>
        <p:pic>
          <p:nvPicPr>
            <p:cNvPr id="2052" name="Picture 4" descr="https://upload.wikimedia.org/wikipedia/commons/thumb/9/99/Flag_of_German_Reich_%281935%E2%80%931945%29.svg/2000px-Flag_of_German_Reich_%281935%E2%80%931945%29.svg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1999" y="3886200"/>
              <a:ext cx="2505075" cy="15030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3" name="Picture 5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53174" y="4205739"/>
              <a:ext cx="1447800" cy="1447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7951859" y="4449444"/>
              <a:ext cx="171926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5400" b="1" dirty="0" smtClean="0"/>
                <a:t>?</a:t>
              </a:r>
              <a:endParaRPr lang="en-GB" sz="54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4169603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74732"/>
            <a:ext cx="6096000" cy="4772207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GB" dirty="0" smtClean="0"/>
              <a:t> Follow up research found that imprinting only occurs within a brief period (up to 25 hours), this influenced Bowlby’s idea of a ‘critical period’ of attachment in humans.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/>
              <a:t> </a:t>
            </a:r>
            <a:r>
              <a:rPr lang="en-GB" dirty="0" smtClean="0"/>
              <a:t>The sexual desire for humans rather than birds, supports the idea of behaviour on future relationships (continuity hypotheses) 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 smtClean="0"/>
              <a:t>Practical applications of research: Lamb’s imprint olfactory – skin the dead lamb and place on it on orphan, skin dead mother and place it on ewe whose lamb died and an attachment will likely form between the two.</a:t>
            </a:r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845858"/>
            <a:ext cx="3200400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5646939"/>
            <a:ext cx="9144000" cy="1200329"/>
          </a:xfrm>
          <a:prstGeom prst="rect">
            <a:avLst/>
          </a:prstGeom>
          <a:solidFill>
            <a:sysClr val="windowText" lastClr="000000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srgbClr val="FFFFFF"/>
                </a:solidFill>
                <a:latin typeface="Comic Sans MS"/>
              </a:rPr>
              <a:t>Learning objectives: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OUTLINE and EVALUATE Lorenz (1935) research.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OUTLINE and EVALUATE Harlow’s (1959) research.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UNDERSTAND the advantages and disadvantages of animal research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0" y="0"/>
            <a:ext cx="9144000" cy="80803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63500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Lorenz (1935)- Applications?</a:t>
            </a:r>
            <a:endParaRPr lang="en-GB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 rot="422773">
            <a:off x="5900352" y="3883537"/>
            <a:ext cx="3165764" cy="213947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dirty="0" smtClean="0">
                <a:solidFill>
                  <a:prstClr val="black"/>
                </a:solidFill>
              </a:rPr>
              <a:t>What criticisms might there be of his research? How might this affect the validity of the research?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b="1" dirty="0" smtClean="0">
                <a:solidFill>
                  <a:prstClr val="black"/>
                </a:solidFill>
              </a:rPr>
              <a:t>-Extrapolation issues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b="1" dirty="0" smtClean="0">
                <a:solidFill>
                  <a:prstClr val="black"/>
                </a:solidFill>
              </a:rPr>
              <a:t>- Unethical</a:t>
            </a:r>
            <a:endParaRPr lang="en-GB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5431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0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Imprinting can occur on other animals IF they don’t kill the young birds….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>
                <a:hlinkClick r:id="rId2"/>
              </a:rPr>
              <a:t>Watch the video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0" y="5646939"/>
            <a:ext cx="9144000" cy="1200329"/>
          </a:xfrm>
          <a:prstGeom prst="rect">
            <a:avLst/>
          </a:prstGeom>
          <a:solidFill>
            <a:sysClr val="windowText" lastClr="000000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srgbClr val="FFFFFF"/>
                </a:solidFill>
                <a:latin typeface="Comic Sans MS"/>
              </a:rPr>
              <a:t>Learning objectives: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OUTLINE and EVALUATE Lorenz (1935) research.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OUTLINE and EVALUATE Harlow’s (1959) research.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UNDERSTAND the advantages and disadvantages of animal research</a:t>
            </a:r>
          </a:p>
        </p:txBody>
      </p:sp>
    </p:spTree>
    <p:extLst>
      <p:ext uri="{BB962C8B-B14F-4D97-AF65-F5344CB8AC3E}">
        <p14:creationId xmlns:p14="http://schemas.microsoft.com/office/powerpoint/2010/main" val="2339395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153113" y="1143000"/>
            <a:ext cx="3324378" cy="1254125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Contact and </a:t>
            </a:r>
            <a:r>
              <a:rPr lang="en-US" dirty="0"/>
              <a:t>comfort is more important than food: </a:t>
            </a:r>
            <a:r>
              <a:rPr lang="en-US" b="1" dirty="0"/>
              <a:t>Harlow’s monkeys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897582" y="1258310"/>
            <a:ext cx="4246418" cy="1519526"/>
          </a:xfrm>
        </p:spPr>
        <p:txBody>
          <a:bodyPr>
            <a:noAutofit/>
          </a:bodyPr>
          <a:lstStyle/>
          <a:p>
            <a:r>
              <a:rPr lang="en-GB" dirty="0" smtClean="0"/>
              <a:t>Watch the </a:t>
            </a:r>
            <a:r>
              <a:rPr lang="en-GB" dirty="0" smtClean="0">
                <a:hlinkClick r:id="rId2"/>
              </a:rPr>
              <a:t>video.</a:t>
            </a:r>
            <a:endParaRPr lang="en-GB" dirty="0" smtClean="0"/>
          </a:p>
          <a:p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What did Harlow do?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What did find?</a:t>
            </a:r>
            <a:endParaRPr lang="en-GB" dirty="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2743200"/>
            <a:ext cx="5457825" cy="2533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itle 1"/>
          <p:cNvSpPr txBox="1">
            <a:spLocks/>
          </p:cNvSpPr>
          <p:nvPr/>
        </p:nvSpPr>
        <p:spPr>
          <a:xfrm>
            <a:off x="0" y="0"/>
            <a:ext cx="9144000" cy="80803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63500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Harlow (1959)- </a:t>
            </a:r>
            <a:r>
              <a:rPr lang="en-GB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Applications?</a:t>
            </a:r>
            <a:endParaRPr lang="en-GB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5646939"/>
            <a:ext cx="9144000" cy="1200329"/>
          </a:xfrm>
          <a:prstGeom prst="rect">
            <a:avLst/>
          </a:prstGeom>
          <a:solidFill>
            <a:sysClr val="windowText" lastClr="000000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srgbClr val="FFFFFF"/>
                </a:solidFill>
                <a:latin typeface="Comic Sans MS"/>
              </a:rPr>
              <a:t>Learning objectives: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OUTLINE and EVALUATE Lorenz (1935) research.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OUTLINE and EVALUATE Harlow’s (1959) research.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UNDERSTAND the advantages and disadvantages of animal research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200" y="2667000"/>
            <a:ext cx="3124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Harlow also did two follow up experiments:</a:t>
            </a:r>
          </a:p>
          <a:p>
            <a:endParaRPr lang="en-GB" sz="2400" dirty="0"/>
          </a:p>
          <a:p>
            <a:r>
              <a:rPr lang="en-GB" sz="2400" dirty="0" smtClean="0">
                <a:hlinkClick r:id="rId4"/>
              </a:rPr>
              <a:t>Video</a:t>
            </a:r>
            <a:endParaRPr lang="en-GB" sz="2400" dirty="0" smtClean="0"/>
          </a:p>
          <a:p>
            <a:endParaRPr lang="en-GB" sz="2400" dirty="0"/>
          </a:p>
          <a:p>
            <a:r>
              <a:rPr lang="en-GB" sz="2400" dirty="0" smtClean="0"/>
              <a:t>What did these find?</a:t>
            </a:r>
            <a:endParaRPr lang="en-GB" sz="2400" dirty="0"/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 rot="422773">
            <a:off x="5900352" y="3883537"/>
            <a:ext cx="3165764" cy="213947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dirty="0" smtClean="0">
                <a:solidFill>
                  <a:prstClr val="black"/>
                </a:solidFill>
              </a:rPr>
              <a:t>What criticisms might there be of his research? How might this affect the validity of the research?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b="1" dirty="0" smtClean="0">
                <a:solidFill>
                  <a:prstClr val="black"/>
                </a:solidFill>
              </a:rPr>
              <a:t>-Extrapolation issues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b="1" smtClean="0">
                <a:solidFill>
                  <a:prstClr val="black"/>
                </a:solidFill>
              </a:rPr>
              <a:t>- </a:t>
            </a:r>
            <a:r>
              <a:rPr lang="en-GB" b="1" smtClean="0">
                <a:solidFill>
                  <a:prstClr val="black"/>
                </a:solidFill>
              </a:rPr>
              <a:t>Unethical!!</a:t>
            </a:r>
            <a:endParaRPr lang="en-GB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1954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18" grpId="0" build="p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</TotalTime>
  <Words>598</Words>
  <Application>Microsoft Office PowerPoint</Application>
  <PresentationFormat>On-screen Show (4:3)</PresentationFormat>
  <Paragraphs>70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Kirsty</dc:creator>
  <cp:lastModifiedBy>Kirsty</cp:lastModifiedBy>
  <cp:revision>16</cp:revision>
  <dcterms:created xsi:type="dcterms:W3CDTF">2016-03-02T12:56:06Z</dcterms:created>
  <dcterms:modified xsi:type="dcterms:W3CDTF">2016-03-02T17:39:50Z</dcterms:modified>
</cp:coreProperties>
</file>