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730D"/>
    <a:srgbClr val="33CC33"/>
    <a:srgbClr val="FF66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88" autoAdjust="0"/>
    <p:restoredTop sz="94660"/>
  </p:normalViewPr>
  <p:slideViewPr>
    <p:cSldViewPr>
      <p:cViewPr varScale="1">
        <p:scale>
          <a:sx n="69" d="100"/>
          <a:sy n="69" d="100"/>
        </p:scale>
        <p:origin x="-17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BCCDA1F2-4CC4-4966-9544-B72733BBEB98}" type="datetimeFigureOut">
              <a:rPr lang="en-GB" smtClean="0"/>
              <a:t>15/11/2015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A52EC30-115B-404A-857E-78E9297528EE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A1F2-4CC4-4966-9544-B72733BBEB98}" type="datetimeFigureOut">
              <a:rPr lang="en-GB" smtClean="0"/>
              <a:t>15/11/2015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EC30-115B-404A-857E-78E9297528E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A1F2-4CC4-4966-9544-B72733BBEB98}" type="datetimeFigureOut">
              <a:rPr lang="en-GB" smtClean="0"/>
              <a:t>15/11/2015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EC30-115B-404A-857E-78E9297528E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A1F2-4CC4-4966-9544-B72733BBEB98}" type="datetimeFigureOut">
              <a:rPr lang="en-GB" smtClean="0"/>
              <a:t>15/11/2015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EC30-115B-404A-857E-78E9297528E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A1F2-4CC4-4966-9544-B72733BBEB98}" type="datetimeFigureOut">
              <a:rPr lang="en-GB" smtClean="0"/>
              <a:t>15/11/2015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EC30-115B-404A-857E-78E9297528E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A1F2-4CC4-4966-9544-B72733BBEB98}" type="datetimeFigureOut">
              <a:rPr lang="en-GB" smtClean="0"/>
              <a:t>15/11/2015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EC30-115B-404A-857E-78E9297528EE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A1F2-4CC4-4966-9544-B72733BBEB98}" type="datetimeFigureOut">
              <a:rPr lang="en-GB" smtClean="0"/>
              <a:t>15/11/2015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EC30-115B-404A-857E-78E9297528EE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A1F2-4CC4-4966-9544-B72733BBEB98}" type="datetimeFigureOut">
              <a:rPr lang="en-GB" smtClean="0"/>
              <a:t>15/11/2015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EC30-115B-404A-857E-78E9297528E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A1F2-4CC4-4966-9544-B72733BBEB98}" type="datetimeFigureOut">
              <a:rPr lang="en-GB" smtClean="0"/>
              <a:t>15/11/2015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EC30-115B-404A-857E-78E9297528E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A1F2-4CC4-4966-9544-B72733BBEB98}" type="datetimeFigureOut">
              <a:rPr lang="en-GB" smtClean="0"/>
              <a:t>15/11/2015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EC30-115B-404A-857E-78E9297528E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A1F2-4CC4-4966-9544-B72733BBEB98}" type="datetimeFigureOut">
              <a:rPr lang="en-GB" smtClean="0"/>
              <a:t>15/11/2015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EC30-115B-404A-857E-78E9297528E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BCCDA1F2-4CC4-4966-9544-B72733BBEB98}" type="datetimeFigureOut">
              <a:rPr lang="en-GB" smtClean="0"/>
              <a:t>15/11/2015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BA52EC30-115B-404A-857E-78E9297528EE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.ncsu.edu/tutorials/peerreview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228085" y="645603"/>
            <a:ext cx="8827173" cy="1599722"/>
          </a:xfrm>
        </p:spPr>
        <p:txBody>
          <a:bodyPr/>
          <a:lstStyle/>
          <a:p>
            <a:r>
              <a:rPr lang="en-GB" sz="4000" dirty="0">
                <a:solidFill>
                  <a:schemeClr val="bg1"/>
                </a:solidFill>
              </a:rPr>
              <a:t>What is </a:t>
            </a:r>
            <a:r>
              <a:rPr lang="en-GB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peer review</a:t>
            </a:r>
            <a:r>
              <a:rPr lang="en-GB" sz="4000" dirty="0">
                <a:solidFill>
                  <a:schemeClr val="bg1"/>
                </a:solidFill>
              </a:rPr>
              <a:t>? And why is it important in psychological research?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061929" y="2589690"/>
            <a:ext cx="3173577" cy="3245189"/>
          </a:xfrm>
        </p:spPr>
        <p:txBody>
          <a:bodyPr>
            <a:normAutofit/>
          </a:bodyPr>
          <a:lstStyle/>
          <a:p>
            <a:r>
              <a:rPr lang="en-GB" sz="2400" b="1" dirty="0" smtClean="0"/>
              <a:t>Starter</a:t>
            </a:r>
            <a:r>
              <a:rPr lang="en-GB" sz="2400" dirty="0" smtClean="0"/>
              <a:t>: </a:t>
            </a:r>
            <a:r>
              <a:rPr lang="en-GB" sz="2400" dirty="0" smtClean="0"/>
              <a:t>Can you name 4 features </a:t>
            </a:r>
            <a:r>
              <a:rPr lang="en-GB" sz="2400" smtClean="0"/>
              <a:t>of science from memory?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 rot="20556344">
            <a:off x="484508" y="3930187"/>
            <a:ext cx="2448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u="sng" dirty="0" smtClean="0"/>
              <a:t>Key words</a:t>
            </a:r>
          </a:p>
          <a:p>
            <a:r>
              <a:rPr lang="en-GB" sz="2000" b="1" dirty="0" smtClean="0"/>
              <a:t>Peer review</a:t>
            </a:r>
          </a:p>
          <a:p>
            <a:r>
              <a:rPr lang="en-GB" sz="2000" b="1" dirty="0" smtClean="0"/>
              <a:t>Journal</a:t>
            </a:r>
          </a:p>
          <a:p>
            <a:r>
              <a:rPr lang="en-GB" sz="2000" b="1" dirty="0" smtClean="0"/>
              <a:t>Academic research</a:t>
            </a:r>
            <a:endParaRPr lang="en-GB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950130"/>
            <a:ext cx="1563191" cy="1972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5105">
            <a:off x="6062261" y="4015632"/>
            <a:ext cx="1195943" cy="1569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5543">
            <a:off x="4716016" y="4156832"/>
            <a:ext cx="1551303" cy="1744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908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04" y="80629"/>
            <a:ext cx="8041440" cy="612068"/>
          </a:xfrm>
          <a:solidFill>
            <a:schemeClr val="accent6">
              <a:lumMod val="40000"/>
              <a:lumOff val="60000"/>
            </a:schemeClr>
          </a:solidFill>
          <a:ln w="31750"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/>
              <a:t>What is peer review?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550950" cy="3951337"/>
          </a:xfrm>
          <a:solidFill>
            <a:schemeClr val="accent6">
              <a:lumMod val="20000"/>
              <a:lumOff val="80000"/>
              <a:alpha val="51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____________</a:t>
            </a:r>
            <a:r>
              <a:rPr lang="en-GB" b="1" dirty="0" smtClean="0"/>
              <a:t> </a:t>
            </a:r>
            <a:r>
              <a:rPr lang="en-GB" dirty="0"/>
              <a:t>is a </a:t>
            </a:r>
            <a:r>
              <a:rPr lang="en-GB" b="1" dirty="0" smtClean="0"/>
              <a:t>process</a:t>
            </a:r>
            <a:r>
              <a:rPr lang="en-GB" dirty="0" smtClean="0"/>
              <a:t> that takes place ___________ a piece of </a:t>
            </a:r>
            <a:r>
              <a:rPr lang="en-GB" dirty="0"/>
              <a:t>research has been conducted to </a:t>
            </a:r>
            <a:r>
              <a:rPr lang="en-GB" b="1" dirty="0"/>
              <a:t>assess </a:t>
            </a:r>
            <a:r>
              <a:rPr lang="en-GB" dirty="0" smtClean="0"/>
              <a:t>its _____________. It is extremely ____________ in producing high quality science.</a:t>
            </a:r>
          </a:p>
          <a:p>
            <a:pPr marL="0" indent="0">
              <a:buNone/>
            </a:pPr>
            <a:r>
              <a:rPr lang="en-GB" dirty="0" smtClean="0"/>
              <a:t>The piece of research is </a:t>
            </a:r>
            <a:r>
              <a:rPr lang="en-GB" b="1" dirty="0" smtClean="0"/>
              <a:t>reviewed</a:t>
            </a:r>
            <a:r>
              <a:rPr lang="en-GB" dirty="0" smtClean="0"/>
              <a:t> by ____________ </a:t>
            </a:r>
            <a:r>
              <a:rPr lang="en-GB" dirty="0"/>
              <a:t>not involved in the research, but working in a </a:t>
            </a:r>
            <a:r>
              <a:rPr lang="en-GB" dirty="0" smtClean="0"/>
              <a:t>__________ field.</a:t>
            </a:r>
          </a:p>
          <a:p>
            <a:pPr marL="0" indent="0">
              <a:buNone/>
            </a:pPr>
            <a:r>
              <a:rPr lang="en-GB" dirty="0" smtClean="0"/>
              <a:t>If the methods, procedures and conclusions are deemed to be </a:t>
            </a:r>
            <a:r>
              <a:rPr lang="en-GB" b="1" dirty="0" smtClean="0"/>
              <a:t>valid</a:t>
            </a:r>
            <a:r>
              <a:rPr lang="en-GB" dirty="0" smtClean="0"/>
              <a:t>, the research is published in a ‘___________’. </a:t>
            </a:r>
          </a:p>
          <a:p>
            <a:pPr marL="0" indent="0">
              <a:buNone/>
            </a:pPr>
            <a:r>
              <a:rPr lang="en-GB" dirty="0" smtClean="0"/>
              <a:t>These vary in how often they are published, however, it is usually once a month or ___________.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6360" y="5623581"/>
            <a:ext cx="9155296" cy="923330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/>
              </a:rPr>
              <a:t>Learning objectives: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kern="0" dirty="0" smtClean="0">
                <a:latin typeface="Comic Sans MS"/>
              </a:rPr>
              <a:t>To KNOW how the process of peer review works.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GB" sz="1800" b="0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/>
              </a:rPr>
              <a:t>To UNDERSTAND the</a:t>
            </a:r>
            <a:r>
              <a:rPr kumimoji="0" lang="en-GB" sz="1800" b="0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omic Sans MS"/>
              </a:rPr>
              <a:t> importance of peer </a:t>
            </a:r>
            <a:r>
              <a:rPr lang="en-GB" kern="0" dirty="0">
                <a:latin typeface="Comic Sans MS"/>
              </a:rPr>
              <a:t>review </a:t>
            </a:r>
            <a:r>
              <a:rPr lang="en-GB" kern="0" dirty="0" smtClean="0">
                <a:latin typeface="Comic Sans MS"/>
              </a:rPr>
              <a:t>in validating </a:t>
            </a:r>
            <a:r>
              <a:rPr lang="en-GB" kern="0" dirty="0">
                <a:latin typeface="Comic Sans MS"/>
              </a:rPr>
              <a:t>new </a:t>
            </a:r>
            <a:r>
              <a:rPr lang="en-GB" kern="0" dirty="0" smtClean="0">
                <a:latin typeface="Comic Sans MS"/>
              </a:rPr>
              <a:t>knowledge</a:t>
            </a:r>
            <a:endParaRPr kumimoji="0" lang="en-GB" sz="1800" b="0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0112" y="1484784"/>
            <a:ext cx="2700300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Watch the </a:t>
            </a:r>
            <a:r>
              <a:rPr lang="en-GB" sz="3600" dirty="0" smtClean="0">
                <a:latin typeface="Aharoni" panose="02010803020104030203" pitchFamily="2" charset="-79"/>
                <a:cs typeface="Aharoni" panose="02010803020104030203" pitchFamily="2" charset="-79"/>
                <a:hlinkClick r:id="rId3"/>
              </a:rPr>
              <a:t>video</a:t>
            </a:r>
            <a:endParaRPr lang="en-GB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538" y="692696"/>
            <a:ext cx="9077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latin typeface="Arial" panose="020B0604020202020204" pitchFamily="34" charset="0"/>
                <a:cs typeface="Arial" panose="020B0604020202020204" pitchFamily="34" charset="0"/>
              </a:rPr>
              <a:t>Work out what peer review is by writing out the paragraph using the words below to fill in the blanks.</a:t>
            </a:r>
            <a:endParaRPr lang="en-GB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 rot="21231088">
            <a:off x="7327610" y="4601115"/>
            <a:ext cx="1332148" cy="432048"/>
          </a:xfrm>
          <a:prstGeom prst="roundRect">
            <a:avLst/>
          </a:prstGeom>
          <a:solidFill>
            <a:srgbClr val="33CC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+mj-lt"/>
              </a:rPr>
              <a:t>after</a:t>
            </a:r>
          </a:p>
        </p:txBody>
      </p:sp>
      <p:sp>
        <p:nvSpPr>
          <p:cNvPr id="13" name="Rounded Rectangle 12"/>
          <p:cNvSpPr/>
          <p:nvPr/>
        </p:nvSpPr>
        <p:spPr>
          <a:xfrm rot="21114689">
            <a:off x="4157954" y="5110146"/>
            <a:ext cx="1944216" cy="432048"/>
          </a:xfrm>
          <a:prstGeom prst="roundRect">
            <a:avLst/>
          </a:prstGeom>
          <a:solidFill>
            <a:srgbClr val="33CC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  <a:latin typeface="+mj-lt"/>
              </a:rPr>
              <a:t>Peer review</a:t>
            </a:r>
            <a:endParaRPr lang="en-GB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Rounded Rectangle 13"/>
          <p:cNvSpPr/>
          <p:nvPr/>
        </p:nvSpPr>
        <p:spPr>
          <a:xfrm rot="21250004">
            <a:off x="83461" y="4930860"/>
            <a:ext cx="1944216" cy="432048"/>
          </a:xfrm>
          <a:prstGeom prst="roundRect">
            <a:avLst/>
          </a:prstGeom>
          <a:solidFill>
            <a:srgbClr val="33CC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  <a:latin typeface="+mj-lt"/>
              </a:rPr>
              <a:t> validity</a:t>
            </a:r>
            <a:endParaRPr lang="en-GB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Rounded Rectangle 14"/>
          <p:cNvSpPr/>
          <p:nvPr/>
        </p:nvSpPr>
        <p:spPr>
          <a:xfrm rot="672751">
            <a:off x="5455400" y="4709219"/>
            <a:ext cx="1944216" cy="432048"/>
          </a:xfrm>
          <a:prstGeom prst="roundRect">
            <a:avLst/>
          </a:prstGeom>
          <a:solidFill>
            <a:srgbClr val="33CC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+mj-lt"/>
              </a:rPr>
              <a:t>i</a:t>
            </a:r>
            <a:r>
              <a:rPr lang="en-GB" sz="2400" b="1" dirty="0" smtClean="0">
                <a:solidFill>
                  <a:schemeClr val="tx1"/>
                </a:solidFill>
                <a:latin typeface="+mj-lt"/>
              </a:rPr>
              <a:t>mportant</a:t>
            </a:r>
            <a:endParaRPr lang="en-GB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Rounded Rectangle 15"/>
          <p:cNvSpPr/>
          <p:nvPr/>
        </p:nvSpPr>
        <p:spPr>
          <a:xfrm rot="498988">
            <a:off x="1907704" y="5142102"/>
            <a:ext cx="1944216" cy="432048"/>
          </a:xfrm>
          <a:prstGeom prst="roundRect">
            <a:avLst/>
          </a:prstGeom>
          <a:solidFill>
            <a:srgbClr val="33CC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  <a:latin typeface="+mj-lt"/>
              </a:rPr>
              <a:t>similar</a:t>
            </a:r>
            <a:endParaRPr lang="en-GB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868144" y="5462487"/>
            <a:ext cx="1944216" cy="432048"/>
          </a:xfrm>
          <a:prstGeom prst="roundRect">
            <a:avLst/>
          </a:prstGeom>
          <a:solidFill>
            <a:srgbClr val="33CC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  <a:latin typeface="+mj-lt"/>
              </a:rPr>
              <a:t> journal</a:t>
            </a:r>
            <a:endParaRPr lang="en-GB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718062" y="4787743"/>
            <a:ext cx="1944216" cy="432048"/>
          </a:xfrm>
          <a:prstGeom prst="roundRect">
            <a:avLst/>
          </a:prstGeom>
          <a:solidFill>
            <a:srgbClr val="33CC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  <a:latin typeface="+mj-lt"/>
              </a:rPr>
              <a:t> quarterly</a:t>
            </a:r>
            <a:endParaRPr lang="en-GB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524328" y="5110146"/>
            <a:ext cx="1332148" cy="432048"/>
          </a:xfrm>
          <a:prstGeom prst="roundRect">
            <a:avLst/>
          </a:prstGeom>
          <a:solidFill>
            <a:srgbClr val="33CC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  <a:latin typeface="+mj-lt"/>
              </a:rPr>
              <a:t>experts</a:t>
            </a:r>
            <a:endParaRPr lang="en-GB" sz="24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8544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512"/>
            <a:ext cx="7200800" cy="6693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995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4" y="980728"/>
            <a:ext cx="7467600" cy="443002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Peer review is </a:t>
            </a:r>
            <a:r>
              <a:rPr lang="en-GB" b="1" dirty="0"/>
              <a:t>important</a:t>
            </a:r>
            <a:r>
              <a:rPr lang="en-GB" dirty="0"/>
              <a:t> because..</a:t>
            </a:r>
          </a:p>
          <a:p>
            <a:endParaRPr lang="en-GB" dirty="0"/>
          </a:p>
          <a:p>
            <a:r>
              <a:rPr lang="en-GB" dirty="0"/>
              <a:t>    It is away of making a judgement about the </a:t>
            </a:r>
            <a:r>
              <a:rPr lang="en-GB" i="1" dirty="0"/>
              <a:t>validity, originality, quality and importance of the research before publication.</a:t>
            </a:r>
          </a:p>
          <a:p>
            <a:r>
              <a:rPr lang="en-GB" dirty="0"/>
              <a:t>    </a:t>
            </a:r>
            <a:r>
              <a:rPr lang="en-GB" dirty="0" smtClean="0"/>
              <a:t>It is a way of judging the </a:t>
            </a:r>
            <a:r>
              <a:rPr lang="en-GB" i="1" dirty="0"/>
              <a:t>significance </a:t>
            </a:r>
            <a:r>
              <a:rPr lang="en-GB" dirty="0"/>
              <a:t>of </a:t>
            </a:r>
            <a:r>
              <a:rPr lang="en-GB" dirty="0" smtClean="0"/>
              <a:t>the research </a:t>
            </a:r>
            <a:r>
              <a:rPr lang="en-GB" dirty="0"/>
              <a:t>in a wider context</a:t>
            </a:r>
          </a:p>
          <a:p>
            <a:r>
              <a:rPr lang="en-GB" dirty="0"/>
              <a:t>    </a:t>
            </a:r>
            <a:r>
              <a:rPr lang="en-GB" dirty="0" smtClean="0"/>
              <a:t>Whether or not the </a:t>
            </a:r>
            <a:r>
              <a:rPr lang="en-GB" i="1" dirty="0"/>
              <a:t>methods and designs used are </a:t>
            </a:r>
            <a:r>
              <a:rPr lang="en-GB" i="1" dirty="0" smtClean="0"/>
              <a:t>appropriate </a:t>
            </a:r>
            <a:r>
              <a:rPr lang="en-GB" dirty="0" smtClean="0"/>
              <a:t>can be assessed.</a:t>
            </a:r>
            <a:endParaRPr lang="en-GB" i="1" dirty="0"/>
          </a:p>
          <a:p>
            <a:r>
              <a:rPr lang="en-GB" dirty="0"/>
              <a:t>    </a:t>
            </a:r>
            <a:r>
              <a:rPr lang="en-GB" dirty="0" smtClean="0"/>
              <a:t>‘Peers’ can </a:t>
            </a:r>
            <a:r>
              <a:rPr lang="en-GB" dirty="0"/>
              <a:t>share whether they believe </a:t>
            </a:r>
            <a:r>
              <a:rPr lang="en-GB" dirty="0" smtClean="0"/>
              <a:t>the research should </a:t>
            </a:r>
            <a:r>
              <a:rPr lang="en-GB" dirty="0"/>
              <a:t>be published in its original form or changed in some way by </a:t>
            </a:r>
            <a:r>
              <a:rPr lang="en-GB" i="1" dirty="0"/>
              <a:t>suggesting recommendations</a:t>
            </a:r>
            <a:r>
              <a:rPr lang="en-GB" dirty="0"/>
              <a:t> or future improvements to ensure once it is published it is well-respected.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6360" y="5623581"/>
            <a:ext cx="9155296" cy="923330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/>
              </a:rPr>
              <a:t>Learning objectives: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kern="0" dirty="0" smtClean="0">
                <a:latin typeface="Comic Sans MS"/>
              </a:rPr>
              <a:t>To KNOW how the process of peer review works.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GB" sz="1800" b="0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/>
              </a:rPr>
              <a:t>To UNDERSTAND the</a:t>
            </a:r>
            <a:r>
              <a:rPr kumimoji="0" lang="en-GB" sz="1800" b="0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omic Sans MS"/>
              </a:rPr>
              <a:t> importance of peer </a:t>
            </a:r>
            <a:r>
              <a:rPr lang="en-GB" kern="0" dirty="0">
                <a:latin typeface="Comic Sans MS"/>
              </a:rPr>
              <a:t>review </a:t>
            </a:r>
            <a:r>
              <a:rPr lang="en-GB" kern="0" dirty="0" smtClean="0">
                <a:latin typeface="Comic Sans MS"/>
              </a:rPr>
              <a:t>in validating </a:t>
            </a:r>
            <a:r>
              <a:rPr lang="en-GB" kern="0" dirty="0">
                <a:latin typeface="Comic Sans MS"/>
              </a:rPr>
              <a:t>new </a:t>
            </a:r>
            <a:r>
              <a:rPr lang="en-GB" kern="0" dirty="0" smtClean="0">
                <a:latin typeface="Comic Sans MS"/>
              </a:rPr>
              <a:t>knowledge</a:t>
            </a:r>
            <a:endParaRPr kumimoji="0" lang="en-GB" sz="1800" b="0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omic Sans M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 rot="516610">
            <a:off x="6894671" y="4728700"/>
            <a:ext cx="2074120" cy="13641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GB" altLang="en-US" sz="1600" b="1" u="sng" dirty="0">
                <a:solidFill>
                  <a:srgbClr val="000000"/>
                </a:solidFill>
                <a:latin typeface="Cambria" panose="02040503050406030204" pitchFamily="18" charset="0"/>
              </a:rPr>
              <a:t>Keywords:</a:t>
            </a:r>
          </a:p>
          <a:p>
            <a:pPr eaLnBrk="1" hangingPunct="1">
              <a:buFont typeface="Arial" charset="0"/>
              <a:buNone/>
            </a:pPr>
            <a:r>
              <a:rPr lang="en-GB" altLang="en-US" sz="1800" dirty="0" smtClean="0">
                <a:solidFill>
                  <a:srgbClr val="000000"/>
                </a:solidFill>
                <a:latin typeface="+mn-lt"/>
              </a:rPr>
              <a:t>Peer review</a:t>
            </a:r>
          </a:p>
          <a:p>
            <a:pPr eaLnBrk="1" hangingPunct="1">
              <a:buFont typeface="Arial" charset="0"/>
              <a:buNone/>
            </a:pPr>
            <a:r>
              <a:rPr lang="en-GB" altLang="en-US" sz="1800" dirty="0" smtClean="0">
                <a:solidFill>
                  <a:srgbClr val="000000"/>
                </a:solidFill>
                <a:latin typeface="+mn-lt"/>
              </a:rPr>
              <a:t>Journal</a:t>
            </a:r>
          </a:p>
          <a:p>
            <a:pPr eaLnBrk="1" hangingPunct="1">
              <a:buFont typeface="Arial" charset="0"/>
              <a:buNone/>
            </a:pPr>
            <a:r>
              <a:rPr lang="en-GB" altLang="en-US" sz="1800" dirty="0" smtClean="0">
                <a:solidFill>
                  <a:srgbClr val="000000"/>
                </a:solidFill>
                <a:latin typeface="+mn-lt"/>
              </a:rPr>
              <a:t>Academic research</a:t>
            </a:r>
            <a:endParaRPr lang="en-GB" altLang="en-US" sz="1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7903" y="116632"/>
            <a:ext cx="8532210" cy="828092"/>
          </a:xfrm>
          <a:solidFill>
            <a:schemeClr val="accent6">
              <a:lumMod val="40000"/>
              <a:lumOff val="60000"/>
            </a:schemeClr>
          </a:solidFill>
          <a:ln w="31750"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/>
              <a:t>Why is peer review important?</a:t>
            </a:r>
            <a:endParaRPr lang="en-GB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7673">
            <a:off x="7017761" y="3102002"/>
            <a:ext cx="1698061" cy="12285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5266">
            <a:off x="7434408" y="1169565"/>
            <a:ext cx="1424229" cy="15903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003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www.clker.com/cliparts/e/S/S/D/8/R/post-it-note-plain-m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7" t="7548" r="20194" b="14215"/>
          <a:stretch/>
        </p:blipFill>
        <p:spPr bwMode="auto">
          <a:xfrm>
            <a:off x="5708058" y="1377664"/>
            <a:ext cx="3339124" cy="388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224136"/>
          </a:xfrm>
          <a:solidFill>
            <a:schemeClr val="accent6">
              <a:lumMod val="40000"/>
              <a:lumOff val="60000"/>
            </a:schemeClr>
          </a:solidFill>
          <a:ln w="31750">
            <a:solidFill>
              <a:schemeClr val="tx1"/>
            </a:solidFill>
          </a:ln>
        </p:spPr>
        <p:txBody>
          <a:bodyPr/>
          <a:lstStyle/>
          <a:p>
            <a:r>
              <a:rPr lang="en-GB" sz="2800" dirty="0" smtClean="0"/>
              <a:t>What are the conventions of psychological research submitted for peer review?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33582"/>
            <a:ext cx="5847704" cy="39513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Read through the pieces of real published research (most of them studies that you are/or have been learning about).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 smtClean="0"/>
              <a:t>Skim read at least 3 and come up with the conventions.</a:t>
            </a:r>
          </a:p>
          <a:p>
            <a:r>
              <a:rPr lang="en-GB" b="1" dirty="0" smtClean="0"/>
              <a:t>What do they all have?</a:t>
            </a:r>
          </a:p>
          <a:p>
            <a:r>
              <a:rPr lang="en-GB" b="1" dirty="0" smtClean="0"/>
              <a:t>How is their work set out structurally?</a:t>
            </a:r>
          </a:p>
          <a:p>
            <a:r>
              <a:rPr lang="en-GB" b="1" dirty="0" smtClean="0"/>
              <a:t>What do they all have at the beginning? Why?</a:t>
            </a:r>
          </a:p>
          <a:p>
            <a:r>
              <a:rPr lang="en-GB" b="1" dirty="0" smtClean="0"/>
              <a:t>What do they all have at the end? Why?</a:t>
            </a:r>
            <a:endParaRPr lang="en-GB" b="1" dirty="0"/>
          </a:p>
        </p:txBody>
      </p:sp>
      <p:sp>
        <p:nvSpPr>
          <p:cNvPr id="5" name="Rectangle 4"/>
          <p:cNvSpPr/>
          <p:nvPr/>
        </p:nvSpPr>
        <p:spPr>
          <a:xfrm>
            <a:off x="5847704" y="1844403"/>
            <a:ext cx="3059832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900" dirty="0" smtClean="0">
                <a:latin typeface="Comic Sans MS" panose="030F0702030302020204" pitchFamily="66" charset="0"/>
              </a:rPr>
              <a:t>Having your research published in a scientific journal is </a:t>
            </a:r>
            <a:r>
              <a:rPr lang="en-GB" sz="1900" b="1" dirty="0">
                <a:latin typeface="Comic Sans MS" panose="030F0702030302020204" pitchFamily="66" charset="0"/>
              </a:rPr>
              <a:t>a major goal for all psychologists</a:t>
            </a:r>
            <a:r>
              <a:rPr lang="en-GB" sz="1900" dirty="0" smtClean="0">
                <a:latin typeface="Comic Sans MS" panose="030F0702030302020204" pitchFamily="66" charset="0"/>
              </a:rPr>
              <a:t>.</a:t>
            </a:r>
          </a:p>
          <a:p>
            <a:endParaRPr lang="en-GB" sz="1900" dirty="0">
              <a:latin typeface="Comic Sans MS" panose="030F0702030302020204" pitchFamily="66" charset="0"/>
            </a:endParaRPr>
          </a:p>
          <a:p>
            <a:r>
              <a:rPr lang="en-GB" sz="1900" dirty="0" smtClean="0">
                <a:latin typeface="Comic Sans MS" panose="030F0702030302020204" pitchFamily="66" charset="0"/>
              </a:rPr>
              <a:t>It determines where </a:t>
            </a:r>
            <a:r>
              <a:rPr lang="en-GB" sz="1900" b="1" dirty="0" smtClean="0">
                <a:latin typeface="Comic Sans MS" panose="030F0702030302020204" pitchFamily="66" charset="0"/>
              </a:rPr>
              <a:t>research funding </a:t>
            </a:r>
            <a:r>
              <a:rPr lang="en-GB" sz="1900" dirty="0" smtClean="0">
                <a:latin typeface="Comic Sans MS" panose="030F0702030302020204" pitchFamily="66" charset="0"/>
              </a:rPr>
              <a:t>(the money that pays your wages and department equipment etc.) goes.</a:t>
            </a:r>
            <a:endParaRPr lang="en-GB" sz="1900" dirty="0">
              <a:latin typeface="Comic Sans MS" panose="030F0702030302020204" pitchFamily="66" charset="0"/>
            </a:endParaRPr>
          </a:p>
          <a:p>
            <a:endParaRPr lang="en-GB" sz="1600" dirty="0" smtClean="0">
              <a:latin typeface="Comic Sans MS" panose="030F0702030302020204" pitchFamily="66" charset="0"/>
            </a:endParaRPr>
          </a:p>
          <a:p>
            <a:endParaRPr lang="en-GB" sz="1600" dirty="0" smtClean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6009">
            <a:off x="8255909" y="2831757"/>
            <a:ext cx="600798" cy="600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6360" y="5623581"/>
            <a:ext cx="9155296" cy="923330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/>
              </a:rPr>
              <a:t>Learning objectives: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kern="0" dirty="0" smtClean="0">
                <a:latin typeface="Comic Sans MS"/>
              </a:rPr>
              <a:t>To KNOW how the process of peer review works.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GB" sz="1800" b="0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/>
              </a:rPr>
              <a:t>To UNDERSTAND the</a:t>
            </a:r>
            <a:r>
              <a:rPr kumimoji="0" lang="en-GB" sz="1800" b="0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omic Sans MS"/>
              </a:rPr>
              <a:t> importance of peer </a:t>
            </a:r>
            <a:r>
              <a:rPr lang="en-GB" kern="0" dirty="0">
                <a:latin typeface="Comic Sans MS"/>
              </a:rPr>
              <a:t>review </a:t>
            </a:r>
            <a:r>
              <a:rPr lang="en-GB" kern="0" dirty="0" smtClean="0">
                <a:latin typeface="Comic Sans MS"/>
              </a:rPr>
              <a:t>in validating </a:t>
            </a:r>
            <a:r>
              <a:rPr lang="en-GB" kern="0" dirty="0">
                <a:latin typeface="Comic Sans MS"/>
              </a:rPr>
              <a:t>new </a:t>
            </a:r>
            <a:r>
              <a:rPr lang="en-GB" kern="0" dirty="0" smtClean="0">
                <a:latin typeface="Comic Sans MS"/>
              </a:rPr>
              <a:t>knowledge</a:t>
            </a:r>
            <a:endParaRPr kumimoji="0" lang="en-GB" sz="1800" b="0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omic Sans MS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978" y="5067300"/>
            <a:ext cx="1496202" cy="1112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985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31" y="1052735"/>
            <a:ext cx="4824536" cy="39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19730D"/>
                </a:solidFill>
              </a:rPr>
              <a:t>+</a:t>
            </a:r>
            <a:r>
              <a:rPr lang="en-GB" dirty="0" smtClean="0">
                <a:solidFill>
                  <a:srgbClr val="19730D"/>
                </a:solidFill>
              </a:rPr>
              <a:t> Process produces </a:t>
            </a:r>
            <a:r>
              <a:rPr lang="en-GB" b="1" dirty="0" smtClean="0">
                <a:solidFill>
                  <a:srgbClr val="19730D"/>
                </a:solidFill>
              </a:rPr>
              <a:t>highly valid and reliable science </a:t>
            </a:r>
            <a:r>
              <a:rPr lang="en-GB" dirty="0" smtClean="0">
                <a:solidFill>
                  <a:srgbClr val="19730D"/>
                </a:solidFill>
              </a:rPr>
              <a:t>as research will not get published if it is not of a high enough standard.</a:t>
            </a:r>
          </a:p>
          <a:p>
            <a:pPr marL="0" indent="0">
              <a:buNone/>
            </a:pPr>
            <a:endParaRPr lang="en-GB" dirty="0">
              <a:solidFill>
                <a:srgbClr val="19730D"/>
              </a:solidFill>
            </a:endParaRPr>
          </a:p>
          <a:p>
            <a:endParaRPr lang="en-GB" dirty="0">
              <a:solidFill>
                <a:srgbClr val="19730D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32039" y="1052736"/>
            <a:ext cx="3687067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Rage Italic" pitchFamily="66" charset="0"/>
              <a:buNone/>
            </a:pPr>
            <a:r>
              <a:rPr lang="en-GB" dirty="0" smtClean="0">
                <a:solidFill>
                  <a:srgbClr val="FF0000"/>
                </a:solidFill>
              </a:rPr>
              <a:t>- Expensive system.</a:t>
            </a:r>
          </a:p>
          <a:p>
            <a:pPr marL="0" indent="0">
              <a:buFont typeface="Rage Italic" pitchFamily="66" charset="0"/>
              <a:buNone/>
            </a:pPr>
            <a:r>
              <a:rPr lang="en-GB" dirty="0" smtClean="0">
                <a:solidFill>
                  <a:srgbClr val="FF0000"/>
                </a:solidFill>
              </a:rPr>
              <a:t>- Can sometimes be a ‘</a:t>
            </a:r>
            <a:r>
              <a:rPr lang="en-GB" b="1" dirty="0" smtClean="0">
                <a:solidFill>
                  <a:srgbClr val="FF0000"/>
                </a:solidFill>
              </a:rPr>
              <a:t>publication bias</a:t>
            </a:r>
            <a:r>
              <a:rPr lang="en-GB" dirty="0" smtClean="0">
                <a:solidFill>
                  <a:srgbClr val="FF0000"/>
                </a:solidFill>
              </a:rPr>
              <a:t>’ towards positive results.</a:t>
            </a:r>
          </a:p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6"/>
          <a:stretch/>
        </p:blipFill>
        <p:spPr bwMode="auto">
          <a:xfrm>
            <a:off x="683568" y="2719880"/>
            <a:ext cx="7632848" cy="3867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23528" y="116512"/>
            <a:ext cx="8532210" cy="8280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>Evaluation of peer </a:t>
            </a:r>
            <a:r>
              <a:rPr lang="en-GB" dirty="0"/>
              <a:t>review?</a:t>
            </a:r>
          </a:p>
        </p:txBody>
      </p:sp>
    </p:spTree>
    <p:extLst>
      <p:ext uri="{BB962C8B-B14F-4D97-AF65-F5344CB8AC3E}">
        <p14:creationId xmlns:p14="http://schemas.microsoft.com/office/powerpoint/2010/main" val="323469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TC101790492[[fn=Sketchbook]]</Template>
  <TotalTime>345</TotalTime>
  <Words>509</Words>
  <Application>Microsoft Office PowerPoint</Application>
  <PresentationFormat>On-screen Show (4:3)</PresentationFormat>
  <Paragraphs>56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Sketchbook</vt:lpstr>
      <vt:lpstr>What is peer review? And why is it important in psychological research?</vt:lpstr>
      <vt:lpstr>What is peer review?</vt:lpstr>
      <vt:lpstr>PowerPoint Presentation</vt:lpstr>
      <vt:lpstr>Why is peer review important?</vt:lpstr>
      <vt:lpstr>What are the conventions of psychological research submitted for peer review?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Kirsty</dc:creator>
  <cp:lastModifiedBy>Kirsty</cp:lastModifiedBy>
  <cp:revision>27</cp:revision>
  <dcterms:created xsi:type="dcterms:W3CDTF">2014-08-04T10:24:32Z</dcterms:created>
  <dcterms:modified xsi:type="dcterms:W3CDTF">2015-11-15T20:07:43Z</dcterms:modified>
</cp:coreProperties>
</file>