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81" r:id="rId3"/>
    <p:sldId id="257" r:id="rId4"/>
    <p:sldId id="276" r:id="rId5"/>
    <p:sldId id="277" r:id="rId6"/>
    <p:sldId id="278" r:id="rId7"/>
    <p:sldId id="279" r:id="rId8"/>
    <p:sldId id="280" r:id="rId9"/>
    <p:sldId id="275" r:id="rId10"/>
    <p:sldId id="274"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99FF"/>
    <a:srgbClr val="FF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71" autoAdjust="0"/>
  </p:normalViewPr>
  <p:slideViewPr>
    <p:cSldViewPr>
      <p:cViewPr varScale="1">
        <p:scale>
          <a:sx n="70" d="100"/>
          <a:sy n="70" d="100"/>
        </p:scale>
        <p:origin x="53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1556F9-9C56-4814-A175-C58818775FDC}" type="datetimeFigureOut">
              <a:rPr lang="en-GB" smtClean="0"/>
              <a:t>27/09/2017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DBDD51-A135-4862-BF95-86FDE4049B56}" type="slidenum">
              <a:rPr lang="en-GB" smtClean="0"/>
              <a:t>‹#›</a:t>
            </a:fld>
            <a:endParaRPr lang="en-GB"/>
          </a:p>
        </p:txBody>
      </p:sp>
    </p:spTree>
    <p:extLst>
      <p:ext uri="{BB962C8B-B14F-4D97-AF65-F5344CB8AC3E}">
        <p14:creationId xmlns:p14="http://schemas.microsoft.com/office/powerpoint/2010/main" val="4186451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BDD51-A135-4862-BF95-86FDE4049B56}" type="slidenum">
              <a:rPr lang="en-GB" smtClean="0"/>
              <a:t>11</a:t>
            </a:fld>
            <a:endParaRPr lang="en-GB"/>
          </a:p>
        </p:txBody>
      </p:sp>
    </p:spTree>
    <p:extLst>
      <p:ext uri="{BB962C8B-B14F-4D97-AF65-F5344CB8AC3E}">
        <p14:creationId xmlns:p14="http://schemas.microsoft.com/office/powerpoint/2010/main" val="130829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a:t>
            </a:r>
            <a:r>
              <a:rPr lang="en-GB" dirty="0" err="1" smtClean="0"/>
              <a:t>www.youtube.com</a:t>
            </a:r>
            <a:r>
              <a:rPr lang="en-GB" dirty="0" smtClean="0"/>
              <a:t>/</a:t>
            </a:r>
            <a:r>
              <a:rPr lang="en-GB" dirty="0" err="1" smtClean="0"/>
              <a:t>watch?v</a:t>
            </a:r>
            <a:r>
              <a:rPr lang="en-GB" dirty="0" smtClean="0"/>
              <a:t>=LtGoBZ4D4_E</a:t>
            </a:r>
          </a:p>
          <a:p>
            <a:endParaRPr lang="en-GB" dirty="0"/>
          </a:p>
        </p:txBody>
      </p:sp>
      <p:sp>
        <p:nvSpPr>
          <p:cNvPr id="4" name="Slide Number Placeholder 3"/>
          <p:cNvSpPr>
            <a:spLocks noGrp="1"/>
          </p:cNvSpPr>
          <p:nvPr>
            <p:ph type="sldNum" sz="quarter" idx="10"/>
          </p:nvPr>
        </p:nvSpPr>
        <p:spPr/>
        <p:txBody>
          <a:bodyPr/>
          <a:lstStyle/>
          <a:p>
            <a:fld id="{64DBDD51-A135-4862-BF95-86FDE4049B56}" type="slidenum">
              <a:rPr lang="en-GB" smtClean="0"/>
              <a:t>12</a:t>
            </a:fld>
            <a:endParaRPr lang="en-GB"/>
          </a:p>
        </p:txBody>
      </p:sp>
    </p:spTree>
    <p:extLst>
      <p:ext uri="{BB962C8B-B14F-4D97-AF65-F5344CB8AC3E}">
        <p14:creationId xmlns:p14="http://schemas.microsoft.com/office/powerpoint/2010/main" val="42058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Conqueror </a:t>
            </a:r>
            <a:endParaRPr lang="en-GB"/>
          </a:p>
        </p:txBody>
      </p:sp>
      <p:sp>
        <p:nvSpPr>
          <p:cNvPr id="4" name="Slide Number Placeholder 3"/>
          <p:cNvSpPr>
            <a:spLocks noGrp="1"/>
          </p:cNvSpPr>
          <p:nvPr>
            <p:ph type="sldNum" sz="quarter" idx="10"/>
          </p:nvPr>
        </p:nvSpPr>
        <p:spPr/>
        <p:txBody>
          <a:bodyPr/>
          <a:lstStyle/>
          <a:p>
            <a:fld id="{64DBDD51-A135-4862-BF95-86FDE4049B56}" type="slidenum">
              <a:rPr lang="en-GB" smtClean="0"/>
              <a:t>23</a:t>
            </a:fld>
            <a:endParaRPr lang="en-GB"/>
          </a:p>
        </p:txBody>
      </p:sp>
    </p:spTree>
    <p:extLst>
      <p:ext uri="{BB962C8B-B14F-4D97-AF65-F5344CB8AC3E}">
        <p14:creationId xmlns:p14="http://schemas.microsoft.com/office/powerpoint/2010/main" val="215615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BEE00F-6CBC-46A7-BC6C-56027DBE3903}"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3E3A1-AB24-457E-A31D-EC35DEA06356}" type="slidenum">
              <a:rPr lang="en-GB" smtClean="0"/>
              <a:t>‹#›</a:t>
            </a:fld>
            <a:endParaRPr lang="en-GB"/>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EE00F-6CBC-46A7-BC6C-56027DBE3903}"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3E3A1-AB24-457E-A31D-EC35DEA0635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EE00F-6CBC-46A7-BC6C-56027DBE3903}"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3E3A1-AB24-457E-A31D-EC35DEA0635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EE00F-6CBC-46A7-BC6C-56027DBE3903}"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3E3A1-AB24-457E-A31D-EC35DEA0635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EE00F-6CBC-46A7-BC6C-56027DBE3903}" type="datetimeFigureOut">
              <a:rPr lang="en-GB" smtClean="0"/>
              <a:t>27/09/2017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3E3A1-AB24-457E-A31D-EC35DEA06356}" type="slidenum">
              <a:rPr lang="en-GB" smtClean="0"/>
              <a:t>‹#›</a:t>
            </a:fld>
            <a:endParaRPr lang="en-GB"/>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EE00F-6CBC-46A7-BC6C-56027DBE3903}"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3E3A1-AB24-457E-A31D-EC35DEA0635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EE00F-6CBC-46A7-BC6C-56027DBE3903}" type="datetimeFigureOut">
              <a:rPr lang="en-GB" smtClean="0"/>
              <a:t>27/09/2017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B3E3A1-AB24-457E-A31D-EC35DEA06356}" type="slidenum">
              <a:rPr lang="en-GB" smtClean="0"/>
              <a:t>‹#›</a:t>
            </a:fld>
            <a:endParaRPr lang="en-GB"/>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BEE00F-6CBC-46A7-BC6C-56027DBE3903}" type="datetimeFigureOut">
              <a:rPr lang="en-GB" smtClean="0"/>
              <a:t>27/09/2017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B3E3A1-AB24-457E-A31D-EC35DEA0635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EE00F-6CBC-46A7-BC6C-56027DBE3903}" type="datetimeFigureOut">
              <a:rPr lang="en-GB" smtClean="0"/>
              <a:t>27/09/2017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B3E3A1-AB24-457E-A31D-EC35DEA0635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EE00F-6CBC-46A7-BC6C-56027DBE3903}"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3E3A1-AB24-457E-A31D-EC35DEA06356}" type="slidenum">
              <a:rPr lang="en-GB" smtClean="0"/>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EE00F-6CBC-46A7-BC6C-56027DBE3903}" type="datetimeFigureOut">
              <a:rPr lang="en-GB" smtClean="0"/>
              <a:t>27/09/2017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3E3A1-AB24-457E-A31D-EC35DEA0635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FBEE00F-6CBC-46A7-BC6C-56027DBE3903}" type="datetimeFigureOut">
              <a:rPr lang="en-GB" smtClean="0"/>
              <a:t>27/09/2017</a:t>
            </a:fld>
            <a:endParaRPr lang="en-GB"/>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GB"/>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9B3E3A1-AB24-457E-A31D-EC35DEA06356}" type="slidenum">
              <a:rPr lang="en-GB" smtClean="0"/>
              <a:t>‹#›</a:t>
            </a:fld>
            <a:endParaRPr lang="en-GB"/>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bc.co.uk/staticarchive/e2d5fcdbcf50a3b297a5f9ddd9221e33b28ae538.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2016" y1="41429" x2="12016" y2="41429"/>
                        <a14:foregroundMark x1="7364" y1="28095" x2="7364" y2="28095"/>
                        <a14:foregroundMark x1="3295" y1="28095" x2="3295" y2="28095"/>
                        <a14:foregroundMark x1="24612" y1="23333" x2="24612" y2="23333"/>
                        <a14:foregroundMark x1="15116" y1="23810" x2="15116" y2="23810"/>
                        <a14:foregroundMark x1="18605" y1="51905" x2="18605" y2="51905"/>
                        <a14:foregroundMark x1="17829" y1="36190" x2="17829" y2="36190"/>
                        <a14:foregroundMark x1="9302" y1="30000" x2="9302" y2="30000"/>
                        <a14:foregroundMark x1="10659" y1="28333" x2="10659" y2="28333"/>
                        <a14:foregroundMark x1="8140" y1="24524" x2="8140" y2="24524"/>
                        <a14:foregroundMark x1="25775" y1="29048" x2="25775" y2="29048"/>
                        <a14:foregroundMark x1="25775" y1="29048" x2="25775" y2="29048"/>
                        <a14:foregroundMark x1="26357" y1="35000" x2="26357" y2="35000"/>
                        <a14:foregroundMark x1="23256" y1="48095" x2="23256" y2="48095"/>
                        <a14:foregroundMark x1="25581" y1="60714" x2="25581" y2="60714"/>
                        <a14:foregroundMark x1="24419" y1="71667" x2="24419" y2="71667"/>
                        <a14:foregroundMark x1="15116" y1="72143" x2="15116" y2="72143"/>
                        <a14:foregroundMark x1="21124" y1="68571" x2="21124" y2="68571"/>
                        <a14:foregroundMark x1="21124" y1="68571" x2="21124" y2="68571"/>
                        <a14:foregroundMark x1="21124" y1="68571" x2="21124" y2="68571"/>
                        <a14:foregroundMark x1="5814" y1="50476" x2="5814" y2="50476"/>
                        <a14:foregroundMark x1="4264" y1="49048" x2="4264" y2="49048"/>
                        <a14:foregroundMark x1="7171" y1="30000" x2="7171" y2="30000"/>
                        <a14:foregroundMark x1="3876" y1="37143" x2="3876" y2="37143"/>
                        <a14:foregroundMark x1="4651" y1="24524" x2="4651" y2="24524"/>
                        <a14:foregroundMark x1="3682" y1="30714" x2="3682" y2="30714"/>
                        <a14:foregroundMark x1="3682" y1="30714" x2="3682" y2="30714"/>
                        <a14:foregroundMark x1="4457" y1="46667" x2="4457" y2="46667"/>
                        <a14:foregroundMark x1="24031" y1="27381" x2="24031" y2="27381"/>
                        <a14:foregroundMark x1="25775" y1="22143" x2="25775" y2="22143"/>
                        <a14:foregroundMark x1="21512" y1="52619" x2="21512" y2="52619"/>
                        <a14:foregroundMark x1="28876" y1="59524" x2="28876" y2="59524"/>
                        <a14:foregroundMark x1="18605" y1="63095" x2="18605" y2="63095"/>
                        <a14:foregroundMark x1="2907" y1="26429" x2="2907" y2="26429"/>
                        <a14:foregroundMark x1="26357" y1="30714" x2="26357" y2="30714"/>
                        <a14:foregroundMark x1="17054" y1="60000" x2="17054" y2="60000"/>
                        <a14:foregroundMark x1="14729" y1="57619" x2="14729" y2="57619"/>
                        <a14:foregroundMark x1="10271" y1="59286" x2="10271" y2="59286"/>
                        <a14:foregroundMark x1="6783" y1="69762" x2="6783" y2="69762"/>
                        <a14:foregroundMark x1="24031" y1="79286" x2="24031" y2="79286"/>
                        <a14:foregroundMark x1="18217" y1="80000" x2="18217" y2="80000"/>
                        <a14:foregroundMark x1="8140" y1="85714" x2="8140" y2="85714"/>
                        <a14:foregroundMark x1="5814" y1="88095" x2="5814" y2="88095"/>
                        <a14:foregroundMark x1="21899" y1="89524" x2="21899" y2="89524"/>
                        <a14:foregroundMark x1="23450" y1="80714" x2="23450" y2="80714"/>
                        <a14:foregroundMark x1="9109" y1="70000" x2="9109" y2="70000"/>
                        <a14:foregroundMark x1="8140" y1="65714" x2="8140" y2="65714"/>
                        <a14:foregroundMark x1="6008" y1="63571" x2="6008" y2="63571"/>
                        <a14:foregroundMark x1="7752" y1="67857" x2="7752" y2="67857"/>
                        <a14:foregroundMark x1="11822" y1="65952" x2="11822" y2="65952"/>
                        <a14:foregroundMark x1="14729" y1="62143" x2="14729" y2="62143"/>
                        <a14:foregroundMark x1="18605" y1="74524" x2="18605" y2="74524"/>
                        <a14:foregroundMark x1="21124" y1="75000" x2="21124" y2="75000"/>
                        <a14:foregroundMark x1="24031" y1="91429" x2="24031" y2="91429"/>
                        <a14:foregroundMark x1="24225" y1="89524" x2="24225" y2="89524"/>
                        <a14:foregroundMark x1="19380" y1="87381" x2="19380" y2="87381"/>
                        <a14:foregroundMark x1="10078" y1="88571" x2="10078" y2="88571"/>
                        <a14:foregroundMark x1="4457" y1="81190" x2="4457" y2="81190"/>
                        <a14:foregroundMark x1="5233" y1="74524" x2="5233" y2="74524"/>
                        <a14:foregroundMark x1="13372" y1="79762" x2="13953" y2="68810"/>
                        <a14:foregroundMark x1="19574" y1="69286" x2="19574" y2="69286"/>
                        <a14:foregroundMark x1="4651" y1="56429" x2="22093" y2="82619"/>
                        <a14:foregroundMark x1="18798" y1="54286" x2="26938" y2="92381"/>
                        <a14:foregroundMark x1="3295" y1="93333" x2="21124" y2="73571"/>
                        <a14:foregroundMark x1="17248" y1="84286" x2="17248" y2="84286"/>
                        <a14:foregroundMark x1="18411" y1="83571" x2="18411" y2="83571"/>
                        <a14:foregroundMark x1="19961" y1="83571" x2="19961" y2="83571"/>
                        <a14:foregroundMark x1="6202" y1="59286" x2="6202" y2="59286"/>
                        <a14:foregroundMark x1="7364" y1="57857" x2="7364" y2="57857"/>
                        <a14:foregroundMark x1="5039" y1="58810" x2="5039" y2="58810"/>
                        <a14:foregroundMark x1="17442" y1="50476" x2="17442" y2="50476"/>
                        <a14:foregroundMark x1="17442" y1="49286" x2="17442" y2="49286"/>
                        <a14:foregroundMark x1="20736" y1="43333" x2="20736" y2="43333"/>
                        <a14:foregroundMark x1="20930" y1="43571" x2="20930" y2="43571"/>
                        <a14:foregroundMark x1="23837" y1="43810" x2="23837" y2="43810"/>
                        <a14:foregroundMark x1="5814" y1="36667" x2="5814" y2="36667"/>
                        <a14:foregroundMark x1="11240" y1="36190" x2="11240" y2="36190"/>
                        <a14:foregroundMark x1="6395" y1="38810" x2="6395" y2="38810"/>
                        <a14:foregroundMark x1="19574" y1="42857" x2="19574" y2="42857"/>
                        <a14:foregroundMark x1="4845" y1="33571" x2="4845" y2="33571"/>
                        <a14:foregroundMark x1="7364" y1="42857" x2="7364" y2="42857"/>
                        <a14:foregroundMark x1="9496" y1="35952" x2="9496" y2="35952"/>
                        <a14:foregroundMark x1="17054" y1="16190" x2="17054" y2="16190"/>
                        <a14:foregroundMark x1="16473" y1="14286" x2="16473" y2="14286"/>
                        <a14:foregroundMark x1="16473" y1="13095" x2="16473" y2="13095"/>
                        <a14:foregroundMark x1="21318" y1="15476" x2="21318" y2="15476"/>
                        <a14:foregroundMark x1="11240" y1="15714" x2="11240" y2="15714"/>
                        <a14:foregroundMark x1="69767" y1="93095" x2="92442" y2="20476"/>
                        <a14:foregroundMark x1="69574" y1="20476" x2="89341" y2="85238"/>
                        <a14:foregroundMark x1="70155" y1="52857" x2="70155" y2="52857"/>
                        <a14:foregroundMark x1="6783" y1="22857" x2="6783" y2="22857"/>
                        <a14:foregroundMark x1="8333" y1="83810" x2="5620" y2="64048"/>
                        <a14:foregroundMark x1="88760" y1="61190" x2="91085" y2="49286"/>
                      </a14:backgroundRemoval>
                    </a14:imgEffect>
                  </a14:imgLayer>
                </a14:imgProps>
              </a:ext>
              <a:ext uri="{28A0092B-C50C-407E-A947-70E740481C1C}">
                <a14:useLocalDpi xmlns:a14="http://schemas.microsoft.com/office/drawing/2010/main" val="0"/>
              </a:ext>
            </a:extLst>
          </a:blip>
          <a:srcRect/>
          <a:stretch>
            <a:fillRect/>
          </a:stretch>
        </p:blipFill>
        <p:spPr bwMode="auto">
          <a:xfrm>
            <a:off x="174256" y="901092"/>
            <a:ext cx="5405856" cy="440011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ound Diagonal Corner Rectangle 8"/>
          <p:cNvSpPr/>
          <p:nvPr/>
        </p:nvSpPr>
        <p:spPr>
          <a:xfrm>
            <a:off x="5580112" y="476672"/>
            <a:ext cx="3312368" cy="5544616"/>
          </a:xfrm>
          <a:prstGeom prst="round2DiagRect">
            <a:avLst/>
          </a:prstGeom>
          <a:solidFill>
            <a:srgbClr val="FFFF9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400" b="1" dirty="0" smtClean="0">
                <a:solidFill>
                  <a:schemeClr val="tx1"/>
                </a:solidFill>
                <a:latin typeface="Century Gothic" pitchFamily="34" charset="0"/>
              </a:rPr>
              <a:t>Starter: Pick one of the contenders that we looked at last lesson and write a short description about them without including their name. </a:t>
            </a:r>
            <a:endParaRPr lang="en-GB" sz="2400" b="1" dirty="0">
              <a:solidFill>
                <a:schemeClr val="tx1"/>
              </a:solidFill>
              <a:latin typeface="Century Gothic" pitchFamily="34" charset="0"/>
            </a:endParaRPr>
          </a:p>
          <a:p>
            <a:pPr algn="ctr">
              <a:spcBef>
                <a:spcPts val="600"/>
              </a:spcBef>
            </a:pPr>
            <a:r>
              <a:rPr lang="en-GB" sz="2400" b="1" dirty="0" smtClean="0">
                <a:solidFill>
                  <a:schemeClr val="tx1"/>
                </a:solidFill>
                <a:latin typeface="Century Gothic" pitchFamily="34" charset="0"/>
              </a:rPr>
              <a:t>Then test you partner to see whether they can guess who you are!</a:t>
            </a:r>
            <a:endParaRPr lang="en-GB" sz="2400" dirty="0" smtClean="0">
              <a:solidFill>
                <a:schemeClr val="tx1"/>
              </a:solidFill>
              <a:latin typeface="Century Gothic" pitchFamily="34" charset="0"/>
            </a:endParaRPr>
          </a:p>
        </p:txBody>
      </p:sp>
    </p:spTree>
    <p:extLst>
      <p:ext uri="{BB962C8B-B14F-4D97-AF65-F5344CB8AC3E}">
        <p14:creationId xmlns:p14="http://schemas.microsoft.com/office/powerpoint/2010/main" val="224642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1015663"/>
          </a:xfrm>
          <a:prstGeom prst="rect">
            <a:avLst/>
          </a:prstGeom>
          <a:noFill/>
        </p:spPr>
        <p:txBody>
          <a:bodyPr wrap="square" lIns="91440" tIns="45720" rIns="91440" bIns="45720">
            <a:spAutoFit/>
          </a:bodyPr>
          <a:lstStyle/>
          <a:p>
            <a:pPr algn="ct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Starter</a:t>
            </a:r>
          </a:p>
        </p:txBody>
      </p:sp>
      <p:sp>
        <p:nvSpPr>
          <p:cNvPr id="4" name="Cloud Callout 3"/>
          <p:cNvSpPr/>
          <p:nvPr/>
        </p:nvSpPr>
        <p:spPr>
          <a:xfrm>
            <a:off x="539552" y="1340768"/>
            <a:ext cx="4968552" cy="3600400"/>
          </a:xfrm>
          <a:prstGeom prst="cloudCallout">
            <a:avLst>
              <a:gd name="adj1" fmla="val -49789"/>
              <a:gd name="adj2" fmla="val 544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en-GB" sz="2400" b="1" dirty="0" smtClean="0">
                <a:solidFill>
                  <a:schemeClr val="tx1"/>
                </a:solidFill>
                <a:latin typeface="Century Gothic" panose="020B0502020202020204" pitchFamily="34" charset="0"/>
              </a:rPr>
              <a:t>How many metres long is the Bayeux tapestry?</a:t>
            </a:r>
            <a:endParaRPr lang="en-GB" sz="2400" b="1" dirty="0">
              <a:solidFill>
                <a:schemeClr val="tx1"/>
              </a:solidFill>
              <a:latin typeface="Century Gothic" panose="020B0502020202020204" pitchFamily="34" charset="0"/>
            </a:endParaRPr>
          </a:p>
          <a:p>
            <a:pPr marL="342900" lvl="0" indent="-342900" fontAlgn="base">
              <a:buFont typeface="Arial" panose="020B0604020202020204" pitchFamily="34" charset="0"/>
              <a:buChar char="•"/>
            </a:pPr>
            <a:endParaRPr lang="en-GB" sz="2400" b="1" dirty="0">
              <a:solidFill>
                <a:schemeClr val="tx1"/>
              </a:solidFill>
            </a:endParaRPr>
          </a:p>
        </p:txBody>
      </p:sp>
      <p:sp>
        <p:nvSpPr>
          <p:cNvPr id="5" name="Cloud Callout 4"/>
          <p:cNvSpPr/>
          <p:nvPr/>
        </p:nvSpPr>
        <p:spPr>
          <a:xfrm>
            <a:off x="3563888" y="2708920"/>
            <a:ext cx="4968552" cy="3600400"/>
          </a:xfrm>
          <a:prstGeom prst="cloudCallout">
            <a:avLst>
              <a:gd name="adj1" fmla="val 47943"/>
              <a:gd name="adj2" fmla="val -745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r>
              <a:rPr lang="en-GB" sz="2400" b="1" dirty="0" smtClean="0">
                <a:solidFill>
                  <a:schemeClr val="tx1"/>
                </a:solidFill>
              </a:rPr>
              <a:t>What does it depict?</a:t>
            </a:r>
            <a:endParaRPr lang="en-GB" sz="2400" b="1" dirty="0">
              <a:solidFill>
                <a:schemeClr val="tx1"/>
              </a:solidFill>
            </a:endParaRPr>
          </a:p>
        </p:txBody>
      </p:sp>
    </p:spTree>
    <p:extLst>
      <p:ext uri="{BB962C8B-B14F-4D97-AF65-F5344CB8AC3E}">
        <p14:creationId xmlns:p14="http://schemas.microsoft.com/office/powerpoint/2010/main" val="4073665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712968" cy="1015663"/>
          </a:xfrm>
          <a:prstGeom prst="rect">
            <a:avLst/>
          </a:prstGeom>
          <a:noFill/>
        </p:spPr>
        <p:txBody>
          <a:bodyPr wrap="square" lIns="91440" tIns="45720" rIns="91440" bIns="45720">
            <a:spAutoFit/>
          </a:bodyPr>
          <a:lstStyle/>
          <a:p>
            <a:pPr algn="ct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The Bayeux Tapestry</a:t>
            </a:r>
          </a:p>
        </p:txBody>
      </p:sp>
      <p:sp>
        <p:nvSpPr>
          <p:cNvPr id="2" name="Cloud Callout 1"/>
          <p:cNvSpPr/>
          <p:nvPr/>
        </p:nvSpPr>
        <p:spPr>
          <a:xfrm>
            <a:off x="1570186" y="1516460"/>
            <a:ext cx="5760640" cy="4000772"/>
          </a:xfrm>
          <a:prstGeom prst="cloudCallout">
            <a:avLst>
              <a:gd name="adj1" fmla="val -36706"/>
              <a:gd name="adj2" fmla="val 638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GB" sz="2400" b="1" dirty="0">
                <a:solidFill>
                  <a:schemeClr val="tx1"/>
                </a:solidFill>
              </a:rPr>
              <a:t>The Bayeux Tapestry isn’t really a tapestry – it’s an embroidered linen cloth.</a:t>
            </a:r>
          </a:p>
          <a:p>
            <a:pPr lvl="0" fontAlgn="base"/>
            <a:r>
              <a:rPr lang="en-GB" sz="2400" b="1" dirty="0">
                <a:solidFill>
                  <a:schemeClr val="tx1"/>
                </a:solidFill>
              </a:rPr>
              <a:t>It is about 70 metres (230 </a:t>
            </a:r>
            <a:r>
              <a:rPr lang="en-GB" sz="2400" b="1" dirty="0" smtClean="0">
                <a:solidFill>
                  <a:schemeClr val="tx1"/>
                </a:solidFill>
              </a:rPr>
              <a:t>feet) </a:t>
            </a:r>
            <a:r>
              <a:rPr lang="en-GB" sz="2400" b="1" dirty="0">
                <a:solidFill>
                  <a:schemeClr val="tx1"/>
                </a:solidFill>
              </a:rPr>
              <a:t>long.</a:t>
            </a:r>
          </a:p>
        </p:txBody>
      </p:sp>
      <p:pic>
        <p:nvPicPr>
          <p:cNvPr id="4098" name="Picture 2" descr="http://upload.wikimedia.org/wikipedia/commons/9/91/Jalcargo_b747-400_ja401j_ar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186" y="1700808"/>
            <a:ext cx="5810126" cy="40958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Arrow Connector 4"/>
          <p:cNvCxnSpPr/>
          <p:nvPr/>
        </p:nvCxnSpPr>
        <p:spPr>
          <a:xfrm>
            <a:off x="5242594" y="1516460"/>
            <a:ext cx="144016" cy="4280149"/>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4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712968" cy="1015663"/>
          </a:xfrm>
          <a:prstGeom prst="rect">
            <a:avLst/>
          </a:prstGeom>
          <a:noFill/>
        </p:spPr>
        <p:txBody>
          <a:bodyPr wrap="square" lIns="91440" tIns="45720" rIns="91440" bIns="45720">
            <a:spAutoFit/>
          </a:bodyPr>
          <a:lstStyle/>
          <a:p>
            <a:pPr algn="ct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The Bayeux Tapestry</a:t>
            </a:r>
          </a:p>
        </p:txBody>
      </p:sp>
      <p:sp>
        <p:nvSpPr>
          <p:cNvPr id="2" name="Cloud Callout 1"/>
          <p:cNvSpPr/>
          <p:nvPr/>
        </p:nvSpPr>
        <p:spPr>
          <a:xfrm>
            <a:off x="827584" y="1268760"/>
            <a:ext cx="9145016" cy="5400600"/>
          </a:xfrm>
          <a:prstGeom prst="cloudCallout">
            <a:avLst>
              <a:gd name="adj1" fmla="val -49789"/>
              <a:gd name="adj2" fmla="val 544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fontAlgn="base">
              <a:buFont typeface="Arial" panose="020B0604020202020204" pitchFamily="34" charset="0"/>
              <a:buChar char="•"/>
            </a:pPr>
            <a:r>
              <a:rPr lang="en-GB" sz="2400" b="1" dirty="0">
                <a:solidFill>
                  <a:schemeClr val="tx1"/>
                </a:solidFill>
                <a:latin typeface="Century Gothic" panose="020B0502020202020204" pitchFamily="34" charset="0"/>
              </a:rPr>
              <a:t>It tells the story of the William the Conqueror‘s invasion of England and the Battle of Hastings</a:t>
            </a:r>
            <a:r>
              <a:rPr lang="en-GB" sz="2400" b="1" dirty="0" smtClean="0">
                <a:solidFill>
                  <a:schemeClr val="tx1"/>
                </a:solidFill>
                <a:latin typeface="Century Gothic" panose="020B0502020202020204" pitchFamily="34" charset="0"/>
              </a:rPr>
              <a:t>.</a:t>
            </a:r>
          </a:p>
          <a:p>
            <a:pPr lvl="0" fontAlgn="base"/>
            <a:endParaRPr lang="en-GB" sz="2400" b="1" dirty="0" smtClean="0">
              <a:solidFill>
                <a:schemeClr val="tx1"/>
              </a:solidFill>
              <a:latin typeface="Century Gothic" panose="020B0502020202020204" pitchFamily="34" charset="0"/>
            </a:endParaRPr>
          </a:p>
          <a:p>
            <a:pPr marL="342900" indent="-342900" fontAlgn="base">
              <a:buFont typeface="Arial" panose="020B0604020202020204" pitchFamily="34" charset="0"/>
              <a:buChar char="•"/>
            </a:pPr>
            <a:r>
              <a:rPr lang="en-GB" sz="2400" b="1" dirty="0">
                <a:solidFill>
                  <a:schemeClr val="tx1"/>
                </a:solidFill>
                <a:latin typeface="Century Gothic" panose="020B0502020202020204" pitchFamily="34" charset="0"/>
              </a:rPr>
              <a:t>The Bayeux Tapestry was produced by the Normans, the victors in the Battle of Hastings. This must be taken into account when looking at how truthful it might be.</a:t>
            </a:r>
          </a:p>
          <a:p>
            <a:pPr marL="342900" lvl="0" indent="-342900" fontAlgn="base">
              <a:buFont typeface="Arial" panose="020B0604020202020204" pitchFamily="34" charset="0"/>
              <a:buChar char="•"/>
            </a:pPr>
            <a:endParaRPr lang="en-GB" sz="2400" b="1" dirty="0">
              <a:solidFill>
                <a:schemeClr val="tx1"/>
              </a:solidFill>
            </a:endParaRPr>
          </a:p>
        </p:txBody>
      </p:sp>
      <p:pic>
        <p:nvPicPr>
          <p:cNvPr id="5122" name="Picture 2" descr="http://www.bbc.co.uk/schools/primaryhistory/anglo_saxons/normans/includes/images/a_eric_the_norman.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0938" y1="30323" x2="50938" y2="30323"/>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1276311"/>
            <a:ext cx="2664296" cy="33214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6716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bc.co.uk/staticarchive/1718eddaf16354b5d27bf8658b8912187fafda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38" y="1662683"/>
            <a:ext cx="4760302" cy="306246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179512" y="548680"/>
            <a:ext cx="3528392"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latin typeface="Century Gothic" panose="020B0502020202020204" pitchFamily="34" charset="0"/>
              </a:rPr>
              <a:t>Your task!</a:t>
            </a:r>
          </a:p>
          <a:p>
            <a:pPr algn="ctr"/>
            <a:endParaRPr lang="en-GB" b="1" dirty="0">
              <a:solidFill>
                <a:schemeClr val="bg1"/>
              </a:solidFill>
              <a:latin typeface="Century Gothic" panose="020B0502020202020204" pitchFamily="34" charset="0"/>
            </a:endParaRPr>
          </a:p>
          <a:p>
            <a:pPr marL="285750" indent="-285750" algn="ctr">
              <a:buFont typeface="Arial" panose="020B0604020202020204" pitchFamily="34" charset="0"/>
              <a:buChar char="•"/>
            </a:pPr>
            <a:r>
              <a:rPr lang="en-GB" b="1" dirty="0" smtClean="0">
                <a:solidFill>
                  <a:schemeClr val="bg1"/>
                </a:solidFill>
                <a:latin typeface="Century Gothic" panose="020B0502020202020204" pitchFamily="34" charset="0"/>
              </a:rPr>
              <a:t>In your group study the section of the Bayeux tapestry.</a:t>
            </a:r>
          </a:p>
          <a:p>
            <a:pPr marL="285750" indent="-285750" algn="ctr">
              <a:buFont typeface="Arial" panose="020B0604020202020204" pitchFamily="34" charset="0"/>
              <a:buChar char="•"/>
            </a:pPr>
            <a:endParaRPr lang="en-GB" b="1" dirty="0">
              <a:solidFill>
                <a:schemeClr val="bg1"/>
              </a:solidFill>
              <a:latin typeface="Century Gothic" panose="020B0502020202020204" pitchFamily="34" charset="0"/>
            </a:endParaRPr>
          </a:p>
          <a:p>
            <a:pPr algn="ctr"/>
            <a:r>
              <a:rPr lang="en-GB" b="1" dirty="0" smtClean="0">
                <a:solidFill>
                  <a:schemeClr val="bg1"/>
                </a:solidFill>
                <a:latin typeface="Century Gothic" panose="020B0502020202020204" pitchFamily="34" charset="0"/>
              </a:rPr>
              <a:t>What does it show?</a:t>
            </a:r>
          </a:p>
          <a:p>
            <a:pPr algn="ctr"/>
            <a:endParaRPr lang="en-GB" b="1" dirty="0" smtClean="0">
              <a:solidFill>
                <a:schemeClr val="bg1"/>
              </a:solidFill>
              <a:latin typeface="Century Gothic" panose="020B0502020202020204" pitchFamily="34" charset="0"/>
            </a:endParaRPr>
          </a:p>
          <a:p>
            <a:pPr algn="ctr"/>
            <a:r>
              <a:rPr lang="en-GB" b="1" dirty="0" smtClean="0">
                <a:solidFill>
                  <a:schemeClr val="bg1"/>
                </a:solidFill>
                <a:latin typeface="Century Gothic" panose="020B0502020202020204" pitchFamily="34" charset="0"/>
              </a:rPr>
              <a:t>Can you tell whether it happened before, during or after the battle?</a:t>
            </a:r>
            <a:endParaRPr lang="en-GB"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77239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1520" y="3789040"/>
            <a:ext cx="8568952"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Edward died on the 5th January 1066. </a:t>
            </a:r>
            <a:r>
              <a:rPr lang="en-GB" sz="2400" b="1" dirty="0" smtClean="0">
                <a:solidFill>
                  <a:schemeClr val="tx1"/>
                </a:solidFill>
                <a:latin typeface="Century Gothic" panose="020B0502020202020204" pitchFamily="34" charset="0"/>
              </a:rPr>
              <a:t>Here </a:t>
            </a:r>
            <a:r>
              <a:rPr lang="en-GB" sz="2400" b="1" dirty="0">
                <a:solidFill>
                  <a:schemeClr val="tx1"/>
                </a:solidFill>
                <a:latin typeface="Century Gothic" panose="020B0502020202020204" pitchFamily="34" charset="0"/>
              </a:rPr>
              <a:t>we see his funeral procession to Westminster Abbey, a</a:t>
            </a:r>
            <a:r>
              <a:rPr lang="en-GB" sz="2400" b="1" dirty="0" smtClean="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great new Church. </a:t>
            </a:r>
            <a:r>
              <a:rPr lang="en-GB" sz="2400" b="1" dirty="0" smtClean="0">
                <a:solidFill>
                  <a:schemeClr val="tx1"/>
                </a:solidFill>
                <a:latin typeface="Century Gothic" panose="020B0502020202020204" pitchFamily="34" charset="0"/>
              </a:rPr>
              <a:t>Two </a:t>
            </a:r>
            <a:r>
              <a:rPr lang="en-GB" sz="2400" b="1" dirty="0">
                <a:solidFill>
                  <a:schemeClr val="tx1"/>
                </a:solidFill>
                <a:latin typeface="Century Gothic" panose="020B0502020202020204" pitchFamily="34" charset="0"/>
              </a:rPr>
              <a:t>noblemen offer Harold the crown and axe, symbols of royal authority, that will make him King. He accepts the offer.</a:t>
            </a:r>
          </a:p>
        </p:txBody>
      </p:sp>
      <p:pic>
        <p:nvPicPr>
          <p:cNvPr id="1028" name="Picture 4" descr="http://www.nationalarchives.gov.uk/education/focuson/domesday/images/bayeux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270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3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1520" y="3789040"/>
            <a:ext cx="8568952" cy="2880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Harold is crowned King of England on 6th January 1066 - Edward’s funeral was that very morning. </a:t>
            </a:r>
            <a:r>
              <a:rPr lang="en-GB" sz="2400" b="1" dirty="0" smtClean="0">
                <a:solidFill>
                  <a:schemeClr val="tx1"/>
                </a:solidFill>
                <a:latin typeface="Century Gothic" panose="020B0502020202020204" pitchFamily="34" charset="0"/>
              </a:rPr>
              <a:t>At </a:t>
            </a:r>
            <a:r>
              <a:rPr lang="en-GB" sz="2400" b="1" dirty="0">
                <a:solidFill>
                  <a:schemeClr val="tx1"/>
                </a:solidFill>
                <a:latin typeface="Century Gothic" panose="020B0502020202020204" pitchFamily="34" charset="0"/>
              </a:rPr>
              <a:t>the far side people cheer him. On the far right Halley's comet appears; people think it is an evil omen and are terrified. News of the comet is brought to Harold; beneath him a ghostly fleet of ships appears in the lower border- a hint of the Norman invasion to come.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2343888"/>
          </a:xfrm>
          <a:prstGeom prst="rect">
            <a:avLst/>
          </a:prstGeom>
        </p:spPr>
      </p:pic>
    </p:spTree>
    <p:extLst>
      <p:ext uri="{BB962C8B-B14F-4D97-AF65-F5344CB8AC3E}">
        <p14:creationId xmlns:p14="http://schemas.microsoft.com/office/powerpoint/2010/main" val="3452169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1520" y="3789040"/>
            <a:ext cx="8568952"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William's men prepare for the invasion. Woodmen fell trees and shape them into planks. The planks are used for building boats which men drag down to the sea.</a:t>
            </a:r>
          </a:p>
        </p:txBody>
      </p:sp>
      <p:pic>
        <p:nvPicPr>
          <p:cNvPr id="3074" name="Picture 2" descr="http://davidmhart.com/liberty/Art/WarArt/BayeuxTapestry/17-1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9" y="692696"/>
            <a:ext cx="9121361"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830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4285" y="4437112"/>
            <a:ext cx="8568952"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William leads his army to the boats; they embark and set sail.</a:t>
            </a:r>
          </a:p>
        </p:txBody>
      </p:sp>
      <p:pic>
        <p:nvPicPr>
          <p:cNvPr id="4098" name="Picture 2" descr="http://anthony.sogang.ac.kr/Bayeuxsai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2" y="332655"/>
            <a:ext cx="9130478" cy="336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54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achhead scene 1 - Bayeux Tapestry"/>
          <p:cNvPicPr/>
          <p:nvPr/>
        </p:nvPicPr>
        <p:blipFill>
          <a:blip r:embed="rId2">
            <a:extLst>
              <a:ext uri="{28A0092B-C50C-407E-A947-70E740481C1C}">
                <a14:useLocalDpi xmlns:a14="http://schemas.microsoft.com/office/drawing/2010/main" val="0"/>
              </a:ext>
            </a:extLst>
          </a:blip>
          <a:srcRect/>
          <a:stretch>
            <a:fillRect/>
          </a:stretch>
        </p:blipFill>
        <p:spPr bwMode="auto">
          <a:xfrm>
            <a:off x="1" y="871536"/>
            <a:ext cx="9144000" cy="2715895"/>
          </a:xfrm>
          <a:prstGeom prst="rect">
            <a:avLst/>
          </a:prstGeom>
          <a:noFill/>
          <a:ln>
            <a:noFill/>
          </a:ln>
        </p:spPr>
      </p:pic>
      <p:sp>
        <p:nvSpPr>
          <p:cNvPr id="3" name="Rounded Rectangle 2"/>
          <p:cNvSpPr/>
          <p:nvPr/>
        </p:nvSpPr>
        <p:spPr>
          <a:xfrm>
            <a:off x="251520" y="3789040"/>
            <a:ext cx="8568952"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They reach the south coast of England on the 28th September and land at </a:t>
            </a:r>
            <a:r>
              <a:rPr lang="en-GB" sz="2400" b="1" dirty="0" err="1">
                <a:solidFill>
                  <a:schemeClr val="tx1"/>
                </a:solidFill>
                <a:latin typeface="Century Gothic" panose="020B0502020202020204" pitchFamily="34" charset="0"/>
              </a:rPr>
              <a:t>Pevensey</a:t>
            </a:r>
            <a:r>
              <a:rPr lang="en-GB" sz="2400" b="1" dirty="0">
                <a:solidFill>
                  <a:schemeClr val="tx1"/>
                </a:solidFill>
                <a:latin typeface="Century Gothic" panose="020B0502020202020204" pitchFamily="34" charset="0"/>
              </a:rPr>
              <a:t>. Soldiers ride off towards Hastings and gather food.</a:t>
            </a:r>
          </a:p>
        </p:txBody>
      </p:sp>
    </p:spTree>
    <p:extLst>
      <p:ext uri="{BB962C8B-B14F-4D97-AF65-F5344CB8AC3E}">
        <p14:creationId xmlns:p14="http://schemas.microsoft.com/office/powerpoint/2010/main" val="1621488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liam Rides To War scene 1 - Bayeux Tapestry"/>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2688590"/>
          </a:xfrm>
          <a:prstGeom prst="rect">
            <a:avLst/>
          </a:prstGeom>
          <a:noFill/>
          <a:ln>
            <a:noFill/>
          </a:ln>
        </p:spPr>
      </p:pic>
      <p:sp>
        <p:nvSpPr>
          <p:cNvPr id="3" name="Rounded Rectangle 2"/>
          <p:cNvSpPr/>
          <p:nvPr/>
        </p:nvSpPr>
        <p:spPr>
          <a:xfrm>
            <a:off x="251520" y="3789040"/>
            <a:ext cx="8568952"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On the morning of the battle, 14th October 1066, William, in full armour, is about to mount his horse. William’s Norman cavalry gallops off to face Harold’s English soldiers.</a:t>
            </a:r>
          </a:p>
        </p:txBody>
      </p:sp>
    </p:spTree>
    <p:extLst>
      <p:ext uri="{BB962C8B-B14F-4D97-AF65-F5344CB8AC3E}">
        <p14:creationId xmlns:p14="http://schemas.microsoft.com/office/powerpoint/2010/main" val="3842603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14435878"/>
              </p:ext>
            </p:extLst>
          </p:nvPr>
        </p:nvGraphicFramePr>
        <p:xfrm>
          <a:off x="11281" y="1256"/>
          <a:ext cx="9144000" cy="6701266"/>
        </p:xfrm>
        <a:graphic>
          <a:graphicData uri="http://schemas.openxmlformats.org/drawingml/2006/table">
            <a:tbl>
              <a:tblPr firstRow="1" firstCol="1" bandRow="1"/>
              <a:tblGrid>
                <a:gridCol w="2286000"/>
                <a:gridCol w="2286000"/>
                <a:gridCol w="2286000"/>
                <a:gridCol w="2286000"/>
              </a:tblGrid>
              <a:tr h="1366907">
                <a:tc>
                  <a:txBody>
                    <a:bodyPr/>
                    <a:lstStyle/>
                    <a:p>
                      <a:pPr algn="ctr">
                        <a:lnSpc>
                          <a:spcPct val="115000"/>
                        </a:lnSpc>
                        <a:spcAft>
                          <a:spcPts val="0"/>
                        </a:spcAft>
                      </a:pPr>
                      <a:r>
                        <a:rPr lang="en-GB" sz="1600" dirty="0">
                          <a:effectLst/>
                          <a:latin typeface="Century Gothic"/>
                          <a:ea typeface="Calibri"/>
                          <a:cs typeface="Times New Roman"/>
                        </a:rPr>
                        <a:t>Name the </a:t>
                      </a:r>
                      <a:r>
                        <a:rPr lang="en-GB" sz="1600" dirty="0" smtClean="0">
                          <a:effectLst/>
                          <a:latin typeface="Century Gothic"/>
                          <a:ea typeface="Calibri"/>
                          <a:cs typeface="Times New Roman"/>
                        </a:rPr>
                        <a:t>king who died at the beginning of 1066. Begins with the letters</a:t>
                      </a:r>
                      <a:r>
                        <a:rPr lang="en-GB" sz="1600" baseline="0" dirty="0" smtClean="0">
                          <a:effectLst/>
                          <a:latin typeface="Century Gothic"/>
                          <a:ea typeface="Calibri"/>
                          <a:cs typeface="Times New Roman"/>
                        </a:rPr>
                        <a:t> </a:t>
                      </a:r>
                      <a:r>
                        <a:rPr lang="en-GB" sz="1600" b="1" baseline="0" dirty="0" smtClean="0">
                          <a:effectLst/>
                          <a:latin typeface="Century Gothic"/>
                          <a:ea typeface="Calibri"/>
                          <a:cs typeface="Times New Roman"/>
                        </a:rPr>
                        <a:t>E, T</a:t>
                      </a:r>
                      <a:r>
                        <a:rPr lang="en-GB" sz="1600" baseline="0" dirty="0" smtClean="0">
                          <a:effectLst/>
                          <a:latin typeface="Century Gothic"/>
                          <a:ea typeface="Calibri"/>
                          <a:cs typeface="Times New Roman"/>
                        </a:rPr>
                        <a:t> and </a:t>
                      </a:r>
                      <a:r>
                        <a:rPr lang="en-GB" sz="1600" b="1" baseline="0" dirty="0" smtClean="0">
                          <a:effectLst/>
                          <a:latin typeface="Century Gothic"/>
                          <a:ea typeface="Calibri"/>
                          <a:cs typeface="Times New Roman"/>
                        </a:rPr>
                        <a:t>C</a:t>
                      </a:r>
                      <a:r>
                        <a:rPr lang="en-GB" sz="1600" dirty="0" smtClean="0">
                          <a:effectLst/>
                          <a:latin typeface="Century Gothic"/>
                          <a:ea typeface="Calibri"/>
                          <a:cs typeface="Times New Roman"/>
                        </a:rPr>
                        <a: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15000"/>
                        </a:lnSpc>
                        <a:spcAft>
                          <a:spcPts val="0"/>
                        </a:spcAft>
                      </a:pPr>
                      <a:r>
                        <a:rPr lang="en-GB" sz="1600" dirty="0" smtClean="0">
                          <a:effectLst/>
                          <a:latin typeface="Century Gothic"/>
                          <a:ea typeface="Calibri"/>
                          <a:cs typeface="Times New Roman"/>
                        </a:rPr>
                        <a:t>Name the Englishman</a:t>
                      </a:r>
                      <a:r>
                        <a:rPr lang="en-GB" sz="1600" baseline="0" dirty="0" smtClean="0">
                          <a:effectLst/>
                          <a:latin typeface="Century Gothic"/>
                          <a:ea typeface="Calibri"/>
                          <a:cs typeface="Times New Roman"/>
                        </a:rPr>
                        <a:t> who wanted to be king in 1066</a:t>
                      </a:r>
                      <a:r>
                        <a:rPr lang="en-GB" sz="1600" dirty="0" smtClean="0">
                          <a:effectLst/>
                          <a:latin typeface="Century Gothic"/>
                          <a:ea typeface="Calibri"/>
                          <a:cs typeface="Times New Roman"/>
                        </a:rPr>
                        <a:t>. Begins with the letters </a:t>
                      </a:r>
                      <a:r>
                        <a:rPr lang="en-GB" sz="1600" b="1" dirty="0" smtClean="0">
                          <a:effectLst/>
                          <a:latin typeface="Century Gothic"/>
                          <a:ea typeface="Calibri"/>
                          <a:cs typeface="Times New Roman"/>
                        </a:rPr>
                        <a:t>H</a:t>
                      </a:r>
                      <a:r>
                        <a:rPr lang="en-GB" sz="1600" dirty="0" smtClean="0">
                          <a:effectLst/>
                          <a:latin typeface="Century Gothic"/>
                          <a:ea typeface="Calibri"/>
                          <a:cs typeface="Times New Roman"/>
                        </a:rPr>
                        <a:t> and </a:t>
                      </a:r>
                      <a:r>
                        <a:rPr lang="en-GB" sz="1600" b="1" dirty="0" smtClean="0">
                          <a:effectLst/>
                          <a:latin typeface="Century Gothic"/>
                          <a:ea typeface="Calibri"/>
                          <a:cs typeface="Times New Roman"/>
                        </a:rPr>
                        <a:t>G</a:t>
                      </a:r>
                      <a:r>
                        <a:rPr lang="en-GB" sz="1600" dirty="0" smtClean="0">
                          <a:effectLst/>
                          <a:latin typeface="Century Gothic"/>
                          <a:ea typeface="Calibri"/>
                          <a:cs typeface="Times New Roman"/>
                        </a:rPr>
                        <a: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 Norwegian who wanted to be king of England</a:t>
                      </a:r>
                      <a:r>
                        <a:rPr lang="en-GB" sz="1600" baseline="0" dirty="0" smtClean="0">
                          <a:effectLst/>
                          <a:latin typeface="Century Gothic"/>
                          <a:ea typeface="Calibri"/>
                          <a:cs typeface="Times New Roman"/>
                        </a:rPr>
                        <a:t> in 1066</a:t>
                      </a:r>
                      <a:r>
                        <a:rPr lang="en-GB" sz="1600" dirty="0" smtClean="0">
                          <a:effectLst/>
                          <a:latin typeface="Century Gothic"/>
                          <a:ea typeface="Calibri"/>
                          <a:cs typeface="Times New Roman"/>
                        </a:rPr>
                        <a:t>. Begins with</a:t>
                      </a:r>
                      <a:r>
                        <a:rPr lang="en-GB" sz="1600" baseline="0" dirty="0" smtClean="0">
                          <a:effectLst/>
                          <a:latin typeface="Century Gothic"/>
                          <a:ea typeface="Calibri"/>
                          <a:cs typeface="Times New Roman"/>
                        </a:rPr>
                        <a:t> the letters </a:t>
                      </a:r>
                      <a:r>
                        <a:rPr lang="en-GB" sz="1600" b="1" baseline="0" dirty="0" smtClean="0">
                          <a:effectLst/>
                          <a:latin typeface="Century Gothic"/>
                          <a:ea typeface="Calibri"/>
                          <a:cs typeface="Times New Roman"/>
                        </a:rPr>
                        <a:t>H</a:t>
                      </a:r>
                      <a:r>
                        <a:rPr lang="en-GB" sz="1600" baseline="0" dirty="0" smtClean="0">
                          <a:effectLst/>
                          <a:latin typeface="Century Gothic"/>
                          <a:ea typeface="Calibri"/>
                          <a:cs typeface="Times New Roman"/>
                        </a:rPr>
                        <a:t> and </a:t>
                      </a:r>
                      <a:r>
                        <a:rPr lang="en-GB" sz="1600" b="1" baseline="0" dirty="0" smtClean="0">
                          <a:effectLst/>
                          <a:latin typeface="Century Gothic"/>
                          <a:ea typeface="Calibri"/>
                          <a:cs typeface="Times New Roman"/>
                        </a:rPr>
                        <a:t>H</a:t>
                      </a:r>
                      <a:r>
                        <a:rPr lang="en-GB" sz="1600" baseline="0" dirty="0" smtClean="0">
                          <a:effectLst/>
                          <a:latin typeface="Century Gothic"/>
                          <a:ea typeface="Calibri"/>
                          <a:cs typeface="Times New Roman"/>
                        </a:rPr>
                        <a: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 person from Normandy who wanted to be king in 1066. Answer begins with the letter</a:t>
                      </a:r>
                      <a:r>
                        <a:rPr lang="en-GB" sz="1600" baseline="0" dirty="0" smtClean="0">
                          <a:effectLst/>
                          <a:latin typeface="Century Gothic"/>
                          <a:ea typeface="Calibri"/>
                          <a:cs typeface="Times New Roman"/>
                        </a:rPr>
                        <a:t> </a:t>
                      </a:r>
                      <a:r>
                        <a:rPr lang="en-GB" sz="1600" b="1" baseline="0" dirty="0" smtClean="0">
                          <a:effectLst/>
                          <a:latin typeface="Century Gothic"/>
                          <a:ea typeface="Calibri"/>
                          <a:cs typeface="Times New Roman"/>
                        </a:rPr>
                        <a:t>W</a:t>
                      </a:r>
                      <a:r>
                        <a:rPr lang="en-GB" sz="1600" baseline="0" dirty="0" smtClean="0">
                          <a:effectLst/>
                          <a:latin typeface="Century Gothic"/>
                          <a:ea typeface="Calibri"/>
                          <a:cs typeface="Times New Roman"/>
                        </a:rPr>
                        <a: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32480">
                <a:tc>
                  <a:txBody>
                    <a:bodyPr/>
                    <a:lstStyle/>
                    <a:p>
                      <a:pPr>
                        <a:lnSpc>
                          <a:spcPct val="115000"/>
                        </a:lnSpc>
                        <a:spcAft>
                          <a:spcPts val="0"/>
                        </a:spcAft>
                      </a:pPr>
                      <a:r>
                        <a:rPr lang="en-GB" sz="1600" i="1">
                          <a:effectLst/>
                          <a:latin typeface="Century Gothic"/>
                          <a:ea typeface="Calibri"/>
                          <a:cs typeface="Times New Roman"/>
                        </a:rPr>
                        <a:t>Answer</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Answer</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Answer</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Answer</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32480">
                <a:tc>
                  <a:txBody>
                    <a:bodyPr/>
                    <a:lstStyle/>
                    <a:p>
                      <a:pPr>
                        <a:lnSpc>
                          <a:spcPct val="115000"/>
                        </a:lnSpc>
                        <a:spcAft>
                          <a:spcPts val="0"/>
                        </a:spcAft>
                      </a:pPr>
                      <a:r>
                        <a:rPr lang="en-GB" sz="1600" i="1">
                          <a:effectLst/>
                          <a:latin typeface="Century Gothic"/>
                          <a:ea typeface="Calibri"/>
                          <a:cs typeface="Times New Roman"/>
                        </a:rPr>
                        <a:t>Student</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Student</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Student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Student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0472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 first battle</a:t>
                      </a:r>
                      <a:r>
                        <a:rPr lang="en-GB" sz="1600" baseline="0" dirty="0" smtClean="0">
                          <a:effectLst/>
                          <a:latin typeface="Century Gothic"/>
                          <a:ea typeface="Calibri"/>
                          <a:cs typeface="Times New Roman"/>
                        </a:rPr>
                        <a:t> that took place in 1066</a:t>
                      </a:r>
                      <a:r>
                        <a:rPr lang="en-GB" sz="1600" dirty="0" smtClean="0">
                          <a:effectLst/>
                          <a:latin typeface="Century Gothic"/>
                          <a:ea typeface="Calibri"/>
                          <a:cs typeface="Times New Roman"/>
                        </a:rPr>
                        <a:t>. Begins with the letter </a:t>
                      </a:r>
                      <a:r>
                        <a:rPr lang="en-GB" sz="1600" b="1" dirty="0" smtClean="0">
                          <a:effectLst/>
                          <a:latin typeface="Century Gothic"/>
                          <a:ea typeface="Calibri"/>
                          <a:cs typeface="Times New Roman"/>
                        </a:rPr>
                        <a:t>F</a:t>
                      </a:r>
                      <a:r>
                        <a:rPr lang="en-GB" sz="1600" dirty="0" smtClean="0">
                          <a:effectLst/>
                          <a:latin typeface="Century Gothic"/>
                          <a:ea typeface="Calibri"/>
                          <a:cs typeface="Times New Roman"/>
                        </a:rPr>
                        <a: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 second battle</a:t>
                      </a:r>
                      <a:r>
                        <a:rPr lang="en-GB" sz="1600" baseline="0" dirty="0" smtClean="0">
                          <a:effectLst/>
                          <a:latin typeface="Century Gothic"/>
                          <a:ea typeface="Calibri"/>
                          <a:cs typeface="Times New Roman"/>
                        </a:rPr>
                        <a:t> that took place in 1066</a:t>
                      </a:r>
                      <a:r>
                        <a:rPr lang="en-GB" sz="1600" dirty="0" smtClean="0">
                          <a:effectLst/>
                          <a:latin typeface="Century Gothic"/>
                          <a:ea typeface="Calibri"/>
                          <a:cs typeface="Times New Roman"/>
                        </a:rPr>
                        <a:t>. Begins with the letters </a:t>
                      </a:r>
                      <a:r>
                        <a:rPr lang="en-GB" sz="1600" b="1" dirty="0" smtClean="0">
                          <a:effectLst/>
                          <a:latin typeface="Century Gothic"/>
                          <a:ea typeface="Calibri"/>
                          <a:cs typeface="Times New Roman"/>
                        </a:rPr>
                        <a:t>S</a:t>
                      </a:r>
                      <a:r>
                        <a:rPr lang="en-GB" sz="1600" dirty="0" smtClean="0">
                          <a:effectLst/>
                          <a:latin typeface="Century Gothic"/>
                          <a:ea typeface="Calibri"/>
                          <a:cs typeface="Times New Roman"/>
                        </a:rPr>
                        <a:t> and</a:t>
                      </a:r>
                      <a:r>
                        <a:rPr lang="en-GB" sz="1600" baseline="0" dirty="0" smtClean="0">
                          <a:effectLst/>
                          <a:latin typeface="Century Gothic"/>
                          <a:ea typeface="Calibri"/>
                          <a:cs typeface="Times New Roman"/>
                        </a:rPr>
                        <a:t> </a:t>
                      </a:r>
                      <a:r>
                        <a:rPr lang="en-GB" sz="1600" b="1" baseline="0" dirty="0" smtClean="0">
                          <a:effectLst/>
                          <a:latin typeface="Century Gothic"/>
                          <a:ea typeface="Calibri"/>
                          <a:cs typeface="Times New Roman"/>
                        </a:rPr>
                        <a:t>B</a:t>
                      </a:r>
                      <a:r>
                        <a:rPr lang="en-GB" sz="1600" dirty="0" smtClean="0">
                          <a:effectLst/>
                          <a:latin typeface="Century Gothic"/>
                          <a:ea typeface="Calibri"/>
                          <a:cs typeface="Times New Roman"/>
                        </a:rPr>
                        <a:t>.</a:t>
                      </a:r>
                      <a:endParaRPr lang="en-GB" sz="1600" dirty="0" smtClean="0">
                        <a:effectLst/>
                        <a:latin typeface="Calibri"/>
                        <a:ea typeface="Calibri"/>
                        <a:cs typeface="Times New Roman"/>
                      </a:endParaRPr>
                    </a:p>
                    <a:p>
                      <a:pPr algn="ctr">
                        <a:lnSpc>
                          <a:spcPct val="115000"/>
                        </a:lnSpc>
                        <a:spcAft>
                          <a:spcPts val="0"/>
                        </a:spcAft>
                      </a:pP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 third battle</a:t>
                      </a:r>
                      <a:r>
                        <a:rPr lang="en-GB" sz="1600" baseline="0" dirty="0" smtClean="0">
                          <a:effectLst/>
                          <a:latin typeface="Century Gothic"/>
                          <a:ea typeface="Calibri"/>
                          <a:cs typeface="Times New Roman"/>
                        </a:rPr>
                        <a:t> that took place in 1066</a:t>
                      </a:r>
                      <a:r>
                        <a:rPr lang="en-GB" sz="1600" dirty="0" smtClean="0">
                          <a:effectLst/>
                          <a:latin typeface="Century Gothic"/>
                          <a:ea typeface="Calibri"/>
                          <a:cs typeface="Times New Roman"/>
                        </a:rPr>
                        <a:t>. Begins with the letter </a:t>
                      </a:r>
                      <a:r>
                        <a:rPr lang="en-GB" sz="1600" b="1" dirty="0" smtClean="0">
                          <a:effectLst/>
                          <a:latin typeface="Century Gothic"/>
                          <a:ea typeface="Calibri"/>
                          <a:cs typeface="Times New Roman"/>
                        </a:rPr>
                        <a:t>H</a:t>
                      </a:r>
                      <a:r>
                        <a:rPr lang="en-GB" sz="1600" dirty="0" smtClean="0">
                          <a:effectLst/>
                          <a:latin typeface="Century Gothic"/>
                          <a:ea typeface="Calibri"/>
                          <a:cs typeface="Times New Roman"/>
                        </a:rPr>
                        <a:t>.</a:t>
                      </a:r>
                      <a:endParaRPr lang="en-GB" sz="1600" dirty="0" smtClean="0">
                        <a:effectLst/>
                        <a:latin typeface="Calibri"/>
                        <a:ea typeface="Calibri"/>
                        <a:cs typeface="Times New Roman"/>
                      </a:endParaRPr>
                    </a:p>
                    <a:p>
                      <a:pPr algn="ctr">
                        <a:lnSpc>
                          <a:spcPct val="115000"/>
                        </a:lnSpc>
                        <a:spcAft>
                          <a:spcPts val="0"/>
                        </a:spcAft>
                      </a:pP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one weapon that was used in medieval warfare. Begins with the letter </a:t>
                      </a:r>
                      <a:r>
                        <a:rPr lang="en-GB" sz="1600" b="1" dirty="0" smtClean="0">
                          <a:effectLst/>
                          <a:latin typeface="Century Gothic"/>
                          <a:ea typeface="Calibri"/>
                          <a:cs typeface="Times New Roman"/>
                        </a:rPr>
                        <a:t>S</a:t>
                      </a:r>
                      <a:r>
                        <a:rPr lang="en-GB" sz="1600" b="0" dirty="0" smtClean="0">
                          <a:effectLst/>
                          <a:latin typeface="Century Gothic"/>
                          <a:ea typeface="Calibri"/>
                          <a:cs typeface="Times New Roman"/>
                        </a:rPr>
                        <a: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60040">
                <a:tc>
                  <a:txBody>
                    <a:bodyPr/>
                    <a:lstStyle/>
                    <a:p>
                      <a:pPr>
                        <a:lnSpc>
                          <a:spcPct val="115000"/>
                        </a:lnSpc>
                        <a:spcAft>
                          <a:spcPts val="0"/>
                        </a:spcAft>
                      </a:pPr>
                      <a:r>
                        <a:rPr lang="en-GB" sz="1600" i="1">
                          <a:effectLst/>
                          <a:latin typeface="Century Gothic"/>
                          <a:ea typeface="Calibri"/>
                          <a:cs typeface="Times New Roman"/>
                        </a:rPr>
                        <a:t>Answer</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Answer</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Answer</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Answer</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40617">
                <a:tc>
                  <a:txBody>
                    <a:bodyPr/>
                    <a:lstStyle/>
                    <a:p>
                      <a:pPr>
                        <a:lnSpc>
                          <a:spcPct val="115000"/>
                        </a:lnSpc>
                        <a:spcAft>
                          <a:spcPts val="0"/>
                        </a:spcAft>
                      </a:pPr>
                      <a:r>
                        <a:rPr lang="en-GB" sz="1600" i="1" dirty="0">
                          <a:effectLst/>
                          <a:latin typeface="Century Gothic"/>
                          <a:ea typeface="Calibri"/>
                          <a:cs typeface="Times New Roman"/>
                        </a:rPr>
                        <a:t>Student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Student</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Student</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Student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74761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 historical</a:t>
                      </a:r>
                      <a:r>
                        <a:rPr lang="en-GB" sz="1600" baseline="0" dirty="0" smtClean="0">
                          <a:effectLst/>
                          <a:latin typeface="Century Gothic"/>
                          <a:ea typeface="Calibri"/>
                          <a:cs typeface="Times New Roman"/>
                        </a:rPr>
                        <a:t> term for putting events into the correct order in terms of time. Begins with the letter </a:t>
                      </a:r>
                      <a:r>
                        <a:rPr lang="en-GB" sz="1600" b="1" baseline="0" dirty="0" smtClean="0">
                          <a:effectLst/>
                          <a:latin typeface="Century Gothic"/>
                          <a:ea typeface="Calibri"/>
                          <a:cs typeface="Times New Roman"/>
                        </a:rPr>
                        <a:t>C</a:t>
                      </a:r>
                      <a:r>
                        <a:rPr lang="en-GB" sz="1600" b="0" baseline="0" dirty="0" smtClean="0">
                          <a:effectLst/>
                          <a:latin typeface="Century Gothic"/>
                          <a:ea typeface="Calibri"/>
                          <a:cs typeface="Times New Roman"/>
                        </a:rPr>
                        <a: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an item</a:t>
                      </a:r>
                      <a:r>
                        <a:rPr lang="en-GB" sz="1600" baseline="0" dirty="0" smtClean="0">
                          <a:effectLst/>
                          <a:latin typeface="Century Gothic"/>
                          <a:ea typeface="Calibri"/>
                          <a:cs typeface="Times New Roman"/>
                        </a:rPr>
                        <a:t> of clothing that a King or Queen wears on their head. Begins with the letter </a:t>
                      </a:r>
                      <a:r>
                        <a:rPr lang="en-GB" sz="1600" b="1" baseline="0" dirty="0" smtClean="0">
                          <a:effectLst/>
                          <a:latin typeface="Century Gothic"/>
                          <a:ea typeface="Calibri"/>
                          <a:cs typeface="Times New Roman"/>
                        </a:rPr>
                        <a:t>C</a:t>
                      </a:r>
                      <a:r>
                        <a:rPr lang="en-GB" sz="1600" b="0" baseline="0" dirty="0" smtClean="0">
                          <a:effectLst/>
                          <a:latin typeface="Century Gothic"/>
                          <a:ea typeface="Calibri"/>
                          <a:cs typeface="Times New Roman"/>
                        </a:rPr>
                        <a:t>.</a:t>
                      </a:r>
                      <a:endParaRPr lang="en-GB" sz="1600" dirty="0" smtClean="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 historical terms for two armies fighting against each other. Begins</a:t>
                      </a:r>
                      <a:r>
                        <a:rPr lang="en-GB" sz="1600" baseline="0" dirty="0" smtClean="0">
                          <a:effectLst/>
                          <a:latin typeface="Century Gothic"/>
                          <a:ea typeface="Calibri"/>
                          <a:cs typeface="Times New Roman"/>
                        </a:rPr>
                        <a:t> with the letter </a:t>
                      </a:r>
                      <a:r>
                        <a:rPr lang="en-GB" sz="1600" b="1" baseline="0" dirty="0" smtClean="0">
                          <a:effectLst/>
                          <a:latin typeface="Century Gothic"/>
                          <a:ea typeface="Calibri"/>
                          <a:cs typeface="Times New Roman"/>
                        </a:rPr>
                        <a:t>B</a:t>
                      </a:r>
                      <a:r>
                        <a:rPr lang="en-GB" sz="1600" b="0" baseline="0" dirty="0" smtClean="0">
                          <a:effectLst/>
                          <a:latin typeface="Century Gothic"/>
                          <a:ea typeface="Calibri"/>
                          <a:cs typeface="Times New Roman"/>
                        </a:rPr>
                        <a:t>.</a:t>
                      </a:r>
                      <a:endParaRPr lang="en-GB" sz="1600" dirty="0" smtClean="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Century Gothic"/>
                          <a:ea typeface="Calibri"/>
                          <a:cs typeface="Times New Roman"/>
                        </a:rPr>
                        <a:t>Name the</a:t>
                      </a:r>
                      <a:r>
                        <a:rPr lang="en-GB" sz="1600" baseline="0" dirty="0" smtClean="0">
                          <a:effectLst/>
                          <a:latin typeface="Century Gothic"/>
                          <a:ea typeface="Calibri"/>
                          <a:cs typeface="Times New Roman"/>
                        </a:rPr>
                        <a:t> historical term for the son or daughter of a king or queen. Begins with the letter </a:t>
                      </a:r>
                      <a:r>
                        <a:rPr lang="en-GB" sz="1600" b="1" baseline="0" dirty="0" smtClean="0">
                          <a:effectLst/>
                          <a:latin typeface="Century Gothic"/>
                          <a:ea typeface="Calibri"/>
                          <a:cs typeface="Times New Roman"/>
                        </a:rPr>
                        <a:t>H</a:t>
                      </a:r>
                      <a:r>
                        <a:rPr lang="en-GB" sz="1600" baseline="0" dirty="0" smtClean="0">
                          <a:effectLst/>
                          <a:latin typeface="Century Gothic"/>
                          <a:ea typeface="Calibri"/>
                          <a:cs typeface="Times New Roman"/>
                        </a:rPr>
                        <a:t> </a:t>
                      </a:r>
                      <a:endParaRPr lang="en-GB" sz="1600" dirty="0" smtClean="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40617">
                <a:tc>
                  <a:txBody>
                    <a:bodyPr/>
                    <a:lstStyle/>
                    <a:p>
                      <a:pPr>
                        <a:lnSpc>
                          <a:spcPct val="115000"/>
                        </a:lnSpc>
                        <a:spcAft>
                          <a:spcPts val="0"/>
                        </a:spcAft>
                      </a:pPr>
                      <a:r>
                        <a:rPr lang="en-GB" sz="1600" i="1" dirty="0">
                          <a:effectLst/>
                          <a:latin typeface="Century Gothic"/>
                          <a:ea typeface="Calibri"/>
                          <a:cs typeface="Times New Roman"/>
                        </a:rPr>
                        <a:t>Answer</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Answer</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Answer</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Answer</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40617">
                <a:tc>
                  <a:txBody>
                    <a:bodyPr/>
                    <a:lstStyle/>
                    <a:p>
                      <a:pPr>
                        <a:lnSpc>
                          <a:spcPct val="115000"/>
                        </a:lnSpc>
                        <a:spcAft>
                          <a:spcPts val="0"/>
                        </a:spcAft>
                      </a:pPr>
                      <a:r>
                        <a:rPr lang="en-GB" sz="1600" i="1" dirty="0">
                          <a:effectLst/>
                          <a:latin typeface="Century Gothic"/>
                          <a:ea typeface="Calibri"/>
                          <a:cs typeface="Times New Roman"/>
                        </a:rPr>
                        <a:t>Student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Student</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a:effectLst/>
                          <a:latin typeface="Century Gothic"/>
                          <a:ea typeface="Calibri"/>
                          <a:cs typeface="Times New Roman"/>
                        </a:rPr>
                        <a:t>Student</a:t>
                      </a:r>
                      <a:endParaRPr lang="en-GB" sz="160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15000"/>
                        </a:lnSpc>
                        <a:spcAft>
                          <a:spcPts val="0"/>
                        </a:spcAft>
                      </a:pPr>
                      <a:r>
                        <a:rPr lang="en-GB" sz="1600" i="1" dirty="0">
                          <a:effectLst/>
                          <a:latin typeface="Century Gothic"/>
                          <a:ea typeface="Calibri"/>
                          <a:cs typeface="Times New Roman"/>
                        </a:rPr>
                        <a:t>Student</a:t>
                      </a:r>
                      <a:endParaRPr lang="en-GB" sz="1600" dirty="0">
                        <a:effectLst/>
                        <a:latin typeface="Calibri"/>
                        <a:ea typeface="Calibri"/>
                        <a:cs typeface="Times New Roman"/>
                      </a:endParaRPr>
                    </a:p>
                  </a:txBody>
                  <a:tcPr marL="29596" marR="29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157137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Battle Of Hastings scene 2 - Bayeux Tapestry"/>
          <p:cNvPicPr/>
          <p:nvPr/>
        </p:nvPicPr>
        <p:blipFill>
          <a:blip r:embed="rId2">
            <a:extLst>
              <a:ext uri="{28A0092B-C50C-407E-A947-70E740481C1C}">
                <a14:useLocalDpi xmlns:a14="http://schemas.microsoft.com/office/drawing/2010/main" val="0"/>
              </a:ext>
            </a:extLst>
          </a:blip>
          <a:srcRect/>
          <a:stretch>
            <a:fillRect/>
          </a:stretch>
        </p:blipFill>
        <p:spPr bwMode="auto">
          <a:xfrm>
            <a:off x="1" y="1052736"/>
            <a:ext cx="9144000" cy="2674620"/>
          </a:xfrm>
          <a:prstGeom prst="rect">
            <a:avLst/>
          </a:prstGeom>
          <a:noFill/>
          <a:ln>
            <a:noFill/>
          </a:ln>
        </p:spPr>
      </p:pic>
      <p:sp>
        <p:nvSpPr>
          <p:cNvPr id="3" name="Rounded Rectangle 2"/>
          <p:cNvSpPr/>
          <p:nvPr/>
        </p:nvSpPr>
        <p:spPr>
          <a:xfrm>
            <a:off x="251520" y="3789040"/>
            <a:ext cx="8568952"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The Normans charge and the Battle of Hastings has begun</a:t>
            </a:r>
            <a:r>
              <a:rPr lang="en-GB" sz="2400" b="1" dirty="0"/>
              <a:t>.</a:t>
            </a:r>
          </a:p>
        </p:txBody>
      </p:sp>
    </p:spTree>
    <p:extLst>
      <p:ext uri="{BB962C8B-B14F-4D97-AF65-F5344CB8AC3E}">
        <p14:creationId xmlns:p14="http://schemas.microsoft.com/office/powerpoint/2010/main" val="816580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Battle Of Hastings scene 6 - Bayeux Tapestry"/>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2647315"/>
          </a:xfrm>
          <a:prstGeom prst="rect">
            <a:avLst/>
          </a:prstGeom>
          <a:noFill/>
          <a:ln>
            <a:noFill/>
          </a:ln>
        </p:spPr>
      </p:pic>
      <p:sp>
        <p:nvSpPr>
          <p:cNvPr id="4" name="Rounded Rectangle 3"/>
          <p:cNvSpPr/>
          <p:nvPr/>
        </p:nvSpPr>
        <p:spPr>
          <a:xfrm>
            <a:off x="251520" y="3195995"/>
            <a:ext cx="8568952" cy="34733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The Normans seem to be getting the upper hand as the battle continues. </a:t>
            </a:r>
            <a:r>
              <a:rPr lang="en-GB" sz="2400" b="1" dirty="0" smtClean="0">
                <a:solidFill>
                  <a:schemeClr val="tx1"/>
                </a:solidFill>
                <a:latin typeface="Century Gothic" panose="020B0502020202020204" pitchFamily="34" charset="0"/>
              </a:rPr>
              <a:t>On </a:t>
            </a:r>
            <a:r>
              <a:rPr lang="en-GB" sz="2400" b="1" dirty="0">
                <a:solidFill>
                  <a:schemeClr val="tx1"/>
                </a:solidFill>
                <a:latin typeface="Century Gothic" panose="020B0502020202020204" pitchFamily="34" charset="0"/>
              </a:rPr>
              <a:t>the right is the best known scene in the Tapestry: the Normans killing King Harold. But how is Harold killed? He seems to be shown twice: first plucking an arrow from his eye, and then being hacked down by a Norman knight. The tapestry is difficult to interpret here, but the second figure is probably Harold being killed.</a:t>
            </a:r>
          </a:p>
          <a:p>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49626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Battle Of Hastings scene 7 - Bayeux Tapestry"/>
          <p:cNvPicPr/>
          <p:nvPr/>
        </p:nvPicPr>
        <p:blipFill>
          <a:blip r:embed="rId2">
            <a:extLst>
              <a:ext uri="{28A0092B-C50C-407E-A947-70E740481C1C}">
                <a14:useLocalDpi xmlns:a14="http://schemas.microsoft.com/office/drawing/2010/main" val="0"/>
              </a:ext>
            </a:extLst>
          </a:blip>
          <a:srcRect/>
          <a:stretch>
            <a:fillRect/>
          </a:stretch>
        </p:blipFill>
        <p:spPr bwMode="auto">
          <a:xfrm>
            <a:off x="11832" y="691510"/>
            <a:ext cx="9144000" cy="3097530"/>
          </a:xfrm>
          <a:prstGeom prst="rect">
            <a:avLst/>
          </a:prstGeom>
          <a:noFill/>
          <a:ln>
            <a:noFill/>
          </a:ln>
        </p:spPr>
      </p:pic>
      <p:sp>
        <p:nvSpPr>
          <p:cNvPr id="3" name="Rounded Rectangle 2"/>
          <p:cNvSpPr/>
          <p:nvPr/>
        </p:nvSpPr>
        <p:spPr>
          <a:xfrm>
            <a:off x="251520" y="3789040"/>
            <a:ext cx="8568952" cy="2880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With Harold dead, the battle is over. The victorious Normans chase the remaining English from the battlefield. The final scene from the tapestry has been lost. It may have shown William being crowned King of England. This would match the scene at the very beginning of the tapestry which shows King Edward, secure on the throne just two years earlier.</a:t>
            </a:r>
          </a:p>
        </p:txBody>
      </p:sp>
    </p:spTree>
    <p:extLst>
      <p:ext uri="{BB962C8B-B14F-4D97-AF65-F5344CB8AC3E}">
        <p14:creationId xmlns:p14="http://schemas.microsoft.com/office/powerpoint/2010/main" val="1671520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1015663"/>
          </a:xfrm>
          <a:prstGeom prst="rect">
            <a:avLst/>
          </a:prstGeom>
          <a:noFill/>
        </p:spPr>
        <p:txBody>
          <a:bodyPr wrap="square" lIns="91440" tIns="45720" rIns="91440" bIns="45720">
            <a:spAutoFit/>
          </a:bodyPr>
          <a:lstStyle/>
          <a:p>
            <a:pPr algn="ct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Comic strip!</a:t>
            </a:r>
          </a:p>
        </p:txBody>
      </p:sp>
      <p:sp>
        <p:nvSpPr>
          <p:cNvPr id="3" name="Round Diagonal Corner Rectangle 2"/>
          <p:cNvSpPr/>
          <p:nvPr/>
        </p:nvSpPr>
        <p:spPr>
          <a:xfrm>
            <a:off x="300372" y="1556792"/>
            <a:ext cx="3335524" cy="3965664"/>
          </a:xfrm>
          <a:prstGeom prst="round2DiagRect">
            <a:avLst/>
          </a:prstGeom>
          <a:solidFill>
            <a:srgbClr val="66CC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400" b="1" dirty="0" smtClean="0">
                <a:solidFill>
                  <a:schemeClr val="tx1"/>
                </a:solidFill>
                <a:latin typeface="Century Gothic" pitchFamily="34" charset="0"/>
              </a:rPr>
              <a:t>Task:</a:t>
            </a:r>
          </a:p>
          <a:p>
            <a:pPr algn="ctr">
              <a:spcBef>
                <a:spcPts val="600"/>
              </a:spcBef>
            </a:pPr>
            <a:endParaRPr lang="en-GB" sz="2400" b="1" u="sng" dirty="0">
              <a:solidFill>
                <a:schemeClr val="tx1"/>
              </a:solidFill>
              <a:latin typeface="Century Gothic" pitchFamily="34" charset="0"/>
            </a:endParaRPr>
          </a:p>
          <a:p>
            <a:pPr algn="ctr">
              <a:spcBef>
                <a:spcPts val="600"/>
              </a:spcBef>
            </a:pPr>
            <a:r>
              <a:rPr lang="en-GB" sz="2400" b="1" dirty="0" smtClean="0">
                <a:solidFill>
                  <a:schemeClr val="tx1"/>
                </a:solidFill>
                <a:latin typeface="Century Gothic" pitchFamily="34" charset="0"/>
              </a:rPr>
              <a:t>Using the information we have learnt today and the information in the book to help you, create a comic strip!</a:t>
            </a:r>
            <a:endParaRPr lang="en-GB" sz="2400" b="1" dirty="0" smtClean="0">
              <a:solidFill>
                <a:srgbClr val="C00000"/>
              </a:solidFill>
              <a:latin typeface="Century Gothic" pitchFamily="34" charset="0"/>
            </a:endParaRPr>
          </a:p>
        </p:txBody>
      </p:sp>
      <p:pic>
        <p:nvPicPr>
          <p:cNvPr id="7170" name="Picture 2" descr="http://kingstone.web4.devwebsite.co.uk/_includes/images/gallery/30/Year%207%20OM%20examples%20of%20work%20(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556792"/>
            <a:ext cx="5457334" cy="3965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3886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1015663"/>
          </a:xfrm>
          <a:prstGeom prst="rect">
            <a:avLst/>
          </a:prstGeom>
          <a:noFill/>
        </p:spPr>
        <p:txBody>
          <a:bodyPr wrap="square" lIns="91440" tIns="45720" rIns="91440" bIns="45720">
            <a:spAutoFit/>
          </a:bodyPr>
          <a:lstStyle/>
          <a:p>
            <a:pPr algn="ct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And Finally!</a:t>
            </a:r>
          </a:p>
        </p:txBody>
      </p:sp>
      <p:sp>
        <p:nvSpPr>
          <p:cNvPr id="3" name="Round Diagonal Corner Rectangle 2"/>
          <p:cNvSpPr/>
          <p:nvPr/>
        </p:nvSpPr>
        <p:spPr>
          <a:xfrm>
            <a:off x="539552" y="1700808"/>
            <a:ext cx="8280920" cy="4104456"/>
          </a:xfrm>
          <a:prstGeom prst="round2DiagRect">
            <a:avLst/>
          </a:prstGeom>
          <a:solidFill>
            <a:srgbClr val="FFFF9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4000" b="1" dirty="0" smtClean="0">
                <a:solidFill>
                  <a:schemeClr val="tx1"/>
                </a:solidFill>
                <a:latin typeface="Century Gothic" pitchFamily="34" charset="0"/>
              </a:rPr>
              <a:t>With the same people you worked in a group with to examine the section of the Bayeux tapestry, think of a freeze-frame to explain what it shows!</a:t>
            </a:r>
          </a:p>
        </p:txBody>
      </p:sp>
    </p:spTree>
    <p:extLst>
      <p:ext uri="{BB962C8B-B14F-4D97-AF65-F5344CB8AC3E}">
        <p14:creationId xmlns:p14="http://schemas.microsoft.com/office/powerpoint/2010/main" val="243287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1569660"/>
          </a:xfrm>
          <a:prstGeom prst="rect">
            <a:avLst/>
          </a:prstGeom>
          <a:noFill/>
        </p:spPr>
        <p:txBody>
          <a:bodyPr wrap="square" lIns="91440" tIns="45720" rIns="91440" bIns="45720">
            <a:spAutoFit/>
          </a:bodyPr>
          <a:lstStyle/>
          <a:p>
            <a:pPr algn="ctr"/>
            <a:r>
              <a:rPr 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Why did Harold win at the Battle of Stamford Bridge?</a:t>
            </a:r>
          </a:p>
        </p:txBody>
      </p:sp>
      <p:sp>
        <p:nvSpPr>
          <p:cNvPr id="4" name="Round Diagonal Corner Rectangle 3"/>
          <p:cNvSpPr/>
          <p:nvPr/>
        </p:nvSpPr>
        <p:spPr>
          <a:xfrm>
            <a:off x="323528" y="2348880"/>
            <a:ext cx="4536504" cy="4392488"/>
          </a:xfrm>
          <a:prstGeom prst="round2DiagRect">
            <a:avLst/>
          </a:prstGeom>
          <a:solidFill>
            <a:srgbClr val="FFFF9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400" b="1" dirty="0" smtClean="0">
                <a:solidFill>
                  <a:schemeClr val="tx1"/>
                </a:solidFill>
                <a:latin typeface="Century Gothic" pitchFamily="34" charset="0"/>
              </a:rPr>
              <a:t>Learning Objectives:</a:t>
            </a:r>
          </a:p>
          <a:p>
            <a:pPr algn="ctr">
              <a:spcBef>
                <a:spcPts val="600"/>
              </a:spcBef>
            </a:pPr>
            <a:endParaRPr lang="en-GB" sz="2400" b="1" dirty="0" smtClean="0">
              <a:solidFill>
                <a:schemeClr val="tx1"/>
              </a:solidFill>
              <a:latin typeface="Century Gothic" pitchFamily="34" charset="0"/>
            </a:endParaRPr>
          </a:p>
          <a:p>
            <a:pPr marL="285750" indent="-285750">
              <a:spcBef>
                <a:spcPts val="600"/>
              </a:spcBef>
              <a:buFont typeface="Arial" pitchFamily="34" charset="0"/>
              <a:buChar char="•"/>
            </a:pPr>
            <a:r>
              <a:rPr lang="en-GB" sz="2400" b="1" u="sng" dirty="0" smtClean="0">
                <a:solidFill>
                  <a:srgbClr val="C00000"/>
                </a:solidFill>
                <a:latin typeface="Century Gothic" pitchFamily="34" charset="0"/>
              </a:rPr>
              <a:t>Recall which contender </a:t>
            </a:r>
            <a:r>
              <a:rPr lang="en-GB" sz="2400" b="1" dirty="0" smtClean="0">
                <a:solidFill>
                  <a:schemeClr val="tx1"/>
                </a:solidFill>
                <a:latin typeface="Century Gothic" pitchFamily="34" charset="0"/>
              </a:rPr>
              <a:t>for the throne was </a:t>
            </a:r>
            <a:r>
              <a:rPr lang="en-GB" sz="2400" b="1" u="sng" dirty="0" smtClean="0">
                <a:solidFill>
                  <a:srgbClr val="C00000"/>
                </a:solidFill>
                <a:latin typeface="Century Gothic" pitchFamily="34" charset="0"/>
              </a:rPr>
              <a:t>killed</a:t>
            </a:r>
            <a:r>
              <a:rPr lang="en-GB" sz="2400" b="1" dirty="0" smtClean="0">
                <a:solidFill>
                  <a:schemeClr val="tx1"/>
                </a:solidFill>
                <a:latin typeface="Century Gothic" pitchFamily="34" charset="0"/>
              </a:rPr>
              <a:t> at the </a:t>
            </a:r>
            <a:r>
              <a:rPr lang="en-GB" sz="2400" b="1" u="sng" dirty="0" smtClean="0">
                <a:solidFill>
                  <a:srgbClr val="C00000"/>
                </a:solidFill>
                <a:latin typeface="Century Gothic" pitchFamily="34" charset="0"/>
              </a:rPr>
              <a:t>Battle of Stamford Bridge</a:t>
            </a:r>
            <a:r>
              <a:rPr lang="en-GB" sz="2400" b="1" dirty="0" smtClean="0">
                <a:solidFill>
                  <a:schemeClr val="tx1"/>
                </a:solidFill>
                <a:latin typeface="Century Gothic" pitchFamily="34" charset="0"/>
              </a:rPr>
              <a:t>.</a:t>
            </a:r>
          </a:p>
          <a:p>
            <a:pPr marL="285750" indent="-285750">
              <a:spcBef>
                <a:spcPts val="600"/>
              </a:spcBef>
              <a:buFont typeface="Arial" pitchFamily="34" charset="0"/>
              <a:buChar char="•"/>
            </a:pPr>
            <a:r>
              <a:rPr lang="en-GB" sz="2400" b="1" dirty="0" smtClean="0">
                <a:solidFill>
                  <a:schemeClr val="tx1"/>
                </a:solidFill>
                <a:latin typeface="Century Gothic" pitchFamily="34" charset="0"/>
              </a:rPr>
              <a:t>Examine the </a:t>
            </a:r>
            <a:r>
              <a:rPr lang="en-GB" sz="2400" b="1" u="sng" dirty="0" smtClean="0">
                <a:solidFill>
                  <a:srgbClr val="C00000"/>
                </a:solidFill>
                <a:latin typeface="Century Gothic" pitchFamily="34" charset="0"/>
              </a:rPr>
              <a:t>Bayeux </a:t>
            </a:r>
            <a:r>
              <a:rPr lang="en-GB" sz="2400" b="1" u="sng" smtClean="0">
                <a:solidFill>
                  <a:srgbClr val="C00000"/>
                </a:solidFill>
                <a:latin typeface="Century Gothic" pitchFamily="34" charset="0"/>
              </a:rPr>
              <a:t>Tapestry.</a:t>
            </a:r>
            <a:endParaRPr lang="en-GB" sz="2400" b="1" u="sng" dirty="0" smtClean="0">
              <a:solidFill>
                <a:srgbClr val="C00000"/>
              </a:solidFill>
              <a:latin typeface="Century Gothic" pitchFamily="34" charset="0"/>
            </a:endParaRPr>
          </a:p>
        </p:txBody>
      </p:sp>
      <p:sp>
        <p:nvSpPr>
          <p:cNvPr id="5" name="AutoShape 2" descr="data:image/jpeg;base64,/9j/4AAQSkZJRgABAQAAAQABAAD/2wCEAAkGBxQTEhUUExQWFhUXFxgaGRcYGRwcHRwYGBgcHBwYHRgaHCgiGh8lHRcYIjEhJSkrLjAuHR8zODMsNygtLiwBCgoKDg0OGxAQGywkICQsLDQ0LCwsLCw3LCwsNCwsLCwsLCwsLCwsLCwsLCwsLCwsNCwsLCwsLCwsLCwsLCwsLP/AABEIAKgBLAMBIgACEQEDEQH/xAAbAAACAwEBAQAAAAAAAAAAAAAEBQIDBgABB//EAD0QAAECAwYDBgQEBQQDAQAAAAECEQADIQQFEjFBUSJhcQYTMoGRoUKxwfAUUtHxFSNicuEHM4KSFrLic//EABkBAAMBAQEAAAAAAAAAAAAAAAECAwAEBf/EACgRAAICAgIBAwQCAwAAAAAAAAABAhEDIRIxQRMiUQQyYXGBkaHR8P/aAAwDAQACEQMRAD8A+qhUXJDVirujE01pHO2X4onjj1Ij3u4vQiFs2kVd3E0houUI8CYDYORWV8og0X4BHECFtmsqAj3DEgImEwbM2ULSYh3ZgsxArAjWZSK0yjE+7iKrRtFa5pMEO2WmXEMMUkneJIMYai0SzEky4j38eCYYwuy7CBtESsaRXHqRGoFFVrtCUJdamTziuz2iWoOlaT0I+xBM2WlQZQBGxrC+1XVZyOJCQ5YVIqxLUPWNT8BTQwwRxEKpVxIR/trmo/tmKb0Lj2i9NjmJr3y1hjRSUE5aFKR8jBphDC0VTLWhKsJPEQSE6kChIGsK7vt80yzjActhLEEu9GOZppFPaGxpWmWZlJqFOkpLEE0IfmKEZRr1aM9OhwiclVQafekelUfN7Les6StKe8CQ7qSUk4q5BT/TWNnY77lLISThUcquCN3jQqSDLQ2xxzx6lESKYpQjkQeIqS8TVFcyYwJOQBNOUagWypSmzjzG8EEAjcHL9Y87uNQeQO8eY6xbOTR4ElScRNcm9Wf6iA+w+AuSaxbOziiSmsEzZZeGSFZWmcGjzvtoFSY9xQvFDhyZ8SE8mAkmLEqgOKMFqmmPBOMDLtABZw+zxJK43EwR3xiJWYrxiPDMEbijUWBR3ixU4wKJkSK4NAokqa8ReOSY9CoFDHARICPMUe441GPRHY4gox6lMHiCz0qiSFCIsIkFJEbiAnijiYgZyYgZ1aQaMXRmu381QsxALJUWxNUKOR+Y83jQY4DvUoMoiYHSc+XOM1o37MHcnayb+HXKKmmgDC54hVlcgKpIrqrJojc/aJaJyZZmlalliFKJAFDQk18v3+d9rO0CSpUuSkywFEHCQAQKDw+LSpLUyzJDuSQqYQpc5SCcWAJOSklLYthmaaIVtBUH9zElkX2xPtky9RLtAGiCXU/X9/OF/aS9FrTiTmTT1pCV1hgpZVwjiIDnq1M3gsyVrS2JNMuHb/lEpO7SHh8sHTb5UxJTMbM0I55jXlCVF4E4gioUSEqVQgIJZ1FmcuPnG/7M2tQSqWVpThOIAoJzNW4t6+cNJ9j71SSvCsJ0VLYeIF2US54ffOBjh0xpybVAP+nvfCUszsTKUChyCOeFiaUHWNV3kUBQAYRVNm0IypntHQSoKXMivHCz+IFTJSzsMatEUqK5q5aZnQEyzTAUpJzYP1aAYDkW9EgGWskBBODV0GqWbRNU1bwwyk2kKDjKFt72ZEzApXwliRmEqo/kWz0ePJiUSEOVUZqhyToAAHJ5QdULTsR9trVa8TSkKFnQHmLHxFnZgXwj9dofonJSgTkKJSQFNRiMiOv1hcLIZ1ZvBLo0p6q//RQ/9R5vAl73h3CVyqFDAJahSGYhtQM+TxOXyO9GvsE0K4mYKqOh184LnKrnGduGasSwVkEZJAzAAyPOntDeausUihGAofaLMB2hMm+m+H3iab/P5R6wPTn8FuSGM6eEeOg/McvM6RKXa0EtiD9c+m/lCq03sFpbCz8/oQQfOMrNszTKKcZ4UuC+lBkOcK4Sim2K226R9CnSUrzSFdQD84EtMqzyg8zu5YNAXCHJ0DEOeQhLdtqmAFKlqQgsQzKWncAlwB6+UO7GLMFYwxmM3eLcr6Y1VA5CkIoyauiif5LbNISQ6O9A5qmeuFZf1ETMhWkxfmEEf+r+8FJtCPzD1iYmp/MPWDswvKJv50H/AIH54/pC5N8TPxHcCWlZSnEpQUQADTYseUfPu2PbmcZ0yUlRRLBbh5M9Qa6+vSKez/a5ctBTJZ83KQ6ualZnk8O4uk0wRn3aPo94do0ypiZRQSo1UygWHrnyLQ5l2gEAsoAh/CTT/i8fBLLa5ky0zlzQrCarWGyUdi2j5e0fSZnb6zps4CETAQkJGLDoGBcPXWFlKkaKcno2xtCBmpuqSPmI42+TT+YipYcQqWyFeUfIp/aOZ3ZxzVjEykgK40kZKB+E8tag5wok9t7RIBwkThTEopTUsTVBBbPxAQsJuXgpPFx7Z91EwHKvSJBcfOLj7f2VYT3tmky1lnUlKWcnXhxDfWNLbu1XdFKu5xyVBsaFAgKZ2OwYbRUj0PLXaUIS6n5Bw55CI3ba0TUBYcAvSmhbSMrfF59/ZzOlhSXBAxOQG1DOOfnyhrc1raSjCgFJSCDiz5nnvziUMnKTXwFqkmOFmPMULZ14LHwp9dI6TegKXLDcP7/4ikmo9sCdjPHFNtSFy1pJABSa/WAU2/E5KUlAYODXE/6EfeUJ94p8ASOMKUx/KxCqaFy9ee0KpxfRqZ8I7W9mZshaitIAxEJ5tUkbgDWFlhmrwrAUxUlgT6s+jsA/6x9k7dyDPl1ZLjNsxmRvkkGPkVjsrTCFHhSlSt3YgNQg6vnpFYStEZxSZv7nBKUBS8TJTXQ8OcaGxpZwTCS40JMtNGJQlRH9w/eHdnUnJ2Mc9bKp+Ccm091OSrTI9DGosdsTNSFIUCD7HYiMFe1rCThBCzowqOvplygrs9blSylA+IgcTtXWnM6Ro5EnQzg0rNuoLAFR4m8tPpAk1S1nCg0HjmD3Cf6ueQ6xn+0HaYS0KBPEaYaKcZZuMPUjL1GH/wDIbXhVOlh5aKOFMogZ4Uk8SU0cDJ+sVUtitas+sSZstKcLABy3Q5551Jz2MX2VbJAIyo+5BaMhcdtTbpEucVsuXVQLABYcJfSpJPWPZvaNaZYEtpilKCBMBZOJWw1JzOgesJKfHwPBcjT3jak4gkAqUQoFAaoOqj8I5/rCG0WmYmbKISZisTTFBiEIcABLsHViBfMh8tKPxaUSkkMpajhK1OAtY8TPVQBpyypCtKzKCAtRSkFjhbIElI/6kj/hCpvtoPmkaxVrSEpGNJUaNnkCR8hGSvCfjtMtIUk4lgHGKCpJcNUFh6xbK4VqUC7AAJJDjTE2ZFGdtYTXshXepmpB4UqUMhQJJGetAP3h2rZFs1dyXxLlAJWr+XMGNFPASohcscg4I6w7s/aaRgTiUxwp+QrHzQImApq4lhIYKCqGmGhNTh9oY2WUoJbulUJGRORbPDDctmcRkL2RWh9PrpA676rwhxuxb/sfo8BS7IH4i5zD/MDIeQggSN4d5JFeMUervAlsUwB9E6+f6NBEm0MGSoM+jfZhULUibPTZwHwHGpWzUYb1LGKryvgpWqXgcYsIYOo14iC9GBGmZhVNhlT6HMm3zFTK/wC2ktUMVKBrp4RvqelWtlvCpdBI5QqFkSKBKWHIaR7MYDCksTRxQgHM0rDOcidGns1tQciE75/MwfItKSlwrxF6baewjCWuaEBJL8aglyd9al4JmrWlUpIUE4y75MhIqqr035s0c81KT29DqKrQ47QGSJE7hTjUhRBIFSxAU7Z0z5GPh1inYKDMuxFNNnzje9qraVGbhWVhMtKBqMSlByH0YmvXYR88vHgqnk1agw+KCWhZNpWMbPfCmUlLgqDUzNGyaIieoLYs4qRWF9gCtClzm9WH06Q2EoICcIbV2Z+hhp0tFMMXL3C+8J61KAdio1PWLk3bOKMcuVNWhykLShRDiniAblHt52w4kh3FM6683j6X2asYnWGSkKnDCAtSEBLEuVcIZhVz91HKkgZO2fNpNkmAhMyWpP8AUUqYbEl8LVNRlG57E3KqZKmqdISoAAg4uNORKKpNFM4YwyvKyYZCyZi2KapaWCWY4cWBwKuwMOuz6ChawS6FpSoKelS3nQjyA2iUs9Nm9NuNsAsF2zUCbLJdIViLJAI4RUAZuCnyTAn8aVZUplhQwCaHJqyCxy01htaL1ly1zZayEgnEFH8pSE6Z+GMdb7sUrFKJASoOmYSCk/Emoq3AfIcohGfLLY3GoUfQrZOCkgoIKVZEZaV+VYTLvFSJYIws+Rd8y2WdWpyNRoj7D3tikrllVMNHiFlvDGJgPwEsX4cOJgobFy/nFsjUF8mwweR6NJeAmIlAEpKikEsGOJRADlWeuW8Lr07QyrGnDPnjEw/lyximFhWr8LmpJrlRoUdtu0s+XIliUTjnDimgOwSBRNKKy6N5x80lXVPmElMqYo5k4VepUfmTD4I848mRyy4S4o196/6jFbiXJ4dDMWokBmZkkAeTdIQp7QkEK7iSW2Kwau9cTb6awmRIYkKDEZg0jQ3Hd9lIPeqKVnw4iAhudP1HTOOqklogm5aZrrotInSJcxCVJXLD4MyqWc00zFAxpVILR1snLK2lgjqWfqTl0zjPWftBMlBcqWspCyQV4QAEpfDhrqVEl8gB5E2O9ipLISwQ4L1ClADEX1USCf8AMc+WF7R0YpV2MJVqmIcMyueo5coYfxRIQkkjiAI/uyeEthvHvjhXQJ3YH5U/aDJfZ9VpUoBaZaUJGFg7tyempiKjWnoo5WwW0pXaZxlyAS4daieECtVHz+kNFoMpIQoPKQgiWAFeI/EVEAPq494a2exCzSe7lsCpRxK1OEBidxxu3IQEbL3qggI/mKozlJJ1dSTSElNdDK1tGKl2/uJzSlshYC1CnCrEoYWIIpmxyBaHd43lME2z4kzEhCKukoBWQokgkM3hbzhV2mkolWmZKS4Qlg6hjJJSAVOrEQCRRtG1eG96YwBinKUpRcDAh9KEgBkhvto6HOL4/klGL2/gl2hvQy1jifu5fdoS1AWd2oU5nI+UC2C1KmiWFO5yJIISHJoNDri9oCm2daqqMvEzFkgk7upYUT7CBrYjCpKlCYhRIGNBxJJNOJFA55AecMoJqrGc+MrocybyWpRAWorAYEMQAMk9WoMqDzghV4zVnulrwpZkhaSks6ahQUoHhBGmkJJkpSQ8pZBFVAhLFJ8NJalHzbaJ3VPUF96ohfdlICHIBWqgDLFAwUo0OTaxqaA+EnpbNOqbOFQoSkgcKSyWGj4aqJ/NrvFFltc0A4ZrBRKhgNC/xUI1+UUybY4mTbSEqqQgAs6iMyp2JyzaFNz23CgggUUWdqClK+cLibdpmzJJ9Gutiu5SO8IxkYm/pf8ASGtlsqVoCu8SEkYswSxpQddfbWPmvaC+1TZpxregag0PtFtl7Wfh1S1S+NQQQpJJAck7cjlFHFtk26XZK/rvm2K1qUV4UTCo4054XBwt+Z2oOuVYVybStVoExwU7Ag8Lux6nM84vv7tD+IVjWkPlhIoQMlFBdlDd8qaBlVgl4ZoJQA5IYF2rViDDK62Zd0jS3j2qmqmtJKQlOHhYEE5kEmpcu4iy8e1CkJQU0W3GKYWI8IauJ9R5xVfvZpKEfiJC8Us6bHb+npv5Rj5pKlACpJYCMqfRm+Kt9j+878mTUy197iUguwDYTkCAwG9RV4st0y0Tv5ypjsgCqqhKQGHWmWcU3dYkSOKdxLcMgHhDaqIz6DzeCrbeSyo4QyQkEMABXkIRz3otHE2rloVWe8l/7ZAYjxVxUycktvQDWL5MkLStKnxAbaV83q/lyj2agzHXqGDnpoepgUpWgGYpRST6nzHSKOOkyLvrsou+UQpY1Br97UhmhSyCAp/6Tk242P2YAkKCQliSrM0pXMdI78Sp2Gb0P28acbZTHNRjRXbVEs4IUDUfUR9YuuelNjkJCyghCMZTQthqlxqSfaPkNsnqNFeLI6xprHe+CUhJSQQgAFyOhFK6RPLBuNInzfPRvZ82XOmJlIfuQlS1/mzoAWYVOz1zpDT8U0kSkKYBJCSrMP4dNIwab7wWcTMXGt0sWyGvrClF62icsiSFqcigyBNGfIAnJ4nHEuFTM8km9GhNmmqtaBOV3ieEqoQG/LyPTeNNfUjvU9zLlDFNOFAyGGWkgq/tqQDz5xhLp7SzZS8RNQ2EkOzHiHRucfULCr8QhM3jLy2BJCaFiRStWFIXJxhsHOTMLZ+zn4dgpSgrJcshjXUKBZSSQajaIXtITKllEtipZCmxMWADB+rZ51yh72jveXJJSlISoCrVNNHj53NnFRWvEXNSXjRfN2zphCcI2aW47WZtqkBqjgYGgZHEW01NIf8Aay9RLHdI1SWL50r0zjOXVisaVTJowqWlKpbbqSXSXq4bSlYBtVu7yUTmQKPmNx97xXG0lrqyGT7gS/cE5KCE8QZ164QDw+tQ+xhSmVQKGlCd3GfJj97661S8FnkyhwrUMasQcgKDgsWemEU20YtlLztOIJCWDMHHIM302i72znSpFlpu8qQnCxUSSWIcJGepc9NucNsEtEpIRQcjUc33esJ7uvct3RSFJqa1Zh6b7/SNJYzZ0WZdoSn+cpKkJSX4VqaqRqwJL8qRLIrotikldiu6roXav9pYK2VwFLA4WyU5AzcdM9YnIXPsswd6Jsoilap6OKaGoJHvGl7KWfBZJdolpwzKkgMMaHbDzoMQOhGbEwxk23vCVKKsBHJikChIbIv84nKZSPehMO1aJzBYwmiSRk5OZbJ6VypDeTJMuQubOUUrU5SUFihI1pmSdC4brGL7WXWJa1zZKWlKw4wMk7K5Av5Ft4PnX8qbYkAiuAJUotUoYUA6RDNjbScPL3+CmOW3GQvmXgpawZ8pMxKa96KLwpcjEE0UaZCnKOtN6lcyiwyieEaYQyRUOKExbItJ/DqQUjA5TjJ1NdNvqBCu2ykHjXMCFJySPEoHZtIvjgn4FyS4+QqXOOIFWoOX3yhgUoMs4yQkuNyeY6b6Rn7JNWosxOrgAFgHNFUNOkGLtPelWEufhSNAPhINRTXJ9Yqse9sm8mhjb7qly5YUFKCQAxxEmp09fKArrsQSpS+9SJa0gBRTQLxAgFhQM+1SKZRO/wC2+GS9JYAVzUw32+sDXLPxLMpXgmAhubUPWFUZcbYXOPNJLotvectEvugoK4iSepcMDl1NekBSjMSkDAa1gaWJhThEtSmLAhJ06CD7BZJpQ4S4O5A9jpFIriiTlydie8LViUSzRGzgAPmo5cv8xfaLJhJcPXMfWKmrBtVo3FqVsitNIql/3EPBFqWGYQPKcvhDjrBXQJVyofXdey5DMXCqLQqqVA8onPCazpACUgElLcSFFh4tU1ofWM9gIVhIKSfzOPOvzhndNuEtyzgUUN0qBBBGo3hXHyUjkTfwBzbQSKmC5E8gpDjCU65O2m0LrSUhSglyl6PtEUTmFKjYwXG0KsrTGmMYKqVUnKgjy8i8uWBkcst6wtmWokAbCnSGEtaMKBNUAUnTkXqQPk/rAp6C5xkmkR/EgoSkMkpdzuPv5wKpbF9WjpFnMxbIoTqogCsTvS7ZlnWEzGxEPSvvrBSSElkbLJVlWtSSoYUkgYny5xvZvaWziX3cyyoSUsEhsaSkDh4j8mjKXXc1rmyxMlSytJcUKQaf3GLJ1htFnKTNlGWCWdSUkOfMiv3lEJuEnTatfkql8f5Jy7sK096qWVS3NElkpFKE13FOecNbPaTJlzEyZZE2eAkgOEpRsl8zU1J3Ma64p9mmS5YWplBAWUjhFSUk6AihcPtFt4X3LlAmRL71KfGoMyU611L6BzHNPPbpR/vQEmZjsxcC0K72ZIKz8CVlkDYmnEetPnG5sEyalNZIp4asEhmol+u5jHdou2SJ1lJQkpxHCHo5DE5eX2IqsPbZfcJQQSoBkqJzFWfpUemcLLFkye6S3/35CtAd/wB1LNrVjWAVnHQ5Amoz084GuKwpmzloUf5SSMszrnswJMG2izCcEzVFSFKoUkENXMA5g5wLZms85ndKg4PNsP1MdMXVKRRyfH2lXalRmTy1EoYAP0fzwiALrUkzEpWpkk8ROWEVfLZ4cXPZLNMmTV2krKuBkper5jhq1AXhHfEpEszwiiBSW7k5jhf+1zXnFITUnxohJUrDb5vPv1gu6iXpoCThSD0OW5Plm7bwFgr2rQ0d/r6R5Z7YQoElwzEQfeSe8TiSl6BmO/5nyGWZ84stEm7KLnuq0TkLmSQ4Qa1YkmpSNDTMc4tsV+zBiSpsJclIDVYsPUx9An3ebJdU1CDxhH8wpL1mFIUX1GFTPs0YK1LBCWSxCUuBkQAwV96mEx5OdtDyhxo1Vltfc2SWJkwcAqxzcuE82cB4slTe7mLFcExayNcK1KJy0CtP6n3jBXnaVroo00H1Lawxl3iqeqXLDhKlJCyHGrk9RU+UI8THjl8G4vO0g2MgA4rSkJT/AGaE7Ahj6PGMuCXLIKZy8Ca10pnWH1ut4ShRn4lqlsEs1UkMlRagBavMZZPgwlTHNgH8nETwwclLxfn/AEUyzUXFrs0lpvdE6YmVLS0pD4Sc1bkjn6wunS+9FSHBOGufIv7GFFnmlJcZwyxDClthF4w4KokHPn9w2sSVGSopSoqmHuwkByAKrp/1HmYNsHZ9alhU1ISlIfCSHfTwlxu/KLp96KkWeXKSWmLQFEtUBVcPUhvswllzVd0ubiOYSS5q4JL75CFXJp1odtJ72RtdgmgqeWVpehDqO/jDv1LvDbs3cJmEEP8A3KDYX6a9PaFd13gtKmQpgoEEE02B5F2jfXHOwyEpAL4cS2bwn/DRz/WZsmOFLyUwY4yfICXdawopSeIUD0fVwdAz/dIEXZVgkO7a0NdcxvDibayqYkaBJY7Nr1ZURUkglwc9K+4jkxZsi7OtpHz+0gkqI0zhckkVh1PIlrJ0OfLlCy2tpHqRZy5I+QCct4lYyxf7MXSZILqcOGLHWPLUlIW6KBgWO5H6RX8HLTuyd4zu8RLLF0AoOoYF016FvKKVIdzQZZk+vq8XS0Bbg1VRsvP6RKxWcqUUuxD51BYwLpBkrdkfwrgFQwksxG3SBZ0vARUHX9/SNNawhQTi4a15VFH8oQW+yhKixpX7ECErNONdDK4rJLViWs1cADMbnzAAz3jQyLNJJCsKAz1P/wAgnaMSjElik9R95wQbcuYAhSmHoD1ic8bk7sKlWhvftkQJyJiS6FM7BhTNn3HyirtDLOEINe7UQnosAt04feAVS5oHdrQcI4mAO2YMF2OxGecUxZ0yqdm60jfak70g6ZpblvESrJL4iCEk4QWNCchvCm22iZbFJS5EtyQ5chviI6H3iqTYJq2S2BCSc82q9Mz5w6u+70yknAD7uW+9I5moQbkux0/BeuxIXLSkpH8sEJ4mPsHO+cFTsHdCWJaCRljJWBoWSTnAU62BCcRBbWmXXXWBUWyT4krKiRQJSo0ObFTRJQlIa0j23XXJPFOmMEJoEpwjoBvr6wvu+0ykj+TgCgfHOW2vwoAJ9oPmSlqTgwpQFNVZdRBhfZbgKXU4UU1asdMWkqchHcn0PUJeWpSlBSw3n02DiMra561CrDiqxcf4yMLLynTHNSEnSrUgITT1joUCcslaHNimKRNSSoghTONjR/fLnE7+nS8KpaSFMpydlZBAORCQ/m7GFcmYpTAAnRwK/bQTeFkShgClyQnCHxJOuIN9YOkwNtoXoLEH38ucMbDNYlJLO7bPpodzAktAIwjOu1dtaaZxCWtSVcJYjIg0yhhLN3cwtFqkmUCSJYwt/SxId+T5wNaLumIGBcpRyAwjEWPw+ntFfYO9MFpCcYSJoUk7OA6elX1j6XOmpYhkrJoXL7af5bKPKz5nhyca12dcHyjZ8YvexYMwz6OCW5tkdNdYrs8iaU4knIPQgNpX7yj6TartkLJCZICiCKMeLcFtzCG29lJkuWp5gDtUIZKXy4syBmSG5OWjpxfVRmqElidmQlSlkFuLF8TnLzY56EZiKp6iTgSCMwRzG43iSVLlKfQGhS+EtT3zrX5RTNWVzHBLqOermkdaIMpSCS3pBdhQpS0y9VqAbqWf6x5bLIqTMZVCGIyPnQwbcSSbSlZfhC1kmmSTX1IjOSq0aMd0EX9OC7RNINArCOiQB9IPuOz97Z58r4nCwNz9j3hAZhJ61hncltMgzJxHDhw/3KJcAfdBCTT4Uu9Dwa57I2WwFBClBiSWSdhQkjqw9Y+gC1hCEghnALAHblTyj51dlsXOtGJZcrKRyFcgNhtG8mWWW3E6sQYbZaAUy9I4PrPuSkdv01cdFqxhrhFQwS41bTy9oGnJUT4Mqf7ihlqwS0SkrUGEwgt4V5Gm++Y94rvi+UyVhATi4QSQDmX/AMRz44tukWm0lbMFabSokgmA1KUdaRdbk8RbePZaQ1do9rSPN23TJdyBh1Bp5x09JmLOZCBhcD8oYdTHqysAKY4cng2w2nDLxCmInQO4hbaQ3FN0KpSyguBxdInKWzl6msFz5uMganWprz+9oukXSonwONy4PofvnB5JdicX4F1TBuDvUpGS0hq5EbP9YaWW5AlyQpWzZ03AgqZI7wBk0qAGTw71+8ojLOr0Osb8iqV2fWEY0rSSNPo8CzpYWEl2Iphy1rGksllIDAAbkuT7fKFl8WSWgpWlQKiSVADRs+lPeEjluVDcKQZY1TAgIUh2DO+lPWOsF3FKuFYAJ8L+1coE/ihloCRxJJcOcqbRZZ501bFikdPpCtSV+DaNA2EjKhz+9jBQmAByHfN9Kt0hVIsBwuV4txy0IO4/SOXeaZaSliani+ItkyM6V9Y5+NvWxuhlMnhiGBB5e766QHKs4qQkAnlq+dKGBkX0hg4UAfzBqxcQVgKQ4roBTnlDcHEW+RF1Gm3zAr0i2yWhPgHiAOKvNwWPX1g8T8SagO9frFGEIcsE+bU++sLy8BSFVslSzi4ATTnCuxdnUKapd9cgGOkNrTeckEu/lQe5iFm7QyMmIG7xV+sl7UwezyB2y3IkAyy4KwpykCjFhvEuw60iepc0BczC3FVtD5tR+u8Ku0y5KpmOUs1clxR+UUm+HUVlABNThJFTmRoN6vFfS5YmvnsTmuX6N1enZ2yzyVYVSzqUMEg0A4W6ZNGXvDs7Z5SF/wA2YtYBKUhIGR1fYVzER/8AKpxQlCEmjVNSWyeB1zio4pisLkkYFJdx1JZwaPC4cWXHqUtfHYZcJdIq7I3kLPaRNKQsAEMofmo9PCWesa2+P9RnJTLkpSPzK4j6BgPWEtguYzJQIQgCYrGJilutKBRikJALsTTeEEqWRiVhQRVPHXzHOmcWax5Hb3QKlGOjRq7bzVsMDH+mpqNHFNMoDm3gqY6lLXTPES/Rj5QhE8BJQksCKnPEQX8hyiAUXwu4cVhlhhHpUZZ5LQ1SkkOC+bhxl/a9fSAjJCDjWGGiKjEoabhIo58huGFoupCZYVLmnFnhKak50IPLaFUormEpCcajXI4uEaAZ9GhotPoGS12eT8axjIzObUfbYNQN0gu7pxwzaknuinoCRT2giz3etSEoZi9eT1NPbyhim5lSkkjCaVfrtSFlkitAjB2JrLJAGKZ4Bnz5DnA9vtpmEaIT4UjID6mLLZLUsniCm0AZuggQMM35xRLyxG60hv2VA75IOqhXmAS3nG+nT0ipOQ84wXZZX85I1fdtDprGwnjADVz0jzvq43k/g9L6NXjDrFNTMzLAjEFbEf4eEM22kkqbxVzGRyz5NFcy1qShVGxcPTFSnrE5PEHAHNt2gY8fFtl8nwhJMnynKVIHUZ+sCzZUoFwtXQj6xC8pOCYUu9Ysu251TqgsN2eO90ldnl226oZJtYmyu7RL5JcjP/MAWGzKmYkUABqdtD8ooLyllCs0lqaxp7DZUWaXjmgElQ0Jahb75xObUFrz0NFuT2V3Zd8tNA0wuMtCNvOHUuzlHEoBIzo58/fKFNxzUJtapq1AoKFAYdyQwbkBl0hpaCkrNaE04nGYcPk37Rz5oSrlY8XuqKrdaSlJwBwGLct84XTO9mUqkHUUzy8/0h1Lw5JDc+Y0bnWBxPQs92ohBVQKO+Qoau4iMZUtIerEy7vUCEqnNWlS9Rpv06wXZuzeJiMmd6MfN/vlBFunS5ACSQ50Izoz6tUZcoEl3vMdgG/KQMj0fLr7xZSySVxF4xQwtnZ8Sk0WEnQKr7eUZ28LTNQWUATun9I0HcKJCpiyobDLJyB6jlC2/LEpY4XatVgBuinoI2KW6k7BJa0KhbRMFFFC+pY/p95QpM8hwanc1/xHTJRBahPJzHfhlkjhNcqZ9N47kkjlbbCJFtDMoIbmCT66Q17J3pgn4VOUKBABOR0Z+jRRK7JzlpdJS+xOsL7VYptmmATElKgxFaGuYIzhG8eROKY3ujTaNzfd+IkVDqWRRJZhzOsYy1XpMmqKlKzOQyHlEL4vDvlhX9KQaNUZwHKMDDhUI/kznbCESDMVVXrFclSQ6Vv1EdMmkUEQMvWLGuno6ZJrw670+cMJV3ywl1LUpeiU78zt0gDuyRiYtu31iGEwGr8i9O6GGOZjAY4lasWXrxJ1fV8+sX25YwTEd2cROIVbCDUcLHQswI92gOyTJgq7hNWNRnSh5wVKmomKJmrUlSjVQH3pCy0NGhnPvKUJaCFqSQkDAzeGg6esEWC2yVJ7pchOgwgBSycNDiLsa5curi2u7LMAQZrqKSxKgztR1UA9YHuBZkkqAdQNdynrs7F4jBRcdWVlKSdMlb7pkkgOZLPiBAUX/wCLA6awTIumzDhCypVEnEhgD1xt88ogbWhRKycAchmfhIYUA0wmvPlE5EmWWBIc7b6Vbyh7aVOxdPY4sV2SgCHPhYtlXMvoMq7QLfHZQIlqXIBEwVBBzFXFNSNIptMpQRwh9gMydic8uZ12iFnvaYkEH0JNOWVTTX2iDxzT5Ql/DG9RPUkIrPec+TMC14nIyWDxDLI6Ubyhx2ntM1UqWrAEChUygaqFAxr1EA39efeFJLFtSKjk+vSEU+YCaBh7ncmLrHyak1sm5cU42eJWQXGcETJyVaV+sVSEKJxBLgUJajkax6qWVKZIrsKReyVaDrgXhnILOCsJ9afURurXUKY1Y9coyVvlgTcaaJSUYj/VpTo37QVNtwQmaoEgqCakl3Pwj0jhzQ9RqSPS+ll6cWn4CLymshKMy50zbX3MU2S0EJZoFuKb3hmKW5NPJwqGiLE8NSh7S0Z+ouZmbcsrmrO5PzjQ2W3Iky6F6UG5hDInYJjnnFS0LWp0pJ+UWnBS0+jzFLjtBt1JM20GYsPXE3PTy/SNTOthwFw4NCB9sYVXRZyhDEcRNdaNQGC/wWJsRAA0GTdCWjlyuMpfotjVIVGxLUrEkJzqlOmwpDCzSygYluTkKs1NB1+3gxNrShQCElX9Wn31i8zEzC5TU6tAlkbW+hkkAWpS1YUpokAAPrTiJb28oJtV3pUnGfFR1MHZi6S+uY8hllFdrmYWcNh1AO5ahMTu22YnC2USR11LtkWy3yhHyq0FteRha7JKmIdSKswLMrTPfTb2gOzLXLSWDhOZc05Pr0rBEy2FK+NNBQqSW1pnQjKI26YHxOVtUJGbsfL0iUbXtfRm/IwsRSqWp0lNKEj5h9aQtlTTiUlQcB3yGXKKrHeKlUYgkVxOXbc7c+RggTlJ4kuRmxPEORHyMFqhYtgkyXUnQauf06Z0ge22jADUAvQkg0IpTSPZ0qcpeNDiWwNBhoRVmz6bgjnFqJUpQHeBQA+Ghxcy2Riq13sL2JkX1MSQRUMX+T/KJTb8RNQETUuAcjn1eDrVYpaaMGyfJwaAM7vz2hTabICGlylBviVs/LXrF4+m90RfJCS0IAUcOWnSICDLxu9UssdgabGKl2YpS6hU6bdefL9o6001o52nZ4VuYgJpAcZvHS5ZUWESlyOEk6H1OTRnQ65NWMUXjMIqsnRjHsvDMLKFd4dWCwIWAlvhAO9KmunWKLZdSpasqivQPSutI5fVjddHasMv2Kk2Bbl2z+zDAWIygFOQrQDM8xUMOZghSHSk6iALzlJdOKnMFnA05QVNydBniUFZ7PvYomhZSnF5HRqtrzgf+MjCQUAuoqFaDEasNP8AJ3gWZJlknjA5Co6RZZbHJzXMpy/akVqK2crUm/H9gptDlwloslXhhSQKFwX5jn5wTaE2bJCl9S/6QunSkjwqB9jDpp+CcoteUXTr1mqzWfVvlFM9ag3ESWfPJ9I6xz0oWlRQFgZpOoIII5FjQ6FjErcZZU8oKCWyVv6mnnB8i+CgEqzMdKDqGzjLaPApoIu2TjmJSV4HPiZ2LdYL0arYWZ2FKpaVKGJTqTwlJHwkUdJ09PKqWlAUcbthV66Qw/gY7wgzgrhCuEZ1IAzplCm0pOMgDItlVxyiacZdFZRlFbNlZrKgyMKiMhiL1dsxzeM1ftlwKHEVO8ACaoUcjlElT1HUvCwxOErsEsikqocdlwTiSNSk+VR9Y0C73lSzgUMShmQHrs7xibJbFSwrCWxBjBdmJw1Dxp4eUrZWGfjBRXY7/hqSTwg1q8XSSUMO7LD8oy9+nnHR0ckpN9jJDGVNwglMsqKW0zfY5QParas/AXb6tkBTfPKOjolFq+jbAAqYrEAnjB8RDUfOlIusbylMaEGgBPFvTQPHR0V5XoyHFskhYCpgbLEBVhy5M/y5whmM+JFMOT7O7mPY6Ewq1ZuwhFs74sxckGm+/Ov3s3sCe5SMSSoaMCSN3Gn+I6Ohc+nx8GTpFi56FuAHA1Y5bPy2iiVJqeEkZu7AbVOX7x0dAhBc+IeWj02oITQYySWTiwpL/lUWBqNHgKZMmDPCgK4eBlKA0GMuev0jo6HikuhGyU6Qj4fEp9n4dHzguxTkhLMkl3UW3zJOZMdHRpRtbAnQJbrGZjFIxKrTQbU6acoylssSwSCCBkwGzV9hHR0UwZGpcQTV7ASkoNKH1i2QskgzFZZPk/SOjo76skpOI8sE/CXSfMfpDldpejioD00Gjx0dHFkgnI9OEvbYnt95hLhKXUOX0hJOmzF8KtC9Y6OjohFRWjlyylKTTfTKVWcvl6RfJkPHR0M2xIxSZGdZWgdNnKjsN46OgpuhZQXKizvMIUlKThIY/rAqpUdHQ6JN7LE2RWIJNOcMrRIlsDLdNQ75DmDmdY6OhVseqstsVknElUsljQKIqQHyByzMELumYGKUgEF3eg3Jf5x0dHJLK1JnQoLiUT7rmq4lAHmKZftCq0WYpLEZR7HRbDkcnTJZMaSs9k2VRq3tDSTKLax0dFJSFjFUf//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QTEhUUExQWFhUXFxgaGRcYGRwcHRwYGBgcHBwYHRgaHCgiGh8lHRcYIjEhJSkrLjAuHR8zODMsNygtLiwBCgoKDg0OGxAQGywkICQsLDQ0LCwsLCw3LCwsNCwsLCwsLCwsLCwsLCwsLCwsLCwsNCwsLCwsLCwsLCwsLCwsLP/AABEIAKgBLAMBIgACEQEDEQH/xAAbAAACAwEBAQAAAAAAAAAAAAAEBQIDBgABB//EAD0QAAECAwYDBgQEBQQDAQAAAAECEQADIQQFEjFBUSJhcQYTMoGRoUKxwfAUUtHxFSNicuEHM4KSFrLic//EABkBAAMBAQEAAAAAAAAAAAAAAAECAwAEBf/EACgRAAICAgIBAwQCAwAAAAAAAAABAhEDIRIxQRMiUQQyYXGBkaHR8P/aAAwDAQACEQMRAD8A+qhUXJDVirujE01pHO2X4onjj1Ij3u4vQiFs2kVd3E0houUI8CYDYORWV8og0X4BHECFtmsqAj3DEgImEwbM2ULSYh3ZgsxArAjWZSK0yjE+7iKrRtFa5pMEO2WmXEMMUkneJIMYai0SzEky4j38eCYYwuy7CBtESsaRXHqRGoFFVrtCUJdamTziuz2iWoOlaT0I+xBM2WlQZQBGxrC+1XVZyOJCQ5YVIqxLUPWNT8BTQwwRxEKpVxIR/trmo/tmKb0Lj2i9NjmJr3y1hjRSUE5aFKR8jBphDC0VTLWhKsJPEQSE6kChIGsK7vt80yzjActhLEEu9GOZppFPaGxpWmWZlJqFOkpLEE0IfmKEZRr1aM9OhwiclVQafekelUfN7Les6StKe8CQ7qSUk4q5BT/TWNnY77lLISThUcquCN3jQqSDLQ2xxzx6lESKYpQjkQeIqS8TVFcyYwJOQBNOUagWypSmzjzG8EEAjcHL9Y87uNQeQO8eY6xbOTR4ElScRNcm9Wf6iA+w+AuSaxbOziiSmsEzZZeGSFZWmcGjzvtoFSY9xQvFDhyZ8SE8mAkmLEqgOKMFqmmPBOMDLtABZw+zxJK43EwR3xiJWYrxiPDMEbijUWBR3ixU4wKJkSK4NAokqa8ReOSY9CoFDHARICPMUe441GPRHY4gox6lMHiCz0qiSFCIsIkFJEbiAnijiYgZyYgZ1aQaMXRmu381QsxALJUWxNUKOR+Y83jQY4DvUoMoiYHSc+XOM1o37MHcnayb+HXKKmmgDC54hVlcgKpIrqrJojc/aJaJyZZmlalliFKJAFDQk18v3+d9rO0CSpUuSkywFEHCQAQKDw+LSpLUyzJDuSQqYQpc5SCcWAJOSklLYthmaaIVtBUH9zElkX2xPtky9RLtAGiCXU/X9/OF/aS9FrTiTmTT1pCV1hgpZVwjiIDnq1M3gsyVrS2JNMuHb/lEpO7SHh8sHTb5UxJTMbM0I55jXlCVF4E4gioUSEqVQgIJZ1FmcuPnG/7M2tQSqWVpThOIAoJzNW4t6+cNJ9j71SSvCsJ0VLYeIF2US54ffOBjh0xpybVAP+nvfCUszsTKUChyCOeFiaUHWNV3kUBQAYRVNm0IypntHQSoKXMivHCz+IFTJSzsMatEUqK5q5aZnQEyzTAUpJzYP1aAYDkW9EgGWskBBODV0GqWbRNU1bwwyk2kKDjKFt72ZEzApXwliRmEqo/kWz0ePJiUSEOVUZqhyToAAHJ5QdULTsR9trVa8TSkKFnQHmLHxFnZgXwj9dofonJSgTkKJSQFNRiMiOv1hcLIZ1ZvBLo0p6q//RQ/9R5vAl73h3CVyqFDAJahSGYhtQM+TxOXyO9GvsE0K4mYKqOh184LnKrnGduGasSwVkEZJAzAAyPOntDeausUihGAofaLMB2hMm+m+H3iab/P5R6wPTn8FuSGM6eEeOg/McvM6RKXa0EtiD9c+m/lCq03sFpbCz8/oQQfOMrNszTKKcZ4UuC+lBkOcK4Sim2K226R9CnSUrzSFdQD84EtMqzyg8zu5YNAXCHJ0DEOeQhLdtqmAFKlqQgsQzKWncAlwB6+UO7GLMFYwxmM3eLcr6Y1VA5CkIoyauiif5LbNISQ6O9A5qmeuFZf1ETMhWkxfmEEf+r+8FJtCPzD1iYmp/MPWDswvKJv50H/AIH54/pC5N8TPxHcCWlZSnEpQUQADTYseUfPu2PbmcZ0yUlRRLBbh5M9Qa6+vSKez/a5ctBTJZ83KQ6ualZnk8O4uk0wRn3aPo94do0ypiZRQSo1UygWHrnyLQ5l2gEAsoAh/CTT/i8fBLLa5ky0zlzQrCarWGyUdi2j5e0fSZnb6zps4CETAQkJGLDoGBcPXWFlKkaKcno2xtCBmpuqSPmI42+TT+YipYcQqWyFeUfIp/aOZ3ZxzVjEykgK40kZKB+E8tag5wok9t7RIBwkThTEopTUsTVBBbPxAQsJuXgpPFx7Z91EwHKvSJBcfOLj7f2VYT3tmky1lnUlKWcnXhxDfWNLbu1XdFKu5xyVBsaFAgKZ2OwYbRUj0PLXaUIS6n5Bw55CI3ba0TUBYcAvSmhbSMrfF59/ZzOlhSXBAxOQG1DOOfnyhrc1raSjCgFJSCDiz5nnvziUMnKTXwFqkmOFmPMULZ14LHwp9dI6TegKXLDcP7/4ikmo9sCdjPHFNtSFy1pJABSa/WAU2/E5KUlAYODXE/6EfeUJ94p8ASOMKUx/KxCqaFy9ee0KpxfRqZ8I7W9mZshaitIAxEJ5tUkbgDWFlhmrwrAUxUlgT6s+jsA/6x9k7dyDPl1ZLjNsxmRvkkGPkVjsrTCFHhSlSt3YgNQg6vnpFYStEZxSZv7nBKUBS8TJTXQ8OcaGxpZwTCS40JMtNGJQlRH9w/eHdnUnJ2Mc9bKp+Ccm091OSrTI9DGosdsTNSFIUCD7HYiMFe1rCThBCzowqOvplygrs9blSylA+IgcTtXWnM6Ro5EnQzg0rNuoLAFR4m8tPpAk1S1nCg0HjmD3Cf6ueQ6xn+0HaYS0KBPEaYaKcZZuMPUjL1GH/wDIbXhVOlh5aKOFMogZ4Uk8SU0cDJ+sVUtitas+sSZstKcLABy3Q5551Jz2MX2VbJAIyo+5BaMhcdtTbpEucVsuXVQLABYcJfSpJPWPZvaNaZYEtpilKCBMBZOJWw1JzOgesJKfHwPBcjT3jak4gkAqUQoFAaoOqj8I5/rCG0WmYmbKISZisTTFBiEIcABLsHViBfMh8tKPxaUSkkMpajhK1OAtY8TPVQBpyypCtKzKCAtRSkFjhbIElI/6kj/hCpvtoPmkaxVrSEpGNJUaNnkCR8hGSvCfjtMtIUk4lgHGKCpJcNUFh6xbK4VqUC7AAJJDjTE2ZFGdtYTXshXepmpB4UqUMhQJJGetAP3h2rZFs1dyXxLlAJWr+XMGNFPASohcscg4I6w7s/aaRgTiUxwp+QrHzQImApq4lhIYKCqGmGhNTh9oY2WUoJbulUJGRORbPDDctmcRkL2RWh9PrpA676rwhxuxb/sfo8BS7IH4i5zD/MDIeQggSN4d5JFeMUervAlsUwB9E6+f6NBEm0MGSoM+jfZhULUibPTZwHwHGpWzUYb1LGKryvgpWqXgcYsIYOo14iC9GBGmZhVNhlT6HMm3zFTK/wC2ktUMVKBrp4RvqelWtlvCpdBI5QqFkSKBKWHIaR7MYDCksTRxQgHM0rDOcidGns1tQciE75/MwfItKSlwrxF6baewjCWuaEBJL8aglyd9al4JmrWlUpIUE4y75MhIqqr035s0c81KT29DqKrQ47QGSJE7hTjUhRBIFSxAU7Z0z5GPh1inYKDMuxFNNnzje9qraVGbhWVhMtKBqMSlByH0YmvXYR88vHgqnk1agw+KCWhZNpWMbPfCmUlLgqDUzNGyaIieoLYs4qRWF9gCtClzm9WH06Q2EoICcIbV2Z+hhp0tFMMXL3C+8J61KAdio1PWLk3bOKMcuVNWhykLShRDiniAblHt52w4kh3FM6683j6X2asYnWGSkKnDCAtSEBLEuVcIZhVz91HKkgZO2fNpNkmAhMyWpP8AUUqYbEl8LVNRlG57E3KqZKmqdISoAAg4uNORKKpNFM4YwyvKyYZCyZi2KapaWCWY4cWBwKuwMOuz6ChawS6FpSoKelS3nQjyA2iUs9Nm9NuNsAsF2zUCbLJdIViLJAI4RUAZuCnyTAn8aVZUplhQwCaHJqyCxy01htaL1ly1zZayEgnEFH8pSE6Z+GMdb7sUrFKJASoOmYSCk/Emoq3AfIcohGfLLY3GoUfQrZOCkgoIKVZEZaV+VYTLvFSJYIws+Rd8y2WdWpyNRoj7D3tikrllVMNHiFlvDGJgPwEsX4cOJgobFy/nFsjUF8mwweR6NJeAmIlAEpKikEsGOJRADlWeuW8Lr07QyrGnDPnjEw/lyximFhWr8LmpJrlRoUdtu0s+XIliUTjnDimgOwSBRNKKy6N5x80lXVPmElMqYo5k4VepUfmTD4I848mRyy4S4o196/6jFbiXJ4dDMWokBmZkkAeTdIQp7QkEK7iSW2Kwau9cTb6awmRIYkKDEZg0jQ3Hd9lIPeqKVnw4iAhudP1HTOOqklogm5aZrrotInSJcxCVJXLD4MyqWc00zFAxpVILR1snLK2lgjqWfqTl0zjPWftBMlBcqWspCyQV4QAEpfDhrqVEl8gB5E2O9ipLISwQ4L1ClADEX1USCf8AMc+WF7R0YpV2MJVqmIcMyueo5coYfxRIQkkjiAI/uyeEthvHvjhXQJ3YH5U/aDJfZ9VpUoBaZaUJGFg7tyempiKjWnoo5WwW0pXaZxlyAS4daieECtVHz+kNFoMpIQoPKQgiWAFeI/EVEAPq494a2exCzSe7lsCpRxK1OEBidxxu3IQEbL3qggI/mKozlJJ1dSTSElNdDK1tGKl2/uJzSlshYC1CnCrEoYWIIpmxyBaHd43lME2z4kzEhCKukoBWQokgkM3hbzhV2mkolWmZKS4Qlg6hjJJSAVOrEQCRRtG1eG96YwBinKUpRcDAh9KEgBkhvto6HOL4/klGL2/gl2hvQy1jifu5fdoS1AWd2oU5nI+UC2C1KmiWFO5yJIISHJoNDri9oCm2daqqMvEzFkgk7upYUT7CBrYjCpKlCYhRIGNBxJJNOJFA55AecMoJqrGc+MrocybyWpRAWorAYEMQAMk9WoMqDzghV4zVnulrwpZkhaSks6ahQUoHhBGmkJJkpSQ8pZBFVAhLFJ8NJalHzbaJ3VPUF96ohfdlICHIBWqgDLFAwUo0OTaxqaA+EnpbNOqbOFQoSkgcKSyWGj4aqJ/NrvFFltc0A4ZrBRKhgNC/xUI1+UUybY4mTbSEqqQgAs6iMyp2JyzaFNz23CgggUUWdqClK+cLibdpmzJJ9Gutiu5SO8IxkYm/pf8ASGtlsqVoCu8SEkYswSxpQddfbWPmvaC+1TZpxregag0PtFtl7Wfh1S1S+NQQQpJJAck7cjlFHFtk26XZK/rvm2K1qUV4UTCo4054XBwt+Z2oOuVYVybStVoExwU7Ag8Lux6nM84vv7tD+IVjWkPlhIoQMlFBdlDd8qaBlVgl4ZoJQA5IYF2rViDDK62Zd0jS3j2qmqmtJKQlOHhYEE5kEmpcu4iy8e1CkJQU0W3GKYWI8IauJ9R5xVfvZpKEfiJC8Us6bHb+npv5Rj5pKlACpJYCMqfRm+Kt9j+878mTUy197iUguwDYTkCAwG9RV4st0y0Tv5ypjsgCqqhKQGHWmWcU3dYkSOKdxLcMgHhDaqIz6DzeCrbeSyo4QyQkEMABXkIRz3otHE2rloVWe8l/7ZAYjxVxUycktvQDWL5MkLStKnxAbaV83q/lyj2agzHXqGDnpoepgUpWgGYpRST6nzHSKOOkyLvrsou+UQpY1Br97UhmhSyCAp/6Tk242P2YAkKCQliSrM0pXMdI78Sp2Gb0P28acbZTHNRjRXbVEs4IUDUfUR9YuuelNjkJCyghCMZTQthqlxqSfaPkNsnqNFeLI6xprHe+CUhJSQQgAFyOhFK6RPLBuNInzfPRvZ82XOmJlIfuQlS1/mzoAWYVOz1zpDT8U0kSkKYBJCSrMP4dNIwab7wWcTMXGt0sWyGvrClF62icsiSFqcigyBNGfIAnJ4nHEuFTM8km9GhNmmqtaBOV3ieEqoQG/LyPTeNNfUjvU9zLlDFNOFAyGGWkgq/tqQDz5xhLp7SzZS8RNQ2EkOzHiHRucfULCr8QhM3jLy2BJCaFiRStWFIXJxhsHOTMLZ+zn4dgpSgrJcshjXUKBZSSQajaIXtITKllEtipZCmxMWADB+rZ51yh72jveXJJSlISoCrVNNHj53NnFRWvEXNSXjRfN2zphCcI2aW47WZtqkBqjgYGgZHEW01NIf8Aay9RLHdI1SWL50r0zjOXVisaVTJowqWlKpbbqSXSXq4bSlYBtVu7yUTmQKPmNx97xXG0lrqyGT7gS/cE5KCE8QZ164QDw+tQ+xhSmVQKGlCd3GfJj97661S8FnkyhwrUMasQcgKDgsWemEU20YtlLztOIJCWDMHHIM302i72znSpFlpu8qQnCxUSSWIcJGepc9NucNsEtEpIRQcjUc33esJ7uvct3RSFJqa1Zh6b7/SNJYzZ0WZdoSn+cpKkJSX4VqaqRqwJL8qRLIrotikldiu6roXav9pYK2VwFLA4WyU5AzcdM9YnIXPsswd6Jsoilap6OKaGoJHvGl7KWfBZJdolpwzKkgMMaHbDzoMQOhGbEwxk23vCVKKsBHJikChIbIv84nKZSPehMO1aJzBYwmiSRk5OZbJ6VypDeTJMuQubOUUrU5SUFihI1pmSdC4brGL7WXWJa1zZKWlKw4wMk7K5Av5Ft4PnX8qbYkAiuAJUotUoYUA6RDNjbScPL3+CmOW3GQvmXgpawZ8pMxKa96KLwpcjEE0UaZCnKOtN6lcyiwyieEaYQyRUOKExbItJ/DqQUjA5TjJ1NdNvqBCu2ykHjXMCFJySPEoHZtIvjgn4FyS4+QqXOOIFWoOX3yhgUoMs4yQkuNyeY6b6Rn7JNWosxOrgAFgHNFUNOkGLtPelWEufhSNAPhINRTXJ9Yqse9sm8mhjb7qly5YUFKCQAxxEmp09fKArrsQSpS+9SJa0gBRTQLxAgFhQM+1SKZRO/wC2+GS9JYAVzUw32+sDXLPxLMpXgmAhubUPWFUZcbYXOPNJLotvectEvugoK4iSepcMDl1NekBSjMSkDAa1gaWJhThEtSmLAhJ06CD7BZJpQ4S4O5A9jpFIriiTlydie8LViUSzRGzgAPmo5cv8xfaLJhJcPXMfWKmrBtVo3FqVsitNIql/3EPBFqWGYQPKcvhDjrBXQJVyofXdey5DMXCqLQqqVA8onPCazpACUgElLcSFFh4tU1ofWM9gIVhIKSfzOPOvzhndNuEtyzgUUN0qBBBGo3hXHyUjkTfwBzbQSKmC5E8gpDjCU65O2m0LrSUhSglyl6PtEUTmFKjYwXG0KsrTGmMYKqVUnKgjy8i8uWBkcst6wtmWokAbCnSGEtaMKBNUAUnTkXqQPk/rAp6C5xkmkR/EgoSkMkpdzuPv5wKpbF9WjpFnMxbIoTqogCsTvS7ZlnWEzGxEPSvvrBSSElkbLJVlWtSSoYUkgYny5xvZvaWziX3cyyoSUsEhsaSkDh4j8mjKXXc1rmyxMlSytJcUKQaf3GLJ1htFnKTNlGWCWdSUkOfMiv3lEJuEnTatfkql8f5Jy7sK096qWVS3NElkpFKE13FOecNbPaTJlzEyZZE2eAkgOEpRsl8zU1J3Ma64p9mmS5YWplBAWUjhFSUk6AihcPtFt4X3LlAmRL71KfGoMyU611L6BzHNPPbpR/vQEmZjsxcC0K72ZIKz8CVlkDYmnEetPnG5sEyalNZIp4asEhmol+u5jHdou2SJ1lJQkpxHCHo5DE5eX2IqsPbZfcJQQSoBkqJzFWfpUemcLLFkye6S3/35CtAd/wB1LNrVjWAVnHQ5Amoz084GuKwpmzloUf5SSMszrnswJMG2izCcEzVFSFKoUkENXMA5g5wLZms85ndKg4PNsP1MdMXVKRRyfH2lXalRmTy1EoYAP0fzwiALrUkzEpWpkk8ROWEVfLZ4cXPZLNMmTV2krKuBkper5jhq1AXhHfEpEszwiiBSW7k5jhf+1zXnFITUnxohJUrDb5vPv1gu6iXpoCThSD0OW5Plm7bwFgr2rQ0d/r6R5Z7YQoElwzEQfeSe8TiSl6BmO/5nyGWZ84stEm7KLnuq0TkLmSQ4Qa1YkmpSNDTMc4tsV+zBiSpsJclIDVYsPUx9An3ebJdU1CDxhH8wpL1mFIUX1GFTPs0YK1LBCWSxCUuBkQAwV96mEx5OdtDyhxo1Vltfc2SWJkwcAqxzcuE82cB4slTe7mLFcExayNcK1KJy0CtP6n3jBXnaVroo00H1Lawxl3iqeqXLDhKlJCyHGrk9RU+UI8THjl8G4vO0g2MgA4rSkJT/AGaE7Ahj6PGMuCXLIKZy8Ca10pnWH1ut4ShRn4lqlsEs1UkMlRagBavMZZPgwlTHNgH8nETwwclLxfn/AEUyzUXFrs0lpvdE6YmVLS0pD4Sc1bkjn6wunS+9FSHBOGufIv7GFFnmlJcZwyxDClthF4w4KokHPn9w2sSVGSopSoqmHuwkByAKrp/1HmYNsHZ9alhU1ISlIfCSHfTwlxu/KLp96KkWeXKSWmLQFEtUBVcPUhvswllzVd0ubiOYSS5q4JL75CFXJp1odtJ72RtdgmgqeWVpehDqO/jDv1LvDbs3cJmEEP8A3KDYX6a9PaFd13gtKmQpgoEEE02B5F2jfXHOwyEpAL4cS2bwn/DRz/WZsmOFLyUwY4yfICXdawopSeIUD0fVwdAz/dIEXZVgkO7a0NdcxvDibayqYkaBJY7Nr1ZURUkglwc9K+4jkxZsi7OtpHz+0gkqI0zhckkVh1PIlrJ0OfLlCy2tpHqRZy5I+QCct4lYyxf7MXSZILqcOGLHWPLUlIW6KBgWO5H6RX8HLTuyd4zu8RLLF0AoOoYF016FvKKVIdzQZZk+vq8XS0Bbg1VRsvP6RKxWcqUUuxD51BYwLpBkrdkfwrgFQwksxG3SBZ0vARUHX9/SNNawhQTi4a15VFH8oQW+yhKixpX7ECErNONdDK4rJLViWs1cADMbnzAAz3jQyLNJJCsKAz1P/wAgnaMSjElik9R95wQbcuYAhSmHoD1ic8bk7sKlWhvftkQJyJiS6FM7BhTNn3HyirtDLOEINe7UQnosAt04feAVS5oHdrQcI4mAO2YMF2OxGecUxZ0yqdm60jfak70g6ZpblvESrJL4iCEk4QWNCchvCm22iZbFJS5EtyQ5chviI6H3iqTYJq2S2BCSc82q9Mz5w6u+70yknAD7uW+9I5moQbkux0/BeuxIXLSkpH8sEJ4mPsHO+cFTsHdCWJaCRljJWBoWSTnAU62BCcRBbWmXXXWBUWyT4krKiRQJSo0ObFTRJQlIa0j23XXJPFOmMEJoEpwjoBvr6wvu+0ykj+TgCgfHOW2vwoAJ9oPmSlqTgwpQFNVZdRBhfZbgKXU4UU1asdMWkqchHcn0PUJeWpSlBSw3n02DiMra561CrDiqxcf4yMLLynTHNSEnSrUgITT1joUCcslaHNimKRNSSoghTONjR/fLnE7+nS8KpaSFMpydlZBAORCQ/m7GFcmYpTAAnRwK/bQTeFkShgClyQnCHxJOuIN9YOkwNtoXoLEH38ucMbDNYlJLO7bPpodzAktAIwjOu1dtaaZxCWtSVcJYjIg0yhhLN3cwtFqkmUCSJYwt/SxId+T5wNaLumIGBcpRyAwjEWPw+ntFfYO9MFpCcYSJoUk7OA6elX1j6XOmpYhkrJoXL7af5bKPKz5nhyca12dcHyjZ8YvexYMwz6OCW5tkdNdYrs8iaU4knIPQgNpX7yj6TartkLJCZICiCKMeLcFtzCG29lJkuWp5gDtUIZKXy4syBmSG5OWjpxfVRmqElidmQlSlkFuLF8TnLzY56EZiKp6iTgSCMwRzG43iSVLlKfQGhS+EtT3zrX5RTNWVzHBLqOermkdaIMpSCS3pBdhQpS0y9VqAbqWf6x5bLIqTMZVCGIyPnQwbcSSbSlZfhC1kmmSTX1IjOSq0aMd0EX9OC7RNINArCOiQB9IPuOz97Z58r4nCwNz9j3hAZhJ61hncltMgzJxHDhw/3KJcAfdBCTT4Uu9Dwa57I2WwFBClBiSWSdhQkjqw9Y+gC1hCEghnALAHblTyj51dlsXOtGJZcrKRyFcgNhtG8mWWW3E6sQYbZaAUy9I4PrPuSkdv01cdFqxhrhFQwS41bTy9oGnJUT4Mqf7ihlqwS0SkrUGEwgt4V5Gm++Y94rvi+UyVhATi4QSQDmX/AMRz44tukWm0lbMFabSokgmA1KUdaRdbk8RbePZaQ1do9rSPN23TJdyBh1Bp5x09JmLOZCBhcD8oYdTHqysAKY4cng2w2nDLxCmInQO4hbaQ3FN0KpSyguBxdInKWzl6msFz5uMganWprz+9oukXSonwONy4PofvnB5JdicX4F1TBuDvUpGS0hq5EbP9YaWW5AlyQpWzZ03AgqZI7wBk0qAGTw71+8ojLOr0Osb8iqV2fWEY0rSSNPo8CzpYWEl2Iphy1rGksllIDAAbkuT7fKFl8WSWgpWlQKiSVADRs+lPeEjluVDcKQZY1TAgIUh2DO+lPWOsF3FKuFYAJ8L+1coE/ihloCRxJJcOcqbRZZ501bFikdPpCtSV+DaNA2EjKhz+9jBQmAByHfN9Kt0hVIsBwuV4txy0IO4/SOXeaZaSliani+ItkyM6V9Y5+NvWxuhlMnhiGBB5e766QHKs4qQkAnlq+dKGBkX0hg4UAfzBqxcQVgKQ4roBTnlDcHEW+RF1Gm3zAr0i2yWhPgHiAOKvNwWPX1g8T8SagO9frFGEIcsE+bU++sLy8BSFVslSzi4ATTnCuxdnUKapd9cgGOkNrTeckEu/lQe5iFm7QyMmIG7xV+sl7UwezyB2y3IkAyy4KwpykCjFhvEuw60iepc0BczC3FVtD5tR+u8Ku0y5KpmOUs1clxR+UUm+HUVlABNThJFTmRoN6vFfS5YmvnsTmuX6N1enZ2yzyVYVSzqUMEg0A4W6ZNGXvDs7Z5SF/wA2YtYBKUhIGR1fYVzER/8AKpxQlCEmjVNSWyeB1zio4pisLkkYFJdx1JZwaPC4cWXHqUtfHYZcJdIq7I3kLPaRNKQsAEMofmo9PCWesa2+P9RnJTLkpSPzK4j6BgPWEtguYzJQIQgCYrGJilutKBRikJALsTTeEEqWRiVhQRVPHXzHOmcWax5Hb3QKlGOjRq7bzVsMDH+mpqNHFNMoDm3gqY6lLXTPES/Rj5QhE8BJQksCKnPEQX8hyiAUXwu4cVhlhhHpUZZ5LQ1SkkOC+bhxl/a9fSAjJCDjWGGiKjEoabhIo58huGFoupCZYVLmnFnhKak50IPLaFUormEpCcajXI4uEaAZ9GhotPoGS12eT8axjIzObUfbYNQN0gu7pxwzaknuinoCRT2giz3etSEoZi9eT1NPbyhim5lSkkjCaVfrtSFlkitAjB2JrLJAGKZ4Bnz5DnA9vtpmEaIT4UjID6mLLZLUsniCm0AZuggQMM35xRLyxG60hv2VA75IOqhXmAS3nG+nT0ipOQ84wXZZX85I1fdtDprGwnjADVz0jzvq43k/g9L6NXjDrFNTMzLAjEFbEf4eEM22kkqbxVzGRyz5NFcy1qShVGxcPTFSnrE5PEHAHNt2gY8fFtl8nwhJMnynKVIHUZ+sCzZUoFwtXQj6xC8pOCYUu9Ysu251TqgsN2eO90ldnl226oZJtYmyu7RL5JcjP/MAWGzKmYkUABqdtD8ooLyllCs0lqaxp7DZUWaXjmgElQ0Jahb75xObUFrz0NFuT2V3Zd8tNA0wuMtCNvOHUuzlHEoBIzo58/fKFNxzUJtapq1AoKFAYdyQwbkBl0hpaCkrNaE04nGYcPk37Rz5oSrlY8XuqKrdaSlJwBwGLct84XTO9mUqkHUUzy8/0h1Lw5JDc+Y0bnWBxPQs92ohBVQKO+Qoau4iMZUtIerEy7vUCEqnNWlS9Rpv06wXZuzeJiMmd6MfN/vlBFunS5ACSQ50Izoz6tUZcoEl3vMdgG/KQMj0fLr7xZSySVxF4xQwtnZ8Sk0WEnQKr7eUZ28LTNQWUATun9I0HcKJCpiyobDLJyB6jlC2/LEpY4XatVgBuinoI2KW6k7BJa0KhbRMFFFC+pY/p95QpM8hwanc1/xHTJRBahPJzHfhlkjhNcqZ9N47kkjlbbCJFtDMoIbmCT66Q17J3pgn4VOUKBABOR0Z+jRRK7JzlpdJS+xOsL7VYptmmATElKgxFaGuYIzhG8eROKY3ujTaNzfd+IkVDqWRRJZhzOsYy1XpMmqKlKzOQyHlEL4vDvlhX9KQaNUZwHKMDDhUI/kznbCESDMVVXrFclSQ6Vv1EdMmkUEQMvWLGuno6ZJrw670+cMJV3ywl1LUpeiU78zt0gDuyRiYtu31iGEwGr8i9O6GGOZjAY4lasWXrxJ1fV8+sX25YwTEd2cROIVbCDUcLHQswI92gOyTJgq7hNWNRnSh5wVKmomKJmrUlSjVQH3pCy0NGhnPvKUJaCFqSQkDAzeGg6esEWC2yVJ7pchOgwgBSycNDiLsa5curi2u7LMAQZrqKSxKgztR1UA9YHuBZkkqAdQNdynrs7F4jBRcdWVlKSdMlb7pkkgOZLPiBAUX/wCLA6awTIumzDhCypVEnEhgD1xt88ogbWhRKycAchmfhIYUA0wmvPlE5EmWWBIc7b6Vbyh7aVOxdPY4sV2SgCHPhYtlXMvoMq7QLfHZQIlqXIBEwVBBzFXFNSNIptMpQRwh9gMydic8uZ12iFnvaYkEH0JNOWVTTX2iDxzT5Ql/DG9RPUkIrPec+TMC14nIyWDxDLI6Ubyhx2ntM1UqWrAEChUygaqFAxr1EA39efeFJLFtSKjk+vSEU+YCaBh7ncmLrHyak1sm5cU42eJWQXGcETJyVaV+sVSEKJxBLgUJajkax6qWVKZIrsKReyVaDrgXhnILOCsJ9afURurXUKY1Y9coyVvlgTcaaJSUYj/VpTo37QVNtwQmaoEgqCakl3Pwj0jhzQ9RqSPS+ll6cWn4CLymshKMy50zbX3MU2S0EJZoFuKb3hmKW5NPJwqGiLE8NSh7S0Z+ouZmbcsrmrO5PzjQ2W3Iky6F6UG5hDInYJjnnFS0LWp0pJ+UWnBS0+jzFLjtBt1JM20GYsPXE3PTy/SNTOthwFw4NCB9sYVXRZyhDEcRNdaNQGC/wWJsRAA0GTdCWjlyuMpfotjVIVGxLUrEkJzqlOmwpDCzSygYluTkKs1NB1+3gxNrShQCElX9Wn31i8zEzC5TU6tAlkbW+hkkAWpS1YUpokAAPrTiJb28oJtV3pUnGfFR1MHZi6S+uY8hllFdrmYWcNh1AO5ahMTu22YnC2USR11LtkWy3yhHyq0FteRha7JKmIdSKswLMrTPfTb2gOzLXLSWDhOZc05Pr0rBEy2FK+NNBQqSW1pnQjKI26YHxOVtUJGbsfL0iUbXtfRm/IwsRSqWp0lNKEj5h9aQtlTTiUlQcB3yGXKKrHeKlUYgkVxOXbc7c+RggTlJ4kuRmxPEORHyMFqhYtgkyXUnQauf06Z0ge22jADUAvQkg0IpTSPZ0qcpeNDiWwNBhoRVmz6bgjnFqJUpQHeBQA+Ghxcy2Riq13sL2JkX1MSQRUMX+T/KJTb8RNQETUuAcjn1eDrVYpaaMGyfJwaAM7vz2hTabICGlylBviVs/LXrF4+m90RfJCS0IAUcOWnSICDLxu9UssdgabGKl2YpS6hU6bdefL9o6001o52nZ4VuYgJpAcZvHS5ZUWESlyOEk6H1OTRnQ65NWMUXjMIqsnRjHsvDMLKFd4dWCwIWAlvhAO9KmunWKLZdSpasqivQPSutI5fVjddHasMv2Kk2Bbl2z+zDAWIygFOQrQDM8xUMOZghSHSk6iALzlJdOKnMFnA05QVNydBniUFZ7PvYomhZSnF5HRqtrzgf+MjCQUAuoqFaDEasNP8AJ3gWZJlknjA5Co6RZZbHJzXMpy/akVqK2crUm/H9gptDlwloslXhhSQKFwX5jn5wTaE2bJCl9S/6QunSkjwqB9jDpp+CcoteUXTr1mqzWfVvlFM9ag3ESWfPJ9I6xz0oWlRQFgZpOoIII5FjQ6FjErcZZU8oKCWyVv6mnnB8i+CgEqzMdKDqGzjLaPApoIu2TjmJSV4HPiZ2LdYL0arYWZ2FKpaVKGJTqTwlJHwkUdJ09PKqWlAUcbthV66Qw/gY7wgzgrhCuEZ1IAzplCm0pOMgDItlVxyiacZdFZRlFbNlZrKgyMKiMhiL1dsxzeM1ftlwKHEVO8ACaoUcjlElT1HUvCwxOErsEsikqocdlwTiSNSk+VR9Y0C73lSzgUMShmQHrs7xibJbFSwrCWxBjBdmJw1Dxp4eUrZWGfjBRXY7/hqSTwg1q8XSSUMO7LD8oy9+nnHR0ckpN9jJDGVNwglMsqKW0zfY5QParas/AXb6tkBTfPKOjolFq+jbAAqYrEAnjB8RDUfOlIusbylMaEGgBPFvTQPHR0V5XoyHFskhYCpgbLEBVhy5M/y5whmM+JFMOT7O7mPY6Ewq1ZuwhFs74sxckGm+/Ov3s3sCe5SMSSoaMCSN3Gn+I6Ohc+nx8GTpFi56FuAHA1Y5bPy2iiVJqeEkZu7AbVOX7x0dAhBc+IeWj02oITQYySWTiwpL/lUWBqNHgKZMmDPCgK4eBlKA0GMuev0jo6HikuhGyU6Qj4fEp9n4dHzguxTkhLMkl3UW3zJOZMdHRpRtbAnQJbrGZjFIxKrTQbU6acoylssSwSCCBkwGzV9hHR0UwZGpcQTV7ASkoNKH1i2QskgzFZZPk/SOjo76skpOI8sE/CXSfMfpDldpejioD00Gjx0dHFkgnI9OEvbYnt95hLhKXUOX0hJOmzF8KtC9Y6OjohFRWjlyylKTTfTKVWcvl6RfJkPHR0M2xIxSZGdZWgdNnKjsN46OgpuhZQXKizvMIUlKThIY/rAqpUdHQ6JN7LE2RWIJNOcMrRIlsDLdNQ75DmDmdY6OhVseqstsVknElUsljQKIqQHyByzMELumYGKUgEF3eg3Jf5x0dHJLK1JnQoLiUT7rmq4lAHmKZftCq0WYpLEZR7HRbDkcnTJZMaSs9k2VRq3tDSTKLax0dFJSFjFU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angelfire.com/mb2/battle_hastings_1066/clovellhastingsstitched.jpg"/>
          <p:cNvPicPr>
            <a:picLocks noChangeAspect="1" noChangeArrowheads="1"/>
          </p:cNvPicPr>
          <p:nvPr/>
        </p:nvPicPr>
        <p:blipFill rotWithShape="1">
          <a:blip r:embed="rId2">
            <a:extLst>
              <a:ext uri="{28A0092B-C50C-407E-A947-70E740481C1C}">
                <a14:useLocalDpi xmlns:a14="http://schemas.microsoft.com/office/drawing/2010/main" val="0"/>
              </a:ext>
            </a:extLst>
          </a:blip>
          <a:srcRect l="46734"/>
          <a:stretch/>
        </p:blipFill>
        <p:spPr bwMode="auto">
          <a:xfrm>
            <a:off x="4860032" y="2348880"/>
            <a:ext cx="4180806"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59003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424936" cy="4608512"/>
          </a:xfrm>
        </p:spPr>
        <p:txBody>
          <a:bodyPr>
            <a:normAutofit lnSpcReduction="10000"/>
          </a:bodyPr>
          <a:lstStyle/>
          <a:p>
            <a:r>
              <a:rPr lang="en-GB" dirty="0" smtClean="0">
                <a:latin typeface="Century Gothic"/>
                <a:cs typeface="Century Gothic"/>
              </a:rPr>
              <a:t>Imagine you are Harold </a:t>
            </a:r>
            <a:r>
              <a:rPr lang="en-GB" dirty="0" err="1" smtClean="0">
                <a:latin typeface="Century Gothic"/>
                <a:cs typeface="Century Gothic"/>
              </a:rPr>
              <a:t>Godwinson</a:t>
            </a:r>
            <a:r>
              <a:rPr lang="en-GB" dirty="0" smtClean="0">
                <a:latin typeface="Century Gothic"/>
                <a:cs typeface="Century Gothic"/>
              </a:rPr>
              <a:t> in the summer of 1066.</a:t>
            </a:r>
          </a:p>
          <a:p>
            <a:r>
              <a:rPr lang="en-GB" dirty="0" smtClean="0">
                <a:latin typeface="Century Gothic"/>
                <a:cs typeface="Century Gothic"/>
              </a:rPr>
              <a:t>You receive news that William’s invasion plans are well underway but you are also aware of </a:t>
            </a:r>
            <a:r>
              <a:rPr lang="en-GB" dirty="0" err="1" smtClean="0">
                <a:latin typeface="Century Gothic"/>
                <a:cs typeface="Century Gothic"/>
              </a:rPr>
              <a:t>Harald</a:t>
            </a:r>
            <a:r>
              <a:rPr lang="en-GB" dirty="0" smtClean="0">
                <a:latin typeface="Century Gothic"/>
                <a:cs typeface="Century Gothic"/>
              </a:rPr>
              <a:t> </a:t>
            </a:r>
            <a:r>
              <a:rPr lang="en-GB" dirty="0" err="1" smtClean="0">
                <a:latin typeface="Century Gothic"/>
                <a:cs typeface="Century Gothic"/>
              </a:rPr>
              <a:t>Hardraada’s</a:t>
            </a:r>
            <a:r>
              <a:rPr lang="en-GB" dirty="0" smtClean="0">
                <a:latin typeface="Century Gothic"/>
                <a:cs typeface="Century Gothic"/>
              </a:rPr>
              <a:t> plans to invade.</a:t>
            </a:r>
          </a:p>
          <a:p>
            <a:r>
              <a:rPr lang="en-GB" dirty="0" smtClean="0">
                <a:latin typeface="Century Gothic"/>
                <a:cs typeface="Century Gothic"/>
              </a:rPr>
              <a:t>Do you guard the South coast?</a:t>
            </a:r>
          </a:p>
          <a:p>
            <a:r>
              <a:rPr lang="en-GB" dirty="0" smtClean="0">
                <a:latin typeface="Century Gothic"/>
                <a:cs typeface="Century Gothic"/>
              </a:rPr>
              <a:t>Do you guard the North coast?</a:t>
            </a:r>
          </a:p>
          <a:p>
            <a:r>
              <a:rPr lang="en-GB" dirty="0" smtClean="0">
                <a:latin typeface="Century Gothic"/>
                <a:cs typeface="Century Gothic"/>
              </a:rPr>
              <a:t>Do you split your forces and guard both?</a:t>
            </a:r>
          </a:p>
          <a:p>
            <a:endParaRPr lang="en-GB" dirty="0" smtClean="0">
              <a:latin typeface="Century Gothic"/>
              <a:cs typeface="Century Gothic"/>
            </a:endParaRPr>
          </a:p>
          <a:p>
            <a:r>
              <a:rPr lang="en-GB" dirty="0" smtClean="0">
                <a:latin typeface="Century Gothic"/>
                <a:cs typeface="Century Gothic"/>
              </a:rPr>
              <a:t>Write in your books an answer:</a:t>
            </a:r>
          </a:p>
          <a:p>
            <a:r>
              <a:rPr lang="en-GB" b="1" dirty="0" smtClean="0">
                <a:latin typeface="Century Gothic"/>
                <a:cs typeface="Century Gothic"/>
              </a:rPr>
              <a:t>If I was Harold </a:t>
            </a:r>
            <a:r>
              <a:rPr lang="en-GB" b="1" dirty="0" err="1" smtClean="0">
                <a:latin typeface="Century Gothic"/>
                <a:cs typeface="Century Gothic"/>
              </a:rPr>
              <a:t>Godwinson</a:t>
            </a:r>
            <a:r>
              <a:rPr lang="en-GB" b="1" dirty="0" smtClean="0">
                <a:latin typeface="Century Gothic"/>
                <a:cs typeface="Century Gothic"/>
              </a:rPr>
              <a:t> in the summer of 1066 I would have… </a:t>
            </a:r>
            <a:endParaRPr lang="en-GB" b="1" dirty="0">
              <a:latin typeface="Century Gothic"/>
              <a:cs typeface="Century Gothic"/>
            </a:endParaRPr>
          </a:p>
        </p:txBody>
      </p:sp>
      <p:sp>
        <p:nvSpPr>
          <p:cNvPr id="3" name="Title 2"/>
          <p:cNvSpPr>
            <a:spLocks noGrp="1"/>
          </p:cNvSpPr>
          <p:nvPr>
            <p:ph type="title"/>
          </p:nvPr>
        </p:nvSpPr>
        <p:spPr>
          <a:xfrm>
            <a:off x="683568" y="404664"/>
            <a:ext cx="7756263" cy="1054250"/>
          </a:xfrm>
        </p:spPr>
        <p:txBody>
          <a:bodyPr>
            <a:normAutofit fontScale="90000"/>
          </a:bodyPr>
          <a:lstStyle/>
          <a:p>
            <a:r>
              <a:rPr lang="en-GB" dirty="0" smtClean="0">
                <a:latin typeface="Century Gothic"/>
                <a:cs typeface="Century Gothic"/>
              </a:rPr>
              <a:t>What should Harold do?</a:t>
            </a:r>
            <a:endParaRPr lang="en-GB" dirty="0">
              <a:latin typeface="Century Gothic"/>
              <a:cs typeface="Century Gothic"/>
            </a:endParaRPr>
          </a:p>
        </p:txBody>
      </p:sp>
      <p:pic>
        <p:nvPicPr>
          <p:cNvPr id="4098" name="Picture 2" descr="C:\Users\Tess\AppData\Local\Microsoft\Windows\Temporary Internet Files\Content.IE5\20KSE7VZ\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3140968"/>
            <a:ext cx="995632" cy="214188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Explosion 2 3"/>
          <p:cNvSpPr/>
          <p:nvPr/>
        </p:nvSpPr>
        <p:spPr>
          <a:xfrm>
            <a:off x="395536" y="116632"/>
            <a:ext cx="8640960" cy="6912768"/>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latin typeface="+mj-lt"/>
              </a:rPr>
              <a:t>Read pages 72-73!</a:t>
            </a:r>
            <a:endParaRPr lang="en-GB" sz="5400" dirty="0">
              <a:solidFill>
                <a:schemeClr val="tx1"/>
              </a:solidFill>
              <a:latin typeface="+mj-lt"/>
            </a:endParaRPr>
          </a:p>
        </p:txBody>
      </p:sp>
    </p:spTree>
    <p:extLst>
      <p:ext uri="{BB962C8B-B14F-4D97-AF65-F5344CB8AC3E}">
        <p14:creationId xmlns:p14="http://schemas.microsoft.com/office/powerpoint/2010/main" val="30964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98"/>
                                        </p:tgtEl>
                                        <p:attrNameLst>
                                          <p:attrName>style.visibility</p:attrName>
                                        </p:attrNameLst>
                                      </p:cBhvr>
                                      <p:to>
                                        <p:strVal val="visible"/>
                                      </p:to>
                                    </p:set>
                                    <p:anim calcmode="lin" valueType="num">
                                      <p:cBhvr additive="base">
                                        <p:cTn id="61" dur="500" fill="hold"/>
                                        <p:tgtEl>
                                          <p:spTgt spid="4098"/>
                                        </p:tgtEl>
                                        <p:attrNameLst>
                                          <p:attrName>ppt_x</p:attrName>
                                        </p:attrNameLst>
                                      </p:cBhvr>
                                      <p:tavLst>
                                        <p:tav tm="0">
                                          <p:val>
                                            <p:strVal val="#ppt_x"/>
                                          </p:val>
                                        </p:tav>
                                        <p:tav tm="100000">
                                          <p:val>
                                            <p:strVal val="#ppt_x"/>
                                          </p:val>
                                        </p:tav>
                                      </p:tavLst>
                                    </p:anim>
                                    <p:anim calcmode="lin" valueType="num">
                                      <p:cBhvr additive="base">
                                        <p:cTn id="6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11355"/>
            <a:ext cx="6984775" cy="4405877"/>
          </a:xfrm>
        </p:spPr>
        <p:txBody>
          <a:bodyPr>
            <a:normAutofit/>
          </a:bodyPr>
          <a:lstStyle/>
          <a:p>
            <a:r>
              <a:rPr lang="en-GB" dirty="0" smtClean="0">
                <a:latin typeface="Century Gothic"/>
                <a:cs typeface="Century Gothic"/>
              </a:rPr>
              <a:t>In September 1066, </a:t>
            </a:r>
            <a:r>
              <a:rPr lang="en-GB" dirty="0" err="1" smtClean="0">
                <a:latin typeface="Century Gothic"/>
                <a:cs typeface="Century Gothic"/>
              </a:rPr>
              <a:t>Harald</a:t>
            </a:r>
            <a:r>
              <a:rPr lang="en-GB" dirty="0" smtClean="0">
                <a:latin typeface="Century Gothic"/>
                <a:cs typeface="Century Gothic"/>
              </a:rPr>
              <a:t> </a:t>
            </a:r>
            <a:r>
              <a:rPr lang="en-GB" dirty="0" err="1" smtClean="0">
                <a:latin typeface="Century Gothic"/>
                <a:cs typeface="Century Gothic"/>
              </a:rPr>
              <a:t>Hardraada</a:t>
            </a:r>
            <a:r>
              <a:rPr lang="en-GB" dirty="0" smtClean="0">
                <a:latin typeface="Century Gothic"/>
                <a:cs typeface="Century Gothic"/>
              </a:rPr>
              <a:t> decided to set sail from Norway and begin his attempted conquest of England.</a:t>
            </a:r>
          </a:p>
          <a:p>
            <a:r>
              <a:rPr lang="en-GB" dirty="0" smtClean="0">
                <a:latin typeface="Century Gothic"/>
                <a:cs typeface="Century Gothic"/>
              </a:rPr>
              <a:t>He sailed with a fleet of around 15,000 men and </a:t>
            </a:r>
            <a:r>
              <a:rPr lang="en-GB" dirty="0">
                <a:latin typeface="Century Gothic"/>
                <a:cs typeface="Century Gothic"/>
              </a:rPr>
              <a:t>3</a:t>
            </a:r>
            <a:r>
              <a:rPr lang="en-GB" dirty="0" smtClean="0">
                <a:latin typeface="Century Gothic"/>
                <a:cs typeface="Century Gothic"/>
              </a:rPr>
              <a:t>00 ships and landed on the Yorkshire coast in the North of England on the 18</a:t>
            </a:r>
            <a:r>
              <a:rPr lang="en-GB" baseline="30000" dirty="0" smtClean="0">
                <a:latin typeface="Century Gothic"/>
                <a:cs typeface="Century Gothic"/>
              </a:rPr>
              <a:t>th</a:t>
            </a:r>
            <a:r>
              <a:rPr lang="en-GB" dirty="0" smtClean="0">
                <a:latin typeface="Century Gothic"/>
                <a:cs typeface="Century Gothic"/>
              </a:rPr>
              <a:t> September 1066.</a:t>
            </a:r>
          </a:p>
          <a:p>
            <a:r>
              <a:rPr lang="en-GB" dirty="0" smtClean="0">
                <a:latin typeface="Century Gothic"/>
                <a:cs typeface="Century Gothic"/>
              </a:rPr>
              <a:t>On the 20</a:t>
            </a:r>
            <a:r>
              <a:rPr lang="en-GB" baseline="30000" dirty="0" smtClean="0">
                <a:latin typeface="Century Gothic"/>
                <a:cs typeface="Century Gothic"/>
              </a:rPr>
              <a:t>th</a:t>
            </a:r>
            <a:r>
              <a:rPr lang="en-GB" dirty="0" smtClean="0">
                <a:latin typeface="Century Gothic"/>
                <a:cs typeface="Century Gothic"/>
              </a:rPr>
              <a:t> September </a:t>
            </a:r>
            <a:r>
              <a:rPr lang="en-GB" dirty="0" err="1" smtClean="0">
                <a:latin typeface="Century Gothic"/>
                <a:cs typeface="Century Gothic"/>
              </a:rPr>
              <a:t>Harald</a:t>
            </a:r>
            <a:r>
              <a:rPr lang="en-GB" dirty="0" smtClean="0">
                <a:latin typeface="Century Gothic"/>
                <a:cs typeface="Century Gothic"/>
              </a:rPr>
              <a:t> defeated the English Earls at </a:t>
            </a:r>
            <a:r>
              <a:rPr lang="en-GB" dirty="0" err="1" smtClean="0">
                <a:latin typeface="Century Gothic"/>
                <a:cs typeface="Century Gothic"/>
              </a:rPr>
              <a:t>Fulford</a:t>
            </a:r>
            <a:r>
              <a:rPr lang="en-GB" dirty="0" smtClean="0">
                <a:latin typeface="Century Gothic"/>
                <a:cs typeface="Century Gothic"/>
              </a:rPr>
              <a:t>. During this time, Harold </a:t>
            </a:r>
            <a:r>
              <a:rPr lang="en-GB" dirty="0" err="1" smtClean="0">
                <a:latin typeface="Century Gothic"/>
                <a:cs typeface="Century Gothic"/>
              </a:rPr>
              <a:t>Godwinson</a:t>
            </a:r>
            <a:r>
              <a:rPr lang="en-GB" dirty="0" smtClean="0">
                <a:latin typeface="Century Gothic"/>
                <a:cs typeface="Century Gothic"/>
              </a:rPr>
              <a:t> was marching his army North to meet them.</a:t>
            </a:r>
          </a:p>
          <a:p>
            <a:endParaRPr lang="en-GB" dirty="0" smtClean="0">
              <a:latin typeface="Century Gothic"/>
              <a:cs typeface="Century Gothic"/>
            </a:endParaRPr>
          </a:p>
          <a:p>
            <a:endParaRPr lang="en-GB" dirty="0" smtClean="0">
              <a:latin typeface="Century Gothic"/>
              <a:cs typeface="Century Gothic"/>
            </a:endParaRPr>
          </a:p>
          <a:p>
            <a:endParaRPr lang="en-GB" dirty="0">
              <a:latin typeface="Century Gothic"/>
              <a:cs typeface="Century Gothic"/>
            </a:endParaRPr>
          </a:p>
        </p:txBody>
      </p:sp>
      <p:sp>
        <p:nvSpPr>
          <p:cNvPr id="3" name="Title 2"/>
          <p:cNvSpPr>
            <a:spLocks noGrp="1"/>
          </p:cNvSpPr>
          <p:nvPr>
            <p:ph type="title"/>
          </p:nvPr>
        </p:nvSpPr>
        <p:spPr/>
        <p:txBody>
          <a:bodyPr/>
          <a:lstStyle/>
          <a:p>
            <a:r>
              <a:rPr lang="en-GB" dirty="0" smtClean="0">
                <a:latin typeface="Century Gothic"/>
                <a:cs typeface="Century Gothic"/>
              </a:rPr>
              <a:t>The battle begins…</a:t>
            </a:r>
            <a:endParaRPr lang="en-GB" dirty="0">
              <a:latin typeface="Century Gothic"/>
              <a:cs typeface="Century Gothic"/>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2663" y="3992563"/>
            <a:ext cx="1811337" cy="2865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213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60848"/>
            <a:ext cx="8352927" cy="4608512"/>
          </a:xfrm>
        </p:spPr>
        <p:txBody>
          <a:bodyPr>
            <a:normAutofit/>
          </a:bodyPr>
          <a:lstStyle/>
          <a:p>
            <a:r>
              <a:rPr lang="en-GB" sz="2500" dirty="0" smtClean="0">
                <a:latin typeface="Century Gothic"/>
                <a:cs typeface="Century Gothic"/>
              </a:rPr>
              <a:t> Harold responded to the Viking invasion and hurried up to the North of England to attack </a:t>
            </a:r>
            <a:r>
              <a:rPr lang="en-GB" sz="2500" dirty="0" err="1" smtClean="0">
                <a:latin typeface="Century Gothic"/>
                <a:cs typeface="Century Gothic"/>
              </a:rPr>
              <a:t>Harald</a:t>
            </a:r>
            <a:r>
              <a:rPr lang="en-GB" sz="2500" dirty="0" smtClean="0">
                <a:latin typeface="Century Gothic"/>
                <a:cs typeface="Century Gothic"/>
              </a:rPr>
              <a:t> and his fleet.</a:t>
            </a:r>
          </a:p>
          <a:p>
            <a:r>
              <a:rPr lang="en-GB" sz="2500" dirty="0" smtClean="0">
                <a:latin typeface="Century Gothic"/>
                <a:cs typeface="Century Gothic"/>
              </a:rPr>
              <a:t>Because of the location, this battle was named </a:t>
            </a:r>
            <a:r>
              <a:rPr lang="en-GB" sz="2500" b="1" dirty="0" smtClean="0">
                <a:latin typeface="Century Gothic"/>
                <a:cs typeface="Century Gothic"/>
              </a:rPr>
              <a:t>The Battle of Stamford Bridge.</a:t>
            </a:r>
          </a:p>
          <a:p>
            <a:r>
              <a:rPr lang="en-GB" sz="2500" dirty="0" smtClean="0">
                <a:latin typeface="Century Gothic"/>
                <a:cs typeface="Century Gothic"/>
              </a:rPr>
              <a:t>This was Harold </a:t>
            </a:r>
            <a:r>
              <a:rPr lang="en-GB" sz="2500" dirty="0" err="1" smtClean="0">
                <a:latin typeface="Century Gothic"/>
                <a:cs typeface="Century Gothic"/>
              </a:rPr>
              <a:t>Godwinson’s</a:t>
            </a:r>
            <a:r>
              <a:rPr lang="en-GB" sz="2500" dirty="0" smtClean="0">
                <a:latin typeface="Century Gothic"/>
                <a:cs typeface="Century Gothic"/>
              </a:rPr>
              <a:t> first real test as a King.</a:t>
            </a:r>
          </a:p>
          <a:p>
            <a:r>
              <a:rPr lang="en-GB" sz="2500" dirty="0" smtClean="0">
                <a:latin typeface="Century Gothic"/>
                <a:cs typeface="Century Gothic"/>
              </a:rPr>
              <a:t>It was a bloody fight and Harold </a:t>
            </a:r>
            <a:r>
              <a:rPr lang="en-GB" sz="2500" dirty="0" err="1" smtClean="0">
                <a:latin typeface="Century Gothic"/>
                <a:cs typeface="Century Gothic"/>
              </a:rPr>
              <a:t>Godwinson’s</a:t>
            </a:r>
            <a:r>
              <a:rPr lang="en-GB" sz="2500" dirty="0" smtClean="0">
                <a:latin typeface="Century Gothic"/>
                <a:cs typeface="Century Gothic"/>
              </a:rPr>
              <a:t> men far outnumbered the Norwegians. </a:t>
            </a:r>
          </a:p>
          <a:p>
            <a:r>
              <a:rPr lang="en-GB" sz="2500" dirty="0">
                <a:latin typeface="Century Gothic"/>
                <a:cs typeface="Century Gothic"/>
              </a:rPr>
              <a:t>Using his surprise attack King Harold's forces cut the Vikings to pieces.  Harold </a:t>
            </a:r>
            <a:r>
              <a:rPr lang="en-GB" sz="2500" dirty="0" err="1">
                <a:latin typeface="Century Gothic"/>
                <a:cs typeface="Century Gothic"/>
              </a:rPr>
              <a:t>Hardrada</a:t>
            </a:r>
            <a:r>
              <a:rPr lang="en-GB" sz="2500" dirty="0">
                <a:latin typeface="Century Gothic"/>
                <a:cs typeface="Century Gothic"/>
              </a:rPr>
              <a:t> took an arrow </a:t>
            </a:r>
            <a:r>
              <a:rPr lang="en-GB" sz="2500" dirty="0" smtClean="0">
                <a:latin typeface="Century Gothic"/>
                <a:cs typeface="Century Gothic"/>
              </a:rPr>
              <a:t>to his </a:t>
            </a:r>
            <a:r>
              <a:rPr lang="en-GB" sz="2500" dirty="0">
                <a:latin typeface="Century Gothic"/>
                <a:cs typeface="Century Gothic"/>
              </a:rPr>
              <a:t>chest</a:t>
            </a:r>
            <a:r>
              <a:rPr lang="en-GB" sz="2500" dirty="0" smtClean="0">
                <a:latin typeface="Century Gothic"/>
                <a:cs typeface="Century Gothic"/>
              </a:rPr>
              <a:t>.</a:t>
            </a:r>
            <a:endParaRPr lang="en-GB" sz="2500" dirty="0">
              <a:latin typeface="Century Gothic"/>
              <a:cs typeface="Century Gothic"/>
            </a:endParaRPr>
          </a:p>
        </p:txBody>
      </p:sp>
      <p:sp>
        <p:nvSpPr>
          <p:cNvPr id="3" name="Title 2"/>
          <p:cNvSpPr>
            <a:spLocks noGrp="1"/>
          </p:cNvSpPr>
          <p:nvPr>
            <p:ph type="title"/>
          </p:nvPr>
        </p:nvSpPr>
        <p:spPr>
          <a:xfrm>
            <a:off x="107504" y="260648"/>
            <a:ext cx="9036496" cy="1363758"/>
          </a:xfrm>
        </p:spPr>
        <p:txBody>
          <a:bodyPr>
            <a:normAutofit fontScale="90000"/>
          </a:bodyPr>
          <a:lstStyle/>
          <a:p>
            <a:r>
              <a:rPr lang="en-GB" dirty="0" smtClean="0">
                <a:latin typeface="Century Gothic"/>
                <a:cs typeface="Century Gothic"/>
              </a:rPr>
              <a:t>The Battle of Stamford Bridge</a:t>
            </a:r>
            <a:endParaRPr lang="en-GB" dirty="0">
              <a:latin typeface="Century Gothic"/>
              <a:cs typeface="Century Gothic"/>
            </a:endParaRPr>
          </a:p>
        </p:txBody>
      </p:sp>
    </p:spTree>
    <p:extLst>
      <p:ext uri="{BB962C8B-B14F-4D97-AF65-F5344CB8AC3E}">
        <p14:creationId xmlns:p14="http://schemas.microsoft.com/office/powerpoint/2010/main" val="41326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537"/>
            <a:ext cx="9144000" cy="6242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urved Left Arrow 3"/>
          <p:cNvSpPr/>
          <p:nvPr/>
        </p:nvSpPr>
        <p:spPr>
          <a:xfrm>
            <a:off x="3363334" y="1881641"/>
            <a:ext cx="942752" cy="156732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2180188" y="0"/>
            <a:ext cx="5035152" cy="830997"/>
          </a:xfrm>
          <a:prstGeom prst="rect">
            <a:avLst/>
          </a:prstGeom>
          <a:noFill/>
        </p:spPr>
        <p:txBody>
          <a:bodyPr wrap="none" lIns="91440" tIns="45720" rIns="91440" bIns="45720">
            <a:spAutoFit/>
          </a:bodyPr>
          <a:lstStyle/>
          <a:p>
            <a:pPr algn="ct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Century Gothic"/>
                <a:cs typeface="Century Gothic"/>
              </a:rPr>
              <a:t>Where’s </a:t>
            </a:r>
            <a:r>
              <a:rPr lang="en-US" sz="48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Century Gothic"/>
                <a:cs typeface="Century Gothic"/>
              </a:rPr>
              <a:t>Harald</a:t>
            </a:r>
            <a:r>
              <a:rPr lang="en-US" sz="4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Century Gothic"/>
                <a:cs typeface="Century Gothic"/>
              </a:rPr>
              <a:t>?</a:t>
            </a:r>
            <a:endParaRPr lang="en-US" sz="48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42903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76672"/>
            <a:ext cx="8424936" cy="4320480"/>
          </a:xfrm>
        </p:spPr>
        <p:txBody>
          <a:bodyPr>
            <a:normAutofit/>
          </a:bodyPr>
          <a:lstStyle/>
          <a:p>
            <a:r>
              <a:rPr lang="en-GB" dirty="0" smtClean="0">
                <a:latin typeface="Century Gothic"/>
                <a:cs typeface="Century Gothic"/>
              </a:rPr>
              <a:t> </a:t>
            </a:r>
            <a:r>
              <a:rPr lang="en-GB" dirty="0" err="1" smtClean="0">
                <a:latin typeface="Century Gothic"/>
                <a:cs typeface="Century Gothic"/>
              </a:rPr>
              <a:t>Harald</a:t>
            </a:r>
            <a:r>
              <a:rPr lang="en-GB" dirty="0" smtClean="0">
                <a:latin typeface="Century Gothic"/>
                <a:cs typeface="Century Gothic"/>
              </a:rPr>
              <a:t> </a:t>
            </a:r>
            <a:r>
              <a:rPr lang="en-GB" dirty="0" err="1" smtClean="0">
                <a:latin typeface="Century Gothic"/>
                <a:cs typeface="Century Gothic"/>
              </a:rPr>
              <a:t>Hardraada</a:t>
            </a:r>
            <a:r>
              <a:rPr lang="en-GB" dirty="0" smtClean="0">
                <a:latin typeface="Century Gothic"/>
                <a:cs typeface="Century Gothic"/>
              </a:rPr>
              <a:t> was killed on September 25th.</a:t>
            </a:r>
          </a:p>
          <a:p>
            <a:r>
              <a:rPr lang="en-GB" dirty="0" smtClean="0">
                <a:latin typeface="Century Gothic"/>
                <a:cs typeface="Century Gothic"/>
              </a:rPr>
              <a:t>His remaining men were forced back to the shore and signed a truce with Harold never to invade England again. </a:t>
            </a:r>
            <a:r>
              <a:rPr lang="en-GB" dirty="0">
                <a:latin typeface="Century Gothic"/>
                <a:cs typeface="Century Gothic"/>
              </a:rPr>
              <a:t>O</a:t>
            </a:r>
            <a:r>
              <a:rPr lang="en-GB" dirty="0" smtClean="0">
                <a:latin typeface="Century Gothic"/>
                <a:cs typeface="Century Gothic"/>
              </a:rPr>
              <a:t>nly 24 out of 300 ships made the journey back to Norway with the survivors.</a:t>
            </a:r>
          </a:p>
          <a:p>
            <a:r>
              <a:rPr lang="en-GB" dirty="0" smtClean="0">
                <a:latin typeface="Century Gothic"/>
                <a:cs typeface="Century Gothic"/>
              </a:rPr>
              <a:t>Harold </a:t>
            </a:r>
            <a:r>
              <a:rPr lang="en-GB" dirty="0" err="1" smtClean="0">
                <a:latin typeface="Century Gothic"/>
                <a:cs typeface="Century Gothic"/>
              </a:rPr>
              <a:t>Godwinson</a:t>
            </a:r>
            <a:r>
              <a:rPr lang="en-GB" dirty="0" smtClean="0">
                <a:latin typeface="Century Gothic"/>
                <a:cs typeface="Century Gothic"/>
              </a:rPr>
              <a:t> had won… </a:t>
            </a:r>
            <a:r>
              <a:rPr lang="en-GB" b="1" dirty="0" smtClean="0">
                <a:latin typeface="Century Gothic"/>
                <a:cs typeface="Century Gothic"/>
              </a:rPr>
              <a:t>this battle at least</a:t>
            </a:r>
            <a:r>
              <a:rPr lang="en-GB" dirty="0" smtClean="0">
                <a:latin typeface="Century Gothic"/>
                <a:cs typeface="Century Gothic"/>
              </a:rPr>
              <a:t>.</a:t>
            </a:r>
          </a:p>
          <a:p>
            <a:r>
              <a:rPr lang="en-GB" dirty="0" smtClean="0">
                <a:latin typeface="Century Gothic"/>
                <a:cs typeface="Century Gothic"/>
              </a:rPr>
              <a:t>BUT… Harold then heard that William was making his way over from France as the wind direction had finally changed…</a:t>
            </a:r>
          </a:p>
          <a:p>
            <a:r>
              <a:rPr lang="en-GB" dirty="0" smtClean="0">
                <a:latin typeface="Century Gothic"/>
                <a:cs typeface="Century Gothic"/>
              </a:rPr>
              <a:t>Harold’s problems were not over!</a:t>
            </a:r>
          </a:p>
        </p:txBody>
      </p:sp>
      <p:sp>
        <p:nvSpPr>
          <p:cNvPr id="3" name="Title 2"/>
          <p:cNvSpPr>
            <a:spLocks noGrp="1"/>
          </p:cNvSpPr>
          <p:nvPr>
            <p:ph type="title"/>
          </p:nvPr>
        </p:nvSpPr>
        <p:spPr/>
        <p:txBody>
          <a:bodyPr/>
          <a:lstStyle/>
          <a:p>
            <a:r>
              <a:rPr lang="en-GB" dirty="0" err="1" smtClean="0">
                <a:latin typeface="Century Gothic"/>
                <a:cs typeface="Century Gothic"/>
              </a:rPr>
              <a:t>Harald</a:t>
            </a:r>
            <a:r>
              <a:rPr lang="en-GB" dirty="0" smtClean="0">
                <a:latin typeface="Century Gothic"/>
                <a:cs typeface="Century Gothic"/>
              </a:rPr>
              <a:t> is dead!</a:t>
            </a:r>
            <a:endParaRPr lang="en-GB" dirty="0">
              <a:latin typeface="Century Gothic"/>
              <a:cs typeface="Century Gothic"/>
            </a:endParaRPr>
          </a:p>
        </p:txBody>
      </p:sp>
      <p:sp>
        <p:nvSpPr>
          <p:cNvPr id="4" name="Explosion 2 3"/>
          <p:cNvSpPr/>
          <p:nvPr/>
        </p:nvSpPr>
        <p:spPr>
          <a:xfrm>
            <a:off x="395536" y="116632"/>
            <a:ext cx="8640960" cy="6912768"/>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latin typeface="+mj-lt"/>
              </a:rPr>
              <a:t>Answer question 2 page 73</a:t>
            </a:r>
            <a:endParaRPr lang="en-GB" sz="5400" dirty="0">
              <a:solidFill>
                <a:schemeClr val="tx1"/>
              </a:solidFill>
              <a:latin typeface="+mj-lt"/>
            </a:endParaRPr>
          </a:p>
        </p:txBody>
      </p:sp>
    </p:spTree>
    <p:extLst>
      <p:ext uri="{BB962C8B-B14F-4D97-AF65-F5344CB8AC3E}">
        <p14:creationId xmlns:p14="http://schemas.microsoft.com/office/powerpoint/2010/main" val="21422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1015663"/>
          </a:xfrm>
          <a:prstGeom prst="rect">
            <a:avLst/>
          </a:prstGeom>
          <a:noFill/>
        </p:spPr>
        <p:txBody>
          <a:bodyPr wrap="square" lIns="91440" tIns="45720" rIns="91440" bIns="45720">
            <a:spAutoFit/>
          </a:bodyPr>
          <a:lstStyle/>
          <a:p>
            <a:pPr algn="ct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itchFamily="34" charset="0"/>
              </a:rPr>
              <a:t>The Battle of Hastings</a:t>
            </a:r>
          </a:p>
        </p:txBody>
      </p:sp>
      <p:sp>
        <p:nvSpPr>
          <p:cNvPr id="4" name="Round Diagonal Corner Rectangle 3"/>
          <p:cNvSpPr/>
          <p:nvPr/>
        </p:nvSpPr>
        <p:spPr>
          <a:xfrm>
            <a:off x="323528" y="1484784"/>
            <a:ext cx="4536504" cy="4392488"/>
          </a:xfrm>
          <a:prstGeom prst="round2DiagRect">
            <a:avLst/>
          </a:prstGeom>
          <a:solidFill>
            <a:srgbClr val="FFFF9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400" b="1" dirty="0" smtClean="0">
                <a:solidFill>
                  <a:schemeClr val="tx1"/>
                </a:solidFill>
                <a:latin typeface="Century Gothic" pitchFamily="34" charset="0"/>
              </a:rPr>
              <a:t>Learning Objectives:</a:t>
            </a:r>
          </a:p>
          <a:p>
            <a:pPr algn="ctr">
              <a:spcBef>
                <a:spcPts val="600"/>
              </a:spcBef>
            </a:pPr>
            <a:endParaRPr lang="en-GB" sz="2400" b="1" dirty="0" smtClean="0">
              <a:solidFill>
                <a:schemeClr val="tx1"/>
              </a:solidFill>
              <a:latin typeface="Century Gothic" pitchFamily="34" charset="0"/>
            </a:endParaRPr>
          </a:p>
          <a:p>
            <a:pPr marL="285750" indent="-285750">
              <a:spcBef>
                <a:spcPts val="600"/>
              </a:spcBef>
              <a:buFont typeface="Arial" pitchFamily="34" charset="0"/>
              <a:buChar char="•"/>
            </a:pPr>
            <a:r>
              <a:rPr lang="en-GB" sz="2400" b="1" u="sng" dirty="0" smtClean="0">
                <a:solidFill>
                  <a:srgbClr val="C00000"/>
                </a:solidFill>
                <a:latin typeface="Century Gothic" pitchFamily="34" charset="0"/>
              </a:rPr>
              <a:t>Recall which contender </a:t>
            </a:r>
            <a:r>
              <a:rPr lang="en-GB" sz="2400" b="1" dirty="0" smtClean="0">
                <a:solidFill>
                  <a:schemeClr val="tx1"/>
                </a:solidFill>
                <a:latin typeface="Century Gothic" pitchFamily="34" charset="0"/>
              </a:rPr>
              <a:t>for the throne was </a:t>
            </a:r>
            <a:r>
              <a:rPr lang="en-GB" sz="2400" b="1" u="sng" dirty="0" smtClean="0">
                <a:solidFill>
                  <a:srgbClr val="C00000"/>
                </a:solidFill>
                <a:latin typeface="Century Gothic" pitchFamily="34" charset="0"/>
              </a:rPr>
              <a:t>killed</a:t>
            </a:r>
            <a:r>
              <a:rPr lang="en-GB" sz="2400" b="1" dirty="0" smtClean="0">
                <a:solidFill>
                  <a:schemeClr val="tx1"/>
                </a:solidFill>
                <a:latin typeface="Century Gothic" pitchFamily="34" charset="0"/>
              </a:rPr>
              <a:t> at the </a:t>
            </a:r>
            <a:r>
              <a:rPr lang="en-GB" sz="2400" b="1" u="sng" dirty="0" smtClean="0">
                <a:solidFill>
                  <a:srgbClr val="C00000"/>
                </a:solidFill>
                <a:latin typeface="Century Gothic" pitchFamily="34" charset="0"/>
              </a:rPr>
              <a:t>Battle of Stamford Bridge</a:t>
            </a:r>
            <a:r>
              <a:rPr lang="en-GB" sz="2400" b="1" dirty="0" smtClean="0">
                <a:solidFill>
                  <a:schemeClr val="tx1"/>
                </a:solidFill>
                <a:latin typeface="Century Gothic" pitchFamily="34" charset="0"/>
              </a:rPr>
              <a:t>.</a:t>
            </a:r>
          </a:p>
          <a:p>
            <a:pPr marL="285750" indent="-285750">
              <a:spcBef>
                <a:spcPts val="600"/>
              </a:spcBef>
              <a:buFont typeface="Arial" pitchFamily="34" charset="0"/>
              <a:buChar char="•"/>
            </a:pPr>
            <a:r>
              <a:rPr lang="en-GB" sz="2400" b="1" dirty="0" smtClean="0">
                <a:solidFill>
                  <a:schemeClr val="tx1"/>
                </a:solidFill>
                <a:latin typeface="Century Gothic" pitchFamily="34" charset="0"/>
              </a:rPr>
              <a:t>Examine the </a:t>
            </a:r>
            <a:r>
              <a:rPr lang="en-GB" sz="2400" b="1" u="sng" dirty="0" smtClean="0">
                <a:solidFill>
                  <a:srgbClr val="C00000"/>
                </a:solidFill>
                <a:latin typeface="Century Gothic" pitchFamily="34" charset="0"/>
              </a:rPr>
              <a:t>Bayeux Tapestry.</a:t>
            </a:r>
          </a:p>
          <a:p>
            <a:pPr marL="285750" indent="-285750">
              <a:spcBef>
                <a:spcPts val="600"/>
              </a:spcBef>
              <a:buFont typeface="Arial" pitchFamily="34" charset="0"/>
              <a:buChar char="•"/>
            </a:pPr>
            <a:r>
              <a:rPr lang="en-GB" sz="2400" b="1" dirty="0" smtClean="0">
                <a:solidFill>
                  <a:schemeClr val="tx1"/>
                </a:solidFill>
                <a:latin typeface="Century Gothic" pitchFamily="34" charset="0"/>
              </a:rPr>
              <a:t>Interpret the events of the </a:t>
            </a:r>
            <a:r>
              <a:rPr lang="en-GB" sz="2400" b="1" u="sng" dirty="0" smtClean="0">
                <a:solidFill>
                  <a:srgbClr val="C00000"/>
                </a:solidFill>
                <a:latin typeface="Century Gothic" pitchFamily="34" charset="0"/>
              </a:rPr>
              <a:t>Battle of Hastings.</a:t>
            </a:r>
          </a:p>
        </p:txBody>
      </p:sp>
      <p:sp>
        <p:nvSpPr>
          <p:cNvPr id="5" name="AutoShape 2" descr="data:image/jpeg;base64,/9j/4AAQSkZJRgABAQAAAQABAAD/2wCEAAkGBxQTEhUUExQWFhUXFxgaGRcYGRwcHRwYGBgcHBwYHRgaHCgiGh8lHRcYIjEhJSkrLjAuHR8zODMsNygtLiwBCgoKDg0OGxAQGywkICQsLDQ0LCwsLCw3LCwsNCwsLCwsLCwsLCwsLCwsLCwsLCwsNCwsLCwsLCwsLCwsLCwsLP/AABEIAKgBLAMBIgACEQEDEQH/xAAbAAACAwEBAQAAAAAAAAAAAAAEBQIDBgABB//EAD0QAAECAwYDBgQEBQQDAQAAAAECEQADIQQFEjFBUSJhcQYTMoGRoUKxwfAUUtHxFSNicuEHM4KSFrLic//EABkBAAMBAQEAAAAAAAAAAAAAAAECAwAEBf/EACgRAAICAgIBAwQCAwAAAAAAAAABAhEDIRIxQRMiUQQyYXGBkaHR8P/aAAwDAQACEQMRAD8A+qhUXJDVirujE01pHO2X4onjj1Ij3u4vQiFs2kVd3E0houUI8CYDYORWV8og0X4BHECFtmsqAj3DEgImEwbM2ULSYh3ZgsxArAjWZSK0yjE+7iKrRtFa5pMEO2WmXEMMUkneJIMYai0SzEky4j38eCYYwuy7CBtESsaRXHqRGoFFVrtCUJdamTziuz2iWoOlaT0I+xBM2WlQZQBGxrC+1XVZyOJCQ5YVIqxLUPWNT8BTQwwRxEKpVxIR/trmo/tmKb0Lj2i9NjmJr3y1hjRSUE5aFKR8jBphDC0VTLWhKsJPEQSE6kChIGsK7vt80yzjActhLEEu9GOZppFPaGxpWmWZlJqFOkpLEE0IfmKEZRr1aM9OhwiclVQafekelUfN7Les6StKe8CQ7qSUk4q5BT/TWNnY77lLISThUcquCN3jQqSDLQ2xxzx6lESKYpQjkQeIqS8TVFcyYwJOQBNOUagWypSmzjzG8EEAjcHL9Y87uNQeQO8eY6xbOTR4ElScRNcm9Wf6iA+w+AuSaxbOziiSmsEzZZeGSFZWmcGjzvtoFSY9xQvFDhyZ8SE8mAkmLEqgOKMFqmmPBOMDLtABZw+zxJK43EwR3xiJWYrxiPDMEbijUWBR3ixU4wKJkSK4NAokqa8ReOSY9CoFDHARICPMUe441GPRHY4gox6lMHiCz0qiSFCIsIkFJEbiAnijiYgZyYgZ1aQaMXRmu381QsxALJUWxNUKOR+Y83jQY4DvUoMoiYHSc+XOM1o37MHcnayb+HXKKmmgDC54hVlcgKpIrqrJojc/aJaJyZZmlalliFKJAFDQk18v3+d9rO0CSpUuSkywFEHCQAQKDw+LSpLUyzJDuSQqYQpc5SCcWAJOSklLYthmaaIVtBUH9zElkX2xPtky9RLtAGiCXU/X9/OF/aS9FrTiTmTT1pCV1hgpZVwjiIDnq1M3gsyVrS2JNMuHb/lEpO7SHh8sHTb5UxJTMbM0I55jXlCVF4E4gioUSEqVQgIJZ1FmcuPnG/7M2tQSqWVpThOIAoJzNW4t6+cNJ9j71SSvCsJ0VLYeIF2US54ffOBjh0xpybVAP+nvfCUszsTKUChyCOeFiaUHWNV3kUBQAYRVNm0IypntHQSoKXMivHCz+IFTJSzsMatEUqK5q5aZnQEyzTAUpJzYP1aAYDkW9EgGWskBBODV0GqWbRNU1bwwyk2kKDjKFt72ZEzApXwliRmEqo/kWz0ePJiUSEOVUZqhyToAAHJ5QdULTsR9trVa8TSkKFnQHmLHxFnZgXwj9dofonJSgTkKJSQFNRiMiOv1hcLIZ1ZvBLo0p6q//RQ/9R5vAl73h3CVyqFDAJahSGYhtQM+TxOXyO9GvsE0K4mYKqOh184LnKrnGduGasSwVkEZJAzAAyPOntDeausUihGAofaLMB2hMm+m+H3iab/P5R6wPTn8FuSGM6eEeOg/McvM6RKXa0EtiD9c+m/lCq03sFpbCz8/oQQfOMrNszTKKcZ4UuC+lBkOcK4Sim2K226R9CnSUrzSFdQD84EtMqzyg8zu5YNAXCHJ0DEOeQhLdtqmAFKlqQgsQzKWncAlwB6+UO7GLMFYwxmM3eLcr6Y1VA5CkIoyauiif5LbNISQ6O9A5qmeuFZf1ETMhWkxfmEEf+r+8FJtCPzD1iYmp/MPWDswvKJv50H/AIH54/pC5N8TPxHcCWlZSnEpQUQADTYseUfPu2PbmcZ0yUlRRLBbh5M9Qa6+vSKez/a5ctBTJZ83KQ6ualZnk8O4uk0wRn3aPo94do0ypiZRQSo1UygWHrnyLQ5l2gEAsoAh/CTT/i8fBLLa5ky0zlzQrCarWGyUdi2j5e0fSZnb6zps4CETAQkJGLDoGBcPXWFlKkaKcno2xtCBmpuqSPmI42+TT+YipYcQqWyFeUfIp/aOZ3ZxzVjEykgK40kZKB+E8tag5wok9t7RIBwkThTEopTUsTVBBbPxAQsJuXgpPFx7Z91EwHKvSJBcfOLj7f2VYT3tmky1lnUlKWcnXhxDfWNLbu1XdFKu5xyVBsaFAgKZ2OwYbRUj0PLXaUIS6n5Bw55CI3ba0TUBYcAvSmhbSMrfF59/ZzOlhSXBAxOQG1DOOfnyhrc1raSjCgFJSCDiz5nnvziUMnKTXwFqkmOFmPMULZ14LHwp9dI6TegKXLDcP7/4ikmo9sCdjPHFNtSFy1pJABSa/WAU2/E5KUlAYODXE/6EfeUJ94p8ASOMKUx/KxCqaFy9ee0KpxfRqZ8I7W9mZshaitIAxEJ5tUkbgDWFlhmrwrAUxUlgT6s+jsA/6x9k7dyDPl1ZLjNsxmRvkkGPkVjsrTCFHhSlSt3YgNQg6vnpFYStEZxSZv7nBKUBS8TJTXQ8OcaGxpZwTCS40JMtNGJQlRH9w/eHdnUnJ2Mc9bKp+Ccm091OSrTI9DGosdsTNSFIUCD7HYiMFe1rCThBCzowqOvplygrs9blSylA+IgcTtXWnM6Ro5EnQzg0rNuoLAFR4m8tPpAk1S1nCg0HjmD3Cf6ueQ6xn+0HaYS0KBPEaYaKcZZuMPUjL1GH/wDIbXhVOlh5aKOFMogZ4Uk8SU0cDJ+sVUtitas+sSZstKcLABy3Q5551Jz2MX2VbJAIyo+5BaMhcdtTbpEucVsuXVQLABYcJfSpJPWPZvaNaZYEtpilKCBMBZOJWw1JzOgesJKfHwPBcjT3jak4gkAqUQoFAaoOqj8I5/rCG0WmYmbKISZisTTFBiEIcABLsHViBfMh8tKPxaUSkkMpajhK1OAtY8TPVQBpyypCtKzKCAtRSkFjhbIElI/6kj/hCpvtoPmkaxVrSEpGNJUaNnkCR8hGSvCfjtMtIUk4lgHGKCpJcNUFh6xbK4VqUC7AAJJDjTE2ZFGdtYTXshXepmpB4UqUMhQJJGetAP3h2rZFs1dyXxLlAJWr+XMGNFPASohcscg4I6w7s/aaRgTiUxwp+QrHzQImApq4lhIYKCqGmGhNTh9oY2WUoJbulUJGRORbPDDctmcRkL2RWh9PrpA676rwhxuxb/sfo8BS7IH4i5zD/MDIeQggSN4d5JFeMUervAlsUwB9E6+f6NBEm0MGSoM+jfZhULUibPTZwHwHGpWzUYb1LGKryvgpWqXgcYsIYOo14iC9GBGmZhVNhlT6HMm3zFTK/wC2ktUMVKBrp4RvqelWtlvCpdBI5QqFkSKBKWHIaR7MYDCksTRxQgHM0rDOcidGns1tQciE75/MwfItKSlwrxF6baewjCWuaEBJL8aglyd9al4JmrWlUpIUE4y75MhIqqr035s0c81KT29DqKrQ47QGSJE7hTjUhRBIFSxAU7Z0z5GPh1inYKDMuxFNNnzje9qraVGbhWVhMtKBqMSlByH0YmvXYR88vHgqnk1agw+KCWhZNpWMbPfCmUlLgqDUzNGyaIieoLYs4qRWF9gCtClzm9WH06Q2EoICcIbV2Z+hhp0tFMMXL3C+8J61KAdio1PWLk3bOKMcuVNWhykLShRDiniAblHt52w4kh3FM6683j6X2asYnWGSkKnDCAtSEBLEuVcIZhVz91HKkgZO2fNpNkmAhMyWpP8AUUqYbEl8LVNRlG57E3KqZKmqdISoAAg4uNORKKpNFM4YwyvKyYZCyZi2KapaWCWY4cWBwKuwMOuz6ChawS6FpSoKelS3nQjyA2iUs9Nm9NuNsAsF2zUCbLJdIViLJAI4RUAZuCnyTAn8aVZUplhQwCaHJqyCxy01htaL1ly1zZayEgnEFH8pSE6Z+GMdb7sUrFKJASoOmYSCk/Emoq3AfIcohGfLLY3GoUfQrZOCkgoIKVZEZaV+VYTLvFSJYIws+Rd8y2WdWpyNRoj7D3tikrllVMNHiFlvDGJgPwEsX4cOJgobFy/nFsjUF8mwweR6NJeAmIlAEpKikEsGOJRADlWeuW8Lr07QyrGnDPnjEw/lyximFhWr8LmpJrlRoUdtu0s+XIliUTjnDimgOwSBRNKKy6N5x80lXVPmElMqYo5k4VepUfmTD4I848mRyy4S4o196/6jFbiXJ4dDMWokBmZkkAeTdIQp7QkEK7iSW2Kwau9cTb6awmRIYkKDEZg0jQ3Hd9lIPeqKVnw4iAhudP1HTOOqklogm5aZrrotInSJcxCVJXLD4MyqWc00zFAxpVILR1snLK2lgjqWfqTl0zjPWftBMlBcqWspCyQV4QAEpfDhrqVEl8gB5E2O9ipLISwQ4L1ClADEX1USCf8AMc+WF7R0YpV2MJVqmIcMyueo5coYfxRIQkkjiAI/uyeEthvHvjhXQJ3YH5U/aDJfZ9VpUoBaZaUJGFg7tyempiKjWnoo5WwW0pXaZxlyAS4daieECtVHz+kNFoMpIQoPKQgiWAFeI/EVEAPq494a2exCzSe7lsCpRxK1OEBidxxu3IQEbL3qggI/mKozlJJ1dSTSElNdDK1tGKl2/uJzSlshYC1CnCrEoYWIIpmxyBaHd43lME2z4kzEhCKukoBWQokgkM3hbzhV2mkolWmZKS4Qlg6hjJJSAVOrEQCRRtG1eG96YwBinKUpRcDAh9KEgBkhvto6HOL4/klGL2/gl2hvQy1jifu5fdoS1AWd2oU5nI+UC2C1KmiWFO5yJIISHJoNDri9oCm2daqqMvEzFkgk7upYUT7CBrYjCpKlCYhRIGNBxJJNOJFA55AecMoJqrGc+MrocybyWpRAWorAYEMQAMk9WoMqDzghV4zVnulrwpZkhaSks6ahQUoHhBGmkJJkpSQ8pZBFVAhLFJ8NJalHzbaJ3VPUF96ohfdlICHIBWqgDLFAwUo0OTaxqaA+EnpbNOqbOFQoSkgcKSyWGj4aqJ/NrvFFltc0A4ZrBRKhgNC/xUI1+UUybY4mTbSEqqQgAs6iMyp2JyzaFNz23CgggUUWdqClK+cLibdpmzJJ9Gutiu5SO8IxkYm/pf8ASGtlsqVoCu8SEkYswSxpQddfbWPmvaC+1TZpxregag0PtFtl7Wfh1S1S+NQQQpJJAck7cjlFHFtk26XZK/rvm2K1qUV4UTCo4054XBwt+Z2oOuVYVybStVoExwU7Ag8Lux6nM84vv7tD+IVjWkPlhIoQMlFBdlDd8qaBlVgl4ZoJQA5IYF2rViDDK62Zd0jS3j2qmqmtJKQlOHhYEE5kEmpcu4iy8e1CkJQU0W3GKYWI8IauJ9R5xVfvZpKEfiJC8Us6bHb+npv5Rj5pKlACpJYCMqfRm+Kt9j+878mTUy197iUguwDYTkCAwG9RV4st0y0Tv5ypjsgCqqhKQGHWmWcU3dYkSOKdxLcMgHhDaqIz6DzeCrbeSyo4QyQkEMABXkIRz3otHE2rloVWe8l/7ZAYjxVxUycktvQDWL5MkLStKnxAbaV83q/lyj2agzHXqGDnpoepgUpWgGYpRST6nzHSKOOkyLvrsou+UQpY1Br97UhmhSyCAp/6Tk242P2YAkKCQliSrM0pXMdI78Sp2Gb0P28acbZTHNRjRXbVEs4IUDUfUR9YuuelNjkJCyghCMZTQthqlxqSfaPkNsnqNFeLI6xprHe+CUhJSQQgAFyOhFK6RPLBuNInzfPRvZ82XOmJlIfuQlS1/mzoAWYVOz1zpDT8U0kSkKYBJCSrMP4dNIwab7wWcTMXGt0sWyGvrClF62icsiSFqcigyBNGfIAnJ4nHEuFTM8km9GhNmmqtaBOV3ieEqoQG/LyPTeNNfUjvU9zLlDFNOFAyGGWkgq/tqQDz5xhLp7SzZS8RNQ2EkOzHiHRucfULCr8QhM3jLy2BJCaFiRStWFIXJxhsHOTMLZ+zn4dgpSgrJcshjXUKBZSSQajaIXtITKllEtipZCmxMWADB+rZ51yh72jveXJJSlISoCrVNNHj53NnFRWvEXNSXjRfN2zphCcI2aW47WZtqkBqjgYGgZHEW01NIf8Aay9RLHdI1SWL50r0zjOXVisaVTJowqWlKpbbqSXSXq4bSlYBtVu7yUTmQKPmNx97xXG0lrqyGT7gS/cE5KCE8QZ164QDw+tQ+xhSmVQKGlCd3GfJj97661S8FnkyhwrUMasQcgKDgsWemEU20YtlLztOIJCWDMHHIM302i72znSpFlpu8qQnCxUSSWIcJGepc9NucNsEtEpIRQcjUc33esJ7uvct3RSFJqa1Zh6b7/SNJYzZ0WZdoSn+cpKkJSX4VqaqRqwJL8qRLIrotikldiu6roXav9pYK2VwFLA4WyU5AzcdM9YnIXPsswd6Jsoilap6OKaGoJHvGl7KWfBZJdolpwzKkgMMaHbDzoMQOhGbEwxk23vCVKKsBHJikChIbIv84nKZSPehMO1aJzBYwmiSRk5OZbJ6VypDeTJMuQubOUUrU5SUFihI1pmSdC4brGL7WXWJa1zZKWlKw4wMk7K5Av5Ft4PnX8qbYkAiuAJUotUoYUA6RDNjbScPL3+CmOW3GQvmXgpawZ8pMxKa96KLwpcjEE0UaZCnKOtN6lcyiwyieEaYQyRUOKExbItJ/DqQUjA5TjJ1NdNvqBCu2ykHjXMCFJySPEoHZtIvjgn4FyS4+QqXOOIFWoOX3yhgUoMs4yQkuNyeY6b6Rn7JNWosxOrgAFgHNFUNOkGLtPelWEufhSNAPhINRTXJ9Yqse9sm8mhjb7qly5YUFKCQAxxEmp09fKArrsQSpS+9SJa0gBRTQLxAgFhQM+1SKZRO/wC2+GS9JYAVzUw32+sDXLPxLMpXgmAhubUPWFUZcbYXOPNJLotvectEvugoK4iSepcMDl1NekBSjMSkDAa1gaWJhThEtSmLAhJ06CD7BZJpQ4S4O5A9jpFIriiTlydie8LViUSzRGzgAPmo5cv8xfaLJhJcPXMfWKmrBtVo3FqVsitNIql/3EPBFqWGYQPKcvhDjrBXQJVyofXdey5DMXCqLQqqVA8onPCazpACUgElLcSFFh4tU1ofWM9gIVhIKSfzOPOvzhndNuEtyzgUUN0qBBBGo3hXHyUjkTfwBzbQSKmC5E8gpDjCU65O2m0LrSUhSglyl6PtEUTmFKjYwXG0KsrTGmMYKqVUnKgjy8i8uWBkcst6wtmWokAbCnSGEtaMKBNUAUnTkXqQPk/rAp6C5xkmkR/EgoSkMkpdzuPv5wKpbF9WjpFnMxbIoTqogCsTvS7ZlnWEzGxEPSvvrBSSElkbLJVlWtSSoYUkgYny5xvZvaWziX3cyyoSUsEhsaSkDh4j8mjKXXc1rmyxMlSytJcUKQaf3GLJ1htFnKTNlGWCWdSUkOfMiv3lEJuEnTatfkql8f5Jy7sK096qWVS3NElkpFKE13FOecNbPaTJlzEyZZE2eAkgOEpRsl8zU1J3Ma64p9mmS5YWplBAWUjhFSUk6AihcPtFt4X3LlAmRL71KfGoMyU611L6BzHNPPbpR/vQEmZjsxcC0K72ZIKz8CVlkDYmnEetPnG5sEyalNZIp4asEhmol+u5jHdou2SJ1lJQkpxHCHo5DE5eX2IqsPbZfcJQQSoBkqJzFWfpUemcLLFkye6S3/35CtAd/wB1LNrVjWAVnHQ5Amoz084GuKwpmzloUf5SSMszrnswJMG2izCcEzVFSFKoUkENXMA5g5wLZms85ndKg4PNsP1MdMXVKRRyfH2lXalRmTy1EoYAP0fzwiALrUkzEpWpkk8ROWEVfLZ4cXPZLNMmTV2krKuBkper5jhq1AXhHfEpEszwiiBSW7k5jhf+1zXnFITUnxohJUrDb5vPv1gu6iXpoCThSD0OW5Plm7bwFgr2rQ0d/r6R5Z7YQoElwzEQfeSe8TiSl6BmO/5nyGWZ84stEm7KLnuq0TkLmSQ4Qa1YkmpSNDTMc4tsV+zBiSpsJclIDVYsPUx9An3ebJdU1CDxhH8wpL1mFIUX1GFTPs0YK1LBCWSxCUuBkQAwV96mEx5OdtDyhxo1Vltfc2SWJkwcAqxzcuE82cB4slTe7mLFcExayNcK1KJy0CtP6n3jBXnaVroo00H1Lawxl3iqeqXLDhKlJCyHGrk9RU+UI8THjl8G4vO0g2MgA4rSkJT/AGaE7Ahj6PGMuCXLIKZy8Ca10pnWH1ut4ShRn4lqlsEs1UkMlRagBavMZZPgwlTHNgH8nETwwclLxfn/AEUyzUXFrs0lpvdE6YmVLS0pD4Sc1bkjn6wunS+9FSHBOGufIv7GFFnmlJcZwyxDClthF4w4KokHPn9w2sSVGSopSoqmHuwkByAKrp/1HmYNsHZ9alhU1ISlIfCSHfTwlxu/KLp96KkWeXKSWmLQFEtUBVcPUhvswllzVd0ubiOYSS5q4JL75CFXJp1odtJ72RtdgmgqeWVpehDqO/jDv1LvDbs3cJmEEP8A3KDYX6a9PaFd13gtKmQpgoEEE02B5F2jfXHOwyEpAL4cS2bwn/DRz/WZsmOFLyUwY4yfICXdawopSeIUD0fVwdAz/dIEXZVgkO7a0NdcxvDibayqYkaBJY7Nr1ZURUkglwc9K+4jkxZsi7OtpHz+0gkqI0zhckkVh1PIlrJ0OfLlCy2tpHqRZy5I+QCct4lYyxf7MXSZILqcOGLHWPLUlIW6KBgWO5H6RX8HLTuyd4zu8RLLF0AoOoYF016FvKKVIdzQZZk+vq8XS0Bbg1VRsvP6RKxWcqUUuxD51BYwLpBkrdkfwrgFQwksxG3SBZ0vARUHX9/SNNawhQTi4a15VFH8oQW+yhKixpX7ECErNONdDK4rJLViWs1cADMbnzAAz3jQyLNJJCsKAz1P/wAgnaMSjElik9R95wQbcuYAhSmHoD1ic8bk7sKlWhvftkQJyJiS6FM7BhTNn3HyirtDLOEINe7UQnosAt04feAVS5oHdrQcI4mAO2YMF2OxGecUxZ0yqdm60jfak70g6ZpblvESrJL4iCEk4QWNCchvCm22iZbFJS5EtyQ5chviI6H3iqTYJq2S2BCSc82q9Mz5w6u+70yknAD7uW+9I5moQbkux0/BeuxIXLSkpH8sEJ4mPsHO+cFTsHdCWJaCRljJWBoWSTnAU62BCcRBbWmXXXWBUWyT4krKiRQJSo0ObFTRJQlIa0j23XXJPFOmMEJoEpwjoBvr6wvu+0ykj+TgCgfHOW2vwoAJ9oPmSlqTgwpQFNVZdRBhfZbgKXU4UU1asdMWkqchHcn0PUJeWpSlBSw3n02DiMra561CrDiqxcf4yMLLynTHNSEnSrUgITT1joUCcslaHNimKRNSSoghTONjR/fLnE7+nS8KpaSFMpydlZBAORCQ/m7GFcmYpTAAnRwK/bQTeFkShgClyQnCHxJOuIN9YOkwNtoXoLEH38ucMbDNYlJLO7bPpodzAktAIwjOu1dtaaZxCWtSVcJYjIg0yhhLN3cwtFqkmUCSJYwt/SxId+T5wNaLumIGBcpRyAwjEWPw+ntFfYO9MFpCcYSJoUk7OA6elX1j6XOmpYhkrJoXL7af5bKPKz5nhyca12dcHyjZ8YvexYMwz6OCW5tkdNdYrs8iaU4knIPQgNpX7yj6TartkLJCZICiCKMeLcFtzCG29lJkuWp5gDtUIZKXy4syBmSG5OWjpxfVRmqElidmQlSlkFuLF8TnLzY56EZiKp6iTgSCMwRzG43iSVLlKfQGhS+EtT3zrX5RTNWVzHBLqOermkdaIMpSCS3pBdhQpS0y9VqAbqWf6x5bLIqTMZVCGIyPnQwbcSSbSlZfhC1kmmSTX1IjOSq0aMd0EX9OC7RNINArCOiQB9IPuOz97Z58r4nCwNz9j3hAZhJ61hncltMgzJxHDhw/3KJcAfdBCTT4Uu9Dwa57I2WwFBClBiSWSdhQkjqw9Y+gC1hCEghnALAHblTyj51dlsXOtGJZcrKRyFcgNhtG8mWWW3E6sQYbZaAUy9I4PrPuSkdv01cdFqxhrhFQwS41bTy9oGnJUT4Mqf7ihlqwS0SkrUGEwgt4V5Gm++Y94rvi+UyVhATi4QSQDmX/AMRz44tukWm0lbMFabSokgmA1KUdaRdbk8RbePZaQ1do9rSPN23TJdyBh1Bp5x09JmLOZCBhcD8oYdTHqysAKY4cng2w2nDLxCmInQO4hbaQ3FN0KpSyguBxdInKWzl6msFz5uMganWprz+9oukXSonwONy4PofvnB5JdicX4F1TBuDvUpGS0hq5EbP9YaWW5AlyQpWzZ03AgqZI7wBk0qAGTw71+8ojLOr0Osb8iqV2fWEY0rSSNPo8CzpYWEl2Iphy1rGksllIDAAbkuT7fKFl8WSWgpWlQKiSVADRs+lPeEjluVDcKQZY1TAgIUh2DO+lPWOsF3FKuFYAJ8L+1coE/ihloCRxJJcOcqbRZZ501bFikdPpCtSV+DaNA2EjKhz+9jBQmAByHfN9Kt0hVIsBwuV4txy0IO4/SOXeaZaSliani+ItkyM6V9Y5+NvWxuhlMnhiGBB5e766QHKs4qQkAnlq+dKGBkX0hg4UAfzBqxcQVgKQ4roBTnlDcHEW+RF1Gm3zAr0i2yWhPgHiAOKvNwWPX1g8T8SagO9frFGEIcsE+bU++sLy8BSFVslSzi4ATTnCuxdnUKapd9cgGOkNrTeckEu/lQe5iFm7QyMmIG7xV+sl7UwezyB2y3IkAyy4KwpykCjFhvEuw60iepc0BczC3FVtD5tR+u8Ku0y5KpmOUs1clxR+UUm+HUVlABNThJFTmRoN6vFfS5YmvnsTmuX6N1enZ2yzyVYVSzqUMEg0A4W6ZNGXvDs7Z5SF/wA2YtYBKUhIGR1fYVzER/8AKpxQlCEmjVNSWyeB1zio4pisLkkYFJdx1JZwaPC4cWXHqUtfHYZcJdIq7I3kLPaRNKQsAEMofmo9PCWesa2+P9RnJTLkpSPzK4j6BgPWEtguYzJQIQgCYrGJilutKBRikJALsTTeEEqWRiVhQRVPHXzHOmcWax5Hb3QKlGOjRq7bzVsMDH+mpqNHFNMoDm3gqY6lLXTPES/Rj5QhE8BJQksCKnPEQX8hyiAUXwu4cVhlhhHpUZZ5LQ1SkkOC+bhxl/a9fSAjJCDjWGGiKjEoabhIo58huGFoupCZYVLmnFnhKak50IPLaFUormEpCcajXI4uEaAZ9GhotPoGS12eT8axjIzObUfbYNQN0gu7pxwzaknuinoCRT2giz3etSEoZi9eT1NPbyhim5lSkkjCaVfrtSFlkitAjB2JrLJAGKZ4Bnz5DnA9vtpmEaIT4UjID6mLLZLUsniCm0AZuggQMM35xRLyxG60hv2VA75IOqhXmAS3nG+nT0ipOQ84wXZZX85I1fdtDprGwnjADVz0jzvq43k/g9L6NXjDrFNTMzLAjEFbEf4eEM22kkqbxVzGRyz5NFcy1qShVGxcPTFSnrE5PEHAHNt2gY8fFtl8nwhJMnynKVIHUZ+sCzZUoFwtXQj6xC8pOCYUu9Ysu251TqgsN2eO90ldnl226oZJtYmyu7RL5JcjP/MAWGzKmYkUABqdtD8ooLyllCs0lqaxp7DZUWaXjmgElQ0Jahb75xObUFrz0NFuT2V3Zd8tNA0wuMtCNvOHUuzlHEoBIzo58/fKFNxzUJtapq1AoKFAYdyQwbkBl0hpaCkrNaE04nGYcPk37Rz5oSrlY8XuqKrdaSlJwBwGLct84XTO9mUqkHUUzy8/0h1Lw5JDc+Y0bnWBxPQs92ohBVQKO+Qoau4iMZUtIerEy7vUCEqnNWlS9Rpv06wXZuzeJiMmd6MfN/vlBFunS5ACSQ50Izoz6tUZcoEl3vMdgG/KQMj0fLr7xZSySVxF4xQwtnZ8Sk0WEnQKr7eUZ28LTNQWUATun9I0HcKJCpiyobDLJyB6jlC2/LEpY4XatVgBuinoI2KW6k7BJa0KhbRMFFFC+pY/p95QpM8hwanc1/xHTJRBahPJzHfhlkjhNcqZ9N47kkjlbbCJFtDMoIbmCT66Q17J3pgn4VOUKBABOR0Z+jRRK7JzlpdJS+xOsL7VYptmmATElKgxFaGuYIzhG8eROKY3ujTaNzfd+IkVDqWRRJZhzOsYy1XpMmqKlKzOQyHlEL4vDvlhX9KQaNUZwHKMDDhUI/kznbCESDMVVXrFclSQ6Vv1EdMmkUEQMvWLGuno6ZJrw670+cMJV3ywl1LUpeiU78zt0gDuyRiYtu31iGEwGr8i9O6GGOZjAY4lasWXrxJ1fV8+sX25YwTEd2cROIVbCDUcLHQswI92gOyTJgq7hNWNRnSh5wVKmomKJmrUlSjVQH3pCy0NGhnPvKUJaCFqSQkDAzeGg6esEWC2yVJ7pchOgwgBSycNDiLsa5curi2u7LMAQZrqKSxKgztR1UA9YHuBZkkqAdQNdynrs7F4jBRcdWVlKSdMlb7pkkgOZLPiBAUX/wCLA6awTIumzDhCypVEnEhgD1xt88ogbWhRKycAchmfhIYUA0wmvPlE5EmWWBIc7b6Vbyh7aVOxdPY4sV2SgCHPhYtlXMvoMq7QLfHZQIlqXIBEwVBBzFXFNSNIptMpQRwh9gMydic8uZ12iFnvaYkEH0JNOWVTTX2iDxzT5Ql/DG9RPUkIrPec+TMC14nIyWDxDLI6Ubyhx2ntM1UqWrAEChUygaqFAxr1EA39efeFJLFtSKjk+vSEU+YCaBh7ncmLrHyak1sm5cU42eJWQXGcETJyVaV+sVSEKJxBLgUJajkax6qWVKZIrsKReyVaDrgXhnILOCsJ9afURurXUKY1Y9coyVvlgTcaaJSUYj/VpTo37QVNtwQmaoEgqCakl3Pwj0jhzQ9RqSPS+ll6cWn4CLymshKMy50zbX3MU2S0EJZoFuKb3hmKW5NPJwqGiLE8NSh7S0Z+ouZmbcsrmrO5PzjQ2W3Iky6F6UG5hDInYJjnnFS0LWp0pJ+UWnBS0+jzFLjtBt1JM20GYsPXE3PTy/SNTOthwFw4NCB9sYVXRZyhDEcRNdaNQGC/wWJsRAA0GTdCWjlyuMpfotjVIVGxLUrEkJzqlOmwpDCzSygYluTkKs1NB1+3gxNrShQCElX9Wn31i8zEzC5TU6tAlkbW+hkkAWpS1YUpokAAPrTiJb28oJtV3pUnGfFR1MHZi6S+uY8hllFdrmYWcNh1AO5ahMTu22YnC2USR11LtkWy3yhHyq0FteRha7JKmIdSKswLMrTPfTb2gOzLXLSWDhOZc05Pr0rBEy2FK+NNBQqSW1pnQjKI26YHxOVtUJGbsfL0iUbXtfRm/IwsRSqWp0lNKEj5h9aQtlTTiUlQcB3yGXKKrHeKlUYgkVxOXbc7c+RggTlJ4kuRmxPEORHyMFqhYtgkyXUnQauf06Z0ge22jADUAvQkg0IpTSPZ0qcpeNDiWwNBhoRVmz6bgjnFqJUpQHeBQA+Ghxcy2Riq13sL2JkX1MSQRUMX+T/KJTb8RNQETUuAcjn1eDrVYpaaMGyfJwaAM7vz2hTabICGlylBviVs/LXrF4+m90RfJCS0IAUcOWnSICDLxu9UssdgabGKl2YpS6hU6bdefL9o6001o52nZ4VuYgJpAcZvHS5ZUWESlyOEk6H1OTRnQ65NWMUXjMIqsnRjHsvDMLKFd4dWCwIWAlvhAO9KmunWKLZdSpasqivQPSutI5fVjddHasMv2Kk2Bbl2z+zDAWIygFOQrQDM8xUMOZghSHSk6iALzlJdOKnMFnA05QVNydBniUFZ7PvYomhZSnF5HRqtrzgf+MjCQUAuoqFaDEasNP8AJ3gWZJlknjA5Co6RZZbHJzXMpy/akVqK2crUm/H9gptDlwloslXhhSQKFwX5jn5wTaE2bJCl9S/6QunSkjwqB9jDpp+CcoteUXTr1mqzWfVvlFM9ag3ESWfPJ9I6xz0oWlRQFgZpOoIII5FjQ6FjErcZZU8oKCWyVv6mnnB8i+CgEqzMdKDqGzjLaPApoIu2TjmJSV4HPiZ2LdYL0arYWZ2FKpaVKGJTqTwlJHwkUdJ09PKqWlAUcbthV66Qw/gY7wgzgrhCuEZ1IAzplCm0pOMgDItlVxyiacZdFZRlFbNlZrKgyMKiMhiL1dsxzeM1ftlwKHEVO8ACaoUcjlElT1HUvCwxOErsEsikqocdlwTiSNSk+VR9Y0C73lSzgUMShmQHrs7xibJbFSwrCWxBjBdmJw1Dxp4eUrZWGfjBRXY7/hqSTwg1q8XSSUMO7LD8oy9+nnHR0ckpN9jJDGVNwglMsqKW0zfY5QParas/AXb6tkBTfPKOjolFq+jbAAqYrEAnjB8RDUfOlIusbylMaEGgBPFvTQPHR0V5XoyHFskhYCpgbLEBVhy5M/y5whmM+JFMOT7O7mPY6Ewq1ZuwhFs74sxckGm+/Ov3s3sCe5SMSSoaMCSN3Gn+I6Ohc+nx8GTpFi56FuAHA1Y5bPy2iiVJqeEkZu7AbVOX7x0dAhBc+IeWj02oITQYySWTiwpL/lUWBqNHgKZMmDPCgK4eBlKA0GMuev0jo6HikuhGyU6Qj4fEp9n4dHzguxTkhLMkl3UW3zJOZMdHRpRtbAnQJbrGZjFIxKrTQbU6acoylssSwSCCBkwGzV9hHR0UwZGpcQTV7ASkoNKH1i2QskgzFZZPk/SOjo76skpOI8sE/CXSfMfpDldpejioD00Gjx0dHFkgnI9OEvbYnt95hLhKXUOX0hJOmzF8KtC9Y6OjohFRWjlyylKTTfTKVWcvl6RfJkPHR0M2xIxSZGdZWgdNnKjsN46OgpuhZQXKizvMIUlKThIY/rAqpUdHQ6JN7LE2RWIJNOcMrRIlsDLdNQ75DmDmdY6OhVseqstsVknElUsljQKIqQHyByzMELumYGKUgEF3eg3Jf5x0dHJLK1JnQoLiUT7rmq4lAHmKZftCq0WYpLEZR7HRbDkcnTJZMaSs9k2VRq3tDSTKLax0dFJSFjFUf//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xQTEhUUExQWFhUXFxgaGRcYGRwcHRwYGBgcHBwYHRgaHCgiGh8lHRcYIjEhJSkrLjAuHR8zODMsNygtLiwBCgoKDg0OGxAQGywkICQsLDQ0LCwsLCw3LCwsNCwsLCwsLCwsLCwsLCwsLCwsLCwsNCwsLCwsLCwsLCwsLCwsLP/AABEIAKgBLAMBIgACEQEDEQH/xAAbAAACAwEBAQAAAAAAAAAAAAAEBQIDBgABB//EAD0QAAECAwYDBgQEBQQDAQAAAAECEQADIQQFEjFBUSJhcQYTMoGRoUKxwfAUUtHxFSNicuEHM4KSFrLic//EABkBAAMBAQEAAAAAAAAAAAAAAAECAwAEBf/EACgRAAICAgIBAwQCAwAAAAAAAAABAhEDIRIxQRMiUQQyYXGBkaHR8P/aAAwDAQACEQMRAD8A+qhUXJDVirujE01pHO2X4onjj1Ij3u4vQiFs2kVd3E0houUI8CYDYORWV8og0X4BHECFtmsqAj3DEgImEwbM2ULSYh3ZgsxArAjWZSK0yjE+7iKrRtFa5pMEO2WmXEMMUkneJIMYai0SzEky4j38eCYYwuy7CBtESsaRXHqRGoFFVrtCUJdamTziuz2iWoOlaT0I+xBM2WlQZQBGxrC+1XVZyOJCQ5YVIqxLUPWNT8BTQwwRxEKpVxIR/trmo/tmKb0Lj2i9NjmJr3y1hjRSUE5aFKR8jBphDC0VTLWhKsJPEQSE6kChIGsK7vt80yzjActhLEEu9GOZppFPaGxpWmWZlJqFOkpLEE0IfmKEZRr1aM9OhwiclVQafekelUfN7Les6StKe8CQ7qSUk4q5BT/TWNnY77lLISThUcquCN3jQqSDLQ2xxzx6lESKYpQjkQeIqS8TVFcyYwJOQBNOUagWypSmzjzG8EEAjcHL9Y87uNQeQO8eY6xbOTR4ElScRNcm9Wf6iA+w+AuSaxbOziiSmsEzZZeGSFZWmcGjzvtoFSY9xQvFDhyZ8SE8mAkmLEqgOKMFqmmPBOMDLtABZw+zxJK43EwR3xiJWYrxiPDMEbijUWBR3ixU4wKJkSK4NAokqa8ReOSY9CoFDHARICPMUe441GPRHY4gox6lMHiCz0qiSFCIsIkFJEbiAnijiYgZyYgZ1aQaMXRmu381QsxALJUWxNUKOR+Y83jQY4DvUoMoiYHSc+XOM1o37MHcnayb+HXKKmmgDC54hVlcgKpIrqrJojc/aJaJyZZmlalliFKJAFDQk18v3+d9rO0CSpUuSkywFEHCQAQKDw+LSpLUyzJDuSQqYQpc5SCcWAJOSklLYthmaaIVtBUH9zElkX2xPtky9RLtAGiCXU/X9/OF/aS9FrTiTmTT1pCV1hgpZVwjiIDnq1M3gsyVrS2JNMuHb/lEpO7SHh8sHTb5UxJTMbM0I55jXlCVF4E4gioUSEqVQgIJZ1FmcuPnG/7M2tQSqWVpThOIAoJzNW4t6+cNJ9j71SSvCsJ0VLYeIF2US54ffOBjh0xpybVAP+nvfCUszsTKUChyCOeFiaUHWNV3kUBQAYRVNm0IypntHQSoKXMivHCz+IFTJSzsMatEUqK5q5aZnQEyzTAUpJzYP1aAYDkW9EgGWskBBODV0GqWbRNU1bwwyk2kKDjKFt72ZEzApXwliRmEqo/kWz0ePJiUSEOVUZqhyToAAHJ5QdULTsR9trVa8TSkKFnQHmLHxFnZgXwj9dofonJSgTkKJSQFNRiMiOv1hcLIZ1ZvBLo0p6q//RQ/9R5vAl73h3CVyqFDAJahSGYhtQM+TxOXyO9GvsE0K4mYKqOh184LnKrnGduGasSwVkEZJAzAAyPOntDeausUihGAofaLMB2hMm+m+H3iab/P5R6wPTn8FuSGM6eEeOg/McvM6RKXa0EtiD9c+m/lCq03sFpbCz8/oQQfOMrNszTKKcZ4UuC+lBkOcK4Sim2K226R9CnSUrzSFdQD84EtMqzyg8zu5YNAXCHJ0DEOeQhLdtqmAFKlqQgsQzKWncAlwB6+UO7GLMFYwxmM3eLcr6Y1VA5CkIoyauiif5LbNISQ6O9A5qmeuFZf1ETMhWkxfmEEf+r+8FJtCPzD1iYmp/MPWDswvKJv50H/AIH54/pC5N8TPxHcCWlZSnEpQUQADTYseUfPu2PbmcZ0yUlRRLBbh5M9Qa6+vSKez/a5ctBTJZ83KQ6ualZnk8O4uk0wRn3aPo94do0ypiZRQSo1UygWHrnyLQ5l2gEAsoAh/CTT/i8fBLLa5ky0zlzQrCarWGyUdi2j5e0fSZnb6zps4CETAQkJGLDoGBcPXWFlKkaKcno2xtCBmpuqSPmI42+TT+YipYcQqWyFeUfIp/aOZ3ZxzVjEykgK40kZKB+E8tag5wok9t7RIBwkThTEopTUsTVBBbPxAQsJuXgpPFx7Z91EwHKvSJBcfOLj7f2VYT3tmky1lnUlKWcnXhxDfWNLbu1XdFKu5xyVBsaFAgKZ2OwYbRUj0PLXaUIS6n5Bw55CI3ba0TUBYcAvSmhbSMrfF59/ZzOlhSXBAxOQG1DOOfnyhrc1raSjCgFJSCDiz5nnvziUMnKTXwFqkmOFmPMULZ14LHwp9dI6TegKXLDcP7/4ikmo9sCdjPHFNtSFy1pJABSa/WAU2/E5KUlAYODXE/6EfeUJ94p8ASOMKUx/KxCqaFy9ee0KpxfRqZ8I7W9mZshaitIAxEJ5tUkbgDWFlhmrwrAUxUlgT6s+jsA/6x9k7dyDPl1ZLjNsxmRvkkGPkVjsrTCFHhSlSt3YgNQg6vnpFYStEZxSZv7nBKUBS8TJTXQ8OcaGxpZwTCS40JMtNGJQlRH9w/eHdnUnJ2Mc9bKp+Ccm091OSrTI9DGosdsTNSFIUCD7HYiMFe1rCThBCzowqOvplygrs9blSylA+IgcTtXWnM6Ro5EnQzg0rNuoLAFR4m8tPpAk1S1nCg0HjmD3Cf6ueQ6xn+0HaYS0KBPEaYaKcZZuMPUjL1GH/wDIbXhVOlh5aKOFMogZ4Uk8SU0cDJ+sVUtitas+sSZstKcLABy3Q5551Jz2MX2VbJAIyo+5BaMhcdtTbpEucVsuXVQLABYcJfSpJPWPZvaNaZYEtpilKCBMBZOJWw1JzOgesJKfHwPBcjT3jak4gkAqUQoFAaoOqj8I5/rCG0WmYmbKISZisTTFBiEIcABLsHViBfMh8tKPxaUSkkMpajhK1OAtY8TPVQBpyypCtKzKCAtRSkFjhbIElI/6kj/hCpvtoPmkaxVrSEpGNJUaNnkCR8hGSvCfjtMtIUk4lgHGKCpJcNUFh6xbK4VqUC7AAJJDjTE2ZFGdtYTXshXepmpB4UqUMhQJJGetAP3h2rZFs1dyXxLlAJWr+XMGNFPASohcscg4I6w7s/aaRgTiUxwp+QrHzQImApq4lhIYKCqGmGhNTh9oY2WUoJbulUJGRORbPDDctmcRkL2RWh9PrpA676rwhxuxb/sfo8BS7IH4i5zD/MDIeQggSN4d5JFeMUervAlsUwB9E6+f6NBEm0MGSoM+jfZhULUibPTZwHwHGpWzUYb1LGKryvgpWqXgcYsIYOo14iC9GBGmZhVNhlT6HMm3zFTK/wC2ktUMVKBrp4RvqelWtlvCpdBI5QqFkSKBKWHIaR7MYDCksTRxQgHM0rDOcidGns1tQciE75/MwfItKSlwrxF6baewjCWuaEBJL8aglyd9al4JmrWlUpIUE4y75MhIqqr035s0c81KT29DqKrQ47QGSJE7hTjUhRBIFSxAU7Z0z5GPh1inYKDMuxFNNnzje9qraVGbhWVhMtKBqMSlByH0YmvXYR88vHgqnk1agw+KCWhZNpWMbPfCmUlLgqDUzNGyaIieoLYs4qRWF9gCtClzm9WH06Q2EoICcIbV2Z+hhp0tFMMXL3C+8J61KAdio1PWLk3bOKMcuVNWhykLShRDiniAblHt52w4kh3FM6683j6X2asYnWGSkKnDCAtSEBLEuVcIZhVz91HKkgZO2fNpNkmAhMyWpP8AUUqYbEl8LVNRlG57E3KqZKmqdISoAAg4uNORKKpNFM4YwyvKyYZCyZi2KapaWCWY4cWBwKuwMOuz6ChawS6FpSoKelS3nQjyA2iUs9Nm9NuNsAsF2zUCbLJdIViLJAI4RUAZuCnyTAn8aVZUplhQwCaHJqyCxy01htaL1ly1zZayEgnEFH8pSE6Z+GMdb7sUrFKJASoOmYSCk/Emoq3AfIcohGfLLY3GoUfQrZOCkgoIKVZEZaV+VYTLvFSJYIws+Rd8y2WdWpyNRoj7D3tikrllVMNHiFlvDGJgPwEsX4cOJgobFy/nFsjUF8mwweR6NJeAmIlAEpKikEsGOJRADlWeuW8Lr07QyrGnDPnjEw/lyximFhWr8LmpJrlRoUdtu0s+XIliUTjnDimgOwSBRNKKy6N5x80lXVPmElMqYo5k4VepUfmTD4I848mRyy4S4o196/6jFbiXJ4dDMWokBmZkkAeTdIQp7QkEK7iSW2Kwau9cTb6awmRIYkKDEZg0jQ3Hd9lIPeqKVnw4iAhudP1HTOOqklogm5aZrrotInSJcxCVJXLD4MyqWc00zFAxpVILR1snLK2lgjqWfqTl0zjPWftBMlBcqWspCyQV4QAEpfDhrqVEl8gB5E2O9ipLISwQ4L1ClADEX1USCf8AMc+WF7R0YpV2MJVqmIcMyueo5coYfxRIQkkjiAI/uyeEthvHvjhXQJ3YH5U/aDJfZ9VpUoBaZaUJGFg7tyempiKjWnoo5WwW0pXaZxlyAS4daieECtVHz+kNFoMpIQoPKQgiWAFeI/EVEAPq494a2exCzSe7lsCpRxK1OEBidxxu3IQEbL3qggI/mKozlJJ1dSTSElNdDK1tGKl2/uJzSlshYC1CnCrEoYWIIpmxyBaHd43lME2z4kzEhCKukoBWQokgkM3hbzhV2mkolWmZKS4Qlg6hjJJSAVOrEQCRRtG1eG96YwBinKUpRcDAh9KEgBkhvto6HOL4/klGL2/gl2hvQy1jifu5fdoS1AWd2oU5nI+UC2C1KmiWFO5yJIISHJoNDri9oCm2daqqMvEzFkgk7upYUT7CBrYjCpKlCYhRIGNBxJJNOJFA55AecMoJqrGc+MrocybyWpRAWorAYEMQAMk9WoMqDzghV4zVnulrwpZkhaSks6ahQUoHhBGmkJJkpSQ8pZBFVAhLFJ8NJalHzbaJ3VPUF96ohfdlICHIBWqgDLFAwUo0OTaxqaA+EnpbNOqbOFQoSkgcKSyWGj4aqJ/NrvFFltc0A4ZrBRKhgNC/xUI1+UUybY4mTbSEqqQgAs6iMyp2JyzaFNz23CgggUUWdqClK+cLibdpmzJJ9Gutiu5SO8IxkYm/pf8ASGtlsqVoCu8SEkYswSxpQddfbWPmvaC+1TZpxregag0PtFtl7Wfh1S1S+NQQQpJJAck7cjlFHFtk26XZK/rvm2K1qUV4UTCo4054XBwt+Z2oOuVYVybStVoExwU7Ag8Lux6nM84vv7tD+IVjWkPlhIoQMlFBdlDd8qaBlVgl4ZoJQA5IYF2rViDDK62Zd0jS3j2qmqmtJKQlOHhYEE5kEmpcu4iy8e1CkJQU0W3GKYWI8IauJ9R5xVfvZpKEfiJC8Us6bHb+npv5Rj5pKlACpJYCMqfRm+Kt9j+878mTUy197iUguwDYTkCAwG9RV4st0y0Tv5ypjsgCqqhKQGHWmWcU3dYkSOKdxLcMgHhDaqIz6DzeCrbeSyo4QyQkEMABXkIRz3otHE2rloVWe8l/7ZAYjxVxUycktvQDWL5MkLStKnxAbaV83q/lyj2agzHXqGDnpoepgUpWgGYpRST6nzHSKOOkyLvrsou+UQpY1Br97UhmhSyCAp/6Tk242P2YAkKCQliSrM0pXMdI78Sp2Gb0P28acbZTHNRjRXbVEs4IUDUfUR9YuuelNjkJCyghCMZTQthqlxqSfaPkNsnqNFeLI6xprHe+CUhJSQQgAFyOhFK6RPLBuNInzfPRvZ82XOmJlIfuQlS1/mzoAWYVOz1zpDT8U0kSkKYBJCSrMP4dNIwab7wWcTMXGt0sWyGvrClF62icsiSFqcigyBNGfIAnJ4nHEuFTM8km9GhNmmqtaBOV3ieEqoQG/LyPTeNNfUjvU9zLlDFNOFAyGGWkgq/tqQDz5xhLp7SzZS8RNQ2EkOzHiHRucfULCr8QhM3jLy2BJCaFiRStWFIXJxhsHOTMLZ+zn4dgpSgrJcshjXUKBZSSQajaIXtITKllEtipZCmxMWADB+rZ51yh72jveXJJSlISoCrVNNHj53NnFRWvEXNSXjRfN2zphCcI2aW47WZtqkBqjgYGgZHEW01NIf8Aay9RLHdI1SWL50r0zjOXVisaVTJowqWlKpbbqSXSXq4bSlYBtVu7yUTmQKPmNx97xXG0lrqyGT7gS/cE5KCE8QZ164QDw+tQ+xhSmVQKGlCd3GfJj97661S8FnkyhwrUMasQcgKDgsWemEU20YtlLztOIJCWDMHHIM302i72znSpFlpu8qQnCxUSSWIcJGepc9NucNsEtEpIRQcjUc33esJ7uvct3RSFJqa1Zh6b7/SNJYzZ0WZdoSn+cpKkJSX4VqaqRqwJL8qRLIrotikldiu6roXav9pYK2VwFLA4WyU5AzcdM9YnIXPsswd6Jsoilap6OKaGoJHvGl7KWfBZJdolpwzKkgMMaHbDzoMQOhGbEwxk23vCVKKsBHJikChIbIv84nKZSPehMO1aJzBYwmiSRk5OZbJ6VypDeTJMuQubOUUrU5SUFihI1pmSdC4brGL7WXWJa1zZKWlKw4wMk7K5Av5Ft4PnX8qbYkAiuAJUotUoYUA6RDNjbScPL3+CmOW3GQvmXgpawZ8pMxKa96KLwpcjEE0UaZCnKOtN6lcyiwyieEaYQyRUOKExbItJ/DqQUjA5TjJ1NdNvqBCu2ykHjXMCFJySPEoHZtIvjgn4FyS4+QqXOOIFWoOX3yhgUoMs4yQkuNyeY6b6Rn7JNWosxOrgAFgHNFUNOkGLtPelWEufhSNAPhINRTXJ9Yqse9sm8mhjb7qly5YUFKCQAxxEmp09fKArrsQSpS+9SJa0gBRTQLxAgFhQM+1SKZRO/wC2+GS9JYAVzUw32+sDXLPxLMpXgmAhubUPWFUZcbYXOPNJLotvectEvugoK4iSepcMDl1NekBSjMSkDAa1gaWJhThEtSmLAhJ06CD7BZJpQ4S4O5A9jpFIriiTlydie8LViUSzRGzgAPmo5cv8xfaLJhJcPXMfWKmrBtVo3FqVsitNIql/3EPBFqWGYQPKcvhDjrBXQJVyofXdey5DMXCqLQqqVA8onPCazpACUgElLcSFFh4tU1ofWM9gIVhIKSfzOPOvzhndNuEtyzgUUN0qBBBGo3hXHyUjkTfwBzbQSKmC5E8gpDjCU65O2m0LrSUhSglyl6PtEUTmFKjYwXG0KsrTGmMYKqVUnKgjy8i8uWBkcst6wtmWokAbCnSGEtaMKBNUAUnTkXqQPk/rAp6C5xkmkR/EgoSkMkpdzuPv5wKpbF9WjpFnMxbIoTqogCsTvS7ZlnWEzGxEPSvvrBSSElkbLJVlWtSSoYUkgYny5xvZvaWziX3cyyoSUsEhsaSkDh4j8mjKXXc1rmyxMlSytJcUKQaf3GLJ1htFnKTNlGWCWdSUkOfMiv3lEJuEnTatfkql8f5Jy7sK096qWVS3NElkpFKE13FOecNbPaTJlzEyZZE2eAkgOEpRsl8zU1J3Ma64p9mmS5YWplBAWUjhFSUk6AihcPtFt4X3LlAmRL71KfGoMyU611L6BzHNPPbpR/vQEmZjsxcC0K72ZIKz8CVlkDYmnEetPnG5sEyalNZIp4asEhmol+u5jHdou2SJ1lJQkpxHCHo5DE5eX2IqsPbZfcJQQSoBkqJzFWfpUemcLLFkye6S3/35CtAd/wB1LNrVjWAVnHQ5Amoz084GuKwpmzloUf5SSMszrnswJMG2izCcEzVFSFKoUkENXMA5g5wLZms85ndKg4PNsP1MdMXVKRRyfH2lXalRmTy1EoYAP0fzwiALrUkzEpWpkk8ROWEVfLZ4cXPZLNMmTV2krKuBkper5jhq1AXhHfEpEszwiiBSW7k5jhf+1zXnFITUnxohJUrDb5vPv1gu6iXpoCThSD0OW5Plm7bwFgr2rQ0d/r6R5Z7YQoElwzEQfeSe8TiSl6BmO/5nyGWZ84stEm7KLnuq0TkLmSQ4Qa1YkmpSNDTMc4tsV+zBiSpsJclIDVYsPUx9An3ebJdU1CDxhH8wpL1mFIUX1GFTPs0YK1LBCWSxCUuBkQAwV96mEx5OdtDyhxo1Vltfc2SWJkwcAqxzcuE82cB4slTe7mLFcExayNcK1KJy0CtP6n3jBXnaVroo00H1Lawxl3iqeqXLDhKlJCyHGrk9RU+UI8THjl8G4vO0g2MgA4rSkJT/AGaE7Ahj6PGMuCXLIKZy8Ca10pnWH1ut4ShRn4lqlsEs1UkMlRagBavMZZPgwlTHNgH8nETwwclLxfn/AEUyzUXFrs0lpvdE6YmVLS0pD4Sc1bkjn6wunS+9FSHBOGufIv7GFFnmlJcZwyxDClthF4w4KokHPn9w2sSVGSopSoqmHuwkByAKrp/1HmYNsHZ9alhU1ISlIfCSHfTwlxu/KLp96KkWeXKSWmLQFEtUBVcPUhvswllzVd0ubiOYSS5q4JL75CFXJp1odtJ72RtdgmgqeWVpehDqO/jDv1LvDbs3cJmEEP8A3KDYX6a9PaFd13gtKmQpgoEEE02B5F2jfXHOwyEpAL4cS2bwn/DRz/WZsmOFLyUwY4yfICXdawopSeIUD0fVwdAz/dIEXZVgkO7a0NdcxvDibayqYkaBJY7Nr1ZURUkglwc9K+4jkxZsi7OtpHz+0gkqI0zhckkVh1PIlrJ0OfLlCy2tpHqRZy5I+QCct4lYyxf7MXSZILqcOGLHWPLUlIW6KBgWO5H6RX8HLTuyd4zu8RLLF0AoOoYF016FvKKVIdzQZZk+vq8XS0Bbg1VRsvP6RKxWcqUUuxD51BYwLpBkrdkfwrgFQwksxG3SBZ0vARUHX9/SNNawhQTi4a15VFH8oQW+yhKixpX7ECErNONdDK4rJLViWs1cADMbnzAAz3jQyLNJJCsKAz1P/wAgnaMSjElik9R95wQbcuYAhSmHoD1ic8bk7sKlWhvftkQJyJiS6FM7BhTNn3HyirtDLOEINe7UQnosAt04feAVS5oHdrQcI4mAO2YMF2OxGecUxZ0yqdm60jfak70g6ZpblvESrJL4iCEk4QWNCchvCm22iZbFJS5EtyQ5chviI6H3iqTYJq2S2BCSc82q9Mz5w6u+70yknAD7uW+9I5moQbkux0/BeuxIXLSkpH8sEJ4mPsHO+cFTsHdCWJaCRljJWBoWSTnAU62BCcRBbWmXXXWBUWyT4krKiRQJSo0ObFTRJQlIa0j23XXJPFOmMEJoEpwjoBvr6wvu+0ykj+TgCgfHOW2vwoAJ9oPmSlqTgwpQFNVZdRBhfZbgKXU4UU1asdMWkqchHcn0PUJeWpSlBSw3n02DiMra561CrDiqxcf4yMLLynTHNSEnSrUgITT1joUCcslaHNimKRNSSoghTONjR/fLnE7+nS8KpaSFMpydlZBAORCQ/m7GFcmYpTAAnRwK/bQTeFkShgClyQnCHxJOuIN9YOkwNtoXoLEH38ucMbDNYlJLO7bPpodzAktAIwjOu1dtaaZxCWtSVcJYjIg0yhhLN3cwtFqkmUCSJYwt/SxId+T5wNaLumIGBcpRyAwjEWPw+ntFfYO9MFpCcYSJoUk7OA6elX1j6XOmpYhkrJoXL7af5bKPKz5nhyca12dcHyjZ8YvexYMwz6OCW5tkdNdYrs8iaU4knIPQgNpX7yj6TartkLJCZICiCKMeLcFtzCG29lJkuWp5gDtUIZKXy4syBmSG5OWjpxfVRmqElidmQlSlkFuLF8TnLzY56EZiKp6iTgSCMwRzG43iSVLlKfQGhS+EtT3zrX5RTNWVzHBLqOermkdaIMpSCS3pBdhQpS0y9VqAbqWf6x5bLIqTMZVCGIyPnQwbcSSbSlZfhC1kmmSTX1IjOSq0aMd0EX9OC7RNINArCOiQB9IPuOz97Z58r4nCwNz9j3hAZhJ61hncltMgzJxHDhw/3KJcAfdBCTT4Uu9Dwa57I2WwFBClBiSWSdhQkjqw9Y+gC1hCEghnALAHblTyj51dlsXOtGJZcrKRyFcgNhtG8mWWW3E6sQYbZaAUy9I4PrPuSkdv01cdFqxhrhFQwS41bTy9oGnJUT4Mqf7ihlqwS0SkrUGEwgt4V5Gm++Y94rvi+UyVhATi4QSQDmX/AMRz44tukWm0lbMFabSokgmA1KUdaRdbk8RbePZaQ1do9rSPN23TJdyBh1Bp5x09JmLOZCBhcD8oYdTHqysAKY4cng2w2nDLxCmInQO4hbaQ3FN0KpSyguBxdInKWzl6msFz5uMganWprz+9oukXSonwONy4PofvnB5JdicX4F1TBuDvUpGS0hq5EbP9YaWW5AlyQpWzZ03AgqZI7wBk0qAGTw71+8ojLOr0Osb8iqV2fWEY0rSSNPo8CzpYWEl2Iphy1rGksllIDAAbkuT7fKFl8WSWgpWlQKiSVADRs+lPeEjluVDcKQZY1TAgIUh2DO+lPWOsF3FKuFYAJ8L+1coE/ihloCRxJJcOcqbRZZ501bFikdPpCtSV+DaNA2EjKhz+9jBQmAByHfN9Kt0hVIsBwuV4txy0IO4/SOXeaZaSliani+ItkyM6V9Y5+NvWxuhlMnhiGBB5e766QHKs4qQkAnlq+dKGBkX0hg4UAfzBqxcQVgKQ4roBTnlDcHEW+RF1Gm3zAr0i2yWhPgHiAOKvNwWPX1g8T8SagO9frFGEIcsE+bU++sLy8BSFVslSzi4ATTnCuxdnUKapd9cgGOkNrTeckEu/lQe5iFm7QyMmIG7xV+sl7UwezyB2y3IkAyy4KwpykCjFhvEuw60iepc0BczC3FVtD5tR+u8Ku0y5KpmOUs1clxR+UUm+HUVlABNThJFTmRoN6vFfS5YmvnsTmuX6N1enZ2yzyVYVSzqUMEg0A4W6ZNGXvDs7Z5SF/wA2YtYBKUhIGR1fYVzER/8AKpxQlCEmjVNSWyeB1zio4pisLkkYFJdx1JZwaPC4cWXHqUtfHYZcJdIq7I3kLPaRNKQsAEMofmo9PCWesa2+P9RnJTLkpSPzK4j6BgPWEtguYzJQIQgCYrGJilutKBRikJALsTTeEEqWRiVhQRVPHXzHOmcWax5Hb3QKlGOjRq7bzVsMDH+mpqNHFNMoDm3gqY6lLXTPES/Rj5QhE8BJQksCKnPEQX8hyiAUXwu4cVhlhhHpUZZ5LQ1SkkOC+bhxl/a9fSAjJCDjWGGiKjEoabhIo58huGFoupCZYVLmnFnhKak50IPLaFUormEpCcajXI4uEaAZ9GhotPoGS12eT8axjIzObUfbYNQN0gu7pxwzaknuinoCRT2giz3etSEoZi9eT1NPbyhim5lSkkjCaVfrtSFlkitAjB2JrLJAGKZ4Bnz5DnA9vtpmEaIT4UjID6mLLZLUsniCm0AZuggQMM35xRLyxG60hv2VA75IOqhXmAS3nG+nT0ipOQ84wXZZX85I1fdtDprGwnjADVz0jzvq43k/g9L6NXjDrFNTMzLAjEFbEf4eEM22kkqbxVzGRyz5NFcy1qShVGxcPTFSnrE5PEHAHNt2gY8fFtl8nwhJMnynKVIHUZ+sCzZUoFwtXQj6xC8pOCYUu9Ysu251TqgsN2eO90ldnl226oZJtYmyu7RL5JcjP/MAWGzKmYkUABqdtD8ooLyllCs0lqaxp7DZUWaXjmgElQ0Jahb75xObUFrz0NFuT2V3Zd8tNA0wuMtCNvOHUuzlHEoBIzo58/fKFNxzUJtapq1AoKFAYdyQwbkBl0hpaCkrNaE04nGYcPk37Rz5oSrlY8XuqKrdaSlJwBwGLct84XTO9mUqkHUUzy8/0h1Lw5JDc+Y0bnWBxPQs92ohBVQKO+Qoau4iMZUtIerEy7vUCEqnNWlS9Rpv06wXZuzeJiMmd6MfN/vlBFunS5ACSQ50Izoz6tUZcoEl3vMdgG/KQMj0fLr7xZSySVxF4xQwtnZ8Sk0WEnQKr7eUZ28LTNQWUATun9I0HcKJCpiyobDLJyB6jlC2/LEpY4XatVgBuinoI2KW6k7BJa0KhbRMFFFC+pY/p95QpM8hwanc1/xHTJRBahPJzHfhlkjhNcqZ9N47kkjlbbCJFtDMoIbmCT66Q17J3pgn4VOUKBABOR0Z+jRRK7JzlpdJS+xOsL7VYptmmATElKgxFaGuYIzhG8eROKY3ujTaNzfd+IkVDqWRRJZhzOsYy1XpMmqKlKzOQyHlEL4vDvlhX9KQaNUZwHKMDDhUI/kznbCESDMVVXrFclSQ6Vv1EdMmkUEQMvWLGuno6ZJrw670+cMJV3ywl1LUpeiU78zt0gDuyRiYtu31iGEwGr8i9O6GGOZjAY4lasWXrxJ1fV8+sX25YwTEd2cROIVbCDUcLHQswI92gOyTJgq7hNWNRnSh5wVKmomKJmrUlSjVQH3pCy0NGhnPvKUJaCFqSQkDAzeGg6esEWC2yVJ7pchOgwgBSycNDiLsa5curi2u7LMAQZrqKSxKgztR1UA9YHuBZkkqAdQNdynrs7F4jBRcdWVlKSdMlb7pkkgOZLPiBAUX/wCLA6awTIumzDhCypVEnEhgD1xt88ogbWhRKycAchmfhIYUA0wmvPlE5EmWWBIc7b6Vbyh7aVOxdPY4sV2SgCHPhYtlXMvoMq7QLfHZQIlqXIBEwVBBzFXFNSNIptMpQRwh9gMydic8uZ12iFnvaYkEH0JNOWVTTX2iDxzT5Ql/DG9RPUkIrPec+TMC14nIyWDxDLI6Ubyhx2ntM1UqWrAEChUygaqFAxr1EA39efeFJLFtSKjk+vSEU+YCaBh7ncmLrHyak1sm5cU42eJWQXGcETJyVaV+sVSEKJxBLgUJajkax6qWVKZIrsKReyVaDrgXhnILOCsJ9afURurXUKY1Y9coyVvlgTcaaJSUYj/VpTo37QVNtwQmaoEgqCakl3Pwj0jhzQ9RqSPS+ll6cWn4CLymshKMy50zbX3MU2S0EJZoFuKb3hmKW5NPJwqGiLE8NSh7S0Z+ouZmbcsrmrO5PzjQ2W3Iky6F6UG5hDInYJjnnFS0LWp0pJ+UWnBS0+jzFLjtBt1JM20GYsPXE3PTy/SNTOthwFw4NCB9sYVXRZyhDEcRNdaNQGC/wWJsRAA0GTdCWjlyuMpfotjVIVGxLUrEkJzqlOmwpDCzSygYluTkKs1NB1+3gxNrShQCElX9Wn31i8zEzC5TU6tAlkbW+hkkAWpS1YUpokAAPrTiJb28oJtV3pUnGfFR1MHZi6S+uY8hllFdrmYWcNh1AO5ahMTu22YnC2USR11LtkWy3yhHyq0FteRha7JKmIdSKswLMrTPfTb2gOzLXLSWDhOZc05Pr0rBEy2FK+NNBQqSW1pnQjKI26YHxOVtUJGbsfL0iUbXtfRm/IwsRSqWp0lNKEj5h9aQtlTTiUlQcB3yGXKKrHeKlUYgkVxOXbc7c+RggTlJ4kuRmxPEORHyMFqhYtgkyXUnQauf06Z0ge22jADUAvQkg0IpTSPZ0qcpeNDiWwNBhoRVmz6bgjnFqJUpQHeBQA+Ghxcy2Riq13sL2JkX1MSQRUMX+T/KJTb8RNQETUuAcjn1eDrVYpaaMGyfJwaAM7vz2hTabICGlylBviVs/LXrF4+m90RfJCS0IAUcOWnSICDLxu9UssdgabGKl2YpS6hU6bdefL9o6001o52nZ4VuYgJpAcZvHS5ZUWESlyOEk6H1OTRnQ65NWMUXjMIqsnRjHsvDMLKFd4dWCwIWAlvhAO9KmunWKLZdSpasqivQPSutI5fVjddHasMv2Kk2Bbl2z+zDAWIygFOQrQDM8xUMOZghSHSk6iALzlJdOKnMFnA05QVNydBniUFZ7PvYomhZSnF5HRqtrzgf+MjCQUAuoqFaDEasNP8AJ3gWZJlknjA5Co6RZZbHJzXMpy/akVqK2crUm/H9gptDlwloslXhhSQKFwX5jn5wTaE2bJCl9S/6QunSkjwqB9jDpp+CcoteUXTr1mqzWfVvlFM9ag3ESWfPJ9I6xz0oWlRQFgZpOoIII5FjQ6FjErcZZU8oKCWyVv6mnnB8i+CgEqzMdKDqGzjLaPApoIu2TjmJSV4HPiZ2LdYL0arYWZ2FKpaVKGJTqTwlJHwkUdJ09PKqWlAUcbthV66Qw/gY7wgzgrhCuEZ1IAzplCm0pOMgDItlVxyiacZdFZRlFbNlZrKgyMKiMhiL1dsxzeM1ftlwKHEVO8ACaoUcjlElT1HUvCwxOErsEsikqocdlwTiSNSk+VR9Y0C73lSzgUMShmQHrs7xibJbFSwrCWxBjBdmJw1Dxp4eUrZWGfjBRXY7/hqSTwg1q8XSSUMO7LD8oy9+nnHR0ckpN9jJDGVNwglMsqKW0zfY5QParas/AXb6tkBTfPKOjolFq+jbAAqYrEAnjB8RDUfOlIusbylMaEGgBPFvTQPHR0V5XoyHFskhYCpgbLEBVhy5M/y5whmM+JFMOT7O7mPY6Ewq1ZuwhFs74sxckGm+/Ov3s3sCe5SMSSoaMCSN3Gn+I6Ohc+nx8GTpFi56FuAHA1Y5bPy2iiVJqeEkZu7AbVOX7x0dAhBc+IeWj02oITQYySWTiwpL/lUWBqNHgKZMmDPCgK4eBlKA0GMuev0jo6HikuhGyU6Qj4fEp9n4dHzguxTkhLMkl3UW3zJOZMdHRpRtbAnQJbrGZjFIxKrTQbU6acoylssSwSCCBkwGzV9hHR0UwZGpcQTV7ASkoNKH1i2QskgzFZZPk/SOjo76skpOI8sE/CXSfMfpDldpejioD00Gjx0dHFkgnI9OEvbYnt95hLhKXUOX0hJOmzF8KtC9Y6OjohFRWjlyylKTTfTKVWcvl6RfJkPHR0M2xIxSZGdZWgdNnKjsN46OgpuhZQXKizvMIUlKThIY/rAqpUdHQ6JN7LE2RWIJNOcMrRIlsDLdNQ75DmDmdY6OhVseqstsVknElUsljQKIqQHyByzMELumYGKUgEF3eg3Jf5x0dHJLK1JnQoLiUT7rmq4lAHmKZftCq0WYpLEZR7HRbDkcnTJZMaSs9k2VRq3tDSTKLax0dFJSFjFUf//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angelfire.com/mb2/battle_hastings_1066/clovellhastingsstitched.jpg"/>
          <p:cNvPicPr>
            <a:picLocks noChangeAspect="1" noChangeArrowheads="1"/>
          </p:cNvPicPr>
          <p:nvPr/>
        </p:nvPicPr>
        <p:blipFill rotWithShape="1">
          <a:blip r:embed="rId2">
            <a:extLst>
              <a:ext uri="{28A0092B-C50C-407E-A947-70E740481C1C}">
                <a14:useLocalDpi xmlns:a14="http://schemas.microsoft.com/office/drawing/2010/main" val="0"/>
              </a:ext>
            </a:extLst>
          </a:blip>
          <a:srcRect l="46734"/>
          <a:stretch/>
        </p:blipFill>
        <p:spPr bwMode="auto">
          <a:xfrm>
            <a:off x="4860032" y="1484784"/>
            <a:ext cx="4180806"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69252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287</TotalTime>
  <Words>1241</Words>
  <Application>Microsoft Office PowerPoint</Application>
  <PresentationFormat>On-screen Show (4:3)</PresentationFormat>
  <Paragraphs>115</Paragraphs>
  <Slides>24</Slides>
  <Notes>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Impact</vt:lpstr>
      <vt:lpstr>Times New Roman</vt:lpstr>
      <vt:lpstr>NewsPrint</vt:lpstr>
      <vt:lpstr>PowerPoint Presentation</vt:lpstr>
      <vt:lpstr>PowerPoint Presentation</vt:lpstr>
      <vt:lpstr>PowerPoint Presentation</vt:lpstr>
      <vt:lpstr>What should Harold do?</vt:lpstr>
      <vt:lpstr>The battle begins…</vt:lpstr>
      <vt:lpstr>The Battle of Stamford Bridge</vt:lpstr>
      <vt:lpstr>PowerPoint Presentation</vt:lpstr>
      <vt:lpstr>Harald is dead!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galvin</dc:creator>
  <cp:lastModifiedBy>Anastasia Galvin</cp:lastModifiedBy>
  <cp:revision>37</cp:revision>
  <cp:lastPrinted>2017-09-27T07:23:27Z</cp:lastPrinted>
  <dcterms:created xsi:type="dcterms:W3CDTF">2014-12-03T14:20:01Z</dcterms:created>
  <dcterms:modified xsi:type="dcterms:W3CDTF">2017-09-27T08:56:23Z</dcterms:modified>
</cp:coreProperties>
</file>