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30"/>
  </p:notesMasterIdLst>
  <p:sldIdLst>
    <p:sldId id="256" r:id="rId2"/>
    <p:sldId id="262" r:id="rId3"/>
    <p:sldId id="263" r:id="rId4"/>
    <p:sldId id="264" r:id="rId5"/>
    <p:sldId id="257" r:id="rId6"/>
    <p:sldId id="259" r:id="rId7"/>
    <p:sldId id="275" r:id="rId8"/>
    <p:sldId id="260" r:id="rId9"/>
    <p:sldId id="282" r:id="rId10"/>
    <p:sldId id="261" r:id="rId11"/>
    <p:sldId id="273" r:id="rId12"/>
    <p:sldId id="265" r:id="rId13"/>
    <p:sldId id="266" r:id="rId14"/>
    <p:sldId id="270" r:id="rId15"/>
    <p:sldId id="277" r:id="rId16"/>
    <p:sldId id="271" r:id="rId17"/>
    <p:sldId id="274" r:id="rId18"/>
    <p:sldId id="272" r:id="rId19"/>
    <p:sldId id="267" r:id="rId20"/>
    <p:sldId id="278" r:id="rId21"/>
    <p:sldId id="283" r:id="rId22"/>
    <p:sldId id="284" r:id="rId23"/>
    <p:sldId id="285" r:id="rId24"/>
    <p:sldId id="287" r:id="rId25"/>
    <p:sldId id="268" r:id="rId26"/>
    <p:sldId id="269" r:id="rId27"/>
    <p:sldId id="286" r:id="rId28"/>
    <p:sldId id="276"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B9B9"/>
    <a:srgbClr val="F59B39"/>
    <a:srgbClr val="740000"/>
    <a:srgbClr val="7E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6A5DD2-B301-4914-9477-6A130A421BC8}" type="datetimeFigureOut">
              <a:rPr lang="en-GB" smtClean="0"/>
              <a:t>20/08/2015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8C83DB-98B8-4349-9769-9CB812DB9378}" type="slidenum">
              <a:rPr lang="en-GB" smtClean="0"/>
              <a:t>‹#›</a:t>
            </a:fld>
            <a:endParaRPr lang="en-GB"/>
          </a:p>
        </p:txBody>
      </p:sp>
    </p:spTree>
    <p:extLst>
      <p:ext uri="{BB962C8B-B14F-4D97-AF65-F5344CB8AC3E}">
        <p14:creationId xmlns:p14="http://schemas.microsoft.com/office/powerpoint/2010/main" val="3945927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Token economy is a </a:t>
            </a:r>
            <a:r>
              <a:rPr lang="en-US" dirty="0" err="1" smtClean="0"/>
              <a:t>behavioural</a:t>
            </a:r>
            <a:r>
              <a:rPr lang="en-US" dirty="0" smtClean="0"/>
              <a:t> based therapy for anorexia.  It is based on the idea that anorexia is a learnt </a:t>
            </a:r>
            <a:r>
              <a:rPr lang="en-US" dirty="0" err="1" smtClean="0"/>
              <a:t>behaviour</a:t>
            </a:r>
            <a:r>
              <a:rPr lang="en-US" dirty="0" smtClean="0"/>
              <a:t> that has developed through rewards. Token economy therefore seeks to reward eating and ‘good eating </a:t>
            </a:r>
            <a:r>
              <a:rPr lang="en-US" dirty="0" err="1" smtClean="0"/>
              <a:t>behaviours</a:t>
            </a:r>
            <a:r>
              <a:rPr lang="en-US" dirty="0" smtClean="0"/>
              <a:t>’. The therapy has been found to be reasonably successful which therefore supports the underlying theory’s (</a:t>
            </a:r>
            <a:r>
              <a:rPr lang="en-US" dirty="0" err="1" smtClean="0"/>
              <a:t>behavioural</a:t>
            </a:r>
            <a:r>
              <a:rPr lang="en-US" dirty="0" smtClean="0"/>
              <a:t> approach) validity.</a:t>
            </a:r>
          </a:p>
          <a:p>
            <a:endParaRPr lang="en-GB" dirty="0"/>
          </a:p>
        </p:txBody>
      </p:sp>
      <p:sp>
        <p:nvSpPr>
          <p:cNvPr id="4" name="Slide Number Placeholder 3"/>
          <p:cNvSpPr>
            <a:spLocks noGrp="1"/>
          </p:cNvSpPr>
          <p:nvPr>
            <p:ph type="sldNum" sz="quarter" idx="10"/>
          </p:nvPr>
        </p:nvSpPr>
        <p:spPr/>
        <p:txBody>
          <a:bodyPr/>
          <a:lstStyle/>
          <a:p>
            <a:fld id="{7F8C83DB-98B8-4349-9769-9CB812DB9378}" type="slidenum">
              <a:rPr lang="en-GB" smtClean="0"/>
              <a:t>11</a:t>
            </a:fld>
            <a:endParaRPr lang="en-GB"/>
          </a:p>
        </p:txBody>
      </p:sp>
    </p:spTree>
    <p:extLst>
      <p:ext uri="{BB962C8B-B14F-4D97-AF65-F5344CB8AC3E}">
        <p14:creationId xmlns:p14="http://schemas.microsoft.com/office/powerpoint/2010/main" val="1600612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From blue eye book.</a:t>
            </a:r>
            <a:endParaRPr lang="en-GB" dirty="0"/>
          </a:p>
        </p:txBody>
      </p:sp>
      <p:sp>
        <p:nvSpPr>
          <p:cNvPr id="4" name="Slide Number Placeholder 3"/>
          <p:cNvSpPr>
            <a:spLocks noGrp="1"/>
          </p:cNvSpPr>
          <p:nvPr>
            <p:ph type="sldNum" sz="quarter" idx="10"/>
          </p:nvPr>
        </p:nvSpPr>
        <p:spPr/>
        <p:txBody>
          <a:bodyPr/>
          <a:lstStyle/>
          <a:p>
            <a:fld id="{7F8C83DB-98B8-4349-9769-9CB812DB9378}" type="slidenum">
              <a:rPr lang="en-GB" smtClean="0"/>
              <a:t>18</a:t>
            </a:fld>
            <a:endParaRPr lang="en-GB"/>
          </a:p>
        </p:txBody>
      </p:sp>
    </p:spTree>
    <p:extLst>
      <p:ext uri="{BB962C8B-B14F-4D97-AF65-F5344CB8AC3E}">
        <p14:creationId xmlns:p14="http://schemas.microsoft.com/office/powerpoint/2010/main" val="32332346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04FE115-6754-48A2-8FBD-2AEB5F4AD40F}" type="datetimeFigureOut">
              <a:rPr lang="en-GB" smtClean="0"/>
              <a:t>20/08/2015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5A14E3-0CAC-433A-8A5E-31B1563A6DD4}"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4FE115-6754-48A2-8FBD-2AEB5F4AD40F}" type="datetimeFigureOut">
              <a:rPr lang="en-GB" smtClean="0"/>
              <a:t>20/08/2015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5A14E3-0CAC-433A-8A5E-31B1563A6DD4}"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4FE115-6754-48A2-8FBD-2AEB5F4AD40F}" type="datetimeFigureOut">
              <a:rPr lang="en-GB" smtClean="0"/>
              <a:t>20/08/2015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5A14E3-0CAC-433A-8A5E-31B1563A6DD4}"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804FE115-6754-48A2-8FBD-2AEB5F4AD40F}" type="datetimeFigureOut">
              <a:rPr lang="en-GB" smtClean="0"/>
              <a:t>20/08/2015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5A14E3-0CAC-433A-8A5E-31B1563A6DD4}"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4FE115-6754-48A2-8FBD-2AEB5F4AD40F}" type="datetimeFigureOut">
              <a:rPr lang="en-GB" smtClean="0"/>
              <a:t>20/08/2015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5A14E3-0CAC-433A-8A5E-31B1563A6DD4}"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04FE115-6754-48A2-8FBD-2AEB5F4AD40F}" type="datetimeFigureOut">
              <a:rPr lang="en-GB" smtClean="0"/>
              <a:t>20/08/2015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5A14E3-0CAC-433A-8A5E-31B1563A6DD4}"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4FE115-6754-48A2-8FBD-2AEB5F4AD40F}" type="datetimeFigureOut">
              <a:rPr lang="en-GB" smtClean="0"/>
              <a:t>20/08/2015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25A14E3-0CAC-433A-8A5E-31B1563A6DD4}"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4FE115-6754-48A2-8FBD-2AEB5F4AD40F}" type="datetimeFigureOut">
              <a:rPr lang="en-GB" smtClean="0"/>
              <a:t>20/08/2015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25A14E3-0CAC-433A-8A5E-31B1563A6DD4}"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4FE115-6754-48A2-8FBD-2AEB5F4AD40F}" type="datetimeFigureOut">
              <a:rPr lang="en-GB" smtClean="0"/>
              <a:t>20/08/2015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25A14E3-0CAC-433A-8A5E-31B1563A6DD4}"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4FE115-6754-48A2-8FBD-2AEB5F4AD40F}" type="datetimeFigureOut">
              <a:rPr lang="en-GB" smtClean="0"/>
              <a:t>20/08/2015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5A14E3-0CAC-433A-8A5E-31B1563A6DD4}"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4FE115-6754-48A2-8FBD-2AEB5F4AD40F}" type="datetimeFigureOut">
              <a:rPr lang="en-GB" smtClean="0"/>
              <a:t>20/08/2015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5A14E3-0CAC-433A-8A5E-31B1563A6DD4}" type="slidenum">
              <a:rPr lang="en-GB" smtClean="0"/>
              <a:t>‹#›</a:t>
            </a:fld>
            <a:endParaRPr lang="en-GB"/>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804FE115-6754-48A2-8FBD-2AEB5F4AD40F}" type="datetimeFigureOut">
              <a:rPr lang="en-GB" smtClean="0"/>
              <a:t>20/08/2015</a:t>
            </a:fld>
            <a:endParaRPr lang="en-GB"/>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525A14E3-0CAC-433A-8A5E-31B1563A6DD4}" type="slidenum">
              <a:rPr lang="en-GB" smtClean="0"/>
              <a:t>‹#›</a:t>
            </a:fld>
            <a:endParaRPr lang="en-GB"/>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616" y="2708920"/>
            <a:ext cx="7117180" cy="1470025"/>
          </a:xfrm>
        </p:spPr>
        <p:txBody>
          <a:bodyPr/>
          <a:lstStyle/>
          <a:p>
            <a:r>
              <a:rPr lang="en-GB" dirty="0" smtClean="0"/>
              <a:t>Including IDA’s in your essay</a:t>
            </a:r>
            <a:endParaRPr lang="en-GB" dirty="0"/>
          </a:p>
        </p:txBody>
      </p:sp>
      <p:sp>
        <p:nvSpPr>
          <p:cNvPr id="3" name="Subtitle 2"/>
          <p:cNvSpPr>
            <a:spLocks noGrp="1"/>
          </p:cNvSpPr>
          <p:nvPr>
            <p:ph type="subTitle" idx="1"/>
          </p:nvPr>
        </p:nvSpPr>
        <p:spPr>
          <a:xfrm>
            <a:off x="1187624" y="4077072"/>
            <a:ext cx="7117180" cy="861420"/>
          </a:xfrm>
        </p:spPr>
        <p:txBody>
          <a:bodyPr>
            <a:normAutofit lnSpcReduction="10000"/>
          </a:bodyPr>
          <a:lstStyle/>
          <a:p>
            <a:endParaRPr lang="en-GB" b="1" dirty="0" smtClean="0"/>
          </a:p>
          <a:p>
            <a:r>
              <a:rPr lang="en-GB" sz="2400" b="1" dirty="0" smtClean="0"/>
              <a:t>Starter: </a:t>
            </a:r>
            <a:r>
              <a:rPr lang="en-GB" sz="2400" dirty="0" smtClean="0"/>
              <a:t>What does ‘IDA’ stand for?</a:t>
            </a:r>
            <a:endParaRPr lang="en-GB" sz="2400" dirty="0"/>
          </a:p>
        </p:txBody>
      </p:sp>
      <p:sp>
        <p:nvSpPr>
          <p:cNvPr id="4" name="TextBox 3"/>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r>
              <a:rPr lang="en-GB" i="1" u="sng" kern="0" dirty="0" smtClean="0">
                <a:solidFill>
                  <a:prstClr val="white"/>
                </a:solidFill>
              </a:rPr>
              <a:t>:</a:t>
            </a:r>
          </a:p>
          <a:p>
            <a:pPr marL="285750" indent="-285750">
              <a:buFont typeface="Arial" panose="020B0604020202020204" pitchFamily="34" charset="0"/>
              <a:buChar char="•"/>
              <a:defRPr/>
            </a:pPr>
            <a:r>
              <a:rPr lang="en-GB" kern="0" dirty="0" smtClean="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smtClean="0">
                <a:solidFill>
                  <a:prstClr val="white"/>
                </a:solidFill>
              </a:rPr>
              <a:t>To be able to apply them to different situations.</a:t>
            </a:r>
            <a:endParaRPr lang="en-GB" kern="0" dirty="0">
              <a:solidFill>
                <a:prstClr val="white"/>
              </a:solidFill>
            </a:endParaRPr>
          </a:p>
        </p:txBody>
      </p:sp>
    </p:spTree>
    <p:extLst>
      <p:ext uri="{BB962C8B-B14F-4D97-AF65-F5344CB8AC3E}">
        <p14:creationId xmlns:p14="http://schemas.microsoft.com/office/powerpoint/2010/main" val="10156010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0" y="3167633"/>
            <a:ext cx="2391147" cy="2495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77271"/>
            <a:ext cx="9324528" cy="648072"/>
          </a:xfrm>
          <a:solidFill>
            <a:srgbClr val="FFB9B9"/>
          </a:solidFill>
        </p:spPr>
        <p:txBody>
          <a:bodyPr/>
          <a:lstStyle/>
          <a:p>
            <a:r>
              <a:rPr lang="en-GB" dirty="0" smtClean="0">
                <a:solidFill>
                  <a:schemeClr val="bg1"/>
                </a:solidFill>
              </a:rPr>
              <a:t>IDA: </a:t>
            </a:r>
            <a:r>
              <a:rPr lang="en-GB" b="1" dirty="0" smtClean="0">
                <a:solidFill>
                  <a:schemeClr val="bg1"/>
                </a:solidFill>
              </a:rPr>
              <a:t>Ethical issues (issue)</a:t>
            </a:r>
            <a:endParaRPr lang="en-GB" b="1" dirty="0">
              <a:solidFill>
                <a:schemeClr val="bg1"/>
              </a:solidFill>
            </a:endParaRPr>
          </a:p>
        </p:txBody>
      </p:sp>
      <p:sp>
        <p:nvSpPr>
          <p:cNvPr id="10" name="TextBox 9"/>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
        <p:nvSpPr>
          <p:cNvPr id="4" name="Rounded Rectangle 3"/>
          <p:cNvSpPr/>
          <p:nvPr/>
        </p:nvSpPr>
        <p:spPr>
          <a:xfrm rot="401047">
            <a:off x="6400263" y="781497"/>
            <a:ext cx="2620161" cy="2276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t>What ethical issues with studies can you think of from AS?</a:t>
            </a:r>
            <a:endParaRPr lang="en-GB" sz="2400" dirty="0"/>
          </a:p>
        </p:txBody>
      </p:sp>
      <p:sp>
        <p:nvSpPr>
          <p:cNvPr id="6" name="TextBox 5"/>
          <p:cNvSpPr txBox="1"/>
          <p:nvPr/>
        </p:nvSpPr>
        <p:spPr>
          <a:xfrm>
            <a:off x="107503" y="908720"/>
            <a:ext cx="6092117" cy="3416320"/>
          </a:xfrm>
          <a:prstGeom prst="rect">
            <a:avLst/>
          </a:prstGeom>
          <a:noFill/>
        </p:spPr>
        <p:txBody>
          <a:bodyPr wrap="square" rtlCol="0">
            <a:spAutoFit/>
          </a:bodyPr>
          <a:lstStyle/>
          <a:p>
            <a:r>
              <a:rPr lang="en-GB" dirty="0" smtClean="0"/>
              <a:t>The most important are:</a:t>
            </a:r>
          </a:p>
          <a:p>
            <a:endParaRPr lang="en-GB" dirty="0"/>
          </a:p>
          <a:p>
            <a:pPr marL="285750" indent="-285750">
              <a:buFont typeface="Arial" panose="020B0604020202020204" pitchFamily="34" charset="0"/>
              <a:buChar char="•"/>
            </a:pPr>
            <a:r>
              <a:rPr lang="en-GB" dirty="0" smtClean="0"/>
              <a:t>Did the study have severe ethical issues that mean it is unlikely to be replicated?</a:t>
            </a:r>
          </a:p>
          <a:p>
            <a:endParaRPr lang="en-GB" dirty="0" smtClean="0"/>
          </a:p>
          <a:p>
            <a:pPr marL="285750" indent="-285750">
              <a:buFont typeface="Arial" panose="020B0604020202020204" pitchFamily="34" charset="0"/>
              <a:buChar char="•"/>
            </a:pPr>
            <a:r>
              <a:rPr lang="en-GB" dirty="0" smtClean="0"/>
              <a:t>Was the research into a ‘socially sensitive’ area in which the findings have had a problematic effect in the real world?</a:t>
            </a:r>
          </a:p>
          <a:p>
            <a:endParaRPr lang="en-GB" dirty="0"/>
          </a:p>
          <a:p>
            <a:pPr marL="285750" indent="-285750">
              <a:buFont typeface="Arial" panose="020B0604020202020204" pitchFamily="34" charset="0"/>
              <a:buChar char="•"/>
            </a:pPr>
            <a:r>
              <a:rPr lang="en-GB" dirty="0" smtClean="0"/>
              <a:t>Did the study have ethical issues that mean that it cannot </a:t>
            </a:r>
            <a:r>
              <a:rPr lang="en-GB" b="1" i="1" u="sng" dirty="0" smtClean="0"/>
              <a:t>easily</a:t>
            </a:r>
            <a:r>
              <a:rPr lang="en-GB" dirty="0" smtClean="0"/>
              <a:t> be generalised to humans? (they can with caution!).</a:t>
            </a:r>
            <a:endParaRPr lang="en-GB" dirty="0"/>
          </a:p>
        </p:txBody>
      </p:sp>
      <p:sp>
        <p:nvSpPr>
          <p:cNvPr id="7" name="Rounded Rectangle 6"/>
          <p:cNvSpPr/>
          <p:nvPr/>
        </p:nvSpPr>
        <p:spPr>
          <a:xfrm>
            <a:off x="149156" y="3188626"/>
            <a:ext cx="8856984" cy="244420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solidFill>
              </a:rPr>
              <a:t>A fundamental belief of some approaches’ theories (e.g. behavioural and biological) is that all organisms are essentially the same, and so the underlying genetics or processes of learning etc. must be the same in all species. Some research therefore uses animals on the basis that the processes/behaviour are the same in simpler forms.</a:t>
            </a:r>
          </a:p>
          <a:p>
            <a:pPr algn="ctr"/>
            <a:r>
              <a:rPr lang="en-GB" b="1" dirty="0" smtClean="0">
                <a:solidFill>
                  <a:schemeClr val="bg1"/>
                </a:solidFill>
              </a:rPr>
              <a:t>However, other approaches would argue that humans are NOT the same and therefore it is difficult to generalise results to humans.</a:t>
            </a:r>
            <a:endParaRPr lang="en-GB" b="1" dirty="0">
              <a:solidFill>
                <a:schemeClr val="bg1"/>
              </a:solidFill>
            </a:endParaRPr>
          </a:p>
        </p:txBody>
      </p:sp>
    </p:spTree>
    <p:extLst>
      <p:ext uri="{BB962C8B-B14F-4D97-AF65-F5344CB8AC3E}">
        <p14:creationId xmlns:p14="http://schemas.microsoft.com/office/powerpoint/2010/main" val="1018878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7271"/>
            <a:ext cx="9324528" cy="648072"/>
          </a:xfrm>
          <a:solidFill>
            <a:srgbClr val="FFB9B9"/>
          </a:solidFill>
        </p:spPr>
        <p:txBody>
          <a:bodyPr/>
          <a:lstStyle/>
          <a:p>
            <a:r>
              <a:rPr lang="en-GB" dirty="0" smtClean="0">
                <a:solidFill>
                  <a:schemeClr val="bg1"/>
                </a:solidFill>
              </a:rPr>
              <a:t>IDA: </a:t>
            </a:r>
            <a:r>
              <a:rPr lang="en-GB" b="1" dirty="0" smtClean="0">
                <a:solidFill>
                  <a:schemeClr val="bg1"/>
                </a:solidFill>
              </a:rPr>
              <a:t>Practical applications (issue)</a:t>
            </a:r>
            <a:endParaRPr lang="en-GB" b="1" dirty="0">
              <a:solidFill>
                <a:schemeClr val="bg1"/>
              </a:solidFill>
            </a:endParaRPr>
          </a:p>
        </p:txBody>
      </p:sp>
      <p:sp>
        <p:nvSpPr>
          <p:cNvPr id="10" name="TextBox 9"/>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
        <p:nvSpPr>
          <p:cNvPr id="6" name="TextBox 5"/>
          <p:cNvSpPr txBox="1"/>
          <p:nvPr/>
        </p:nvSpPr>
        <p:spPr>
          <a:xfrm>
            <a:off x="210223" y="1052736"/>
            <a:ext cx="8712968" cy="3046988"/>
          </a:xfrm>
          <a:prstGeom prst="rect">
            <a:avLst/>
          </a:prstGeom>
          <a:noFill/>
        </p:spPr>
        <p:txBody>
          <a:bodyPr wrap="square" rtlCol="0">
            <a:spAutoFit/>
          </a:bodyPr>
          <a:lstStyle/>
          <a:p>
            <a:r>
              <a:rPr lang="en-GB" sz="2400" dirty="0" smtClean="0">
                <a:solidFill>
                  <a:schemeClr val="bg1"/>
                </a:solidFill>
              </a:rPr>
              <a:t>The </a:t>
            </a:r>
            <a:r>
              <a:rPr lang="en-GB" sz="2400" b="1" i="1" dirty="0" smtClean="0">
                <a:solidFill>
                  <a:schemeClr val="bg1"/>
                </a:solidFill>
              </a:rPr>
              <a:t>value </a:t>
            </a:r>
            <a:r>
              <a:rPr lang="en-GB" sz="2400" dirty="0" smtClean="0">
                <a:solidFill>
                  <a:schemeClr val="bg1"/>
                </a:solidFill>
              </a:rPr>
              <a:t>of any research is enhanced </a:t>
            </a:r>
          </a:p>
          <a:p>
            <a:r>
              <a:rPr lang="en-GB" sz="2400" dirty="0" smtClean="0">
                <a:solidFill>
                  <a:schemeClr val="bg1"/>
                </a:solidFill>
              </a:rPr>
              <a:t>if it has a real world practical application.</a:t>
            </a:r>
          </a:p>
          <a:p>
            <a:endParaRPr lang="en-GB" sz="2400" dirty="0">
              <a:solidFill>
                <a:schemeClr val="bg1"/>
              </a:solidFill>
            </a:endParaRPr>
          </a:p>
          <a:p>
            <a:r>
              <a:rPr lang="en-GB" sz="2400" dirty="0" smtClean="0">
                <a:solidFill>
                  <a:schemeClr val="bg1"/>
                </a:solidFill>
              </a:rPr>
              <a:t>Also, if these practical applications are </a:t>
            </a:r>
            <a:r>
              <a:rPr lang="en-GB" sz="2400" b="1" dirty="0" smtClean="0">
                <a:solidFill>
                  <a:schemeClr val="bg1"/>
                </a:solidFill>
              </a:rPr>
              <a:t>successful</a:t>
            </a:r>
            <a:r>
              <a:rPr lang="en-GB" sz="2400" dirty="0" smtClean="0">
                <a:solidFill>
                  <a:schemeClr val="bg1"/>
                </a:solidFill>
              </a:rPr>
              <a:t> then it further </a:t>
            </a:r>
            <a:r>
              <a:rPr lang="en-GB" sz="2400" i="1" dirty="0" smtClean="0">
                <a:solidFill>
                  <a:schemeClr val="bg1"/>
                </a:solidFill>
              </a:rPr>
              <a:t>supports the validity </a:t>
            </a:r>
            <a:r>
              <a:rPr lang="en-GB" sz="2400" dirty="0" smtClean="0">
                <a:solidFill>
                  <a:schemeClr val="bg1"/>
                </a:solidFill>
              </a:rPr>
              <a:t>of the theory it was based on. </a:t>
            </a:r>
          </a:p>
          <a:p>
            <a:endParaRPr lang="en-GB" sz="2400" dirty="0">
              <a:solidFill>
                <a:schemeClr val="bg1"/>
              </a:solidFill>
            </a:endParaRPr>
          </a:p>
          <a:p>
            <a:r>
              <a:rPr lang="en-GB" sz="2400" dirty="0" smtClean="0">
                <a:solidFill>
                  <a:schemeClr val="bg1"/>
                </a:solidFill>
              </a:rPr>
              <a:t>E.g. Token economy </a:t>
            </a:r>
            <a:r>
              <a:rPr lang="en-GB" sz="2400" dirty="0">
                <a:solidFill>
                  <a:schemeClr val="bg1"/>
                </a:solidFill>
              </a:rPr>
              <a:t>-</a:t>
            </a:r>
            <a:r>
              <a:rPr lang="en-GB" sz="2400" dirty="0" smtClean="0">
                <a:solidFill>
                  <a:schemeClr val="bg1"/>
                </a:solidFill>
              </a:rPr>
              <a:t> a behavioural based therapy for anorexia.</a:t>
            </a:r>
            <a:endParaRPr lang="en-GB" sz="2400" dirty="0">
              <a:solidFill>
                <a:schemeClr val="bg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308919">
            <a:off x="7049709" y="106066"/>
            <a:ext cx="1374954" cy="18987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ounded Rectangle 2"/>
          <p:cNvSpPr/>
          <p:nvPr/>
        </p:nvSpPr>
        <p:spPr>
          <a:xfrm>
            <a:off x="395536" y="3933056"/>
            <a:ext cx="8280920" cy="18722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i="1" u="sng" dirty="0" smtClean="0">
                <a:solidFill>
                  <a:schemeClr val="tx1">
                    <a:lumMod val="75000"/>
                  </a:schemeClr>
                </a:solidFill>
              </a:rPr>
              <a:t>Task</a:t>
            </a:r>
            <a:r>
              <a:rPr lang="en-GB" sz="2000" i="1" dirty="0" smtClean="0">
                <a:solidFill>
                  <a:schemeClr val="tx1">
                    <a:lumMod val="75000"/>
                  </a:schemeClr>
                </a:solidFill>
              </a:rPr>
              <a:t> - Find and write about </a:t>
            </a:r>
            <a:r>
              <a:rPr lang="en-GB" sz="2000" b="1" i="1" dirty="0" smtClean="0">
                <a:solidFill>
                  <a:schemeClr val="tx1">
                    <a:lumMod val="75000"/>
                  </a:schemeClr>
                </a:solidFill>
              </a:rPr>
              <a:t>a real world application IDA </a:t>
            </a:r>
            <a:r>
              <a:rPr lang="en-GB" sz="2000" i="1" dirty="0" smtClean="0">
                <a:solidFill>
                  <a:schemeClr val="tx1">
                    <a:lumMod val="75000"/>
                  </a:schemeClr>
                </a:solidFill>
              </a:rPr>
              <a:t>for the following:</a:t>
            </a:r>
          </a:p>
          <a:p>
            <a:pPr marL="285750" indent="-285750">
              <a:buFont typeface="Arial" panose="020B0604020202020204" pitchFamily="34" charset="0"/>
              <a:buChar char="•"/>
            </a:pPr>
            <a:r>
              <a:rPr lang="en-GB" sz="2000" dirty="0" smtClean="0"/>
              <a:t>Theory and research surrounding the role of the LH in eating behaviour.</a:t>
            </a:r>
          </a:p>
          <a:p>
            <a:pPr marL="285750" indent="-285750">
              <a:buFont typeface="Arial" panose="020B0604020202020204" pitchFamily="34" charset="0"/>
              <a:buChar char="•"/>
            </a:pPr>
            <a:r>
              <a:rPr lang="en-GB" sz="2000" dirty="0" smtClean="0"/>
              <a:t>Theory and research of the evolution of ‘taste aversion’. </a:t>
            </a:r>
          </a:p>
          <a:p>
            <a:pPr marL="285750" indent="-285750">
              <a:buFont typeface="Arial" panose="020B0604020202020204" pitchFamily="34" charset="0"/>
              <a:buChar char="•"/>
            </a:pPr>
            <a:r>
              <a:rPr lang="en-GB" sz="2000" dirty="0" smtClean="0"/>
              <a:t>The biological explanation of AN.</a:t>
            </a:r>
          </a:p>
        </p:txBody>
      </p:sp>
    </p:spTree>
    <p:extLst>
      <p:ext uri="{BB962C8B-B14F-4D97-AF65-F5344CB8AC3E}">
        <p14:creationId xmlns:p14="http://schemas.microsoft.com/office/powerpoint/2010/main" val="278584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4" y="116632"/>
            <a:ext cx="9155296" cy="648072"/>
          </a:xfrm>
          <a:solidFill>
            <a:srgbClr val="FFB9B9"/>
          </a:solidFill>
        </p:spPr>
        <p:txBody>
          <a:bodyPr/>
          <a:lstStyle/>
          <a:p>
            <a:pPr algn="ctr"/>
            <a:r>
              <a:rPr lang="en-GB" dirty="0" smtClean="0">
                <a:solidFill>
                  <a:schemeClr val="bg1"/>
                </a:solidFill>
              </a:rPr>
              <a:t>IDA: </a:t>
            </a:r>
            <a:r>
              <a:rPr lang="en-GB" b="1" dirty="0" smtClean="0">
                <a:solidFill>
                  <a:schemeClr val="bg1"/>
                </a:solidFill>
              </a:rPr>
              <a:t>Free will vs Determinism (debate)</a:t>
            </a:r>
            <a:endParaRPr lang="en-GB" b="1" dirty="0">
              <a:solidFill>
                <a:schemeClr val="bg1"/>
              </a:solidFill>
            </a:endParaRPr>
          </a:p>
        </p:txBody>
      </p:sp>
      <p:sp>
        <p:nvSpPr>
          <p:cNvPr id="10" name="TextBox 9"/>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
        <p:nvSpPr>
          <p:cNvPr id="3" name="TextBox 2"/>
          <p:cNvSpPr txBox="1"/>
          <p:nvPr/>
        </p:nvSpPr>
        <p:spPr>
          <a:xfrm>
            <a:off x="107504" y="908720"/>
            <a:ext cx="7056784" cy="5170646"/>
          </a:xfrm>
          <a:prstGeom prst="rect">
            <a:avLst/>
          </a:prstGeom>
          <a:noFill/>
        </p:spPr>
        <p:txBody>
          <a:bodyPr wrap="square" rtlCol="0">
            <a:spAutoFit/>
          </a:bodyPr>
          <a:lstStyle/>
          <a:p>
            <a:r>
              <a:rPr lang="en-GB" sz="2200" dirty="0" smtClean="0"/>
              <a:t>Determinism is the view that an individual’s behaviour is </a:t>
            </a:r>
            <a:r>
              <a:rPr lang="en-GB" sz="2200" b="1" dirty="0" smtClean="0"/>
              <a:t>shaped or controlled </a:t>
            </a:r>
            <a:r>
              <a:rPr lang="en-GB" sz="2200" dirty="0" smtClean="0"/>
              <a:t>by factors other than the individual’s free will. </a:t>
            </a:r>
          </a:p>
          <a:p>
            <a:endParaRPr lang="en-GB" sz="2200" dirty="0"/>
          </a:p>
          <a:p>
            <a:r>
              <a:rPr lang="en-GB" sz="2200" dirty="0" smtClean="0"/>
              <a:t>Such factors can be </a:t>
            </a:r>
            <a:r>
              <a:rPr lang="en-GB" sz="2200" b="1" dirty="0" smtClean="0"/>
              <a:t>internal </a:t>
            </a:r>
            <a:r>
              <a:rPr lang="en-GB" sz="2200" dirty="0" smtClean="0"/>
              <a:t>(e.g. hormones/genetics – biological approach) or </a:t>
            </a:r>
            <a:r>
              <a:rPr lang="en-GB" sz="2200" b="1" dirty="0" smtClean="0"/>
              <a:t>external </a:t>
            </a:r>
            <a:r>
              <a:rPr lang="en-GB" sz="2200" dirty="0" smtClean="0"/>
              <a:t>(e.g. environmental conditioning – behavioural approach).</a:t>
            </a:r>
          </a:p>
          <a:p>
            <a:endParaRPr lang="en-GB" sz="2200" dirty="0"/>
          </a:p>
          <a:p>
            <a:r>
              <a:rPr lang="en-GB" sz="2200" dirty="0" smtClean="0"/>
              <a:t>This can potentially mean that:</a:t>
            </a:r>
          </a:p>
          <a:p>
            <a:pPr marL="285750" indent="-285750">
              <a:buFont typeface="Arial" panose="020B0604020202020204" pitchFamily="34" charset="0"/>
              <a:buChar char="•"/>
            </a:pPr>
            <a:r>
              <a:rPr lang="en-GB" sz="2200" dirty="0"/>
              <a:t> </a:t>
            </a:r>
            <a:r>
              <a:rPr lang="en-GB" sz="2200" dirty="0" smtClean="0"/>
              <a:t>It removes people’s moral responsibility (for example institutional aggression).</a:t>
            </a:r>
          </a:p>
          <a:p>
            <a:pPr marL="285750" indent="-285750">
              <a:buFont typeface="Arial" panose="020B0604020202020204" pitchFamily="34" charset="0"/>
              <a:buChar char="•"/>
            </a:pPr>
            <a:r>
              <a:rPr lang="en-GB" sz="2200" dirty="0" smtClean="0"/>
              <a:t>People cannot take control of factors in their lives that may harm them (for example, anorexia/dieting).</a:t>
            </a:r>
            <a:endParaRPr lang="en-GB" sz="22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87285" y="1904256"/>
            <a:ext cx="2396838"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75342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4" y="116632"/>
            <a:ext cx="9155296" cy="648072"/>
          </a:xfrm>
          <a:solidFill>
            <a:srgbClr val="FFB9B9"/>
          </a:solidFill>
        </p:spPr>
        <p:txBody>
          <a:bodyPr/>
          <a:lstStyle/>
          <a:p>
            <a:pPr algn="ctr"/>
            <a:r>
              <a:rPr lang="en-GB" dirty="0" smtClean="0">
                <a:solidFill>
                  <a:schemeClr val="bg1"/>
                </a:solidFill>
              </a:rPr>
              <a:t>IDA: </a:t>
            </a:r>
            <a:r>
              <a:rPr lang="en-GB" b="1" dirty="0" smtClean="0">
                <a:solidFill>
                  <a:schemeClr val="bg1"/>
                </a:solidFill>
              </a:rPr>
              <a:t>Free will vs Determinism</a:t>
            </a:r>
            <a:endParaRPr lang="en-GB" b="1" dirty="0">
              <a:solidFill>
                <a:schemeClr val="bg1"/>
              </a:solidFill>
            </a:endParaRPr>
          </a:p>
        </p:txBody>
      </p:sp>
      <p:sp>
        <p:nvSpPr>
          <p:cNvPr id="10" name="TextBox 9"/>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
        <p:nvSpPr>
          <p:cNvPr id="4" name="Content Placeholder 2"/>
          <p:cNvSpPr txBox="1">
            <a:spLocks/>
          </p:cNvSpPr>
          <p:nvPr/>
        </p:nvSpPr>
        <p:spPr>
          <a:xfrm>
            <a:off x="257168" y="1107945"/>
            <a:ext cx="8640960" cy="4525963"/>
          </a:xfrm>
          <a:prstGeom prst="rect">
            <a:avLst/>
          </a:prstGeom>
          <a:solidFill>
            <a:srgbClr val="FFFF00"/>
          </a:solidFill>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3200" b="1" i="0" u="none" strike="noStrike" kern="1200" cap="none" spc="0" normalizeH="0" baseline="0" noProof="0" dirty="0" smtClean="0">
                <a:ln>
                  <a:noFill/>
                </a:ln>
                <a:solidFill>
                  <a:sysClr val="windowText" lastClr="000000"/>
                </a:solidFill>
                <a:effectLst/>
                <a:uLnTx/>
                <a:uFillTx/>
                <a:latin typeface="Calibri"/>
                <a:ea typeface="+mn-ea"/>
                <a:cs typeface="+mn-cs"/>
              </a:rPr>
              <a:t>Rudimentary</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1" u="none" strike="noStrike" kern="1200" cap="none" spc="0" normalizeH="0" baseline="0" noProof="0" dirty="0" smtClean="0">
                <a:ln>
                  <a:noFill/>
                </a:ln>
                <a:solidFill>
                  <a:sysClr val="windowText" lastClr="000000"/>
                </a:solidFill>
                <a:effectLst/>
                <a:uLnTx/>
                <a:uFillTx/>
                <a:latin typeface="Calibri"/>
                <a:ea typeface="+mn-ea"/>
                <a:cs typeface="+mn-cs"/>
              </a:rPr>
              <a:t>The biological explanation of Schizophrenia is deterministic, reductionist and socially </a:t>
            </a:r>
            <a:r>
              <a:rPr kumimoji="0" lang="en-GB" sz="3200" b="0" i="1" u="none" strike="noStrike" kern="1200" cap="none" spc="0" normalizeH="0" baseline="0" noProof="0" dirty="0" smtClean="0">
                <a:ln>
                  <a:noFill/>
                </a:ln>
                <a:solidFill>
                  <a:sysClr val="windowText" lastClr="000000"/>
                </a:solidFill>
                <a:effectLst/>
                <a:uLnTx/>
                <a:uFillTx/>
                <a:latin typeface="Calibri"/>
                <a:ea typeface="+mn-ea"/>
                <a:cs typeface="+mn-cs"/>
              </a:rPr>
              <a:t>sensitive.</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3200" b="1" i="0" u="none" strike="noStrike" kern="1200" cap="none" spc="0" normalizeH="0" baseline="0" noProof="0" dirty="0" smtClean="0">
                <a:ln>
                  <a:noFill/>
                </a:ln>
                <a:solidFill>
                  <a:sysClr val="windowText" lastClr="000000"/>
                </a:solidFill>
                <a:effectLst/>
                <a:uLnTx/>
                <a:uFillTx/>
                <a:latin typeface="Calibri"/>
                <a:ea typeface="+mn-ea"/>
                <a:cs typeface="+mn-cs"/>
              </a:rPr>
              <a:t>Basic</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1" u="none" strike="noStrike" kern="1200" cap="none" spc="0" normalizeH="0" baseline="0" noProof="0" dirty="0" smtClean="0">
                <a:ln>
                  <a:noFill/>
                </a:ln>
                <a:solidFill>
                  <a:sysClr val="windowText" lastClr="000000"/>
                </a:solidFill>
                <a:effectLst/>
                <a:uLnTx/>
                <a:uFillTx/>
                <a:latin typeface="Calibri"/>
                <a:ea typeface="+mn-ea"/>
                <a:cs typeface="+mn-cs"/>
              </a:rPr>
              <a:t>Biological explanations of Schizophrenia are on the nature side of the nature nurture debate as they argue that Schizophrenia is built into the genes of a person. Twin studies support the biological approach.</a:t>
            </a:r>
            <a:endParaRPr kumimoji="0" lang="en-GB" sz="3200" b="0" i="0" u="none" strike="noStrike" kern="1200" cap="none" spc="0" normalizeH="0" baseline="0" noProof="0" dirty="0">
              <a:ln>
                <a:noFill/>
              </a:ln>
              <a:solidFill>
                <a:sysClr val="windowText" lastClr="000000"/>
              </a:solidFill>
              <a:effectLst/>
              <a:uLnTx/>
              <a:uFillTx/>
              <a:latin typeface="Calibri"/>
              <a:ea typeface="+mn-ea"/>
              <a:cs typeface="+mn-cs"/>
            </a:endParaRPr>
          </a:p>
        </p:txBody>
      </p:sp>
      <p:sp>
        <p:nvSpPr>
          <p:cNvPr id="5" name="Content Placeholder 2"/>
          <p:cNvSpPr txBox="1">
            <a:spLocks/>
          </p:cNvSpPr>
          <p:nvPr/>
        </p:nvSpPr>
        <p:spPr>
          <a:xfrm>
            <a:off x="257168" y="980729"/>
            <a:ext cx="8640960" cy="4752528"/>
          </a:xfrm>
          <a:prstGeom prst="rect">
            <a:avLst/>
          </a:prstGeom>
          <a:solidFill>
            <a:schemeClr val="accent1">
              <a:lumMod val="20000"/>
              <a:lumOff val="80000"/>
            </a:schemeClr>
          </a:solidFill>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3200" b="0" i="0" u="none" strike="noStrike" kern="1200" cap="none" spc="0" normalizeH="0" baseline="0" noProof="0" dirty="0" smtClean="0">
                <a:ln>
                  <a:noFill/>
                </a:ln>
                <a:solidFill>
                  <a:sysClr val="windowText" lastClr="000000"/>
                </a:solidFill>
                <a:effectLst/>
                <a:uLnTx/>
                <a:uFillTx/>
                <a:latin typeface="Calibri"/>
                <a:ea typeface="+mn-ea"/>
                <a:cs typeface="+mn-cs"/>
              </a:rPr>
              <a:t>Reasonable: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1" u="none" strike="noStrike" kern="1200" cap="none" spc="0" normalizeH="0" baseline="0" noProof="0" dirty="0" smtClean="0">
                <a:ln>
                  <a:noFill/>
                </a:ln>
                <a:solidFill>
                  <a:sysClr val="windowText" lastClr="000000"/>
                </a:solidFill>
                <a:effectLst/>
                <a:uLnTx/>
                <a:uFillTx/>
                <a:latin typeface="Calibri"/>
                <a:ea typeface="+mn-ea"/>
                <a:cs typeface="+mn-cs"/>
              </a:rPr>
              <a:t>Biological explanations of Schizophrenia are on the nature side of the nature nurture debate </a:t>
            </a:r>
            <a:r>
              <a:rPr kumimoji="0" lang="en-US" sz="3200" b="1" i="1" u="none" strike="noStrike" kern="1200" cap="none" spc="0" normalizeH="0" baseline="0" noProof="0" dirty="0" smtClean="0">
                <a:ln>
                  <a:noFill/>
                </a:ln>
                <a:solidFill>
                  <a:sysClr val="windowText" lastClr="000000"/>
                </a:solidFill>
                <a:effectLst/>
                <a:uLnTx/>
                <a:uFillTx/>
                <a:latin typeface="Calibri"/>
                <a:ea typeface="+mn-ea"/>
                <a:cs typeface="+mn-cs"/>
              </a:rPr>
              <a:t>as they argue that Schizophrenia is built into the genes of a person.</a:t>
            </a:r>
            <a:r>
              <a:rPr kumimoji="0" lang="en-US" sz="3200" b="0" i="1" u="none" strike="noStrike" kern="1200" cap="none" spc="0" normalizeH="0" baseline="0" noProof="0" dirty="0" smtClean="0">
                <a:ln>
                  <a:noFill/>
                </a:ln>
                <a:solidFill>
                  <a:sysClr val="windowText" lastClr="000000"/>
                </a:solidFill>
                <a:effectLst/>
                <a:uLnTx/>
                <a:uFillTx/>
                <a:latin typeface="Calibri"/>
                <a:ea typeface="+mn-ea"/>
                <a:cs typeface="+mn-cs"/>
              </a:rPr>
              <a:t> Twin studies show </a:t>
            </a:r>
            <a:r>
              <a:rPr kumimoji="0" lang="en-US" sz="3200" b="1" i="1" u="none" strike="noStrike" kern="1200" cap="none" spc="0" normalizeH="0" baseline="0" noProof="0" dirty="0" smtClean="0">
                <a:ln>
                  <a:noFill/>
                </a:ln>
                <a:solidFill>
                  <a:sysClr val="windowText" lastClr="000000"/>
                </a:solidFill>
                <a:effectLst/>
                <a:uLnTx/>
                <a:uFillTx/>
                <a:latin typeface="Calibri"/>
                <a:ea typeface="+mn-ea"/>
                <a:cs typeface="+mn-cs"/>
              </a:rPr>
              <a:t>a higher concordance rate for schizophrenia in identical twins </a:t>
            </a:r>
            <a:r>
              <a:rPr kumimoji="0" lang="en-US" sz="3200" b="0" i="1" u="none" strike="noStrike" kern="1200" cap="none" spc="0" normalizeH="0" baseline="0" noProof="0" dirty="0" smtClean="0">
                <a:ln>
                  <a:noFill/>
                </a:ln>
                <a:solidFill>
                  <a:sysClr val="windowText" lastClr="000000"/>
                </a:solidFill>
                <a:effectLst/>
                <a:uLnTx/>
                <a:uFillTx/>
                <a:latin typeface="Calibri"/>
                <a:ea typeface="+mn-ea"/>
                <a:cs typeface="+mn-cs"/>
              </a:rPr>
              <a:t>than in non identical twins. However, twin studies also show that upbringing and nurture play an important role in the development of  Schizophrenia. If Schizophrenia were purely genetic, the concordance rate between MZ twins should be 100%.</a:t>
            </a:r>
            <a:endParaRPr kumimoji="0" lang="en-GB" sz="3200" b="0" i="0" u="none" strike="noStrike" kern="1200" cap="none" spc="0" normalizeH="0" baseline="0" noProof="0" dirty="0">
              <a:ln>
                <a:noFill/>
              </a:ln>
              <a:solidFill>
                <a:sysClr val="windowText" lastClr="000000"/>
              </a:solidFill>
              <a:effectLst/>
              <a:uLnTx/>
              <a:uFillTx/>
              <a:latin typeface="Calibri"/>
              <a:ea typeface="+mn-ea"/>
              <a:cs typeface="+mn-cs"/>
            </a:endParaRPr>
          </a:p>
        </p:txBody>
      </p:sp>
      <p:sp>
        <p:nvSpPr>
          <p:cNvPr id="6" name="Content Placeholder 2"/>
          <p:cNvSpPr txBox="1">
            <a:spLocks/>
          </p:cNvSpPr>
          <p:nvPr/>
        </p:nvSpPr>
        <p:spPr>
          <a:xfrm>
            <a:off x="107504" y="980728"/>
            <a:ext cx="8856984" cy="4752529"/>
          </a:xfrm>
          <a:prstGeom prst="rect">
            <a:avLst/>
          </a:prstGeom>
          <a:solidFill>
            <a:srgbClr val="F59B39"/>
          </a:solidFill>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1" u="none" strike="noStrike" kern="1200" cap="none" spc="0" normalizeH="0" baseline="0" noProof="0" dirty="0" smtClean="0">
                <a:ln>
                  <a:noFill/>
                </a:ln>
                <a:solidFill>
                  <a:sysClr val="windowText" lastClr="000000"/>
                </a:solidFill>
                <a:effectLst/>
                <a:uLnTx/>
                <a:uFillTx/>
                <a:latin typeface="Calibri"/>
                <a:ea typeface="+mn-ea"/>
                <a:cs typeface="+mn-cs"/>
              </a:rPr>
              <a:t>Biological explanations are strongly on the nature side of the nature-nurture debate as they argue that Schizophrenia is solely built into the genes of a person. There is some support for this from genetically modified mice who have been bred to have a particular gene and developed Schizophrenia(Zhang et al ). Similarly, twin studies show high concordance rates between identical twins. However, this can be seen as highly deterministic as it implies that people have little control over the development of schizophrenia when social factors such as stress and class clearly also play a part. </a:t>
            </a:r>
            <a:endParaRPr kumimoji="0" lang="en-GB" sz="3200" b="0" i="0" u="none" strike="noStrike" kern="1200" cap="none" spc="0" normalizeH="0" baseline="0" noProof="0" dirty="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229038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4" y="116632"/>
            <a:ext cx="9155296" cy="648072"/>
          </a:xfrm>
          <a:solidFill>
            <a:srgbClr val="FFB9B9"/>
          </a:solidFill>
        </p:spPr>
        <p:txBody>
          <a:bodyPr/>
          <a:lstStyle/>
          <a:p>
            <a:pPr algn="ctr"/>
            <a:r>
              <a:rPr lang="en-GB" dirty="0" smtClean="0">
                <a:solidFill>
                  <a:schemeClr val="bg1"/>
                </a:solidFill>
              </a:rPr>
              <a:t>IDA: </a:t>
            </a:r>
            <a:r>
              <a:rPr lang="en-GB" b="1" dirty="0" smtClean="0">
                <a:solidFill>
                  <a:schemeClr val="bg1"/>
                </a:solidFill>
              </a:rPr>
              <a:t>Reductionism (debate)</a:t>
            </a:r>
            <a:endParaRPr lang="en-GB" b="1" dirty="0">
              <a:solidFill>
                <a:schemeClr val="bg1"/>
              </a:solidFill>
            </a:endParaRPr>
          </a:p>
        </p:txBody>
      </p:sp>
      <p:sp>
        <p:nvSpPr>
          <p:cNvPr id="10" name="TextBox 9"/>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
        <p:nvSpPr>
          <p:cNvPr id="3" name="TextBox 2"/>
          <p:cNvSpPr txBox="1"/>
          <p:nvPr/>
        </p:nvSpPr>
        <p:spPr>
          <a:xfrm>
            <a:off x="-15164" y="764702"/>
            <a:ext cx="6084168" cy="3139321"/>
          </a:xfrm>
          <a:prstGeom prst="rect">
            <a:avLst/>
          </a:prstGeom>
          <a:noFill/>
        </p:spPr>
        <p:txBody>
          <a:bodyPr wrap="square" rtlCol="0">
            <a:spAutoFit/>
          </a:bodyPr>
          <a:lstStyle/>
          <a:p>
            <a:r>
              <a:rPr lang="en-GB" dirty="0" smtClean="0">
                <a:solidFill>
                  <a:schemeClr val="bg1"/>
                </a:solidFill>
              </a:rPr>
              <a:t>+ Benefits as it often means that the research has </a:t>
            </a:r>
            <a:r>
              <a:rPr lang="en-GB" b="1" dirty="0" smtClean="0">
                <a:solidFill>
                  <a:schemeClr val="bg1"/>
                </a:solidFill>
              </a:rPr>
              <a:t>great control over variables</a:t>
            </a:r>
            <a:r>
              <a:rPr lang="en-GB" dirty="0" smtClean="0">
                <a:solidFill>
                  <a:schemeClr val="bg1"/>
                </a:solidFill>
              </a:rPr>
              <a:t>, and can often discover causal relationships.</a:t>
            </a:r>
          </a:p>
          <a:p>
            <a:endParaRPr lang="en-GB" dirty="0" smtClean="0">
              <a:solidFill>
                <a:schemeClr val="bg1"/>
              </a:solidFill>
            </a:endParaRPr>
          </a:p>
          <a:p>
            <a:r>
              <a:rPr lang="en-GB" dirty="0" smtClean="0">
                <a:solidFill>
                  <a:schemeClr val="bg1"/>
                </a:solidFill>
              </a:rPr>
              <a:t>- However,  can be really problematic as it may </a:t>
            </a:r>
            <a:r>
              <a:rPr lang="en-GB" b="1" dirty="0" smtClean="0">
                <a:solidFill>
                  <a:schemeClr val="bg1"/>
                </a:solidFill>
              </a:rPr>
              <a:t>oversimplify a complex process </a:t>
            </a:r>
            <a:r>
              <a:rPr lang="en-GB" dirty="0" smtClean="0">
                <a:solidFill>
                  <a:schemeClr val="bg1"/>
                </a:solidFill>
              </a:rPr>
              <a:t>such as understanding the experiences of a schizophrenic . This can mean a reductionist approach or study may overlook a better and more holistic understanding of behaviour.</a:t>
            </a:r>
          </a:p>
          <a:p>
            <a:r>
              <a:rPr lang="en-GB" dirty="0" smtClean="0">
                <a:solidFill>
                  <a:schemeClr val="bg1"/>
                </a:solidFill>
              </a:rPr>
              <a:t>For example, the use of drugs to treat schizophrenia may miss the real under-lying causes of the problem.</a:t>
            </a:r>
            <a:endParaRPr lang="en-GB" dirty="0">
              <a:solidFill>
                <a:schemeClr val="bg1"/>
              </a:solidFill>
            </a:endParaRPr>
          </a:p>
        </p:txBody>
      </p:sp>
      <p:sp>
        <p:nvSpPr>
          <p:cNvPr id="4" name="Rounded Rectangle 3"/>
          <p:cNvSpPr/>
          <p:nvPr/>
        </p:nvSpPr>
        <p:spPr>
          <a:xfrm rot="577745">
            <a:off x="6039772" y="950535"/>
            <a:ext cx="3037661" cy="10517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Don’t forget – reductionism has both POSITIVES and NEGATIVES.</a:t>
            </a:r>
            <a:endParaRPr lang="en-GB"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3901" y="2911443"/>
            <a:ext cx="2236798" cy="19851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5616" y="3915886"/>
            <a:ext cx="5727700" cy="206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15164" y="764702"/>
            <a:ext cx="6576928" cy="5262979"/>
          </a:xfrm>
          <a:prstGeom prst="rect">
            <a:avLst/>
          </a:prstGeom>
          <a:solidFill>
            <a:srgbClr val="FFFF00"/>
          </a:solidFill>
          <a:ln>
            <a:solidFill>
              <a:schemeClr val="bg1"/>
            </a:solidFill>
          </a:ln>
        </p:spPr>
        <p:txBody>
          <a:bodyPr wrap="square">
            <a:spAutoFit/>
          </a:bodyPr>
          <a:lstStyle/>
          <a:p>
            <a:r>
              <a:rPr lang="en-GB" sz="2400" b="1" i="1" u="sng" dirty="0" smtClean="0">
                <a:solidFill>
                  <a:schemeClr val="bg1"/>
                </a:solidFill>
                <a:latin typeface="Constantia" panose="02030602050306030303" pitchFamily="18" charset="0"/>
              </a:rPr>
              <a:t>Example: </a:t>
            </a:r>
            <a:r>
              <a:rPr lang="en-GB" sz="2400" dirty="0" smtClean="0">
                <a:solidFill>
                  <a:schemeClr val="bg1"/>
                </a:solidFill>
                <a:latin typeface="Constantia" panose="02030602050306030303" pitchFamily="18" charset="0"/>
              </a:rPr>
              <a:t>In contrast to the behavioural approach the biological approach </a:t>
            </a:r>
            <a:r>
              <a:rPr lang="en-GB" sz="2400" b="1" dirty="0" smtClean="0">
                <a:solidFill>
                  <a:schemeClr val="bg1"/>
                </a:solidFill>
                <a:latin typeface="Constantia" panose="02030602050306030303" pitchFamily="18" charset="0"/>
              </a:rPr>
              <a:t>refutes</a:t>
            </a:r>
            <a:r>
              <a:rPr lang="en-GB" sz="2400" dirty="0" smtClean="0">
                <a:solidFill>
                  <a:schemeClr val="bg1"/>
                </a:solidFill>
                <a:latin typeface="Constantia" panose="02030602050306030303" pitchFamily="18" charset="0"/>
              </a:rPr>
              <a:t> the suggestion that anorexia is a result of learning through social learning, classical and operant conditioning.  Instead the biological approach has found </a:t>
            </a:r>
            <a:r>
              <a:rPr lang="en-GB" sz="2400" b="1" dirty="0" smtClean="0">
                <a:solidFill>
                  <a:schemeClr val="bg1"/>
                </a:solidFill>
                <a:latin typeface="Constantia" panose="02030602050306030303" pitchFamily="18" charset="0"/>
              </a:rPr>
              <a:t>evidence for the idea</a:t>
            </a:r>
            <a:r>
              <a:rPr lang="en-GB" sz="2400" dirty="0" smtClean="0">
                <a:solidFill>
                  <a:schemeClr val="bg1"/>
                </a:solidFill>
                <a:latin typeface="Constantia" panose="02030602050306030303" pitchFamily="18" charset="0"/>
              </a:rPr>
              <a:t> that anorexia is a result of biological causes such as faulty genes and biochemistry.  This suggests that the behavioural theories are reductionist as they </a:t>
            </a:r>
            <a:r>
              <a:rPr lang="en-GB" sz="2400" b="1" dirty="0" smtClean="0">
                <a:solidFill>
                  <a:schemeClr val="bg1"/>
                </a:solidFill>
                <a:latin typeface="Constantia" panose="02030602050306030303" pitchFamily="18" charset="0"/>
              </a:rPr>
              <a:t>only take into account the environment</a:t>
            </a:r>
            <a:r>
              <a:rPr lang="en-GB" sz="2400" dirty="0" smtClean="0">
                <a:solidFill>
                  <a:schemeClr val="bg1"/>
                </a:solidFill>
                <a:latin typeface="Constantia" panose="02030602050306030303" pitchFamily="18" charset="0"/>
              </a:rPr>
              <a:t> and not the biological factors affecting the individual.  </a:t>
            </a:r>
            <a:r>
              <a:rPr lang="en-GB" sz="2400" b="1" dirty="0" smtClean="0">
                <a:solidFill>
                  <a:schemeClr val="bg1"/>
                </a:solidFill>
                <a:latin typeface="Constantia" panose="02030602050306030303" pitchFamily="18" charset="0"/>
              </a:rPr>
              <a:t>For a complete explanation of anorexia </a:t>
            </a:r>
            <a:r>
              <a:rPr lang="en-GB" sz="2400" dirty="0" smtClean="0">
                <a:solidFill>
                  <a:schemeClr val="bg1"/>
                </a:solidFill>
                <a:latin typeface="Constantia" panose="02030602050306030303" pitchFamily="18" charset="0"/>
              </a:rPr>
              <a:t>we would need to take aspects from both approaches.</a:t>
            </a:r>
            <a:endParaRPr lang="en-GB" sz="2400" dirty="0">
              <a:solidFill>
                <a:schemeClr val="bg1"/>
              </a:solidFill>
              <a:latin typeface="Constantia" panose="02030602050306030303" pitchFamily="18" charset="0"/>
            </a:endParaRP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648" y="1647349"/>
            <a:ext cx="4792663" cy="226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25612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2050"/>
                                        </p:tgtEl>
                                      </p:cBhvr>
                                    </p:animEffect>
                                    <p:set>
                                      <p:cBhvr>
                                        <p:cTn id="7" dur="1" fill="hold">
                                          <p:stCondLst>
                                            <p:cond delay="499"/>
                                          </p:stCondLst>
                                        </p:cTn>
                                        <p:tgtEl>
                                          <p:spTgt spid="2050"/>
                                        </p:tgtEl>
                                        <p:attrNameLst>
                                          <p:attrName>style.visibility</p:attrName>
                                        </p:attrNameLst>
                                      </p:cBhvr>
                                      <p:to>
                                        <p:strVal val="hidden"/>
                                      </p:to>
                                    </p:set>
                                  </p:childTnLst>
                                </p:cTn>
                              </p:par>
                              <p:par>
                                <p:cTn id="8" presetID="42"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1000"/>
                                        <p:tgtEl>
                                          <p:spTgt spid="3"/>
                                        </p:tgtEl>
                                      </p:cBhvr>
                                    </p:animEffect>
                                    <p:anim calcmode="lin" valueType="num">
                                      <p:cBhvr>
                                        <p:cTn id="11" dur="1000" fill="hold"/>
                                        <p:tgtEl>
                                          <p:spTgt spid="3"/>
                                        </p:tgtEl>
                                        <p:attrNameLst>
                                          <p:attrName>ppt_x</p:attrName>
                                        </p:attrNameLst>
                                      </p:cBhvr>
                                      <p:tavLst>
                                        <p:tav tm="0">
                                          <p:val>
                                            <p:strVal val="#ppt_x"/>
                                          </p:val>
                                        </p:tav>
                                        <p:tav tm="100000">
                                          <p:val>
                                            <p:strVal val="#ppt_x"/>
                                          </p:val>
                                        </p:tav>
                                      </p:tavLst>
                                    </p:anim>
                                    <p:anim calcmode="lin" valueType="num">
                                      <p:cBhvr>
                                        <p:cTn id="12"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2250" fill="hold"/>
                                        <p:tgtEl>
                                          <p:spTgt spid="5"/>
                                        </p:tgtEl>
                                        <p:attrNameLst>
                                          <p:attrName>ppt_x</p:attrName>
                                        </p:attrNameLst>
                                      </p:cBhvr>
                                      <p:tavLst>
                                        <p:tav tm="0">
                                          <p:val>
                                            <p:strVal val="#ppt_x"/>
                                          </p:val>
                                        </p:tav>
                                        <p:tav tm="100000">
                                          <p:val>
                                            <p:strVal val="#ppt_x"/>
                                          </p:val>
                                        </p:tav>
                                      </p:tavLst>
                                    </p:anim>
                                    <p:anim calcmode="lin" valueType="num">
                                      <p:cBhvr additive="base">
                                        <p:cTn id="18" dur="2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4" y="116632"/>
            <a:ext cx="9155296" cy="648072"/>
          </a:xfrm>
          <a:solidFill>
            <a:srgbClr val="FFB9B9"/>
          </a:solidFill>
        </p:spPr>
        <p:txBody>
          <a:bodyPr/>
          <a:lstStyle/>
          <a:p>
            <a:pPr algn="ctr"/>
            <a:r>
              <a:rPr lang="en-GB" dirty="0" smtClean="0">
                <a:solidFill>
                  <a:schemeClr val="bg1"/>
                </a:solidFill>
              </a:rPr>
              <a:t>IDA: </a:t>
            </a:r>
            <a:r>
              <a:rPr lang="en-GB" b="1" dirty="0" smtClean="0">
                <a:solidFill>
                  <a:schemeClr val="bg1"/>
                </a:solidFill>
              </a:rPr>
              <a:t>Reductionism (debate)</a:t>
            </a:r>
            <a:endParaRPr lang="en-GB" b="1" dirty="0">
              <a:solidFill>
                <a:schemeClr val="bg1"/>
              </a:solidFill>
            </a:endParaRPr>
          </a:p>
        </p:txBody>
      </p:sp>
      <p:sp>
        <p:nvSpPr>
          <p:cNvPr id="10" name="TextBox 9"/>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
        <p:nvSpPr>
          <p:cNvPr id="3" name="TextBox 2"/>
          <p:cNvSpPr txBox="1"/>
          <p:nvPr/>
        </p:nvSpPr>
        <p:spPr>
          <a:xfrm>
            <a:off x="1604" y="842800"/>
            <a:ext cx="9142396" cy="769441"/>
          </a:xfrm>
          <a:prstGeom prst="rect">
            <a:avLst/>
          </a:prstGeom>
          <a:noFill/>
        </p:spPr>
        <p:txBody>
          <a:bodyPr wrap="square" rtlCol="0">
            <a:spAutoFit/>
          </a:bodyPr>
          <a:lstStyle/>
          <a:p>
            <a:r>
              <a:rPr lang="en-GB" sz="2200" dirty="0">
                <a:solidFill>
                  <a:prstClr val="black"/>
                </a:solidFill>
              </a:rPr>
              <a:t>This is the debate as to whether behaviour is completely </a:t>
            </a:r>
            <a:r>
              <a:rPr lang="en-GB" sz="2200" b="1" dirty="0">
                <a:solidFill>
                  <a:prstClr val="black"/>
                </a:solidFill>
              </a:rPr>
              <a:t>biological </a:t>
            </a:r>
            <a:r>
              <a:rPr lang="en-GB" sz="2200" dirty="0">
                <a:solidFill>
                  <a:prstClr val="black"/>
                </a:solidFill>
              </a:rPr>
              <a:t>(e.g. hormones and genetics), or </a:t>
            </a:r>
            <a:r>
              <a:rPr lang="en-GB" sz="2200" b="1" dirty="0">
                <a:solidFill>
                  <a:prstClr val="black"/>
                </a:solidFill>
              </a:rPr>
              <a:t>environmental</a:t>
            </a:r>
            <a:r>
              <a:rPr lang="en-GB" sz="2200" dirty="0">
                <a:solidFill>
                  <a:prstClr val="black"/>
                </a:solidFill>
              </a:rPr>
              <a:t> (e.g. learning</a:t>
            </a:r>
            <a:r>
              <a:rPr lang="en-GB" sz="2200" dirty="0" smtClean="0">
                <a:solidFill>
                  <a:prstClr val="black"/>
                </a:solidFill>
              </a:rPr>
              <a:t>).</a:t>
            </a:r>
          </a:p>
        </p:txBody>
      </p:sp>
      <p:sp>
        <p:nvSpPr>
          <p:cNvPr id="5" name="Rectangle 4"/>
          <p:cNvSpPr/>
          <p:nvPr/>
        </p:nvSpPr>
        <p:spPr>
          <a:xfrm>
            <a:off x="0" y="2554438"/>
            <a:ext cx="9155296" cy="1815882"/>
          </a:xfrm>
          <a:prstGeom prst="rect">
            <a:avLst/>
          </a:prstGeom>
        </p:spPr>
        <p:txBody>
          <a:bodyPr wrap="square">
            <a:spAutoFit/>
          </a:bodyPr>
          <a:lstStyle/>
          <a:p>
            <a:r>
              <a:rPr lang="en-GB" sz="2800" b="1" dirty="0" smtClean="0">
                <a:solidFill>
                  <a:schemeClr val="bg1"/>
                </a:solidFill>
              </a:rPr>
              <a:t>Task: </a:t>
            </a:r>
            <a:r>
              <a:rPr lang="en-GB" sz="2800" dirty="0" smtClean="0">
                <a:solidFill>
                  <a:schemeClr val="bg1"/>
                </a:solidFill>
              </a:rPr>
              <a:t>Check your knowledge of reductionism. Tick or highlight those comments which are correct, and cross those which are not accurate descriptions of reflections of reductionism.</a:t>
            </a:r>
            <a:endParaRPr lang="en-GB" sz="2800" dirty="0">
              <a:solidFill>
                <a:schemeClr val="bg1"/>
              </a:solidFill>
            </a:endParaRPr>
          </a:p>
        </p:txBody>
      </p:sp>
    </p:spTree>
    <p:extLst>
      <p:ext uri="{BB962C8B-B14F-4D97-AF65-F5344CB8AC3E}">
        <p14:creationId xmlns:p14="http://schemas.microsoft.com/office/powerpoint/2010/main" val="3096769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4" y="116632"/>
            <a:ext cx="9155296" cy="648072"/>
          </a:xfrm>
          <a:solidFill>
            <a:srgbClr val="FFB9B9"/>
          </a:solidFill>
        </p:spPr>
        <p:txBody>
          <a:bodyPr/>
          <a:lstStyle/>
          <a:p>
            <a:pPr algn="ctr"/>
            <a:r>
              <a:rPr lang="en-GB" dirty="0" smtClean="0">
                <a:solidFill>
                  <a:schemeClr val="bg1"/>
                </a:solidFill>
              </a:rPr>
              <a:t>IDA: </a:t>
            </a:r>
            <a:r>
              <a:rPr lang="en-GB" b="1" dirty="0" smtClean="0">
                <a:solidFill>
                  <a:schemeClr val="bg1"/>
                </a:solidFill>
              </a:rPr>
              <a:t>Nature vs Nurture (debate)</a:t>
            </a:r>
            <a:endParaRPr lang="en-GB" b="1" dirty="0">
              <a:solidFill>
                <a:schemeClr val="bg1"/>
              </a:solidFill>
            </a:endParaRPr>
          </a:p>
        </p:txBody>
      </p:sp>
      <p:sp>
        <p:nvSpPr>
          <p:cNvPr id="10" name="TextBox 9"/>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
        <p:nvSpPr>
          <p:cNvPr id="3" name="TextBox 2"/>
          <p:cNvSpPr txBox="1"/>
          <p:nvPr/>
        </p:nvSpPr>
        <p:spPr>
          <a:xfrm>
            <a:off x="1604" y="842800"/>
            <a:ext cx="9142396" cy="769441"/>
          </a:xfrm>
          <a:prstGeom prst="rect">
            <a:avLst/>
          </a:prstGeom>
          <a:noFill/>
        </p:spPr>
        <p:txBody>
          <a:bodyPr wrap="square" rtlCol="0">
            <a:spAutoFit/>
          </a:bodyPr>
          <a:lstStyle/>
          <a:p>
            <a:r>
              <a:rPr lang="en-GB" sz="2200" dirty="0" smtClean="0">
                <a:solidFill>
                  <a:schemeClr val="bg1"/>
                </a:solidFill>
              </a:rPr>
              <a:t>This is the debate as to whether behaviour is completely </a:t>
            </a:r>
            <a:r>
              <a:rPr lang="en-GB" sz="2200" b="1" dirty="0" smtClean="0">
                <a:solidFill>
                  <a:schemeClr val="bg1"/>
                </a:solidFill>
              </a:rPr>
              <a:t>biological </a:t>
            </a:r>
            <a:r>
              <a:rPr lang="en-GB" sz="2200" dirty="0" smtClean="0">
                <a:solidFill>
                  <a:schemeClr val="bg1"/>
                </a:solidFill>
              </a:rPr>
              <a:t>(e.g. hormones and genetics), or </a:t>
            </a:r>
            <a:r>
              <a:rPr lang="en-GB" sz="2200" b="1" dirty="0" smtClean="0">
                <a:solidFill>
                  <a:schemeClr val="bg1"/>
                </a:solidFill>
              </a:rPr>
              <a:t>environmental</a:t>
            </a:r>
            <a:r>
              <a:rPr lang="en-GB" sz="2200" dirty="0" smtClean="0">
                <a:solidFill>
                  <a:schemeClr val="bg1"/>
                </a:solidFill>
              </a:rPr>
              <a:t> (e.g. learning).</a:t>
            </a:r>
            <a:endParaRPr lang="en-GB" sz="2200" dirty="0">
              <a:solidFill>
                <a:schemeClr val="bg1"/>
              </a:solidFill>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334" y="4293096"/>
            <a:ext cx="2524125" cy="1323975"/>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512" y="1901674"/>
            <a:ext cx="2181225" cy="1495425"/>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3928" y="1908779"/>
            <a:ext cx="3009900" cy="1514475"/>
          </a:xfrm>
          <a:prstGeom prst="rect">
            <a:avLst/>
          </a:prstGeom>
          <a:noFill/>
          <a:extLst>
            <a:ext uri="{909E8E84-426E-40DD-AFC4-6F175D3DCCD1}">
              <a14:hiddenFill xmlns:a14="http://schemas.microsoft.com/office/drawing/2010/main">
                <a:solidFill>
                  <a:srgbClr val="FFFFFF"/>
                </a:solidFill>
              </a14:hiddenFill>
            </a:ext>
          </a:extLst>
        </p:spPr>
      </p:pic>
      <p:pic>
        <p:nvPicPr>
          <p:cNvPr id="512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42719" y="4129088"/>
            <a:ext cx="3009900" cy="1400175"/>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80312" y="3018361"/>
            <a:ext cx="1353993" cy="1274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18327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4" y="116632"/>
            <a:ext cx="9155296" cy="648072"/>
          </a:xfrm>
          <a:solidFill>
            <a:srgbClr val="FFB9B9"/>
          </a:solidFill>
        </p:spPr>
        <p:txBody>
          <a:bodyPr/>
          <a:lstStyle/>
          <a:p>
            <a:pPr algn="ctr"/>
            <a:r>
              <a:rPr lang="en-GB" dirty="0" smtClean="0">
                <a:solidFill>
                  <a:schemeClr val="bg1"/>
                </a:solidFill>
              </a:rPr>
              <a:t>IDA: </a:t>
            </a:r>
            <a:r>
              <a:rPr lang="en-GB" b="1" dirty="0" smtClean="0">
                <a:solidFill>
                  <a:schemeClr val="bg1"/>
                </a:solidFill>
              </a:rPr>
              <a:t>Nature vs Nurture (debate)</a:t>
            </a:r>
            <a:endParaRPr lang="en-GB" b="1" dirty="0">
              <a:solidFill>
                <a:schemeClr val="bg1"/>
              </a:solidFill>
            </a:endParaRPr>
          </a:p>
        </p:txBody>
      </p:sp>
      <p:sp>
        <p:nvSpPr>
          <p:cNvPr id="10" name="TextBox 9"/>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
        <p:nvSpPr>
          <p:cNvPr id="3" name="TextBox 2"/>
          <p:cNvSpPr txBox="1"/>
          <p:nvPr/>
        </p:nvSpPr>
        <p:spPr>
          <a:xfrm>
            <a:off x="12900" y="1988840"/>
            <a:ext cx="9142396" cy="769441"/>
          </a:xfrm>
          <a:prstGeom prst="rect">
            <a:avLst/>
          </a:prstGeom>
          <a:noFill/>
        </p:spPr>
        <p:txBody>
          <a:bodyPr wrap="square" rtlCol="0">
            <a:spAutoFit/>
          </a:bodyPr>
          <a:lstStyle/>
          <a:p>
            <a:r>
              <a:rPr lang="en-GB" sz="2200" b="1" dirty="0" smtClean="0">
                <a:solidFill>
                  <a:prstClr val="black"/>
                </a:solidFill>
              </a:rPr>
              <a:t>Task: </a:t>
            </a:r>
            <a:r>
              <a:rPr lang="en-GB" sz="2200" dirty="0" smtClean="0">
                <a:solidFill>
                  <a:prstClr val="black"/>
                </a:solidFill>
              </a:rPr>
              <a:t>Highlight key points on the nature-nurture information grid. Then complete the nature vs nurture worksheet.</a:t>
            </a:r>
            <a:endParaRPr lang="en-GB" sz="2200" dirty="0">
              <a:solidFill>
                <a:prstClr val="black"/>
              </a:solidFill>
            </a:endParaRPr>
          </a:p>
        </p:txBody>
      </p:sp>
    </p:spTree>
    <p:extLst>
      <p:ext uri="{BB962C8B-B14F-4D97-AF65-F5344CB8AC3E}">
        <p14:creationId xmlns:p14="http://schemas.microsoft.com/office/powerpoint/2010/main" val="10781340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4" y="116632"/>
            <a:ext cx="9155296" cy="1008112"/>
          </a:xfrm>
          <a:solidFill>
            <a:srgbClr val="FFB9B9"/>
          </a:solidFill>
        </p:spPr>
        <p:txBody>
          <a:bodyPr/>
          <a:lstStyle/>
          <a:p>
            <a:pPr algn="ctr"/>
            <a:r>
              <a:rPr lang="en-GB" dirty="0" smtClean="0">
                <a:solidFill>
                  <a:schemeClr val="bg1"/>
                </a:solidFill>
              </a:rPr>
              <a:t>IDA: </a:t>
            </a:r>
            <a:r>
              <a:rPr lang="en-GB" b="1" dirty="0" smtClean="0">
                <a:solidFill>
                  <a:schemeClr val="bg1"/>
                </a:solidFill>
              </a:rPr>
              <a:t>Evaluating approaches and </a:t>
            </a:r>
            <a:r>
              <a:rPr lang="en-GB" dirty="0" smtClean="0">
                <a:solidFill>
                  <a:schemeClr val="bg1"/>
                </a:solidFill>
              </a:rPr>
              <a:t>u</a:t>
            </a:r>
            <a:r>
              <a:rPr lang="en-GB" b="1" dirty="0" smtClean="0">
                <a:solidFill>
                  <a:schemeClr val="bg1"/>
                </a:solidFill>
              </a:rPr>
              <a:t>sing opposing approaches (approach)</a:t>
            </a:r>
            <a:endParaRPr lang="en-GB" b="1" dirty="0">
              <a:solidFill>
                <a:schemeClr val="bg1"/>
              </a:solidFill>
            </a:endParaRPr>
          </a:p>
        </p:txBody>
      </p:sp>
      <p:sp>
        <p:nvSpPr>
          <p:cNvPr id="10" name="TextBox 9"/>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
        <p:nvSpPr>
          <p:cNvPr id="5" name="TextBox 4"/>
          <p:cNvSpPr txBox="1"/>
          <p:nvPr/>
        </p:nvSpPr>
        <p:spPr>
          <a:xfrm>
            <a:off x="107504" y="1196752"/>
            <a:ext cx="8712968" cy="4524315"/>
          </a:xfrm>
          <a:prstGeom prst="rect">
            <a:avLst/>
          </a:prstGeom>
          <a:noFill/>
        </p:spPr>
        <p:txBody>
          <a:bodyPr wrap="square" rtlCol="0">
            <a:spAutoFit/>
          </a:bodyPr>
          <a:lstStyle/>
          <a:p>
            <a:r>
              <a:rPr lang="en-GB" sz="2400" b="1" dirty="0" smtClean="0">
                <a:solidFill>
                  <a:schemeClr val="bg1"/>
                </a:solidFill>
              </a:rPr>
              <a:t>Task: </a:t>
            </a:r>
            <a:r>
              <a:rPr lang="en-GB" sz="2400" dirty="0" smtClean="0">
                <a:solidFill>
                  <a:schemeClr val="bg1"/>
                </a:solidFill>
              </a:rPr>
              <a:t>read through the information you have been given and fill in the </a:t>
            </a:r>
            <a:r>
              <a:rPr lang="en-GB" sz="2400" u="sng" dirty="0" smtClean="0">
                <a:solidFill>
                  <a:schemeClr val="bg1"/>
                </a:solidFill>
              </a:rPr>
              <a:t>SPECIFIC</a:t>
            </a:r>
            <a:r>
              <a:rPr lang="en-GB" sz="2400" dirty="0" smtClean="0">
                <a:solidFill>
                  <a:schemeClr val="bg1"/>
                </a:solidFill>
              </a:rPr>
              <a:t> strengths and weakness of each approach.</a:t>
            </a:r>
          </a:p>
          <a:p>
            <a:endParaRPr lang="en-GB" sz="2400" dirty="0">
              <a:solidFill>
                <a:schemeClr val="bg1"/>
              </a:solidFill>
            </a:endParaRPr>
          </a:p>
          <a:p>
            <a:endParaRPr lang="en-GB" sz="2400" dirty="0" smtClean="0">
              <a:solidFill>
                <a:schemeClr val="bg1"/>
              </a:solidFill>
            </a:endParaRPr>
          </a:p>
          <a:p>
            <a:r>
              <a:rPr lang="en-GB" sz="2400" dirty="0" smtClean="0">
                <a:solidFill>
                  <a:schemeClr val="bg1"/>
                </a:solidFill>
              </a:rPr>
              <a:t>For example:</a:t>
            </a:r>
          </a:p>
          <a:p>
            <a:pPr marL="285750" indent="-285750">
              <a:buFontTx/>
              <a:buChar char="-"/>
            </a:pPr>
            <a:r>
              <a:rPr lang="en-GB" sz="2400" dirty="0" smtClean="0">
                <a:solidFill>
                  <a:schemeClr val="bg1"/>
                </a:solidFill>
              </a:rPr>
              <a:t>Difficulties with falsifying (disproving) evolutionary theories.</a:t>
            </a:r>
          </a:p>
          <a:p>
            <a:pPr marL="285750" indent="-285750">
              <a:buFontTx/>
              <a:buChar char="-"/>
            </a:pPr>
            <a:r>
              <a:rPr lang="en-GB" sz="2400" dirty="0" smtClean="0">
                <a:solidFill>
                  <a:schemeClr val="bg1"/>
                </a:solidFill>
              </a:rPr>
              <a:t>Potential ‘causal’ strengths of the biological approach’s common methodology. </a:t>
            </a:r>
          </a:p>
          <a:p>
            <a:pPr marL="285750" indent="-285750">
              <a:buFontTx/>
              <a:buChar char="-"/>
            </a:pPr>
            <a:r>
              <a:rPr lang="en-GB" sz="2400" dirty="0" smtClean="0">
                <a:solidFill>
                  <a:schemeClr val="bg1"/>
                </a:solidFill>
              </a:rPr>
              <a:t>Influential nature of many of the psychodynamic approach theories.</a:t>
            </a:r>
            <a:endParaRPr lang="en-GB" sz="2400" dirty="0">
              <a:solidFill>
                <a:schemeClr val="bg1"/>
              </a:solidFill>
            </a:endParaRPr>
          </a:p>
        </p:txBody>
      </p:sp>
    </p:spTree>
    <p:extLst>
      <p:ext uri="{BB962C8B-B14F-4D97-AF65-F5344CB8AC3E}">
        <p14:creationId xmlns:p14="http://schemas.microsoft.com/office/powerpoint/2010/main" val="20023389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8640"/>
            <a:ext cx="9144000" cy="924475"/>
          </a:xfrm>
          <a:solidFill>
            <a:srgbClr val="FFB9B9"/>
          </a:solidFill>
        </p:spPr>
        <p:txBody>
          <a:bodyPr/>
          <a:lstStyle/>
          <a:p>
            <a:r>
              <a:rPr lang="en-GB" dirty="0" smtClean="0">
                <a:solidFill>
                  <a:schemeClr val="bg1"/>
                </a:solidFill>
              </a:rPr>
              <a:t>Effective use of issues and debates</a:t>
            </a:r>
            <a:endParaRPr lang="en-GB" dirty="0">
              <a:solidFill>
                <a:schemeClr val="bg1"/>
              </a:solidFill>
            </a:endParaRPr>
          </a:p>
        </p:txBody>
      </p:sp>
      <p:sp>
        <p:nvSpPr>
          <p:cNvPr id="3" name="Content Placeholder 2"/>
          <p:cNvSpPr>
            <a:spLocks noGrp="1"/>
          </p:cNvSpPr>
          <p:nvPr>
            <p:ph idx="1"/>
          </p:nvPr>
        </p:nvSpPr>
        <p:spPr>
          <a:xfrm>
            <a:off x="323528" y="1340768"/>
            <a:ext cx="8820472" cy="4536504"/>
          </a:xfrm>
        </p:spPr>
        <p:txBody>
          <a:bodyPr>
            <a:noAutofit/>
          </a:bodyPr>
          <a:lstStyle/>
          <a:p>
            <a:pPr marL="0" indent="0">
              <a:buNone/>
            </a:pPr>
            <a:r>
              <a:rPr lang="en-GB" sz="2400" b="1" u="sng" dirty="0"/>
              <a:t>To access higher marks :</a:t>
            </a:r>
          </a:p>
          <a:p>
            <a:r>
              <a:rPr lang="en-US" sz="2400" dirty="0"/>
              <a:t>Reference to issues and debates should be </a:t>
            </a:r>
            <a:r>
              <a:rPr lang="en-US" sz="2400" b="1" dirty="0"/>
              <a:t>thoughtful and relevant.</a:t>
            </a:r>
          </a:p>
          <a:p>
            <a:r>
              <a:rPr lang="en-US" sz="2400" dirty="0"/>
              <a:t>It does not have to be </a:t>
            </a:r>
            <a:r>
              <a:rPr lang="en-US" sz="2400" b="1" dirty="0"/>
              <a:t>substantial</a:t>
            </a:r>
            <a:r>
              <a:rPr lang="en-US" sz="2400" dirty="0"/>
              <a:t>. One or two </a:t>
            </a:r>
            <a:r>
              <a:rPr lang="en-US" sz="2400" b="1" dirty="0"/>
              <a:t>well chosen </a:t>
            </a:r>
            <a:r>
              <a:rPr lang="en-US" sz="2400" dirty="0" smtClean="0"/>
              <a:t>IDAs </a:t>
            </a:r>
            <a:r>
              <a:rPr lang="en-US" sz="2400" dirty="0"/>
              <a:t>will be </a:t>
            </a:r>
            <a:r>
              <a:rPr lang="en-US" sz="2400" dirty="0" smtClean="0"/>
              <a:t>fine</a:t>
            </a:r>
            <a:r>
              <a:rPr lang="en-GB" sz="2400" dirty="0" smtClean="0"/>
              <a:t>.</a:t>
            </a:r>
            <a:endParaRPr lang="en-GB" sz="2400" dirty="0"/>
          </a:p>
          <a:p>
            <a:r>
              <a:rPr lang="en-US" sz="2400" dirty="0"/>
              <a:t>Candidates should be able to </a:t>
            </a:r>
            <a:r>
              <a:rPr lang="en-US" sz="2400" b="1" dirty="0"/>
              <a:t>elaborate </a:t>
            </a:r>
            <a:r>
              <a:rPr lang="en-US" sz="2400" dirty="0"/>
              <a:t>and explain why the issue or debate </a:t>
            </a:r>
            <a:r>
              <a:rPr lang="en-US" sz="2400" dirty="0" smtClean="0"/>
              <a:t>is </a:t>
            </a:r>
            <a:r>
              <a:rPr lang="en-GB" sz="2400" dirty="0" smtClean="0"/>
              <a:t>important</a:t>
            </a:r>
            <a:r>
              <a:rPr lang="en-GB" sz="2400" dirty="0"/>
              <a:t>.</a:t>
            </a:r>
          </a:p>
          <a:p>
            <a:r>
              <a:rPr lang="en-US" sz="2400" dirty="0"/>
              <a:t>It is fine to link one debate to another </a:t>
            </a:r>
            <a:r>
              <a:rPr lang="en-US" sz="2400" dirty="0" smtClean="0"/>
              <a:t>(e.g. </a:t>
            </a:r>
            <a:r>
              <a:rPr lang="en-US" sz="2400" dirty="0"/>
              <a:t>determinism to socially </a:t>
            </a:r>
            <a:r>
              <a:rPr lang="en-US" sz="2400" dirty="0" smtClean="0"/>
              <a:t>sensitive </a:t>
            </a:r>
            <a:r>
              <a:rPr lang="en-GB" sz="2400" dirty="0" smtClean="0"/>
              <a:t>research</a:t>
            </a:r>
            <a:r>
              <a:rPr lang="en-GB" sz="2400" dirty="0"/>
              <a:t>).</a:t>
            </a:r>
          </a:p>
        </p:txBody>
      </p:sp>
      <p:sp>
        <p:nvSpPr>
          <p:cNvPr id="4" name="TextBox 3"/>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Tree>
    <p:extLst>
      <p:ext uri="{BB962C8B-B14F-4D97-AF65-F5344CB8AC3E}">
        <p14:creationId xmlns:p14="http://schemas.microsoft.com/office/powerpoint/2010/main" val="2270166714"/>
      </p:ext>
    </p:extLst>
  </p:cSld>
  <p:clrMapOvr>
    <a:masterClrMapping/>
  </p:clrMapOvr>
  <p:transition spd="slow">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656"/>
            <a:ext cx="9144000" cy="924475"/>
          </a:xfrm>
          <a:solidFill>
            <a:srgbClr val="FFB9B9"/>
          </a:solidFill>
        </p:spPr>
        <p:txBody>
          <a:bodyPr/>
          <a:lstStyle/>
          <a:p>
            <a:r>
              <a:rPr lang="en-GB" dirty="0" smtClean="0">
                <a:solidFill>
                  <a:schemeClr val="bg1"/>
                </a:solidFill>
              </a:rPr>
              <a:t>Questions at unit 3</a:t>
            </a:r>
            <a:endParaRPr lang="en-GB" dirty="0">
              <a:solidFill>
                <a:schemeClr val="bg1"/>
              </a:solidFill>
            </a:endParaRPr>
          </a:p>
        </p:txBody>
      </p:sp>
      <p:sp>
        <p:nvSpPr>
          <p:cNvPr id="3" name="Content Placeholder 2"/>
          <p:cNvSpPr>
            <a:spLocks noGrp="1"/>
          </p:cNvSpPr>
          <p:nvPr>
            <p:ph idx="1"/>
          </p:nvPr>
        </p:nvSpPr>
        <p:spPr>
          <a:xfrm>
            <a:off x="-8206" y="1196752"/>
            <a:ext cx="9137104" cy="2376264"/>
          </a:xfrm>
        </p:spPr>
        <p:txBody>
          <a:bodyPr>
            <a:normAutofit/>
          </a:bodyPr>
          <a:lstStyle/>
          <a:p>
            <a:r>
              <a:rPr lang="en-US" sz="2800" dirty="0" smtClean="0">
                <a:solidFill>
                  <a:schemeClr val="bg1"/>
                </a:solidFill>
              </a:rPr>
              <a:t>Questions </a:t>
            </a:r>
            <a:r>
              <a:rPr lang="en-US" sz="2800" dirty="0">
                <a:solidFill>
                  <a:schemeClr val="bg1"/>
                </a:solidFill>
              </a:rPr>
              <a:t>are marked out of </a:t>
            </a:r>
            <a:r>
              <a:rPr lang="en-US" sz="2800" b="1" dirty="0">
                <a:solidFill>
                  <a:schemeClr val="bg1"/>
                </a:solidFill>
              </a:rPr>
              <a:t>24 </a:t>
            </a:r>
            <a:r>
              <a:rPr lang="en-US" sz="2800" b="1" dirty="0" smtClean="0">
                <a:solidFill>
                  <a:schemeClr val="bg1"/>
                </a:solidFill>
              </a:rPr>
              <a:t>marks.</a:t>
            </a:r>
            <a:endParaRPr lang="en-US" sz="2800" dirty="0">
              <a:solidFill>
                <a:schemeClr val="bg1"/>
              </a:solidFill>
            </a:endParaRPr>
          </a:p>
          <a:p>
            <a:r>
              <a:rPr lang="en-US" sz="2800" dirty="0" smtClean="0">
                <a:solidFill>
                  <a:schemeClr val="bg1"/>
                </a:solidFill>
              </a:rPr>
              <a:t>8 </a:t>
            </a:r>
            <a:r>
              <a:rPr lang="en-US" sz="2800" dirty="0">
                <a:solidFill>
                  <a:schemeClr val="bg1"/>
                </a:solidFill>
              </a:rPr>
              <a:t>A01 (description ) and 16 A02 (evaluation and </a:t>
            </a:r>
            <a:r>
              <a:rPr lang="en-US" sz="2800" dirty="0" smtClean="0">
                <a:solidFill>
                  <a:schemeClr val="bg1"/>
                </a:solidFill>
              </a:rPr>
              <a:t>analysis, including IDAs).</a:t>
            </a:r>
            <a:endParaRPr lang="en-US" sz="2800" dirty="0">
              <a:solidFill>
                <a:schemeClr val="bg1"/>
              </a:solidFill>
            </a:endParaRPr>
          </a:p>
          <a:p>
            <a:r>
              <a:rPr lang="en-US" sz="2800" dirty="0">
                <a:solidFill>
                  <a:schemeClr val="bg1"/>
                </a:solidFill>
              </a:rPr>
              <a:t>Essay questions can be divided into 2 or 3 sections</a:t>
            </a:r>
            <a:r>
              <a:rPr lang="en-US" sz="2800" dirty="0" smtClean="0">
                <a:solidFill>
                  <a:schemeClr val="bg1"/>
                </a:solidFill>
              </a:rPr>
              <a:t>.</a:t>
            </a:r>
            <a:endParaRPr lang="en-US" sz="2800" dirty="0">
              <a:solidFill>
                <a:schemeClr val="bg1"/>
              </a:solidFill>
            </a:endParaRPr>
          </a:p>
        </p:txBody>
      </p:sp>
      <p:sp>
        <p:nvSpPr>
          <p:cNvPr id="4" name="TextBox 3"/>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r>
              <a:rPr lang="en-GB" i="1" u="sng" kern="0" dirty="0" smtClean="0">
                <a:solidFill>
                  <a:prstClr val="white"/>
                </a:solidFill>
              </a:rPr>
              <a:t>:</a:t>
            </a:r>
          </a:p>
          <a:p>
            <a:pPr marL="285750" indent="-285750">
              <a:buFont typeface="Arial" panose="020B0604020202020204" pitchFamily="34" charset="0"/>
              <a:buChar char="•"/>
              <a:defRPr/>
            </a:pPr>
            <a:r>
              <a:rPr lang="en-GB" kern="0" dirty="0" smtClean="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smtClean="0">
                <a:solidFill>
                  <a:prstClr val="white"/>
                </a:solidFill>
              </a:rPr>
              <a:t>To be able to apply them to different situations.</a:t>
            </a:r>
            <a:endParaRPr lang="en-GB" kern="0" dirty="0">
              <a:solidFill>
                <a:prstClr val="white"/>
              </a:solidFill>
            </a:endParaRPr>
          </a:p>
        </p:txBody>
      </p:sp>
      <p:sp>
        <p:nvSpPr>
          <p:cNvPr id="5" name="Rounded Rectangle 4"/>
          <p:cNvSpPr/>
          <p:nvPr/>
        </p:nvSpPr>
        <p:spPr>
          <a:xfrm>
            <a:off x="179512" y="3573016"/>
            <a:ext cx="8712968" cy="21602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u="sng" dirty="0"/>
              <a:t>S</a:t>
            </a:r>
            <a:r>
              <a:rPr lang="en-GB" sz="2000" b="1" u="sng" dirty="0" smtClean="0"/>
              <a:t>ingle essay question example:</a:t>
            </a:r>
          </a:p>
          <a:p>
            <a:pPr algn="ctr"/>
            <a:r>
              <a:rPr lang="en-GB" sz="2000" dirty="0" smtClean="0"/>
              <a:t>‘Outline and evaluate research into biological rhythms’  (8+16 marks).</a:t>
            </a:r>
          </a:p>
          <a:p>
            <a:pPr algn="ctr"/>
            <a:r>
              <a:rPr lang="en-GB" sz="2000" b="1" u="sng" dirty="0" smtClean="0"/>
              <a:t>Questions with different parts example:</a:t>
            </a:r>
          </a:p>
          <a:p>
            <a:pPr algn="ctr"/>
            <a:r>
              <a:rPr lang="en-GB" sz="2000" dirty="0" smtClean="0"/>
              <a:t>Discuss the evolutionary theory of sleep (4 marks + 8 marks).</a:t>
            </a:r>
          </a:p>
          <a:p>
            <a:pPr algn="ctr"/>
            <a:r>
              <a:rPr lang="en-GB" sz="2000" dirty="0" smtClean="0"/>
              <a:t>Outline and evaluate the consequences of disrupting biological rhythms (4 marks + 8 marks)</a:t>
            </a:r>
            <a:endParaRPr lang="en-GB" sz="2000" dirty="0"/>
          </a:p>
        </p:txBody>
      </p:sp>
    </p:spTree>
    <p:extLst>
      <p:ext uri="{BB962C8B-B14F-4D97-AF65-F5344CB8AC3E}">
        <p14:creationId xmlns:p14="http://schemas.microsoft.com/office/powerpoint/2010/main" val="9608395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8640"/>
            <a:ext cx="9144000" cy="924475"/>
          </a:xfrm>
          <a:solidFill>
            <a:srgbClr val="FFB9B9"/>
          </a:solidFill>
        </p:spPr>
        <p:txBody>
          <a:bodyPr/>
          <a:lstStyle/>
          <a:p>
            <a:r>
              <a:rPr lang="en-GB" dirty="0" smtClean="0">
                <a:solidFill>
                  <a:schemeClr val="bg1"/>
                </a:solidFill>
              </a:rPr>
              <a:t>Effective use of issues and debates</a:t>
            </a:r>
            <a:endParaRPr lang="en-GB" dirty="0">
              <a:solidFill>
                <a:schemeClr val="bg1"/>
              </a:solidFill>
            </a:endParaRPr>
          </a:p>
        </p:txBody>
      </p:sp>
      <p:sp>
        <p:nvSpPr>
          <p:cNvPr id="3" name="Content Placeholder 2"/>
          <p:cNvSpPr>
            <a:spLocks noGrp="1"/>
          </p:cNvSpPr>
          <p:nvPr>
            <p:ph idx="1"/>
          </p:nvPr>
        </p:nvSpPr>
        <p:spPr>
          <a:xfrm>
            <a:off x="0" y="1268760"/>
            <a:ext cx="6588224" cy="4536504"/>
          </a:xfrm>
        </p:spPr>
        <p:txBody>
          <a:bodyPr>
            <a:noAutofit/>
          </a:bodyPr>
          <a:lstStyle/>
          <a:p>
            <a:pPr marL="0" indent="0">
              <a:buNone/>
            </a:pPr>
            <a:r>
              <a:rPr lang="en-GB" sz="2400" dirty="0">
                <a:solidFill>
                  <a:schemeClr val="bg1"/>
                </a:solidFill>
              </a:rPr>
              <a:t>One way of ensuring effective used of issues and debates is to “PEEL” them</a:t>
            </a:r>
            <a:r>
              <a:rPr lang="en-GB" sz="2400" dirty="0" smtClean="0">
                <a:solidFill>
                  <a:schemeClr val="bg1"/>
                </a:solidFill>
              </a:rPr>
              <a:t>.</a:t>
            </a:r>
          </a:p>
          <a:p>
            <a:pPr marL="0" indent="0">
              <a:buNone/>
            </a:pPr>
            <a:endParaRPr lang="en-GB" sz="2400" dirty="0">
              <a:solidFill>
                <a:schemeClr val="bg1"/>
              </a:solidFill>
            </a:endParaRPr>
          </a:p>
          <a:p>
            <a:pPr marL="0" indent="0">
              <a:buNone/>
            </a:pPr>
            <a:r>
              <a:rPr lang="en-GB" sz="2400" b="1" dirty="0">
                <a:solidFill>
                  <a:schemeClr val="bg1"/>
                </a:solidFill>
              </a:rPr>
              <a:t>P</a:t>
            </a:r>
            <a:r>
              <a:rPr lang="en-GB" sz="2400" dirty="0">
                <a:solidFill>
                  <a:schemeClr val="bg1"/>
                </a:solidFill>
              </a:rPr>
              <a:t> point (make sure it is relevant to question)</a:t>
            </a:r>
          </a:p>
          <a:p>
            <a:pPr marL="0" indent="0">
              <a:buNone/>
            </a:pPr>
            <a:r>
              <a:rPr lang="en-GB" sz="2400" b="1" dirty="0">
                <a:solidFill>
                  <a:schemeClr val="bg1"/>
                </a:solidFill>
              </a:rPr>
              <a:t>E</a:t>
            </a:r>
            <a:r>
              <a:rPr lang="en-GB" sz="2400" dirty="0">
                <a:solidFill>
                  <a:schemeClr val="bg1"/>
                </a:solidFill>
              </a:rPr>
              <a:t> elaboration (explain, analyse, review implication)</a:t>
            </a:r>
          </a:p>
          <a:p>
            <a:pPr marL="0" indent="0">
              <a:buNone/>
            </a:pPr>
            <a:r>
              <a:rPr lang="en-GB" sz="2400" b="1" dirty="0">
                <a:solidFill>
                  <a:schemeClr val="bg1"/>
                </a:solidFill>
              </a:rPr>
              <a:t>E</a:t>
            </a:r>
            <a:r>
              <a:rPr lang="en-GB" sz="2400" dirty="0">
                <a:solidFill>
                  <a:schemeClr val="bg1"/>
                </a:solidFill>
              </a:rPr>
              <a:t> evidence (to support the point) or further explanation/elaboration</a:t>
            </a:r>
          </a:p>
          <a:p>
            <a:pPr marL="0" indent="0">
              <a:buNone/>
            </a:pPr>
            <a:r>
              <a:rPr lang="en-GB" sz="2400" b="1" dirty="0">
                <a:solidFill>
                  <a:schemeClr val="bg1"/>
                </a:solidFill>
              </a:rPr>
              <a:t>L</a:t>
            </a:r>
            <a:r>
              <a:rPr lang="en-GB" sz="2400" dirty="0">
                <a:solidFill>
                  <a:schemeClr val="bg1"/>
                </a:solidFill>
              </a:rPr>
              <a:t> link back to the point or to the question itself</a:t>
            </a:r>
          </a:p>
        </p:txBody>
      </p:sp>
      <p:sp>
        <p:nvSpPr>
          <p:cNvPr id="4" name="TextBox 3"/>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
        <p:nvSpPr>
          <p:cNvPr id="5" name="Rounded Rectangle 4"/>
          <p:cNvSpPr/>
          <p:nvPr/>
        </p:nvSpPr>
        <p:spPr>
          <a:xfrm rot="395164">
            <a:off x="6521992" y="2269073"/>
            <a:ext cx="2520280" cy="25202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Read through the examples you have been given….</a:t>
            </a:r>
            <a:endParaRPr lang="en-GB" dirty="0"/>
          </a:p>
        </p:txBody>
      </p:sp>
      <p:sp>
        <p:nvSpPr>
          <p:cNvPr id="8" name="Rectangle 7"/>
          <p:cNvSpPr/>
          <p:nvPr/>
        </p:nvSpPr>
        <p:spPr>
          <a:xfrm>
            <a:off x="0" y="1130288"/>
            <a:ext cx="7380312" cy="4801314"/>
          </a:xfrm>
          <a:prstGeom prst="rect">
            <a:avLst/>
          </a:prstGeom>
          <a:solidFill>
            <a:schemeClr val="tx2">
              <a:lumMod val="25000"/>
            </a:schemeClr>
          </a:solidFill>
        </p:spPr>
        <p:txBody>
          <a:bodyPr wrap="square">
            <a:spAutoFit/>
          </a:bodyPr>
          <a:lstStyle/>
          <a:p>
            <a:r>
              <a:rPr lang="en-GB" dirty="0" smtClean="0"/>
              <a:t>P – point (make sure it is relevant to question)</a:t>
            </a:r>
          </a:p>
          <a:p>
            <a:r>
              <a:rPr lang="en-GB" dirty="0" smtClean="0"/>
              <a:t>…………………………………………………………………………………………………..</a:t>
            </a:r>
          </a:p>
          <a:p>
            <a:r>
              <a:rPr lang="en-GB" dirty="0" smtClean="0"/>
              <a:t>………………………………………………………………………………………………….</a:t>
            </a:r>
          </a:p>
          <a:p>
            <a:r>
              <a:rPr lang="en-GB" dirty="0" smtClean="0"/>
              <a:t>…………………………………………………………………………………………………..</a:t>
            </a:r>
          </a:p>
          <a:p>
            <a:r>
              <a:rPr lang="en-GB" dirty="0" smtClean="0"/>
              <a:t>E – elaboration (explain, analyse, review implication)</a:t>
            </a:r>
          </a:p>
          <a:p>
            <a:r>
              <a:rPr lang="en-GB" dirty="0" smtClean="0"/>
              <a:t>…………………………………………………………………………………………………..</a:t>
            </a:r>
          </a:p>
          <a:p>
            <a:r>
              <a:rPr lang="en-GB" dirty="0" smtClean="0"/>
              <a:t>………………………………………………………………………………………………….</a:t>
            </a:r>
          </a:p>
          <a:p>
            <a:r>
              <a:rPr lang="en-GB" dirty="0" smtClean="0"/>
              <a:t>…………………………………………………………………………………………………..</a:t>
            </a:r>
          </a:p>
          <a:p>
            <a:r>
              <a:rPr lang="en-GB" dirty="0" smtClean="0"/>
              <a:t>E – evidence (to support the point) or further explanation/elaboration</a:t>
            </a:r>
          </a:p>
          <a:p>
            <a:r>
              <a:rPr lang="en-GB" dirty="0" smtClean="0"/>
              <a:t>…………………………………………………………………………………………………..</a:t>
            </a:r>
          </a:p>
          <a:p>
            <a:r>
              <a:rPr lang="en-GB" dirty="0" smtClean="0"/>
              <a:t>………………………………………………………………………………………………….</a:t>
            </a:r>
          </a:p>
          <a:p>
            <a:r>
              <a:rPr lang="en-GB" dirty="0" smtClean="0"/>
              <a:t>…………………………………………………………………………………………………..</a:t>
            </a:r>
          </a:p>
          <a:p>
            <a:r>
              <a:rPr lang="en-GB" dirty="0" smtClean="0"/>
              <a:t>L – link back to the point or to the question itself</a:t>
            </a:r>
          </a:p>
          <a:p>
            <a:r>
              <a:rPr lang="en-GB" dirty="0" smtClean="0"/>
              <a:t>…………………………………………………………………………………………………..</a:t>
            </a:r>
          </a:p>
          <a:p>
            <a:r>
              <a:rPr lang="en-GB" dirty="0" smtClean="0"/>
              <a:t>………………………………………………………………………………………………….</a:t>
            </a:r>
          </a:p>
          <a:p>
            <a:r>
              <a:rPr lang="en-GB" dirty="0" smtClean="0"/>
              <a:t>…………………………………………………………………………………………………..</a:t>
            </a:r>
            <a:endParaRPr lang="en-GB" dirty="0"/>
          </a:p>
        </p:txBody>
      </p:sp>
      <p:sp>
        <p:nvSpPr>
          <p:cNvPr id="6" name="Rounded Rectangle 5"/>
          <p:cNvSpPr/>
          <p:nvPr/>
        </p:nvSpPr>
        <p:spPr>
          <a:xfrm rot="395164">
            <a:off x="6483342" y="2269072"/>
            <a:ext cx="2520280" cy="25202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Task: </a:t>
            </a:r>
            <a:r>
              <a:rPr lang="en-GB" dirty="0" smtClean="0"/>
              <a:t>Now take out your most recent essay and identify 2 weak unelaborated comments and PEEL them</a:t>
            </a:r>
            <a:endParaRPr lang="en-GB" dirty="0"/>
          </a:p>
        </p:txBody>
      </p:sp>
    </p:spTree>
    <p:extLst>
      <p:ext uri="{BB962C8B-B14F-4D97-AF65-F5344CB8AC3E}">
        <p14:creationId xmlns:p14="http://schemas.microsoft.com/office/powerpoint/2010/main" val="869467768"/>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24744"/>
            <a:ext cx="8964488" cy="924475"/>
          </a:xfrm>
        </p:spPr>
        <p:txBody>
          <a:bodyPr/>
          <a:lstStyle/>
          <a:p>
            <a:r>
              <a:rPr lang="en-GB" dirty="0" smtClean="0"/>
              <a:t>Examples of ‘Rudimentary’ and ‘Basic’ IDAs.</a:t>
            </a:r>
            <a:endParaRPr lang="en-GB" dirty="0"/>
          </a:p>
        </p:txBody>
      </p:sp>
      <p:sp>
        <p:nvSpPr>
          <p:cNvPr id="3" name="Content Placeholder 2"/>
          <p:cNvSpPr>
            <a:spLocks noGrp="1"/>
          </p:cNvSpPr>
          <p:nvPr>
            <p:ph idx="1"/>
          </p:nvPr>
        </p:nvSpPr>
        <p:spPr>
          <a:xfrm>
            <a:off x="107504" y="1807361"/>
            <a:ext cx="9047792" cy="4051437"/>
          </a:xfrm>
        </p:spPr>
        <p:txBody>
          <a:bodyPr>
            <a:noAutofit/>
          </a:bodyPr>
          <a:lstStyle/>
          <a:p>
            <a:pPr marL="0" indent="0">
              <a:buNone/>
            </a:pPr>
            <a:r>
              <a:rPr lang="en-GB" sz="2500" b="1" dirty="0">
                <a:solidFill>
                  <a:schemeClr val="bg1"/>
                </a:solidFill>
              </a:rPr>
              <a:t>Rudimentary</a:t>
            </a:r>
          </a:p>
          <a:p>
            <a:pPr marL="0" indent="0">
              <a:buNone/>
            </a:pPr>
            <a:r>
              <a:rPr lang="en-US" sz="2500" i="1" dirty="0">
                <a:solidFill>
                  <a:schemeClr val="bg1"/>
                </a:solidFill>
              </a:rPr>
              <a:t>The biological explanation of </a:t>
            </a:r>
            <a:r>
              <a:rPr lang="en-US" sz="2500" i="1" dirty="0" smtClean="0">
                <a:solidFill>
                  <a:schemeClr val="bg1"/>
                </a:solidFill>
              </a:rPr>
              <a:t>Schizophrenia </a:t>
            </a:r>
            <a:r>
              <a:rPr lang="en-US" sz="2500" i="1" dirty="0">
                <a:solidFill>
                  <a:schemeClr val="bg1"/>
                </a:solidFill>
              </a:rPr>
              <a:t>is deterministic, </a:t>
            </a:r>
            <a:r>
              <a:rPr lang="en-US" sz="2500" i="1" dirty="0" smtClean="0">
                <a:solidFill>
                  <a:schemeClr val="bg1"/>
                </a:solidFill>
              </a:rPr>
              <a:t>reductionist </a:t>
            </a:r>
            <a:r>
              <a:rPr lang="en-US" sz="2500" i="1" dirty="0">
                <a:solidFill>
                  <a:schemeClr val="bg1"/>
                </a:solidFill>
              </a:rPr>
              <a:t>and </a:t>
            </a:r>
            <a:r>
              <a:rPr lang="en-US" sz="2500" i="1" dirty="0" smtClean="0">
                <a:solidFill>
                  <a:schemeClr val="bg1"/>
                </a:solidFill>
              </a:rPr>
              <a:t>socially </a:t>
            </a:r>
            <a:r>
              <a:rPr lang="en-GB" sz="2500" i="1" dirty="0" smtClean="0">
                <a:solidFill>
                  <a:schemeClr val="bg1"/>
                </a:solidFill>
              </a:rPr>
              <a:t>sensitive</a:t>
            </a:r>
            <a:endParaRPr lang="en-GB" sz="2500" i="1" dirty="0">
              <a:solidFill>
                <a:schemeClr val="bg1"/>
              </a:solidFill>
            </a:endParaRPr>
          </a:p>
          <a:p>
            <a:pPr marL="0" indent="0">
              <a:buNone/>
            </a:pPr>
            <a:r>
              <a:rPr lang="en-GB" sz="2500" b="1" dirty="0">
                <a:solidFill>
                  <a:schemeClr val="bg1"/>
                </a:solidFill>
              </a:rPr>
              <a:t>Basic</a:t>
            </a:r>
          </a:p>
          <a:p>
            <a:pPr marL="0" indent="0">
              <a:buNone/>
            </a:pPr>
            <a:r>
              <a:rPr lang="en-US" sz="2500" i="1" dirty="0">
                <a:solidFill>
                  <a:schemeClr val="bg1"/>
                </a:solidFill>
              </a:rPr>
              <a:t>Biological explanations of </a:t>
            </a:r>
            <a:r>
              <a:rPr lang="en-US" sz="2500" i="1" dirty="0" smtClean="0">
                <a:solidFill>
                  <a:schemeClr val="bg1"/>
                </a:solidFill>
              </a:rPr>
              <a:t>Schizophrenia </a:t>
            </a:r>
            <a:r>
              <a:rPr lang="en-US" sz="2500" i="1" dirty="0">
                <a:solidFill>
                  <a:schemeClr val="bg1"/>
                </a:solidFill>
              </a:rPr>
              <a:t>are on the nature side of the nature </a:t>
            </a:r>
            <a:r>
              <a:rPr lang="en-US" sz="2500" i="1" dirty="0" smtClean="0">
                <a:solidFill>
                  <a:schemeClr val="bg1"/>
                </a:solidFill>
              </a:rPr>
              <a:t>nurture debate </a:t>
            </a:r>
            <a:r>
              <a:rPr lang="en-US" sz="2500" i="1" dirty="0">
                <a:solidFill>
                  <a:schemeClr val="bg1"/>
                </a:solidFill>
              </a:rPr>
              <a:t>as they argue that </a:t>
            </a:r>
            <a:r>
              <a:rPr lang="en-US" sz="2500" i="1" dirty="0" smtClean="0">
                <a:solidFill>
                  <a:schemeClr val="bg1"/>
                </a:solidFill>
              </a:rPr>
              <a:t>Schizophrenia </a:t>
            </a:r>
            <a:r>
              <a:rPr lang="en-US" sz="2500" i="1" dirty="0">
                <a:solidFill>
                  <a:schemeClr val="bg1"/>
                </a:solidFill>
              </a:rPr>
              <a:t>is built into the genes of a person. </a:t>
            </a:r>
            <a:r>
              <a:rPr lang="en-US" sz="2500" i="1" dirty="0" smtClean="0">
                <a:solidFill>
                  <a:schemeClr val="bg1"/>
                </a:solidFill>
              </a:rPr>
              <a:t>Twin studies </a:t>
            </a:r>
            <a:r>
              <a:rPr lang="en-US" sz="2500" i="1" dirty="0">
                <a:solidFill>
                  <a:schemeClr val="bg1"/>
                </a:solidFill>
              </a:rPr>
              <a:t>support the biological </a:t>
            </a:r>
            <a:r>
              <a:rPr lang="en-US" sz="2500" i="1" dirty="0" smtClean="0">
                <a:solidFill>
                  <a:schemeClr val="bg1"/>
                </a:solidFill>
              </a:rPr>
              <a:t>approach.</a:t>
            </a:r>
            <a:endParaRPr lang="en-GB" sz="2500" dirty="0">
              <a:solidFill>
                <a:schemeClr val="bg1"/>
              </a:solidFill>
            </a:endParaRPr>
          </a:p>
        </p:txBody>
      </p:sp>
      <p:sp>
        <p:nvSpPr>
          <p:cNvPr id="4" name="TextBox 3"/>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
        <p:nvSpPr>
          <p:cNvPr id="5" name="Title 1"/>
          <p:cNvSpPr txBox="1">
            <a:spLocks/>
          </p:cNvSpPr>
          <p:nvPr/>
        </p:nvSpPr>
        <p:spPr>
          <a:xfrm>
            <a:off x="0" y="114044"/>
            <a:ext cx="9144000" cy="924475"/>
          </a:xfrm>
          <a:prstGeom prst="rect">
            <a:avLst/>
          </a:prstGeom>
          <a:solidFill>
            <a:srgbClr val="FFB9B9"/>
          </a:solidFill>
        </p:spPr>
        <p:txBody>
          <a:bodyPr vert="horz" lIns="91440" tIns="45720" rIns="91440" bIns="45720" rtlCol="0" anchor="ctr">
            <a:noAutofit/>
          </a:bodyPr>
          <a:lst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dirty="0" smtClean="0">
                <a:solidFill>
                  <a:schemeClr val="bg1"/>
                </a:solidFill>
              </a:rPr>
              <a:t>So, in conclusion…..</a:t>
            </a:r>
            <a:endParaRPr lang="en-GB" dirty="0">
              <a:solidFill>
                <a:schemeClr val="bg1"/>
              </a:solidFill>
            </a:endParaRPr>
          </a:p>
        </p:txBody>
      </p:sp>
    </p:spTree>
    <p:extLst>
      <p:ext uri="{BB962C8B-B14F-4D97-AF65-F5344CB8AC3E}">
        <p14:creationId xmlns:p14="http://schemas.microsoft.com/office/powerpoint/2010/main" val="33500638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24744"/>
            <a:ext cx="8229600" cy="850106"/>
          </a:xfrm>
        </p:spPr>
        <p:txBody>
          <a:bodyPr/>
          <a:lstStyle/>
          <a:p>
            <a:r>
              <a:rPr lang="en-GB" dirty="0" smtClean="0"/>
              <a:t>A ‘Reasonable’ IDA</a:t>
            </a:r>
            <a:endParaRPr lang="en-GB" dirty="0"/>
          </a:p>
        </p:txBody>
      </p:sp>
      <p:sp>
        <p:nvSpPr>
          <p:cNvPr id="3" name="Content Placeholder 2"/>
          <p:cNvSpPr>
            <a:spLocks noGrp="1"/>
          </p:cNvSpPr>
          <p:nvPr>
            <p:ph idx="1"/>
          </p:nvPr>
        </p:nvSpPr>
        <p:spPr>
          <a:xfrm>
            <a:off x="179512" y="1844824"/>
            <a:ext cx="8784976" cy="3960440"/>
          </a:xfrm>
        </p:spPr>
        <p:txBody>
          <a:bodyPr>
            <a:normAutofit/>
          </a:bodyPr>
          <a:lstStyle/>
          <a:p>
            <a:pPr marL="0" indent="0">
              <a:buNone/>
            </a:pPr>
            <a:r>
              <a:rPr lang="en-GB" sz="2400" b="1" dirty="0" smtClean="0">
                <a:solidFill>
                  <a:schemeClr val="bg1"/>
                </a:solidFill>
              </a:rPr>
              <a:t>Reasonable:</a:t>
            </a:r>
          </a:p>
          <a:p>
            <a:pPr marL="0" indent="0">
              <a:buNone/>
            </a:pPr>
            <a:r>
              <a:rPr lang="en-US" sz="2400" i="1" dirty="0" smtClean="0">
                <a:solidFill>
                  <a:schemeClr val="bg1"/>
                </a:solidFill>
              </a:rPr>
              <a:t>Biological explanations of Schizophrenia are on the nature side of the nature nurture debate as they argue that Schizophrenia is built into the genes of a person. Twin studies show a higher concordance rate for schizophrenia in identical twins than in non identical twins. However, twin studies also show that upbringing and nurture play an important role in the development of  Schizophrenia. If Schizophrenia were purely genetic, the concordance rate between MZ twins should be 100%</a:t>
            </a:r>
            <a:endParaRPr lang="en-GB" sz="2400" dirty="0">
              <a:solidFill>
                <a:schemeClr val="bg1"/>
              </a:solidFill>
            </a:endParaRPr>
          </a:p>
        </p:txBody>
      </p:sp>
      <p:sp>
        <p:nvSpPr>
          <p:cNvPr id="4" name="TextBox 3"/>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
        <p:nvSpPr>
          <p:cNvPr id="5" name="Title 1"/>
          <p:cNvSpPr txBox="1">
            <a:spLocks/>
          </p:cNvSpPr>
          <p:nvPr/>
        </p:nvSpPr>
        <p:spPr>
          <a:xfrm>
            <a:off x="11296" y="116632"/>
            <a:ext cx="9144000" cy="924475"/>
          </a:xfrm>
          <a:prstGeom prst="rect">
            <a:avLst/>
          </a:prstGeom>
          <a:solidFill>
            <a:srgbClr val="FFB9B9"/>
          </a:solidFill>
        </p:spPr>
        <p:txBody>
          <a:bodyPr vert="horz" lIns="91440" tIns="45720" rIns="91440" bIns="45720" rtlCol="0" anchor="ctr">
            <a:noAutofit/>
          </a:bodyPr>
          <a:lst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dirty="0" smtClean="0">
                <a:solidFill>
                  <a:schemeClr val="bg1"/>
                </a:solidFill>
              </a:rPr>
              <a:t>So, in conclusion…..</a:t>
            </a:r>
            <a:endParaRPr lang="en-GB" dirty="0">
              <a:solidFill>
                <a:schemeClr val="bg1"/>
              </a:solidFill>
            </a:endParaRPr>
          </a:p>
        </p:txBody>
      </p:sp>
    </p:spTree>
    <p:extLst>
      <p:ext uri="{BB962C8B-B14F-4D97-AF65-F5344CB8AC3E}">
        <p14:creationId xmlns:p14="http://schemas.microsoft.com/office/powerpoint/2010/main" val="2468979965"/>
      </p:ext>
    </p:extLst>
  </p:cSld>
  <p:clrMapOvr>
    <a:masterClrMapping/>
  </p:clrMapOvr>
  <p:transition spd="slow">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2848" y="1052736"/>
            <a:ext cx="8229600" cy="1052736"/>
          </a:xfrm>
        </p:spPr>
        <p:txBody>
          <a:bodyPr/>
          <a:lstStyle/>
          <a:p>
            <a:r>
              <a:rPr lang="en-GB" dirty="0" smtClean="0"/>
              <a:t>‘Effective’ IDA</a:t>
            </a:r>
            <a:endParaRPr lang="en-GB" dirty="0"/>
          </a:p>
        </p:txBody>
      </p:sp>
      <p:sp>
        <p:nvSpPr>
          <p:cNvPr id="3" name="Content Placeholder 2"/>
          <p:cNvSpPr>
            <a:spLocks noGrp="1"/>
          </p:cNvSpPr>
          <p:nvPr>
            <p:ph idx="1"/>
          </p:nvPr>
        </p:nvSpPr>
        <p:spPr>
          <a:xfrm>
            <a:off x="323528" y="980728"/>
            <a:ext cx="8640960" cy="5544616"/>
          </a:xfrm>
        </p:spPr>
        <p:txBody>
          <a:bodyPr>
            <a:normAutofit/>
          </a:bodyPr>
          <a:lstStyle/>
          <a:p>
            <a:pPr marL="0" indent="0">
              <a:buNone/>
            </a:pPr>
            <a:r>
              <a:rPr lang="en-US" i="1" dirty="0">
                <a:solidFill>
                  <a:schemeClr val="bg1"/>
                </a:solidFill>
              </a:rPr>
              <a:t>Biological explanations are on the nature side of the nature nurture debate </a:t>
            </a:r>
            <a:r>
              <a:rPr lang="en-US" i="1" dirty="0" smtClean="0">
                <a:solidFill>
                  <a:schemeClr val="bg1"/>
                </a:solidFill>
              </a:rPr>
              <a:t>as they </a:t>
            </a:r>
            <a:r>
              <a:rPr lang="en-US" i="1" dirty="0">
                <a:solidFill>
                  <a:schemeClr val="bg1"/>
                </a:solidFill>
              </a:rPr>
              <a:t>argue that </a:t>
            </a:r>
            <a:r>
              <a:rPr lang="en-US" i="1" dirty="0" smtClean="0">
                <a:solidFill>
                  <a:schemeClr val="bg1"/>
                </a:solidFill>
              </a:rPr>
              <a:t>Schizophrenia </a:t>
            </a:r>
            <a:r>
              <a:rPr lang="en-US" i="1" dirty="0">
                <a:solidFill>
                  <a:schemeClr val="bg1"/>
                </a:solidFill>
              </a:rPr>
              <a:t>is </a:t>
            </a:r>
            <a:r>
              <a:rPr lang="en-US" i="1" dirty="0" smtClean="0">
                <a:solidFill>
                  <a:schemeClr val="bg1"/>
                </a:solidFill>
              </a:rPr>
              <a:t>solely built </a:t>
            </a:r>
            <a:r>
              <a:rPr lang="en-US" i="1" dirty="0">
                <a:solidFill>
                  <a:schemeClr val="bg1"/>
                </a:solidFill>
              </a:rPr>
              <a:t>into the genes of a person. There is some </a:t>
            </a:r>
            <a:r>
              <a:rPr lang="en-US" i="1" dirty="0" smtClean="0">
                <a:solidFill>
                  <a:schemeClr val="bg1"/>
                </a:solidFill>
              </a:rPr>
              <a:t>support for </a:t>
            </a:r>
            <a:r>
              <a:rPr lang="en-US" i="1" dirty="0">
                <a:solidFill>
                  <a:schemeClr val="bg1"/>
                </a:solidFill>
              </a:rPr>
              <a:t>this from genetically modified mice who have been bred to </a:t>
            </a:r>
            <a:r>
              <a:rPr lang="en-US" i="1" dirty="0" smtClean="0">
                <a:solidFill>
                  <a:schemeClr val="bg1"/>
                </a:solidFill>
              </a:rPr>
              <a:t>have a particular gene and </a:t>
            </a:r>
            <a:r>
              <a:rPr lang="en-US" i="1" dirty="0">
                <a:solidFill>
                  <a:schemeClr val="bg1"/>
                </a:solidFill>
              </a:rPr>
              <a:t>developed </a:t>
            </a:r>
            <a:r>
              <a:rPr lang="en-US" i="1" dirty="0" smtClean="0">
                <a:solidFill>
                  <a:schemeClr val="bg1"/>
                </a:solidFill>
              </a:rPr>
              <a:t>Schizophrenia (Zhang </a:t>
            </a:r>
            <a:r>
              <a:rPr lang="en-US" i="1" dirty="0">
                <a:solidFill>
                  <a:schemeClr val="bg1"/>
                </a:solidFill>
              </a:rPr>
              <a:t>et al </a:t>
            </a:r>
            <a:r>
              <a:rPr lang="en-US" i="1" dirty="0" smtClean="0">
                <a:solidFill>
                  <a:schemeClr val="bg1"/>
                </a:solidFill>
              </a:rPr>
              <a:t>). Similarly </a:t>
            </a:r>
            <a:r>
              <a:rPr lang="en-US" i="1" dirty="0">
                <a:solidFill>
                  <a:schemeClr val="bg1"/>
                </a:solidFill>
              </a:rPr>
              <a:t>twin studies show </a:t>
            </a:r>
            <a:r>
              <a:rPr lang="en-US" i="1" dirty="0" smtClean="0">
                <a:solidFill>
                  <a:schemeClr val="bg1"/>
                </a:solidFill>
              </a:rPr>
              <a:t>high concordance </a:t>
            </a:r>
            <a:r>
              <a:rPr lang="en-US" i="1" dirty="0">
                <a:solidFill>
                  <a:schemeClr val="bg1"/>
                </a:solidFill>
              </a:rPr>
              <a:t>rates between identical twins. However, the biological </a:t>
            </a:r>
            <a:r>
              <a:rPr lang="en-US" i="1" dirty="0" smtClean="0">
                <a:solidFill>
                  <a:schemeClr val="bg1"/>
                </a:solidFill>
              </a:rPr>
              <a:t>approach can </a:t>
            </a:r>
            <a:r>
              <a:rPr lang="en-US" i="1" dirty="0">
                <a:solidFill>
                  <a:schemeClr val="bg1"/>
                </a:solidFill>
              </a:rPr>
              <a:t>be seen as highly deterministic as it implies that people have little </a:t>
            </a:r>
            <a:r>
              <a:rPr lang="en-US" i="1" dirty="0" smtClean="0">
                <a:solidFill>
                  <a:schemeClr val="bg1"/>
                </a:solidFill>
              </a:rPr>
              <a:t>control over the development of schizophrenia when </a:t>
            </a:r>
            <a:r>
              <a:rPr lang="en-US" i="1" dirty="0">
                <a:solidFill>
                  <a:schemeClr val="bg1"/>
                </a:solidFill>
              </a:rPr>
              <a:t>social factors </a:t>
            </a:r>
            <a:r>
              <a:rPr lang="en-US" i="1" dirty="0" smtClean="0">
                <a:solidFill>
                  <a:schemeClr val="bg1"/>
                </a:solidFill>
              </a:rPr>
              <a:t>such as stress and class clearly also play a part. </a:t>
            </a:r>
            <a:endParaRPr lang="en-GB" dirty="0">
              <a:solidFill>
                <a:schemeClr val="bg1"/>
              </a:solidFill>
            </a:endParaRPr>
          </a:p>
        </p:txBody>
      </p:sp>
      <p:sp>
        <p:nvSpPr>
          <p:cNvPr id="4" name="TextBox 3"/>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
        <p:nvSpPr>
          <p:cNvPr id="5" name="Title 1"/>
          <p:cNvSpPr txBox="1">
            <a:spLocks/>
          </p:cNvSpPr>
          <p:nvPr/>
        </p:nvSpPr>
        <p:spPr>
          <a:xfrm>
            <a:off x="11296" y="116632"/>
            <a:ext cx="9144000" cy="924475"/>
          </a:xfrm>
          <a:prstGeom prst="rect">
            <a:avLst/>
          </a:prstGeom>
          <a:solidFill>
            <a:srgbClr val="FFB9B9"/>
          </a:solidFill>
        </p:spPr>
        <p:txBody>
          <a:bodyPr vert="horz" lIns="91440" tIns="45720" rIns="91440" bIns="45720" rtlCol="0" anchor="ctr">
            <a:noAutofit/>
          </a:bodyPr>
          <a:lst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dirty="0" smtClean="0">
                <a:solidFill>
                  <a:schemeClr val="bg1"/>
                </a:solidFill>
              </a:rPr>
              <a:t>So, in conclusion…..</a:t>
            </a:r>
            <a:endParaRPr lang="en-GB" dirty="0">
              <a:solidFill>
                <a:schemeClr val="bg1"/>
              </a:solidFill>
            </a:endParaRPr>
          </a:p>
        </p:txBody>
      </p:sp>
    </p:spTree>
    <p:extLst>
      <p:ext uri="{BB962C8B-B14F-4D97-AF65-F5344CB8AC3E}">
        <p14:creationId xmlns:p14="http://schemas.microsoft.com/office/powerpoint/2010/main" val="368097080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041107"/>
            <a:ext cx="7811027" cy="4817691"/>
          </a:xfrm>
        </p:spPr>
        <p:txBody>
          <a:bodyPr>
            <a:normAutofit/>
          </a:bodyPr>
          <a:lstStyle/>
          <a:p>
            <a:pPr marL="0" indent="0">
              <a:buNone/>
            </a:pPr>
            <a:r>
              <a:rPr lang="en-GB" u="sng" dirty="0"/>
              <a:t>A</a:t>
            </a:r>
            <a:r>
              <a:rPr lang="en-GB" dirty="0"/>
              <a:t>pproaches (e.g. biological, cognitive, psychodynamic, evolutionary </a:t>
            </a:r>
            <a:r>
              <a:rPr lang="en-GB" dirty="0" err="1"/>
              <a:t>etc</a:t>
            </a:r>
            <a:r>
              <a:rPr lang="en-GB" dirty="0"/>
              <a:t>).</a:t>
            </a:r>
          </a:p>
          <a:p>
            <a:pPr marL="0" indent="0">
              <a:buNone/>
            </a:pPr>
            <a:r>
              <a:rPr lang="en-GB" u="sng" dirty="0"/>
              <a:t>P</a:t>
            </a:r>
            <a:r>
              <a:rPr lang="en-GB" dirty="0"/>
              <a:t>ractical applications</a:t>
            </a:r>
          </a:p>
          <a:p>
            <a:pPr marL="0" indent="0">
              <a:buNone/>
            </a:pPr>
            <a:r>
              <a:rPr lang="en-GB" u="sng" dirty="0"/>
              <a:t>E</a:t>
            </a:r>
            <a:r>
              <a:rPr lang="en-GB" dirty="0"/>
              <a:t>thical issues</a:t>
            </a:r>
          </a:p>
          <a:p>
            <a:pPr marL="0" indent="0">
              <a:buNone/>
            </a:pPr>
            <a:endParaRPr lang="en-GB" dirty="0"/>
          </a:p>
          <a:p>
            <a:pPr marL="0" indent="0">
              <a:buNone/>
            </a:pPr>
            <a:r>
              <a:rPr lang="en-GB" u="sng" dirty="0"/>
              <a:t>G</a:t>
            </a:r>
            <a:r>
              <a:rPr lang="en-GB" dirty="0"/>
              <a:t>ender bias</a:t>
            </a:r>
          </a:p>
          <a:p>
            <a:pPr marL="0" indent="0">
              <a:buNone/>
            </a:pPr>
            <a:r>
              <a:rPr lang="en-GB" u="sng" dirty="0"/>
              <a:t>A</a:t>
            </a:r>
            <a:r>
              <a:rPr lang="en-GB" dirty="0"/>
              <a:t>nimal research</a:t>
            </a:r>
          </a:p>
          <a:p>
            <a:pPr marL="0" indent="0">
              <a:buNone/>
            </a:pPr>
            <a:r>
              <a:rPr lang="en-GB" u="sng" dirty="0"/>
              <a:t>R</a:t>
            </a:r>
            <a:r>
              <a:rPr lang="en-GB" dirty="0"/>
              <a:t>eductionism</a:t>
            </a:r>
          </a:p>
          <a:p>
            <a:pPr marL="0" indent="0">
              <a:buNone/>
            </a:pPr>
            <a:r>
              <a:rPr lang="en-GB" u="sng" dirty="0"/>
              <a:t>D</a:t>
            </a:r>
            <a:r>
              <a:rPr lang="en-GB" dirty="0"/>
              <a:t>eterminism/free will</a:t>
            </a:r>
          </a:p>
          <a:p>
            <a:pPr marL="0" indent="0">
              <a:buNone/>
            </a:pPr>
            <a:r>
              <a:rPr lang="en-GB" u="sng" dirty="0" err="1"/>
              <a:t>E</a:t>
            </a:r>
            <a:r>
              <a:rPr lang="en-GB" dirty="0" err="1"/>
              <a:t>thnocentricism</a:t>
            </a:r>
            <a:endParaRPr lang="en-GB" dirty="0"/>
          </a:p>
          <a:p>
            <a:pPr marL="0" indent="0">
              <a:buNone/>
            </a:pPr>
            <a:r>
              <a:rPr lang="en-GB" u="sng" dirty="0" smtClean="0"/>
              <a:t>N</a:t>
            </a:r>
            <a:r>
              <a:rPr lang="en-GB" dirty="0" smtClean="0"/>
              <a:t>ature/nurture</a:t>
            </a:r>
            <a:endParaRPr lang="en-GB" dirty="0"/>
          </a:p>
        </p:txBody>
      </p:sp>
      <p:sp>
        <p:nvSpPr>
          <p:cNvPr id="4" name="TextBox 3"/>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
        <p:nvSpPr>
          <p:cNvPr id="5" name="Title 1"/>
          <p:cNvSpPr txBox="1">
            <a:spLocks/>
          </p:cNvSpPr>
          <p:nvPr/>
        </p:nvSpPr>
        <p:spPr>
          <a:xfrm>
            <a:off x="11296" y="116632"/>
            <a:ext cx="9144000" cy="924475"/>
          </a:xfrm>
          <a:prstGeom prst="rect">
            <a:avLst/>
          </a:prstGeom>
          <a:solidFill>
            <a:srgbClr val="FFB9B9"/>
          </a:solidFill>
        </p:spPr>
        <p:txBody>
          <a:bodyPr vert="horz" lIns="91440" tIns="45720" rIns="91440" bIns="45720" rtlCol="0" anchor="ctr">
            <a:noAutofit/>
          </a:bodyPr>
          <a:lst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dirty="0" smtClean="0">
                <a:solidFill>
                  <a:schemeClr val="bg1"/>
                </a:solidFill>
              </a:rPr>
              <a:t>To remember the IDAS  - </a:t>
            </a:r>
            <a:r>
              <a:rPr lang="en-GB" b="1" dirty="0" smtClean="0">
                <a:solidFill>
                  <a:schemeClr val="bg1"/>
                </a:solidFill>
              </a:rPr>
              <a:t>APE GARDEN!!!</a:t>
            </a:r>
            <a:endParaRPr lang="en-GB" b="1" dirty="0">
              <a:solidFill>
                <a:schemeClr val="bg1"/>
              </a:solidFill>
            </a:endParaRPr>
          </a:p>
        </p:txBody>
      </p:sp>
    </p:spTree>
    <p:extLst>
      <p:ext uri="{BB962C8B-B14F-4D97-AF65-F5344CB8AC3E}">
        <p14:creationId xmlns:p14="http://schemas.microsoft.com/office/powerpoint/2010/main" val="5526309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8640"/>
            <a:ext cx="9144000" cy="924475"/>
          </a:xfrm>
          <a:solidFill>
            <a:srgbClr val="FFB9B9"/>
          </a:solidFill>
        </p:spPr>
        <p:txBody>
          <a:bodyPr/>
          <a:lstStyle/>
          <a:p>
            <a:pPr algn="ctr"/>
            <a:r>
              <a:rPr lang="en-GB" dirty="0" smtClean="0">
                <a:solidFill>
                  <a:schemeClr val="bg1"/>
                </a:solidFill>
              </a:rPr>
              <a:t>Activity</a:t>
            </a:r>
            <a:endParaRPr lang="en-GB" dirty="0">
              <a:solidFill>
                <a:schemeClr val="bg1"/>
              </a:solidFill>
            </a:endParaRPr>
          </a:p>
        </p:txBody>
      </p:sp>
      <p:sp>
        <p:nvSpPr>
          <p:cNvPr id="3" name="Content Placeholder 2"/>
          <p:cNvSpPr>
            <a:spLocks noGrp="1"/>
          </p:cNvSpPr>
          <p:nvPr>
            <p:ph idx="1"/>
          </p:nvPr>
        </p:nvSpPr>
        <p:spPr>
          <a:xfrm>
            <a:off x="179512" y="1340768"/>
            <a:ext cx="8748464" cy="4051437"/>
          </a:xfrm>
        </p:spPr>
        <p:txBody>
          <a:bodyPr>
            <a:noAutofit/>
          </a:bodyPr>
          <a:lstStyle/>
          <a:p>
            <a:pPr marL="0" indent="0">
              <a:buNone/>
            </a:pPr>
            <a:r>
              <a:rPr lang="en-GB" sz="2800" dirty="0" smtClean="0">
                <a:solidFill>
                  <a:schemeClr val="bg1"/>
                </a:solidFill>
              </a:rPr>
              <a:t>Choose an issue or debate within an area we have studied. E.g. –  Gender Bias in Holland’s (1988) research.</a:t>
            </a:r>
          </a:p>
          <a:p>
            <a:r>
              <a:rPr lang="en-GB" sz="2800" dirty="0" smtClean="0">
                <a:solidFill>
                  <a:schemeClr val="bg1"/>
                </a:solidFill>
              </a:rPr>
              <a:t>Write a </a:t>
            </a:r>
            <a:r>
              <a:rPr lang="en-GB" sz="2800" u="sng" dirty="0" smtClean="0">
                <a:solidFill>
                  <a:schemeClr val="bg1"/>
                </a:solidFill>
              </a:rPr>
              <a:t>Rudimentary </a:t>
            </a:r>
            <a:r>
              <a:rPr lang="en-GB" sz="2800" dirty="0" smtClean="0">
                <a:solidFill>
                  <a:schemeClr val="bg1"/>
                </a:solidFill>
              </a:rPr>
              <a:t>IDA</a:t>
            </a:r>
          </a:p>
          <a:p>
            <a:r>
              <a:rPr lang="en-GB" sz="2800" dirty="0" smtClean="0">
                <a:solidFill>
                  <a:schemeClr val="bg1"/>
                </a:solidFill>
              </a:rPr>
              <a:t>Make it </a:t>
            </a:r>
            <a:r>
              <a:rPr lang="en-GB" sz="2800" u="sng" dirty="0" smtClean="0">
                <a:solidFill>
                  <a:schemeClr val="bg1"/>
                </a:solidFill>
              </a:rPr>
              <a:t>Basic</a:t>
            </a:r>
          </a:p>
          <a:p>
            <a:r>
              <a:rPr lang="en-GB" sz="2800" dirty="0" smtClean="0">
                <a:solidFill>
                  <a:schemeClr val="bg1"/>
                </a:solidFill>
              </a:rPr>
              <a:t>Then </a:t>
            </a:r>
            <a:r>
              <a:rPr lang="en-GB" sz="2800" u="sng" dirty="0" smtClean="0">
                <a:solidFill>
                  <a:schemeClr val="bg1"/>
                </a:solidFill>
              </a:rPr>
              <a:t>Reasonable</a:t>
            </a:r>
          </a:p>
          <a:p>
            <a:r>
              <a:rPr lang="en-GB" sz="2800" dirty="0" smtClean="0">
                <a:solidFill>
                  <a:schemeClr val="bg1"/>
                </a:solidFill>
              </a:rPr>
              <a:t>And finally </a:t>
            </a:r>
            <a:r>
              <a:rPr lang="en-GB" sz="2800" u="sng" dirty="0" smtClean="0">
                <a:solidFill>
                  <a:schemeClr val="bg1"/>
                </a:solidFill>
              </a:rPr>
              <a:t>Effective. </a:t>
            </a:r>
          </a:p>
        </p:txBody>
      </p:sp>
      <p:sp>
        <p:nvSpPr>
          <p:cNvPr id="4" name="TextBox 3"/>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Tree>
    <p:extLst>
      <p:ext uri="{BB962C8B-B14F-4D97-AF65-F5344CB8AC3E}">
        <p14:creationId xmlns:p14="http://schemas.microsoft.com/office/powerpoint/2010/main" val="876209217"/>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9382" y="155184"/>
            <a:ext cx="4178602" cy="3416320"/>
          </a:xfrm>
          <a:prstGeom prst="rect">
            <a:avLst/>
          </a:prstGeom>
        </p:spPr>
        <p:txBody>
          <a:bodyPr wrap="square">
            <a:spAutoFit/>
          </a:bodyPr>
          <a:lstStyle/>
          <a:p>
            <a:r>
              <a:rPr lang="en-GB" b="1" dirty="0"/>
              <a:t>Rudimentary</a:t>
            </a:r>
          </a:p>
          <a:p>
            <a:r>
              <a:rPr lang="en-US" i="1" dirty="0">
                <a:solidFill>
                  <a:schemeClr val="bg1"/>
                </a:solidFill>
              </a:rPr>
              <a:t>The biological explanation of Schizophrenia is deterministic, reductionist and socially </a:t>
            </a:r>
            <a:r>
              <a:rPr lang="en-GB" i="1" dirty="0" smtClean="0">
                <a:solidFill>
                  <a:schemeClr val="bg1"/>
                </a:solidFill>
              </a:rPr>
              <a:t>sensitive</a:t>
            </a:r>
          </a:p>
          <a:p>
            <a:endParaRPr lang="en-GB" i="1" dirty="0"/>
          </a:p>
          <a:p>
            <a:r>
              <a:rPr lang="en-GB" b="1" dirty="0"/>
              <a:t>Basic</a:t>
            </a:r>
          </a:p>
          <a:p>
            <a:r>
              <a:rPr lang="en-US" i="1" dirty="0">
                <a:solidFill>
                  <a:schemeClr val="bg1"/>
                </a:solidFill>
              </a:rPr>
              <a:t>Biological explanations of Schizophrenia are on the nature side of the nature nurture debate as they argue that Schizophrenia is built into the genes of a person. Twin studies support the biological </a:t>
            </a:r>
            <a:r>
              <a:rPr lang="en-US" i="1" dirty="0" smtClean="0">
                <a:solidFill>
                  <a:schemeClr val="bg1"/>
                </a:solidFill>
              </a:rPr>
              <a:t>approach.</a:t>
            </a:r>
            <a:endParaRPr lang="en-GB" dirty="0">
              <a:solidFill>
                <a:schemeClr val="bg1"/>
              </a:solidFill>
            </a:endParaRPr>
          </a:p>
        </p:txBody>
      </p:sp>
      <p:sp>
        <p:nvSpPr>
          <p:cNvPr id="3" name="Rectangle 2"/>
          <p:cNvSpPr/>
          <p:nvPr/>
        </p:nvSpPr>
        <p:spPr>
          <a:xfrm>
            <a:off x="4572000" y="28169"/>
            <a:ext cx="4572000" cy="3970318"/>
          </a:xfrm>
          <a:prstGeom prst="rect">
            <a:avLst/>
          </a:prstGeom>
        </p:spPr>
        <p:txBody>
          <a:bodyPr>
            <a:spAutoFit/>
          </a:bodyPr>
          <a:lstStyle/>
          <a:p>
            <a:r>
              <a:rPr lang="en-GB" b="1" dirty="0"/>
              <a:t>Reasonable:</a:t>
            </a:r>
          </a:p>
          <a:p>
            <a:r>
              <a:rPr lang="en-US" i="1" dirty="0">
                <a:solidFill>
                  <a:schemeClr val="bg1"/>
                </a:solidFill>
              </a:rPr>
              <a:t>Biological explanations of Schizophrenia are on the nature side of the nature nurture debate as they argue that Schizophrenia is built into the genes of a person. Twin studies show a higher concordance rate for schizophrenia in identical twins than in non identical twins. However, twin studies also show that upbringing and nurture play an important role in the development of  – if Schizophrenia were purely genetic, the concordance rate between MZ twins should be 100</a:t>
            </a:r>
            <a:r>
              <a:rPr lang="en-US" i="1" dirty="0" smtClean="0">
                <a:solidFill>
                  <a:schemeClr val="bg1"/>
                </a:solidFill>
              </a:rPr>
              <a:t>%.</a:t>
            </a:r>
            <a:endParaRPr lang="en-GB" dirty="0">
              <a:solidFill>
                <a:schemeClr val="bg1"/>
              </a:solidFill>
            </a:endParaRPr>
          </a:p>
        </p:txBody>
      </p:sp>
      <p:sp>
        <p:nvSpPr>
          <p:cNvPr id="4" name="Rectangle 3"/>
          <p:cNvSpPr/>
          <p:nvPr/>
        </p:nvSpPr>
        <p:spPr>
          <a:xfrm>
            <a:off x="539553" y="3717032"/>
            <a:ext cx="7488832" cy="2862322"/>
          </a:xfrm>
          <a:prstGeom prst="rect">
            <a:avLst/>
          </a:prstGeom>
        </p:spPr>
        <p:txBody>
          <a:bodyPr wrap="square">
            <a:spAutoFit/>
          </a:bodyPr>
          <a:lstStyle/>
          <a:p>
            <a:r>
              <a:rPr lang="en-US" b="1" i="1" dirty="0" smtClean="0"/>
              <a:t>Effective </a:t>
            </a:r>
          </a:p>
          <a:p>
            <a:r>
              <a:rPr lang="en-US" i="1" dirty="0" smtClean="0">
                <a:solidFill>
                  <a:schemeClr val="bg1"/>
                </a:solidFill>
              </a:rPr>
              <a:t>Biological </a:t>
            </a:r>
            <a:r>
              <a:rPr lang="en-US" i="1" dirty="0">
                <a:solidFill>
                  <a:schemeClr val="bg1"/>
                </a:solidFill>
              </a:rPr>
              <a:t>explanations are on the nature side of the nature nurture debate as they argue that Schizophrenia is built into the genes of a person. There is some support for this from genetically modified mice who have been bred to have a </a:t>
            </a:r>
            <a:r>
              <a:rPr lang="en-US" i="1" dirty="0" smtClean="0">
                <a:solidFill>
                  <a:schemeClr val="bg1"/>
                </a:solidFill>
              </a:rPr>
              <a:t>particular </a:t>
            </a:r>
            <a:r>
              <a:rPr lang="en-US" i="1" dirty="0">
                <a:solidFill>
                  <a:schemeClr val="bg1"/>
                </a:solidFill>
              </a:rPr>
              <a:t>gene and developed Schizophrenia(Zhang et al ) Similarly twin studies show high concordance rates between identical twins. However, the biological approach can be seen as highly deterministic as it implies that people have little control over the development of schizophrenia when social factors such as stress and class clearly also play a part. </a:t>
            </a:r>
            <a:endParaRPr lang="en-GB" dirty="0">
              <a:solidFill>
                <a:schemeClr val="bg1"/>
              </a:solidFill>
            </a:endParaRPr>
          </a:p>
        </p:txBody>
      </p:sp>
    </p:spTree>
    <p:extLst>
      <p:ext uri="{BB962C8B-B14F-4D97-AF65-F5344CB8AC3E}">
        <p14:creationId xmlns:p14="http://schemas.microsoft.com/office/powerpoint/2010/main" val="43974651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8640"/>
            <a:ext cx="9144000" cy="924475"/>
          </a:xfrm>
          <a:solidFill>
            <a:srgbClr val="FFB9B9"/>
          </a:solidFill>
        </p:spPr>
        <p:txBody>
          <a:bodyPr/>
          <a:lstStyle/>
          <a:p>
            <a:pPr algn="ctr"/>
            <a:r>
              <a:rPr lang="en-GB" dirty="0" smtClean="0">
                <a:solidFill>
                  <a:schemeClr val="bg1"/>
                </a:solidFill>
              </a:rPr>
              <a:t>Activity</a:t>
            </a:r>
            <a:endParaRPr lang="en-GB" dirty="0">
              <a:solidFill>
                <a:schemeClr val="bg1"/>
              </a:solidFill>
            </a:endParaRPr>
          </a:p>
        </p:txBody>
      </p:sp>
      <p:sp>
        <p:nvSpPr>
          <p:cNvPr id="3" name="Content Placeholder 2"/>
          <p:cNvSpPr>
            <a:spLocks noGrp="1"/>
          </p:cNvSpPr>
          <p:nvPr>
            <p:ph idx="1"/>
          </p:nvPr>
        </p:nvSpPr>
        <p:spPr>
          <a:xfrm>
            <a:off x="179512" y="1340768"/>
            <a:ext cx="8748464" cy="4051437"/>
          </a:xfrm>
        </p:spPr>
        <p:txBody>
          <a:bodyPr>
            <a:noAutofit/>
          </a:bodyPr>
          <a:lstStyle/>
          <a:p>
            <a:pPr marL="0" indent="0">
              <a:buNone/>
            </a:pPr>
            <a:r>
              <a:rPr lang="en-GB" sz="2800" dirty="0" smtClean="0">
                <a:solidFill>
                  <a:schemeClr val="bg1"/>
                </a:solidFill>
              </a:rPr>
              <a:t>Read an exemplar answer. Highlight in one colour A01 points, in another study evidence used to support the theory, and in a third colour the </a:t>
            </a:r>
            <a:r>
              <a:rPr lang="en-GB" sz="2800" smtClean="0">
                <a:solidFill>
                  <a:schemeClr val="bg1"/>
                </a:solidFill>
              </a:rPr>
              <a:t>‘effective’ use of IDAs.</a:t>
            </a:r>
            <a:endParaRPr lang="en-GB" sz="2800" u="sng" dirty="0" smtClean="0">
              <a:solidFill>
                <a:schemeClr val="bg1"/>
              </a:solidFill>
            </a:endParaRPr>
          </a:p>
        </p:txBody>
      </p:sp>
      <p:sp>
        <p:nvSpPr>
          <p:cNvPr id="4" name="TextBox 3"/>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Tree>
    <p:extLst>
      <p:ext uri="{BB962C8B-B14F-4D97-AF65-F5344CB8AC3E}">
        <p14:creationId xmlns:p14="http://schemas.microsoft.com/office/powerpoint/2010/main" val="2463552224"/>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8640"/>
            <a:ext cx="9144000" cy="924475"/>
          </a:xfrm>
          <a:solidFill>
            <a:srgbClr val="FFB9B9"/>
          </a:solidFill>
        </p:spPr>
        <p:txBody>
          <a:bodyPr/>
          <a:lstStyle/>
          <a:p>
            <a:pPr algn="ctr"/>
            <a:r>
              <a:rPr lang="en-GB" dirty="0" smtClean="0">
                <a:solidFill>
                  <a:schemeClr val="bg1"/>
                </a:solidFill>
              </a:rPr>
              <a:t>Home learning</a:t>
            </a:r>
            <a:endParaRPr lang="en-GB" dirty="0">
              <a:solidFill>
                <a:schemeClr val="bg1"/>
              </a:solidFill>
            </a:endParaRPr>
          </a:p>
        </p:txBody>
      </p:sp>
      <p:sp>
        <p:nvSpPr>
          <p:cNvPr id="3" name="Content Placeholder 2"/>
          <p:cNvSpPr>
            <a:spLocks noGrp="1"/>
          </p:cNvSpPr>
          <p:nvPr>
            <p:ph idx="1"/>
          </p:nvPr>
        </p:nvSpPr>
        <p:spPr>
          <a:xfrm>
            <a:off x="179512" y="1340768"/>
            <a:ext cx="8748464" cy="4051437"/>
          </a:xfrm>
        </p:spPr>
        <p:txBody>
          <a:bodyPr>
            <a:noAutofit/>
          </a:bodyPr>
          <a:lstStyle/>
          <a:p>
            <a:pPr marL="0" indent="0">
              <a:buNone/>
            </a:pPr>
            <a:r>
              <a:rPr lang="en-GB" sz="2800" u="sng" dirty="0" smtClean="0">
                <a:solidFill>
                  <a:schemeClr val="bg1"/>
                </a:solidFill>
              </a:rPr>
              <a:t>Task:</a:t>
            </a:r>
          </a:p>
          <a:p>
            <a:pPr marL="514350" indent="-514350">
              <a:buAutoNum type="arabicPeriod"/>
            </a:pPr>
            <a:r>
              <a:rPr lang="en-GB" sz="2800" dirty="0" smtClean="0">
                <a:solidFill>
                  <a:schemeClr val="bg1"/>
                </a:solidFill>
              </a:rPr>
              <a:t>Complete the ‘elaborating evaluative points’ worksheet.</a:t>
            </a:r>
          </a:p>
          <a:p>
            <a:pPr marL="514350" indent="-514350">
              <a:buAutoNum type="arabicPeriod"/>
            </a:pPr>
            <a:r>
              <a:rPr lang="en-GB" sz="2800" dirty="0" smtClean="0">
                <a:solidFill>
                  <a:schemeClr val="bg1"/>
                </a:solidFill>
              </a:rPr>
              <a:t>Answer the following question including one or two elaborated IDAs: ‘Outline and evaluate two psychodynamic theories of anorexia</a:t>
            </a:r>
            <a:r>
              <a:rPr lang="en-GB" sz="2800" dirty="0" smtClean="0">
                <a:solidFill>
                  <a:schemeClr val="bg1"/>
                </a:solidFill>
              </a:rPr>
              <a:t>’.</a:t>
            </a:r>
            <a:endParaRPr lang="en-GB" sz="2800" u="sng" dirty="0">
              <a:solidFill>
                <a:schemeClr val="bg1"/>
              </a:solidFill>
            </a:endParaRPr>
          </a:p>
        </p:txBody>
      </p:sp>
      <p:sp>
        <p:nvSpPr>
          <p:cNvPr id="4" name="TextBox 3"/>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Tree>
    <p:extLst>
      <p:ext uri="{BB962C8B-B14F-4D97-AF65-F5344CB8AC3E}">
        <p14:creationId xmlns:p14="http://schemas.microsoft.com/office/powerpoint/2010/main" val="2757121322"/>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4" name="Rectangle 3"/>
          <p:cNvSpPr/>
          <p:nvPr/>
        </p:nvSpPr>
        <p:spPr>
          <a:xfrm>
            <a:off x="97097" y="833098"/>
            <a:ext cx="9036496" cy="5078313"/>
          </a:xfrm>
          <a:prstGeom prst="rect">
            <a:avLst/>
          </a:prstGeom>
        </p:spPr>
        <p:txBody>
          <a:bodyPr wrap="square">
            <a:spAutoFit/>
          </a:bodyPr>
          <a:lstStyle/>
          <a:p>
            <a:r>
              <a:rPr lang="en-GB" b="1" i="0" u="none" strike="noStrike" baseline="0" dirty="0" smtClean="0">
                <a:solidFill>
                  <a:srgbClr val="000000"/>
                </a:solidFill>
                <a:latin typeface="Arial"/>
              </a:rPr>
              <a:t>AO1 8 marks 8-7 marks </a:t>
            </a:r>
            <a:r>
              <a:rPr lang="en-GB" b="1" i="1" u="sng" strike="noStrike" baseline="0" dirty="0" smtClean="0">
                <a:solidFill>
                  <a:srgbClr val="000000"/>
                </a:solidFill>
                <a:latin typeface="Arial"/>
              </a:rPr>
              <a:t>Sound </a:t>
            </a:r>
          </a:p>
          <a:p>
            <a:pPr marL="285750" indent="-285750">
              <a:buFont typeface="Arial" panose="020B0604020202020204" pitchFamily="34" charset="0"/>
              <a:buChar char="•"/>
            </a:pPr>
            <a:r>
              <a:rPr lang="en-GB" b="0" i="0" u="none" strike="noStrike" baseline="0" dirty="0" smtClean="0">
                <a:solidFill>
                  <a:srgbClr val="000000"/>
                </a:solidFill>
                <a:latin typeface="Arial"/>
              </a:rPr>
              <a:t>Knowledge and understanding are accurate and well detailed. </a:t>
            </a:r>
          </a:p>
          <a:p>
            <a:pPr marL="285750" indent="-285750">
              <a:buFont typeface="Arial" panose="020B0604020202020204" pitchFamily="34" charset="0"/>
              <a:buChar char="•"/>
            </a:pPr>
            <a:r>
              <a:rPr lang="en-GB" b="0" i="0" u="none" strike="noStrike" baseline="0" dirty="0" smtClean="0">
                <a:solidFill>
                  <a:srgbClr val="000000"/>
                </a:solidFill>
                <a:latin typeface="Arial"/>
              </a:rPr>
              <a:t>A good range of relevant material has been selected </a:t>
            </a:r>
          </a:p>
          <a:p>
            <a:pPr marL="285750" indent="-285750">
              <a:buFont typeface="Arial" panose="020B0604020202020204" pitchFamily="34" charset="0"/>
              <a:buChar char="•"/>
            </a:pPr>
            <a:r>
              <a:rPr lang="en-GB" b="0" i="0" u="none" strike="noStrike" baseline="0" dirty="0" smtClean="0">
                <a:solidFill>
                  <a:srgbClr val="000000"/>
                </a:solidFill>
                <a:latin typeface="Arial"/>
              </a:rPr>
              <a:t>There is substantial evidence of breadth and depth . </a:t>
            </a:r>
          </a:p>
          <a:p>
            <a:pPr marL="285750" indent="-285750">
              <a:buFont typeface="Arial" panose="020B0604020202020204" pitchFamily="34" charset="0"/>
              <a:buChar char="•"/>
            </a:pPr>
            <a:r>
              <a:rPr lang="en-GB" b="0" i="0" u="none" strike="noStrike" baseline="0" dirty="0" smtClean="0">
                <a:solidFill>
                  <a:srgbClr val="000000"/>
                </a:solidFill>
                <a:latin typeface="Arial"/>
              </a:rPr>
              <a:t>Organisation and structure of the answer are coherent 	</a:t>
            </a:r>
          </a:p>
          <a:p>
            <a:r>
              <a:rPr lang="en-GB" b="1" i="0" u="none" strike="noStrike" baseline="0" dirty="0" smtClean="0">
                <a:solidFill>
                  <a:srgbClr val="000000"/>
                </a:solidFill>
                <a:latin typeface="Arial"/>
              </a:rPr>
              <a:t>6-5 marks </a:t>
            </a:r>
            <a:r>
              <a:rPr lang="en-GB" b="1" i="1" u="sng" strike="noStrike" baseline="0" dirty="0" smtClean="0">
                <a:solidFill>
                  <a:srgbClr val="000000"/>
                </a:solidFill>
                <a:latin typeface="Arial"/>
              </a:rPr>
              <a:t>Reasonable </a:t>
            </a:r>
            <a:endParaRPr lang="en-GB" b="0" i="1" u="sng" strike="noStrike" baseline="0" dirty="0" smtClean="0">
              <a:solidFill>
                <a:srgbClr val="000000"/>
              </a:solidFill>
              <a:latin typeface="Arial"/>
            </a:endParaRPr>
          </a:p>
          <a:p>
            <a:pPr marL="285750" indent="-285750">
              <a:buFont typeface="Arial" panose="020B0604020202020204" pitchFamily="34" charset="0"/>
              <a:buChar char="•"/>
            </a:pPr>
            <a:r>
              <a:rPr lang="en-GB" b="0" i="0" u="none" strike="noStrike" baseline="0" dirty="0" smtClean="0">
                <a:solidFill>
                  <a:srgbClr val="000000"/>
                </a:solidFill>
                <a:latin typeface="Arial"/>
              </a:rPr>
              <a:t>Knowledge and understanding are generally accurate and reasonably detailed. </a:t>
            </a:r>
          </a:p>
          <a:p>
            <a:pPr marL="285750" indent="-285750">
              <a:buFont typeface="Arial" panose="020B0604020202020204" pitchFamily="34" charset="0"/>
              <a:buChar char="•"/>
            </a:pPr>
            <a:r>
              <a:rPr lang="en-GB" b="0" i="0" u="none" strike="noStrike" baseline="0" dirty="0" smtClean="0">
                <a:solidFill>
                  <a:srgbClr val="000000"/>
                </a:solidFill>
                <a:latin typeface="Arial"/>
              </a:rPr>
              <a:t>A range of relevant material has been selected </a:t>
            </a:r>
          </a:p>
          <a:p>
            <a:pPr marL="285750" indent="-285750">
              <a:buFont typeface="Arial" panose="020B0604020202020204" pitchFamily="34" charset="0"/>
              <a:buChar char="•"/>
            </a:pPr>
            <a:r>
              <a:rPr lang="en-GB" b="0" i="0" u="none" strike="noStrike" baseline="0" dirty="0" smtClean="0">
                <a:solidFill>
                  <a:srgbClr val="000000"/>
                </a:solidFill>
                <a:latin typeface="Arial"/>
              </a:rPr>
              <a:t>There is evidence of breadth and/or depth . </a:t>
            </a:r>
          </a:p>
          <a:p>
            <a:pPr marL="285750" indent="-285750">
              <a:buFont typeface="Arial" panose="020B0604020202020204" pitchFamily="34" charset="0"/>
              <a:buChar char="•"/>
            </a:pPr>
            <a:r>
              <a:rPr lang="en-GB" b="0" i="0" u="none" strike="noStrike" baseline="0" dirty="0" smtClean="0">
                <a:solidFill>
                  <a:srgbClr val="000000"/>
                </a:solidFill>
                <a:latin typeface="Arial"/>
              </a:rPr>
              <a:t>Organisation and structure of the answer are reasonably coherent 	</a:t>
            </a:r>
          </a:p>
          <a:p>
            <a:r>
              <a:rPr lang="en-GB" b="1" i="0" u="none" strike="noStrike" baseline="0" dirty="0" smtClean="0">
                <a:solidFill>
                  <a:srgbClr val="000000"/>
                </a:solidFill>
                <a:latin typeface="Arial"/>
              </a:rPr>
              <a:t>4-3 marks </a:t>
            </a:r>
            <a:r>
              <a:rPr lang="en-GB" b="1" i="1" u="sng" strike="noStrike" baseline="0" dirty="0" smtClean="0">
                <a:solidFill>
                  <a:srgbClr val="000000"/>
                </a:solidFill>
                <a:latin typeface="Arial"/>
              </a:rPr>
              <a:t>Basic </a:t>
            </a:r>
            <a:endParaRPr lang="en-GB" b="0" i="1" u="sng" strike="noStrike" baseline="0" dirty="0" smtClean="0">
              <a:solidFill>
                <a:srgbClr val="000000"/>
              </a:solidFill>
              <a:latin typeface="Arial"/>
            </a:endParaRPr>
          </a:p>
          <a:p>
            <a:pPr marL="285750" indent="-285750">
              <a:buFont typeface="Arial" panose="020B0604020202020204" pitchFamily="34" charset="0"/>
              <a:buChar char="•"/>
            </a:pPr>
            <a:r>
              <a:rPr lang="en-GB" b="0" i="0" u="none" strike="noStrike" baseline="0" dirty="0" smtClean="0">
                <a:solidFill>
                  <a:srgbClr val="000000"/>
                </a:solidFill>
                <a:latin typeface="Arial"/>
              </a:rPr>
              <a:t>Knowledge and understanding are basic/relatively superficial </a:t>
            </a:r>
          </a:p>
          <a:p>
            <a:pPr marL="285750" indent="-285750">
              <a:buFont typeface="Arial" panose="020B0604020202020204" pitchFamily="34" charset="0"/>
              <a:buChar char="•"/>
            </a:pPr>
            <a:r>
              <a:rPr lang="en-GB" b="0" i="0" u="none" strike="noStrike" baseline="0" dirty="0" smtClean="0">
                <a:solidFill>
                  <a:srgbClr val="000000"/>
                </a:solidFill>
                <a:latin typeface="Arial"/>
              </a:rPr>
              <a:t>A restricted range of material has been presented </a:t>
            </a:r>
          </a:p>
          <a:p>
            <a:pPr marL="285750" indent="-285750">
              <a:buFont typeface="Arial" panose="020B0604020202020204" pitchFamily="34" charset="0"/>
              <a:buChar char="•"/>
            </a:pPr>
            <a:r>
              <a:rPr lang="en-GB" b="0" i="0" u="none" strike="noStrike" baseline="0" dirty="0" smtClean="0">
                <a:solidFill>
                  <a:srgbClr val="000000"/>
                </a:solidFill>
                <a:latin typeface="Arial"/>
              </a:rPr>
              <a:t>Organisation and structure of the answer are basic 	</a:t>
            </a:r>
          </a:p>
          <a:p>
            <a:r>
              <a:rPr lang="en-GB" b="1" i="0" u="none" strike="noStrike" baseline="0" dirty="0" smtClean="0">
                <a:solidFill>
                  <a:srgbClr val="000000"/>
                </a:solidFill>
                <a:latin typeface="Arial"/>
              </a:rPr>
              <a:t>2-1 mark </a:t>
            </a:r>
            <a:r>
              <a:rPr lang="en-GB" b="1" i="1" u="sng" strike="noStrike" baseline="0" dirty="0" smtClean="0">
                <a:solidFill>
                  <a:srgbClr val="000000"/>
                </a:solidFill>
                <a:latin typeface="Arial"/>
              </a:rPr>
              <a:t>Rudimentary</a:t>
            </a:r>
            <a:r>
              <a:rPr lang="en-GB" b="1" i="0" u="none" strike="noStrike" baseline="0" dirty="0" smtClean="0">
                <a:solidFill>
                  <a:srgbClr val="000000"/>
                </a:solidFill>
                <a:latin typeface="Arial"/>
              </a:rPr>
              <a:t> </a:t>
            </a:r>
            <a:endParaRPr lang="en-GB" b="0" i="0" u="none" strike="noStrike" baseline="0" dirty="0" smtClean="0">
              <a:solidFill>
                <a:srgbClr val="000000"/>
              </a:solidFill>
              <a:latin typeface="Arial"/>
            </a:endParaRPr>
          </a:p>
          <a:p>
            <a:pPr marL="285750" indent="-285750">
              <a:buFont typeface="Arial" panose="020B0604020202020204" pitchFamily="34" charset="0"/>
              <a:buChar char="•"/>
            </a:pPr>
            <a:r>
              <a:rPr lang="en-GB" b="0" i="0" u="none" strike="noStrike" baseline="0" dirty="0" smtClean="0">
                <a:solidFill>
                  <a:srgbClr val="000000"/>
                </a:solidFill>
                <a:latin typeface="Arial"/>
              </a:rPr>
              <a:t>Knowledge and understanding are limited</a:t>
            </a:r>
            <a:r>
              <a:rPr lang="en-GB" b="0" i="0" u="none" strike="noStrike" dirty="0" smtClean="0">
                <a:solidFill>
                  <a:srgbClr val="000000"/>
                </a:solidFill>
                <a:latin typeface="Arial"/>
              </a:rPr>
              <a:t> and</a:t>
            </a:r>
            <a:r>
              <a:rPr lang="en-GB" b="0" i="0" u="none" strike="noStrike" baseline="0" dirty="0" smtClean="0">
                <a:solidFill>
                  <a:srgbClr val="000000"/>
                </a:solidFill>
                <a:latin typeface="Arial"/>
              </a:rPr>
              <a:t> may be muddled and/or inaccurate </a:t>
            </a:r>
          </a:p>
          <a:p>
            <a:pPr marL="285750" indent="-285750">
              <a:buFont typeface="Arial" panose="020B0604020202020204" pitchFamily="34" charset="0"/>
              <a:buChar char="•"/>
            </a:pPr>
            <a:r>
              <a:rPr lang="en-GB" b="0" i="0" u="none" strike="noStrike" baseline="0" dirty="0" smtClean="0">
                <a:solidFill>
                  <a:srgbClr val="000000"/>
                </a:solidFill>
                <a:latin typeface="Arial"/>
              </a:rPr>
              <a:t>The material presented may be very brief or largely irrelevant </a:t>
            </a:r>
          </a:p>
          <a:p>
            <a:pPr marL="285750" indent="-285750">
              <a:buFont typeface="Arial" panose="020B0604020202020204" pitchFamily="34" charset="0"/>
              <a:buChar char="•"/>
            </a:pPr>
            <a:r>
              <a:rPr lang="en-GB" b="0" i="0" u="none" strike="noStrike" baseline="0" dirty="0" smtClean="0">
                <a:solidFill>
                  <a:srgbClr val="000000"/>
                </a:solidFill>
                <a:latin typeface="Arial"/>
              </a:rPr>
              <a:t>Lacks organisation and structure 	</a:t>
            </a:r>
          </a:p>
        </p:txBody>
      </p:sp>
      <p:sp>
        <p:nvSpPr>
          <p:cNvPr id="5" name="TextBox 4"/>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r>
              <a:rPr lang="en-GB" i="1" u="sng" kern="0" dirty="0" smtClean="0">
                <a:solidFill>
                  <a:prstClr val="white"/>
                </a:solidFill>
              </a:rPr>
              <a:t>:</a:t>
            </a:r>
          </a:p>
          <a:p>
            <a:pPr marL="285750" indent="-285750">
              <a:buFont typeface="Arial" panose="020B0604020202020204" pitchFamily="34" charset="0"/>
              <a:buChar char="•"/>
              <a:defRPr/>
            </a:pPr>
            <a:r>
              <a:rPr lang="en-GB" kern="0" dirty="0" smtClean="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smtClean="0">
                <a:solidFill>
                  <a:prstClr val="white"/>
                </a:solidFill>
              </a:rPr>
              <a:t>To be able to apply them to different situations.</a:t>
            </a:r>
            <a:endParaRPr lang="en-GB" kern="0" dirty="0">
              <a:solidFill>
                <a:prstClr val="white"/>
              </a:solidFill>
            </a:endParaRPr>
          </a:p>
        </p:txBody>
      </p:sp>
      <p:sp>
        <p:nvSpPr>
          <p:cNvPr id="6" name="Title 1"/>
          <p:cNvSpPr txBox="1">
            <a:spLocks/>
          </p:cNvSpPr>
          <p:nvPr/>
        </p:nvSpPr>
        <p:spPr>
          <a:xfrm>
            <a:off x="0" y="0"/>
            <a:ext cx="9144000" cy="692696"/>
          </a:xfrm>
          <a:prstGeom prst="rect">
            <a:avLst/>
          </a:prstGeom>
          <a:solidFill>
            <a:srgbClr val="FFB9B9"/>
          </a:solidFill>
        </p:spPr>
        <p:txBody>
          <a:bodyPr vert="horz" lIns="91440" tIns="45720" rIns="91440" bIns="45720" rtlCol="0" anchor="ctr">
            <a:noAutofit/>
          </a:bodyPr>
          <a:lst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3100" dirty="0" smtClean="0">
                <a:solidFill>
                  <a:schemeClr val="bg1"/>
                </a:solidFill>
              </a:rPr>
              <a:t>A01 </a:t>
            </a:r>
            <a:r>
              <a:rPr lang="en-GB" sz="3100" dirty="0">
                <a:solidFill>
                  <a:schemeClr val="bg1"/>
                </a:solidFill>
              </a:rPr>
              <a:t>Mark </a:t>
            </a:r>
            <a:r>
              <a:rPr lang="en-GB" sz="3100" dirty="0" smtClean="0">
                <a:solidFill>
                  <a:schemeClr val="bg1"/>
                </a:solidFill>
              </a:rPr>
              <a:t>bands (knowledge </a:t>
            </a:r>
            <a:r>
              <a:rPr lang="en-GB" sz="3100" dirty="0">
                <a:solidFill>
                  <a:schemeClr val="bg1"/>
                </a:solidFill>
              </a:rPr>
              <a:t>and </a:t>
            </a:r>
            <a:r>
              <a:rPr lang="en-GB" sz="3100" dirty="0" smtClean="0">
                <a:solidFill>
                  <a:schemeClr val="bg1"/>
                </a:solidFill>
              </a:rPr>
              <a:t>understanding) </a:t>
            </a:r>
            <a:endParaRPr lang="en-GB" sz="3100" dirty="0">
              <a:solidFill>
                <a:schemeClr val="bg1"/>
              </a:solidFill>
            </a:endParaRPr>
          </a:p>
        </p:txBody>
      </p:sp>
    </p:spTree>
    <p:extLst>
      <p:ext uri="{BB962C8B-B14F-4D97-AF65-F5344CB8AC3E}">
        <p14:creationId xmlns:p14="http://schemas.microsoft.com/office/powerpoint/2010/main" val="8142180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
        <p:nvSpPr>
          <p:cNvPr id="6" name="Title 1"/>
          <p:cNvSpPr txBox="1">
            <a:spLocks/>
          </p:cNvSpPr>
          <p:nvPr/>
        </p:nvSpPr>
        <p:spPr>
          <a:xfrm>
            <a:off x="0" y="0"/>
            <a:ext cx="9144000" cy="476672"/>
          </a:xfrm>
          <a:prstGeom prst="rect">
            <a:avLst/>
          </a:prstGeom>
          <a:solidFill>
            <a:srgbClr val="FFB9B9"/>
          </a:solidFill>
        </p:spPr>
        <p:txBody>
          <a:bodyPr vert="horz" lIns="91440" tIns="45720" rIns="91440" bIns="45720" rtlCol="0" anchor="ctr">
            <a:noAutofit/>
          </a:bodyPr>
          <a:lst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3100" dirty="0" smtClean="0">
                <a:solidFill>
                  <a:prstClr val="black"/>
                </a:solidFill>
              </a:rPr>
              <a:t>A02/3 </a:t>
            </a:r>
            <a:r>
              <a:rPr lang="en-GB" sz="3100" dirty="0">
                <a:solidFill>
                  <a:prstClr val="black"/>
                </a:solidFill>
              </a:rPr>
              <a:t>Mark </a:t>
            </a:r>
            <a:r>
              <a:rPr lang="en-GB" sz="3100" dirty="0" smtClean="0">
                <a:solidFill>
                  <a:prstClr val="black"/>
                </a:solidFill>
              </a:rPr>
              <a:t>bands</a:t>
            </a:r>
            <a:endParaRPr lang="en-GB" sz="3100" dirty="0">
              <a:solidFill>
                <a:prstClr val="black"/>
              </a:solidFill>
            </a:endParaRPr>
          </a:p>
        </p:txBody>
      </p:sp>
      <p:sp>
        <p:nvSpPr>
          <p:cNvPr id="3" name="Rectangle 2"/>
          <p:cNvSpPr/>
          <p:nvPr/>
        </p:nvSpPr>
        <p:spPr>
          <a:xfrm>
            <a:off x="0" y="364928"/>
            <a:ext cx="9144000" cy="5586145"/>
          </a:xfrm>
          <a:prstGeom prst="rect">
            <a:avLst/>
          </a:prstGeom>
        </p:spPr>
        <p:txBody>
          <a:bodyPr wrap="square">
            <a:spAutoFit/>
          </a:bodyPr>
          <a:lstStyle/>
          <a:p>
            <a:r>
              <a:rPr lang="en-GB" sz="1700" b="1" i="0" u="sng" strike="noStrike" baseline="0" dirty="0" smtClean="0">
                <a:solidFill>
                  <a:srgbClr val="000000"/>
                </a:solidFill>
                <a:latin typeface="Arial"/>
              </a:rPr>
              <a:t>16-13 marks Effective</a:t>
            </a:r>
            <a:r>
              <a:rPr lang="en-GB" sz="1700" b="1" i="0" u="none" strike="noStrike" baseline="0" dirty="0" smtClean="0">
                <a:solidFill>
                  <a:srgbClr val="000000"/>
                </a:solidFill>
                <a:latin typeface="Arial"/>
              </a:rPr>
              <a:t>: </a:t>
            </a:r>
            <a:r>
              <a:rPr lang="en-GB" sz="1700" b="0" i="0" u="none" strike="noStrike" baseline="0" dirty="0" smtClean="0">
                <a:solidFill>
                  <a:srgbClr val="000000"/>
                </a:solidFill>
                <a:latin typeface="Arial"/>
              </a:rPr>
              <a:t>Commentary demonstrates sound analysis, understanding and interpretation. The answer is well focused and shows coherent elaboration and/or a clear line of</a:t>
            </a:r>
            <a:r>
              <a:rPr lang="en-GB" sz="1700" b="0" i="0" u="none" strike="noStrike" dirty="0" smtClean="0">
                <a:solidFill>
                  <a:srgbClr val="000000"/>
                </a:solidFill>
                <a:latin typeface="Arial"/>
              </a:rPr>
              <a:t> </a:t>
            </a:r>
            <a:r>
              <a:rPr lang="en-GB" sz="1700" b="0" i="0" u="none" strike="noStrike" baseline="0" dirty="0" smtClean="0">
                <a:solidFill>
                  <a:srgbClr val="000000"/>
                </a:solidFill>
                <a:latin typeface="Arial"/>
              </a:rPr>
              <a:t>argument. Issues/debates/approaches are used effectively.  Ideas are well structured and expressed clearly and fluently. Consistently effective use of psychological terminology. Appropriate use of grammar, punctuation and spelling. </a:t>
            </a:r>
          </a:p>
          <a:p>
            <a:r>
              <a:rPr lang="en-GB" sz="1700" b="1" i="0" u="sng" strike="noStrike" baseline="0" dirty="0" smtClean="0">
                <a:solidFill>
                  <a:srgbClr val="000000"/>
                </a:solidFill>
                <a:latin typeface="Arial"/>
              </a:rPr>
              <a:t>12-9 marks Reasonable</a:t>
            </a:r>
            <a:r>
              <a:rPr lang="en-GB" sz="1700" b="1" i="0" u="none" strike="noStrike" baseline="0" dirty="0" smtClean="0">
                <a:solidFill>
                  <a:srgbClr val="000000"/>
                </a:solidFill>
                <a:latin typeface="Arial"/>
              </a:rPr>
              <a:t>: </a:t>
            </a:r>
            <a:r>
              <a:rPr lang="en-GB" sz="1700" b="0" i="0" u="none" strike="noStrike" baseline="0" dirty="0" smtClean="0">
                <a:solidFill>
                  <a:srgbClr val="000000"/>
                </a:solidFill>
                <a:latin typeface="Arial"/>
              </a:rPr>
              <a:t>Commentary demonstrates reasonable analysis and understanding. The answer is generally focused and </a:t>
            </a:r>
            <a:r>
              <a:rPr lang="en-GB" sz="1700" b="1" i="0" u="none" strike="noStrike" baseline="0" dirty="0" smtClean="0">
                <a:solidFill>
                  <a:srgbClr val="000000"/>
                </a:solidFill>
                <a:latin typeface="Arial"/>
              </a:rPr>
              <a:t>shows reasonable elaboration </a:t>
            </a:r>
            <a:r>
              <a:rPr lang="en-GB" sz="1700" b="0" i="0" u="none" strike="noStrike" baseline="0" dirty="0" smtClean="0">
                <a:solidFill>
                  <a:srgbClr val="000000"/>
                </a:solidFill>
                <a:latin typeface="Arial"/>
              </a:rPr>
              <a:t>and/or </a:t>
            </a:r>
            <a:r>
              <a:rPr lang="en-GB" sz="1700" b="1" i="0" u="none" strike="noStrike" baseline="0" dirty="0" smtClean="0">
                <a:solidFill>
                  <a:srgbClr val="000000"/>
                </a:solidFill>
                <a:latin typeface="Arial"/>
              </a:rPr>
              <a:t>a line of argument is evident</a:t>
            </a:r>
            <a:r>
              <a:rPr lang="en-GB" sz="1700" b="0" i="0" u="none" strike="noStrike" baseline="0" dirty="0" smtClean="0">
                <a:solidFill>
                  <a:srgbClr val="000000"/>
                </a:solidFill>
                <a:latin typeface="Arial"/>
              </a:rPr>
              <a:t>. Issues/debates/approaches are used in a reasonably effective manner. Most ideas appropriately structured and expressed clearly. </a:t>
            </a:r>
            <a:r>
              <a:rPr lang="en-GB" sz="1700" b="1" i="0" u="none" strike="noStrike" baseline="0" dirty="0" smtClean="0">
                <a:solidFill>
                  <a:srgbClr val="000000"/>
                </a:solidFill>
                <a:latin typeface="Arial"/>
              </a:rPr>
              <a:t>Appropriate use of psychological terminology. </a:t>
            </a:r>
            <a:r>
              <a:rPr lang="en-GB" sz="1700" b="0" i="0" u="none" strike="noStrike" baseline="0" dirty="0" smtClean="0">
                <a:solidFill>
                  <a:srgbClr val="000000"/>
                </a:solidFill>
                <a:latin typeface="Arial"/>
              </a:rPr>
              <a:t>Minor errors of grammar, punctuation and spelling only occasionally compromise meaning. 	</a:t>
            </a:r>
          </a:p>
          <a:p>
            <a:r>
              <a:rPr lang="en-GB" sz="1700" b="1" i="0" u="sng" strike="noStrike" baseline="0" dirty="0" smtClean="0">
                <a:solidFill>
                  <a:srgbClr val="000000"/>
                </a:solidFill>
                <a:latin typeface="Arial"/>
              </a:rPr>
              <a:t>8-5 marks Basic: </a:t>
            </a:r>
            <a:r>
              <a:rPr lang="en-GB" sz="1700" b="0" i="0" u="none" strike="noStrike" baseline="0" dirty="0" smtClean="0">
                <a:solidFill>
                  <a:srgbClr val="000000"/>
                </a:solidFill>
                <a:latin typeface="Arial"/>
              </a:rPr>
              <a:t>Commentary demonstrates basic, superficial understanding. The answer is sometimes focused and shows some evidence of elaboration. Superficial reference may be made to issues/debates/approaches. Expression of ideas lacks clarity. Limited use of psychological terminology. Errors of grammar, punctuation and spelling are intrusive</a:t>
            </a:r>
          </a:p>
          <a:p>
            <a:r>
              <a:rPr lang="en-GB" sz="1700" b="1" i="0" u="sng" strike="noStrike" baseline="0" dirty="0" smtClean="0">
                <a:solidFill>
                  <a:srgbClr val="000000"/>
                </a:solidFill>
                <a:latin typeface="Arial"/>
              </a:rPr>
              <a:t>4-1 marks Rudimentary: </a:t>
            </a:r>
            <a:r>
              <a:rPr lang="en-GB" sz="1700" b="0" i="0" u="none" strike="noStrike" baseline="0" dirty="0" smtClean="0">
                <a:solidFill>
                  <a:srgbClr val="000000"/>
                </a:solidFill>
                <a:latin typeface="Arial"/>
              </a:rPr>
              <a:t>Commentary is rudimentary, demonstrating a very limited understanding. The answer is weak, muddled and incomplete. Material is not used effectively and may be mainly irrelevant. If reference is made to issues/ debates/ approaches, it is muddled and inaccurate. Deficiency in expression of ideas results in confusion and ambiguity. The answer lacks structure, often merely a series of unconnected assertions. Errors of grammar, punctuation and spelling are frequent and intrusive.	</a:t>
            </a:r>
          </a:p>
        </p:txBody>
      </p:sp>
    </p:spTree>
    <p:extLst>
      <p:ext uri="{BB962C8B-B14F-4D97-AF65-F5344CB8AC3E}">
        <p14:creationId xmlns:p14="http://schemas.microsoft.com/office/powerpoint/2010/main" val="10169724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1412776"/>
            <a:ext cx="2195736" cy="3736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2096196" y="188640"/>
            <a:ext cx="4962904" cy="924475"/>
          </a:xfrm>
          <a:solidFill>
            <a:srgbClr val="FFB9B9"/>
          </a:solidFill>
        </p:spPr>
        <p:txBody>
          <a:bodyPr/>
          <a:lstStyle/>
          <a:p>
            <a:r>
              <a:rPr lang="en-GB" dirty="0" smtClean="0">
                <a:solidFill>
                  <a:schemeClr val="bg1"/>
                </a:solidFill>
              </a:rPr>
              <a:t>IDA: Gender bias (issue)</a:t>
            </a:r>
            <a:endParaRPr lang="en-GB" dirty="0">
              <a:solidFill>
                <a:schemeClr val="bg1"/>
              </a:solidFill>
            </a:endParaRPr>
          </a:p>
        </p:txBody>
      </p:sp>
      <p:sp>
        <p:nvSpPr>
          <p:cNvPr id="3" name="Content Placeholder 2"/>
          <p:cNvSpPr>
            <a:spLocks noGrp="1"/>
          </p:cNvSpPr>
          <p:nvPr>
            <p:ph idx="1"/>
          </p:nvPr>
        </p:nvSpPr>
        <p:spPr>
          <a:xfrm>
            <a:off x="12901" y="1268760"/>
            <a:ext cx="7123144" cy="4051437"/>
          </a:xfrm>
        </p:spPr>
        <p:txBody>
          <a:bodyPr>
            <a:normAutofit fontScale="77500" lnSpcReduction="20000"/>
          </a:bodyPr>
          <a:lstStyle/>
          <a:p>
            <a:pPr>
              <a:buFont typeface="Wingdings" panose="05000000000000000000" pitchFamily="2" charset="2"/>
              <a:buChar char="q"/>
            </a:pPr>
            <a:r>
              <a:rPr lang="en-GB" sz="3200" dirty="0" smtClean="0"/>
              <a:t> Are men and women completely the same?</a:t>
            </a:r>
          </a:p>
          <a:p>
            <a:pPr>
              <a:buFont typeface="Wingdings" panose="05000000000000000000" pitchFamily="2" charset="2"/>
              <a:buChar char="q"/>
            </a:pPr>
            <a:endParaRPr lang="en-GB" sz="3200" dirty="0"/>
          </a:p>
          <a:p>
            <a:pPr marL="0" indent="0">
              <a:buNone/>
            </a:pPr>
            <a:r>
              <a:rPr lang="en-GB" sz="3200" b="1" dirty="0" smtClean="0"/>
              <a:t>Task: </a:t>
            </a:r>
            <a:r>
              <a:rPr lang="en-GB" sz="3200" dirty="0"/>
              <a:t>W</a:t>
            </a:r>
            <a:r>
              <a:rPr lang="en-GB" sz="3200" dirty="0" smtClean="0"/>
              <a:t>rite five comparative statements about men.</a:t>
            </a:r>
          </a:p>
          <a:p>
            <a:pPr marL="0" indent="0">
              <a:buNone/>
            </a:pPr>
            <a:r>
              <a:rPr lang="en-GB" sz="3200" dirty="0" smtClean="0"/>
              <a:t>e.g. Men are more aggressive than women.</a:t>
            </a:r>
          </a:p>
          <a:p>
            <a:pPr marL="0" indent="0" algn="ctr">
              <a:buNone/>
            </a:pPr>
            <a:r>
              <a:rPr lang="en-GB" sz="3200" dirty="0" smtClean="0"/>
              <a:t>And</a:t>
            </a:r>
          </a:p>
          <a:p>
            <a:pPr marL="0" indent="0">
              <a:buNone/>
            </a:pPr>
            <a:r>
              <a:rPr lang="en-GB" sz="3200" dirty="0" smtClean="0"/>
              <a:t>Write five statements about the ways in which men and women are similar </a:t>
            </a:r>
          </a:p>
          <a:p>
            <a:pPr marL="0" indent="0">
              <a:buNone/>
            </a:pPr>
            <a:r>
              <a:rPr lang="en-GB" sz="3200" dirty="0" smtClean="0"/>
              <a:t>e.g. men and women like the same foods.</a:t>
            </a:r>
            <a:endParaRPr lang="en-GB" sz="3200" dirty="0"/>
          </a:p>
        </p:txBody>
      </p:sp>
      <p:sp>
        <p:nvSpPr>
          <p:cNvPr id="5" name="TextBox 4"/>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r>
              <a:rPr lang="en-GB" i="1" u="sng" kern="0" dirty="0" smtClean="0">
                <a:solidFill>
                  <a:prstClr val="white"/>
                </a:solidFill>
              </a:rPr>
              <a:t>:</a:t>
            </a:r>
          </a:p>
          <a:p>
            <a:pPr marL="285750" indent="-285750">
              <a:buFont typeface="Arial" panose="020B0604020202020204" pitchFamily="34" charset="0"/>
              <a:buChar char="•"/>
              <a:defRPr/>
            </a:pPr>
            <a:r>
              <a:rPr lang="en-GB" kern="0" dirty="0" smtClean="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smtClean="0">
                <a:solidFill>
                  <a:prstClr val="white"/>
                </a:solidFill>
              </a:rPr>
              <a:t>To be able to apply them to different situations.</a:t>
            </a:r>
            <a:endParaRPr lang="en-GB" kern="0" dirty="0">
              <a:solidFill>
                <a:prstClr val="white"/>
              </a:solidFill>
            </a:endParaRPr>
          </a:p>
        </p:txBody>
      </p:sp>
      <p:sp>
        <p:nvSpPr>
          <p:cNvPr id="6" name="Content Placeholder 2"/>
          <p:cNvSpPr txBox="1">
            <a:spLocks/>
          </p:cNvSpPr>
          <p:nvPr/>
        </p:nvSpPr>
        <p:spPr>
          <a:xfrm>
            <a:off x="251520" y="1437781"/>
            <a:ext cx="8352928" cy="4051437"/>
          </a:xfrm>
          <a:prstGeom prst="rect">
            <a:avLst/>
          </a:prstGeom>
          <a:solidFill>
            <a:srgbClr val="FFFF00"/>
          </a:solidFill>
          <a:ln w="38100">
            <a:solidFill>
              <a:schemeClr val="bg1"/>
            </a:solidFill>
          </a:ln>
        </p:spPr>
        <p:txBody>
          <a:bodyPr vert="horz" lIns="91440" tIns="45720" rIns="91440" bIns="45720" rtlCol="0" anchor="ctr">
            <a:normAutofit/>
          </a:bodyPr>
          <a:lst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9pPr>
          </a:lstStyle>
          <a:p>
            <a:pPr marL="0" indent="0">
              <a:buNone/>
            </a:pPr>
            <a:r>
              <a:rPr lang="en-GB" sz="3200" dirty="0" smtClean="0">
                <a:solidFill>
                  <a:schemeClr val="bg1"/>
                </a:solidFill>
              </a:rPr>
              <a:t>Do you think your ‘comparative’ statements represent </a:t>
            </a:r>
            <a:r>
              <a:rPr lang="en-GB" sz="3200" i="1" dirty="0" smtClean="0">
                <a:solidFill>
                  <a:schemeClr val="bg1"/>
                </a:solidFill>
              </a:rPr>
              <a:t>real</a:t>
            </a:r>
            <a:r>
              <a:rPr lang="en-GB" sz="3200" dirty="0" smtClean="0">
                <a:solidFill>
                  <a:schemeClr val="bg1"/>
                </a:solidFill>
              </a:rPr>
              <a:t> differences or do they exaggerate the differences?</a:t>
            </a:r>
          </a:p>
          <a:p>
            <a:pPr marL="0" indent="0">
              <a:buNone/>
            </a:pPr>
            <a:endParaRPr lang="en-GB" sz="3200" dirty="0">
              <a:solidFill>
                <a:schemeClr val="bg1"/>
              </a:solidFill>
            </a:endParaRPr>
          </a:p>
          <a:p>
            <a:pPr marL="0" indent="0">
              <a:buNone/>
            </a:pPr>
            <a:r>
              <a:rPr lang="en-GB" sz="3200" dirty="0" smtClean="0">
                <a:solidFill>
                  <a:schemeClr val="bg1"/>
                </a:solidFill>
              </a:rPr>
              <a:t>Do you think your ‘similarity’ statements have minimised differences?</a:t>
            </a:r>
            <a:endParaRPr lang="en-GB" sz="3200" dirty="0">
              <a:solidFill>
                <a:schemeClr val="bg1"/>
              </a:solidFill>
            </a:endParaRPr>
          </a:p>
        </p:txBody>
      </p:sp>
    </p:spTree>
    <p:extLst>
      <p:ext uri="{BB962C8B-B14F-4D97-AF65-F5344CB8AC3E}">
        <p14:creationId xmlns:p14="http://schemas.microsoft.com/office/powerpoint/2010/main" val="4202680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32" y="116633"/>
            <a:ext cx="9155296" cy="648072"/>
          </a:xfrm>
          <a:solidFill>
            <a:srgbClr val="FFB9B9"/>
          </a:solidFill>
        </p:spPr>
        <p:txBody>
          <a:bodyPr/>
          <a:lstStyle/>
          <a:p>
            <a:pPr algn="ctr"/>
            <a:r>
              <a:rPr lang="en-GB" dirty="0" smtClean="0">
                <a:solidFill>
                  <a:schemeClr val="bg1"/>
                </a:solidFill>
              </a:rPr>
              <a:t>IDA: </a:t>
            </a:r>
            <a:r>
              <a:rPr lang="en-GB" b="1" dirty="0" smtClean="0">
                <a:solidFill>
                  <a:schemeClr val="bg1"/>
                </a:solidFill>
              </a:rPr>
              <a:t>Gender bias (issue)</a:t>
            </a:r>
            <a:endParaRPr lang="en-GB" b="1" dirty="0">
              <a:solidFill>
                <a:schemeClr val="bg1"/>
              </a:solidFill>
            </a:endParaRPr>
          </a:p>
        </p:txBody>
      </p:sp>
      <p:sp>
        <p:nvSpPr>
          <p:cNvPr id="3" name="Content Placeholder 2"/>
          <p:cNvSpPr>
            <a:spLocks noGrp="1"/>
          </p:cNvSpPr>
          <p:nvPr>
            <p:ph idx="1"/>
          </p:nvPr>
        </p:nvSpPr>
        <p:spPr>
          <a:xfrm>
            <a:off x="-7671" y="821817"/>
            <a:ext cx="9024664" cy="4811386"/>
          </a:xfrm>
        </p:spPr>
        <p:txBody>
          <a:bodyPr>
            <a:normAutofit/>
          </a:bodyPr>
          <a:lstStyle/>
          <a:p>
            <a:pPr marL="0" indent="0">
              <a:buNone/>
            </a:pPr>
            <a:r>
              <a:rPr lang="en-GB" sz="3200" b="1" i="1" dirty="0" smtClean="0">
                <a:solidFill>
                  <a:schemeClr val="bg1"/>
                </a:solidFill>
              </a:rPr>
              <a:t>Two types of gender bias:</a:t>
            </a:r>
          </a:p>
          <a:p>
            <a:pPr marL="0" indent="0">
              <a:buNone/>
            </a:pPr>
            <a:endParaRPr lang="en-GB" sz="3200" dirty="0">
              <a:solidFill>
                <a:schemeClr val="bg1"/>
              </a:solidFill>
            </a:endParaRPr>
          </a:p>
          <a:p>
            <a:r>
              <a:rPr lang="en-GB" sz="3200" dirty="0" smtClean="0">
                <a:solidFill>
                  <a:schemeClr val="bg1"/>
                </a:solidFill>
              </a:rPr>
              <a:t> Alpha gender bias</a:t>
            </a:r>
          </a:p>
          <a:p>
            <a:pPr>
              <a:buFontTx/>
              <a:buChar char="-"/>
            </a:pPr>
            <a:endParaRPr lang="en-GB" sz="3200" dirty="0">
              <a:solidFill>
                <a:schemeClr val="bg1"/>
              </a:solidFill>
            </a:endParaRPr>
          </a:p>
          <a:p>
            <a:pPr marL="0" indent="0">
              <a:buNone/>
            </a:pPr>
            <a:endParaRPr lang="en-GB" sz="3200" dirty="0" smtClean="0">
              <a:solidFill>
                <a:schemeClr val="bg1"/>
              </a:solidFill>
            </a:endParaRPr>
          </a:p>
          <a:p>
            <a:r>
              <a:rPr lang="en-GB" sz="3200" dirty="0">
                <a:solidFill>
                  <a:schemeClr val="bg1"/>
                </a:solidFill>
              </a:rPr>
              <a:t> </a:t>
            </a:r>
            <a:r>
              <a:rPr lang="en-GB" sz="3200" dirty="0" smtClean="0">
                <a:solidFill>
                  <a:schemeClr val="bg1"/>
                </a:solidFill>
              </a:rPr>
              <a:t>Beta gender bias</a:t>
            </a:r>
          </a:p>
          <a:p>
            <a:pPr marL="0" indent="0">
              <a:buNone/>
            </a:pPr>
            <a:endParaRPr lang="en-GB" sz="3200" dirty="0">
              <a:solidFill>
                <a:schemeClr val="bg1"/>
              </a:solidFill>
            </a:endParaRPr>
          </a:p>
        </p:txBody>
      </p:sp>
      <p:sp>
        <p:nvSpPr>
          <p:cNvPr id="4" name="TextBox 3"/>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r>
              <a:rPr lang="en-GB" i="1" u="sng" kern="0" dirty="0" smtClean="0">
                <a:solidFill>
                  <a:prstClr val="white"/>
                </a:solidFill>
              </a:rPr>
              <a:t>:</a:t>
            </a:r>
          </a:p>
          <a:p>
            <a:pPr marL="285750" indent="-285750">
              <a:buFont typeface="Arial" panose="020B0604020202020204" pitchFamily="34" charset="0"/>
              <a:buChar char="•"/>
              <a:defRPr/>
            </a:pPr>
            <a:r>
              <a:rPr lang="en-GB" kern="0" dirty="0" smtClean="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smtClean="0">
                <a:solidFill>
                  <a:prstClr val="white"/>
                </a:solidFill>
              </a:rPr>
              <a:t>To be able to apply them to different situations.</a:t>
            </a:r>
            <a:endParaRPr lang="en-GB" kern="0" dirty="0">
              <a:solidFill>
                <a:prstClr val="white"/>
              </a:solidFill>
            </a:endParaRPr>
          </a:p>
        </p:txBody>
      </p:sp>
      <p:sp>
        <p:nvSpPr>
          <p:cNvPr id="6" name="Rounded Rectangle 5"/>
          <p:cNvSpPr/>
          <p:nvPr/>
        </p:nvSpPr>
        <p:spPr>
          <a:xfrm>
            <a:off x="4048440" y="1556792"/>
            <a:ext cx="4844039" cy="2016224"/>
          </a:xfrm>
          <a:prstGeom prst="roundRect">
            <a:avLst/>
          </a:prstGeom>
          <a:solidFill>
            <a:srgbClr val="FFFF0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dirty="0" smtClean="0">
                <a:solidFill>
                  <a:schemeClr val="bg1"/>
                </a:solidFill>
              </a:rPr>
              <a:t>Overemphasis in gender differences</a:t>
            </a:r>
          </a:p>
          <a:p>
            <a:r>
              <a:rPr lang="en-GB" dirty="0" smtClean="0">
                <a:solidFill>
                  <a:schemeClr val="bg1"/>
                </a:solidFill>
              </a:rPr>
              <a:t>Often occurs through </a:t>
            </a:r>
            <a:r>
              <a:rPr lang="en-GB" b="1" dirty="0" smtClean="0">
                <a:solidFill>
                  <a:schemeClr val="bg1"/>
                </a:solidFill>
              </a:rPr>
              <a:t>over-valuing women </a:t>
            </a:r>
            <a:r>
              <a:rPr lang="en-GB" dirty="0" smtClean="0">
                <a:solidFill>
                  <a:schemeClr val="bg1"/>
                </a:solidFill>
              </a:rPr>
              <a:t>(suggesting they are kinder or more caring than men). Or occurs through de-valuing women (suggesting they are less intelligent than men).</a:t>
            </a:r>
            <a:endParaRPr lang="en-GB" dirty="0">
              <a:solidFill>
                <a:schemeClr val="bg1"/>
              </a:solidFill>
            </a:endParaRPr>
          </a:p>
        </p:txBody>
      </p:sp>
      <p:sp>
        <p:nvSpPr>
          <p:cNvPr id="7" name="Rounded Rectangle 6"/>
          <p:cNvSpPr/>
          <p:nvPr/>
        </p:nvSpPr>
        <p:spPr>
          <a:xfrm>
            <a:off x="4048441" y="3765523"/>
            <a:ext cx="4968552" cy="2016224"/>
          </a:xfrm>
          <a:prstGeom prst="roundRect">
            <a:avLst/>
          </a:prstGeom>
          <a:solidFill>
            <a:srgbClr val="FFFF0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dirty="0" smtClean="0">
                <a:solidFill>
                  <a:schemeClr val="bg1"/>
                </a:solidFill>
              </a:rPr>
              <a:t>Ignore or minimise sex-differences</a:t>
            </a:r>
          </a:p>
          <a:p>
            <a:r>
              <a:rPr lang="en-GB" dirty="0" smtClean="0">
                <a:solidFill>
                  <a:schemeClr val="bg1"/>
                </a:solidFill>
              </a:rPr>
              <a:t>Assumes findings from studies of one sex </a:t>
            </a:r>
            <a:r>
              <a:rPr lang="en-GB" b="1" dirty="0" smtClean="0">
                <a:solidFill>
                  <a:schemeClr val="bg1"/>
                </a:solidFill>
              </a:rPr>
              <a:t>apply equally </a:t>
            </a:r>
            <a:r>
              <a:rPr lang="en-GB" dirty="0" smtClean="0">
                <a:solidFill>
                  <a:schemeClr val="bg1"/>
                </a:solidFill>
              </a:rPr>
              <a:t>well to people of the opposite sex. Ignores differences in lives and biology. Can often lead to ‘androcentric view of human behaviour’ i.e. based on and concerning males.</a:t>
            </a:r>
          </a:p>
        </p:txBody>
      </p:sp>
      <p:sp>
        <p:nvSpPr>
          <p:cNvPr id="8" name="TextBox 7"/>
          <p:cNvSpPr txBox="1"/>
          <p:nvPr/>
        </p:nvSpPr>
        <p:spPr>
          <a:xfrm>
            <a:off x="537708" y="2780928"/>
            <a:ext cx="3364872" cy="1200329"/>
          </a:xfrm>
          <a:prstGeom prst="rect">
            <a:avLst/>
          </a:prstGeom>
          <a:noFill/>
        </p:spPr>
        <p:txBody>
          <a:bodyPr wrap="square" rtlCol="0">
            <a:spAutoFit/>
          </a:bodyPr>
          <a:lstStyle/>
          <a:p>
            <a:r>
              <a:rPr lang="en-GB" dirty="0" smtClean="0"/>
              <a:t>E.g. Freud’s theory of psychoanalysis and  much research into evolutionary psychology.</a:t>
            </a:r>
            <a:endParaRPr lang="en-GB" dirty="0"/>
          </a:p>
        </p:txBody>
      </p:sp>
      <p:sp>
        <p:nvSpPr>
          <p:cNvPr id="9" name="TextBox 8"/>
          <p:cNvSpPr txBox="1"/>
          <p:nvPr/>
        </p:nvSpPr>
        <p:spPr>
          <a:xfrm>
            <a:off x="537708" y="4735801"/>
            <a:ext cx="3364872" cy="1200329"/>
          </a:xfrm>
          <a:prstGeom prst="rect">
            <a:avLst/>
          </a:prstGeom>
          <a:noFill/>
        </p:spPr>
        <p:txBody>
          <a:bodyPr wrap="square" rtlCol="0">
            <a:spAutoFit/>
          </a:bodyPr>
          <a:lstStyle/>
          <a:p>
            <a:r>
              <a:rPr lang="en-GB" dirty="0" smtClean="0"/>
              <a:t>E.g. Much research into anorexia and ‘classical’ social psychology experiments such as Milgram/Zimbardo.</a:t>
            </a:r>
            <a:endParaRPr lang="en-GB" dirty="0"/>
          </a:p>
        </p:txBody>
      </p:sp>
    </p:spTree>
    <p:extLst>
      <p:ext uri="{BB962C8B-B14F-4D97-AF65-F5344CB8AC3E}">
        <p14:creationId xmlns:p14="http://schemas.microsoft.com/office/powerpoint/2010/main" val="927980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10"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par>
                                <p:cTn id="20" presetID="10"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86" y="116632"/>
            <a:ext cx="8566180" cy="648072"/>
          </a:xfrm>
          <a:solidFill>
            <a:srgbClr val="FFB9B9"/>
          </a:solidFill>
        </p:spPr>
        <p:txBody>
          <a:bodyPr/>
          <a:lstStyle/>
          <a:p>
            <a:pPr algn="ctr"/>
            <a:r>
              <a:rPr lang="en-GB" dirty="0" smtClean="0">
                <a:solidFill>
                  <a:schemeClr val="bg1"/>
                </a:solidFill>
              </a:rPr>
              <a:t>IDA: </a:t>
            </a:r>
            <a:r>
              <a:rPr lang="en-GB" b="1" dirty="0" smtClean="0">
                <a:solidFill>
                  <a:schemeClr val="bg1"/>
                </a:solidFill>
              </a:rPr>
              <a:t>Cultural bias (issue)</a:t>
            </a:r>
            <a:endParaRPr lang="en-GB" b="1" dirty="0">
              <a:solidFill>
                <a:schemeClr val="bg1"/>
              </a:solidFill>
            </a:endParaRPr>
          </a:p>
        </p:txBody>
      </p:sp>
      <p:sp>
        <p:nvSpPr>
          <p:cNvPr id="10" name="TextBox 9"/>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p>
          <a:p>
            <a:pPr marL="285750" indent="-285750">
              <a:buFont typeface="Arial" panose="020B0604020202020204" pitchFamily="34" charset="0"/>
              <a:buChar char="•"/>
              <a:defRPr/>
            </a:pPr>
            <a:r>
              <a:rPr lang="en-GB" kern="0" dirty="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a:solidFill>
                  <a:prstClr val="white"/>
                </a:solidFill>
              </a:rPr>
              <a:t>To be able to apply them to different situations.</a:t>
            </a:r>
          </a:p>
        </p:txBody>
      </p:sp>
      <p:sp>
        <p:nvSpPr>
          <p:cNvPr id="3" name="Content Placeholder 2"/>
          <p:cNvSpPr>
            <a:spLocks noGrp="1"/>
          </p:cNvSpPr>
          <p:nvPr>
            <p:ph idx="1"/>
          </p:nvPr>
        </p:nvSpPr>
        <p:spPr>
          <a:xfrm>
            <a:off x="251520" y="908720"/>
            <a:ext cx="8568952" cy="3112954"/>
          </a:xfrm>
        </p:spPr>
        <p:txBody>
          <a:bodyPr>
            <a:normAutofit lnSpcReduction="10000"/>
          </a:bodyPr>
          <a:lstStyle/>
          <a:p>
            <a:pPr marL="0" indent="0">
              <a:buNone/>
            </a:pPr>
            <a:r>
              <a:rPr lang="en-GB" sz="2400" dirty="0" smtClean="0"/>
              <a:t>Task - Make two lists with a partner:</a:t>
            </a:r>
          </a:p>
          <a:p>
            <a:pPr marL="0" indent="0">
              <a:buNone/>
            </a:pPr>
            <a:endParaRPr lang="en-GB" sz="2400" dirty="0"/>
          </a:p>
          <a:p>
            <a:pPr>
              <a:buAutoNum type="arabicPeriod"/>
            </a:pPr>
            <a:r>
              <a:rPr lang="en-GB" sz="2400" dirty="0" smtClean="0"/>
              <a:t>Examples of male stereotypes. E.g. All men love sport.</a:t>
            </a:r>
          </a:p>
          <a:p>
            <a:pPr>
              <a:buAutoNum type="arabicPeriod"/>
            </a:pPr>
            <a:r>
              <a:rPr lang="en-GB" sz="2400" dirty="0" smtClean="0"/>
              <a:t>Examples of female stereotypes e.g. blondes are not very bright.</a:t>
            </a:r>
          </a:p>
          <a:p>
            <a:pPr>
              <a:buAutoNum type="arabicPeriod"/>
            </a:pPr>
            <a:r>
              <a:rPr lang="en-GB" sz="2400" dirty="0" smtClean="0"/>
              <a:t>Examples of stereotypes towards old people. E.g. older people have poorer memory.</a:t>
            </a:r>
            <a:endParaRPr lang="en-GB" sz="2400" dirty="0"/>
          </a:p>
        </p:txBody>
      </p:sp>
      <p:sp>
        <p:nvSpPr>
          <p:cNvPr id="4" name="Rounded Rectangle 3"/>
          <p:cNvSpPr/>
          <p:nvPr/>
        </p:nvSpPr>
        <p:spPr>
          <a:xfrm>
            <a:off x="251520" y="4365104"/>
            <a:ext cx="7992888"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Do you think those stereotypes (cultural attitudes) would be the same across cultures?</a:t>
            </a:r>
          </a:p>
        </p:txBody>
      </p:sp>
    </p:spTree>
    <p:extLst>
      <p:ext uri="{BB962C8B-B14F-4D97-AF65-F5344CB8AC3E}">
        <p14:creationId xmlns:p14="http://schemas.microsoft.com/office/powerpoint/2010/main" val="1975927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86" y="116632"/>
            <a:ext cx="8566180" cy="648072"/>
          </a:xfrm>
          <a:solidFill>
            <a:srgbClr val="FFB9B9"/>
          </a:solidFill>
        </p:spPr>
        <p:txBody>
          <a:bodyPr/>
          <a:lstStyle/>
          <a:p>
            <a:pPr algn="ctr"/>
            <a:r>
              <a:rPr lang="en-GB" dirty="0" smtClean="0">
                <a:solidFill>
                  <a:schemeClr val="bg1"/>
                </a:solidFill>
              </a:rPr>
              <a:t>IDA: </a:t>
            </a:r>
            <a:r>
              <a:rPr lang="en-GB" b="1" dirty="0" smtClean="0">
                <a:solidFill>
                  <a:schemeClr val="bg1"/>
                </a:solidFill>
              </a:rPr>
              <a:t>Cultural bias (issue)</a:t>
            </a:r>
            <a:endParaRPr lang="en-GB" b="1" dirty="0">
              <a:solidFill>
                <a:schemeClr val="bg1"/>
              </a:solidFill>
            </a:endParaRPr>
          </a:p>
        </p:txBody>
      </p:sp>
      <p:sp>
        <p:nvSpPr>
          <p:cNvPr id="10" name="TextBox 9"/>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r>
              <a:rPr lang="en-GB" i="1" u="sng" kern="0" dirty="0" smtClean="0">
                <a:solidFill>
                  <a:prstClr val="white"/>
                </a:solidFill>
              </a:rPr>
              <a:t>:</a:t>
            </a:r>
          </a:p>
          <a:p>
            <a:pPr marL="285750" indent="-285750">
              <a:buFont typeface="Arial" panose="020B0604020202020204" pitchFamily="34" charset="0"/>
              <a:buChar char="•"/>
              <a:defRPr/>
            </a:pPr>
            <a:r>
              <a:rPr lang="en-GB" kern="0" dirty="0" smtClean="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smtClean="0">
                <a:solidFill>
                  <a:prstClr val="white"/>
                </a:solidFill>
              </a:rPr>
              <a:t>To be able to apply them to different situations.</a:t>
            </a:r>
            <a:endParaRPr lang="en-GB" kern="0" dirty="0">
              <a:solidFill>
                <a:prstClr val="white"/>
              </a:solidFill>
            </a:endParaRPr>
          </a:p>
        </p:txBody>
      </p:sp>
      <p:sp>
        <p:nvSpPr>
          <p:cNvPr id="5" name="TextBox 4"/>
          <p:cNvSpPr txBox="1"/>
          <p:nvPr/>
        </p:nvSpPr>
        <p:spPr>
          <a:xfrm>
            <a:off x="246584" y="1484784"/>
            <a:ext cx="5832648" cy="2123658"/>
          </a:xfrm>
          <a:prstGeom prst="rect">
            <a:avLst/>
          </a:prstGeom>
          <a:noFill/>
        </p:spPr>
        <p:txBody>
          <a:bodyPr wrap="square" rtlCol="0">
            <a:spAutoFit/>
          </a:bodyPr>
          <a:lstStyle/>
          <a:p>
            <a:r>
              <a:rPr lang="en-GB" sz="4400" b="1" u="sng" dirty="0" smtClean="0"/>
              <a:t>Ethno</a:t>
            </a:r>
            <a:r>
              <a:rPr lang="en-GB" sz="4400" dirty="0" smtClean="0"/>
              <a:t>centrism </a:t>
            </a:r>
          </a:p>
          <a:p>
            <a:endParaRPr lang="en-GB" sz="4400" dirty="0"/>
          </a:p>
          <a:p>
            <a:r>
              <a:rPr lang="en-GB" sz="4400" b="1" u="sng" dirty="0" err="1" smtClean="0"/>
              <a:t>Euro</a:t>
            </a:r>
            <a:r>
              <a:rPr lang="en-GB" sz="4400" dirty="0" err="1" smtClean="0"/>
              <a:t>centrism</a:t>
            </a:r>
            <a:endParaRPr lang="en-GB" sz="4400" dirty="0"/>
          </a:p>
        </p:txBody>
      </p:sp>
      <p:sp>
        <p:nvSpPr>
          <p:cNvPr id="11" name="Rectangle 10"/>
          <p:cNvSpPr/>
          <p:nvPr/>
        </p:nvSpPr>
        <p:spPr>
          <a:xfrm>
            <a:off x="4139952" y="3608442"/>
            <a:ext cx="4572000" cy="1477328"/>
          </a:xfrm>
          <a:prstGeom prst="rect">
            <a:avLst/>
          </a:prstGeom>
        </p:spPr>
        <p:txBody>
          <a:bodyPr>
            <a:spAutoFit/>
          </a:bodyPr>
          <a:lstStyle/>
          <a:p>
            <a:r>
              <a:rPr lang="en-GB" b="1" i="1" dirty="0" smtClean="0"/>
              <a:t>Emic</a:t>
            </a:r>
            <a:r>
              <a:rPr lang="en-GB" dirty="0" smtClean="0"/>
              <a:t> behaviours are those which are specific to one culture</a:t>
            </a:r>
          </a:p>
          <a:p>
            <a:endParaRPr lang="en-GB" dirty="0" smtClean="0"/>
          </a:p>
          <a:p>
            <a:r>
              <a:rPr lang="en-GB" b="1" i="1" dirty="0" smtClean="0"/>
              <a:t>Etic</a:t>
            </a:r>
            <a:r>
              <a:rPr lang="en-GB" dirty="0" smtClean="0"/>
              <a:t> behaviours are those which occur worldwide without exception (universal)</a:t>
            </a:r>
            <a:endParaRPr lang="en-GB"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992681" y="16381"/>
            <a:ext cx="2149894" cy="1612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ctangle 3"/>
          <p:cNvSpPr txBox="1">
            <a:spLocks noChangeArrowheads="1"/>
          </p:cNvSpPr>
          <p:nvPr/>
        </p:nvSpPr>
        <p:spPr bwMode="auto">
          <a:xfrm>
            <a:off x="246584" y="1184270"/>
            <a:ext cx="8229600" cy="3700463"/>
          </a:xfrm>
          <a:prstGeom prst="rect">
            <a:avLst/>
          </a:prstGeom>
          <a:solidFill>
            <a:schemeClr val="bg1"/>
          </a:solidFill>
          <a:ln>
            <a:noFill/>
          </a:ln>
          <a:effectLs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90000"/>
              <a:buFont typeface="Wingdings" pitchFamily="2" charset="2"/>
              <a:buBlip>
                <a:blip r:embed="rId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4"/>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5"/>
              </a:buBlip>
              <a:defRPr sz="2000">
                <a:solidFill>
                  <a:schemeClr val="tx1"/>
                </a:solidFill>
                <a:effectLst>
                  <a:outerShdw blurRad="38100" dist="38100" dir="2700000" algn="tl">
                    <a:srgbClr val="000000"/>
                  </a:outerShdw>
                </a:effectLst>
                <a:latin typeface="+mn-lt"/>
              </a:defRPr>
            </a:lvl9pPr>
          </a:lstStyle>
          <a:p>
            <a:pPr marL="342900" marR="0" lvl="0" indent="-342900" algn="l" defTabSz="914400" rtl="0" eaLnBrk="1" fontAlgn="base" latinLnBrk="0" hangingPunct="1">
              <a:lnSpc>
                <a:spcPct val="100000"/>
              </a:lnSpc>
              <a:spcBef>
                <a:spcPct val="20000"/>
              </a:spcBef>
              <a:spcAft>
                <a:spcPct val="0"/>
              </a:spcAft>
              <a:buClr>
                <a:srgbClr val="86D1EC"/>
              </a:buClr>
              <a:buSzPct val="90000"/>
              <a:buFont typeface="Wingdings" pitchFamily="2" charset="2"/>
              <a:buBlip>
                <a:blip r:embed="rId3"/>
              </a:buBlip>
              <a:tabLst/>
              <a:defRPr/>
            </a:pPr>
            <a:r>
              <a:rPr kumimoji="0" lang="en-US" altLang="en-US" sz="3200" b="0"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ea typeface="+mn-ea"/>
                <a:cs typeface="+mn-cs"/>
              </a:rPr>
              <a:t>Emic bias occurs when findings from a  specific culture are </a:t>
            </a:r>
            <a:r>
              <a:rPr kumimoji="0" lang="en-US" altLang="en-US" sz="3200" b="1"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ea typeface="+mn-ea"/>
                <a:cs typeface="+mn-cs"/>
              </a:rPr>
              <a:t>applied universally.</a:t>
            </a:r>
          </a:p>
          <a:p>
            <a:pPr marL="342900" marR="0" lvl="0" indent="-342900" algn="l" defTabSz="914400" rtl="0" eaLnBrk="1" fontAlgn="base" latinLnBrk="0" hangingPunct="1">
              <a:lnSpc>
                <a:spcPct val="100000"/>
              </a:lnSpc>
              <a:spcBef>
                <a:spcPct val="20000"/>
              </a:spcBef>
              <a:spcAft>
                <a:spcPct val="0"/>
              </a:spcAft>
              <a:buClr>
                <a:srgbClr val="86D1EC"/>
              </a:buClr>
              <a:buSzPct val="90000"/>
              <a:buFont typeface="Wingdings" pitchFamily="2" charset="2"/>
              <a:buBlip>
                <a:blip r:embed="rId3"/>
              </a:buBlip>
              <a:tabLst/>
              <a:defRPr/>
            </a:pPr>
            <a:r>
              <a:rPr kumimoji="0" lang="en-US" altLang="en-US" sz="3200" b="0"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ea typeface="+mn-ea"/>
                <a:cs typeface="+mn-cs"/>
              </a:rPr>
              <a:t>Etic bias occurs when we fail to recognize that cultural differences exist.</a:t>
            </a:r>
          </a:p>
          <a:p>
            <a:pPr marL="342900" marR="0" lvl="0" indent="-342900" algn="l" defTabSz="914400" rtl="0" eaLnBrk="1" fontAlgn="base" latinLnBrk="0" hangingPunct="1">
              <a:lnSpc>
                <a:spcPct val="100000"/>
              </a:lnSpc>
              <a:spcBef>
                <a:spcPct val="20000"/>
              </a:spcBef>
              <a:spcAft>
                <a:spcPct val="0"/>
              </a:spcAft>
              <a:buClr>
                <a:srgbClr val="86D1EC"/>
              </a:buClr>
              <a:buSzPct val="90000"/>
              <a:buFont typeface="Wingdings" pitchFamily="2" charset="2"/>
              <a:buBlip>
                <a:blip r:embed="rId3"/>
              </a:buBlip>
              <a:tabLst/>
              <a:defRPr/>
            </a:pPr>
            <a:r>
              <a:rPr kumimoji="0" lang="en-US" altLang="en-US" sz="3200" b="0"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ea typeface="+mn-ea"/>
                <a:cs typeface="+mn-cs"/>
              </a:rPr>
              <a:t>When we think </a:t>
            </a:r>
            <a:r>
              <a:rPr kumimoji="0" lang="en-US" altLang="en-US" sz="3200" b="0" i="0" u="none" strike="noStrike" kern="0" cap="none" spc="0" normalizeH="0" baseline="0" noProof="0" dirty="0" err="1" smtClean="0">
                <a:ln>
                  <a:noFill/>
                </a:ln>
                <a:solidFill>
                  <a:srgbClr val="FFFFFF"/>
                </a:solidFill>
                <a:effectLst>
                  <a:outerShdw blurRad="38100" dist="38100" dir="2700000" algn="tl">
                    <a:srgbClr val="000000"/>
                  </a:outerShdw>
                </a:effectLst>
                <a:uLnTx/>
                <a:uFillTx/>
                <a:latin typeface="Arial"/>
                <a:ea typeface="+mn-ea"/>
                <a:cs typeface="+mn-cs"/>
              </a:rPr>
              <a:t>behaviours</a:t>
            </a:r>
            <a:r>
              <a:rPr kumimoji="0" lang="en-US" altLang="en-US" sz="3200" b="0"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ea typeface="+mn-ea"/>
                <a:cs typeface="+mn-cs"/>
              </a:rPr>
              <a:t> are universal but are actually due to cultural tendencies this is called the ‘imposed etic’.</a:t>
            </a:r>
          </a:p>
        </p:txBody>
      </p:sp>
      <p:grpSp>
        <p:nvGrpSpPr>
          <p:cNvPr id="12" name="Group 11"/>
          <p:cNvGrpSpPr/>
          <p:nvPr/>
        </p:nvGrpSpPr>
        <p:grpSpPr>
          <a:xfrm>
            <a:off x="246584" y="1251082"/>
            <a:ext cx="8229600" cy="4680520"/>
            <a:chOff x="246584" y="1251082"/>
            <a:chExt cx="8229600" cy="4680520"/>
          </a:xfrm>
        </p:grpSpPr>
        <p:sp>
          <p:nvSpPr>
            <p:cNvPr id="13" name="Rectangle 3"/>
            <p:cNvSpPr txBox="1">
              <a:spLocks noChangeArrowheads="1"/>
            </p:cNvSpPr>
            <p:nvPr/>
          </p:nvSpPr>
          <p:spPr bwMode="auto">
            <a:xfrm>
              <a:off x="246584" y="1251082"/>
              <a:ext cx="8229600" cy="4680520"/>
            </a:xfrm>
            <a:prstGeom prst="rect">
              <a:avLst/>
            </a:prstGeom>
            <a:solidFill>
              <a:schemeClr val="bg1"/>
            </a:solidFill>
            <a:ln>
              <a:noFill/>
            </a:ln>
            <a:effectLs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90000"/>
                <a:buFont typeface="Wingdings" pitchFamily="2" charset="2"/>
                <a:buBlip>
                  <a:blip r:embed="rId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4"/>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5"/>
                </a:buBlip>
                <a:defRPr sz="2000">
                  <a:solidFill>
                    <a:schemeClr val="tx1"/>
                  </a:solidFill>
                  <a:effectLst>
                    <a:outerShdw blurRad="38100" dist="38100" dir="2700000" algn="tl">
                      <a:srgbClr val="000000"/>
                    </a:outerShdw>
                  </a:effectLst>
                  <a:latin typeface="+mn-lt"/>
                </a:defRPr>
              </a:lvl9pPr>
            </a:lstStyle>
            <a:p>
              <a:pPr marL="742950" marR="0" lvl="1" indent="-285750" algn="l" defTabSz="914400" rtl="0" eaLnBrk="1" fontAlgn="base" latinLnBrk="0" hangingPunct="1">
                <a:lnSpc>
                  <a:spcPct val="90000"/>
                </a:lnSpc>
                <a:spcBef>
                  <a:spcPct val="20000"/>
                </a:spcBef>
                <a:spcAft>
                  <a:spcPct val="0"/>
                </a:spcAft>
                <a:buClrTx/>
                <a:buSzTx/>
                <a:buFontTx/>
                <a:buNone/>
                <a:tabLst/>
                <a:defRPr/>
              </a:pPr>
              <a:endParaRPr kumimoji="0" lang="en-GB" altLang="en-US" sz="1800" b="0"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endParaRPr>
            </a:p>
            <a:p>
              <a:pPr marL="342900" marR="0" lvl="0" indent="-342900" algn="l" defTabSz="914400" rtl="0" eaLnBrk="1" fontAlgn="base" latinLnBrk="0" hangingPunct="1">
                <a:lnSpc>
                  <a:spcPct val="90000"/>
                </a:lnSpc>
                <a:spcBef>
                  <a:spcPct val="20000"/>
                </a:spcBef>
                <a:spcAft>
                  <a:spcPct val="0"/>
                </a:spcAft>
                <a:buClr>
                  <a:srgbClr val="86D1EC"/>
                </a:buClr>
                <a:buSzPct val="90000"/>
                <a:buFont typeface="Wingdings" pitchFamily="2" charset="2"/>
                <a:buBlip>
                  <a:blip r:embed="rId3"/>
                </a:buBlip>
                <a:tabLst/>
                <a:defRPr/>
              </a:pPr>
              <a:r>
                <a:rPr kumimoji="0" lang="en-GB" altLang="en-US" sz="2000" b="1"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ea typeface="+mn-ea"/>
                  <a:cs typeface="+mn-cs"/>
                </a:rPr>
                <a:t>Emic Analyses</a:t>
              </a:r>
              <a:endParaRPr kumimoji="0" lang="en-GB" altLang="en-US" sz="2000" b="0"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ea typeface="+mn-ea"/>
                <a:cs typeface="+mn-cs"/>
              </a:endParaRP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GB" altLang="en-US" sz="2000" b="0"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rPr>
                <a:t>Emphasises every culture’s uniqueness by focusing on culturally specific phenomena. </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GB" altLang="en-US" sz="2000" b="0"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rPr>
                <a:t>Study behaviour from within a culture. </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GB" altLang="en-US" sz="2000" b="0"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rPr>
                <a:t>Study only that culture. </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GB" altLang="en-US" sz="2000" b="0"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rPr>
                <a:t>Produce findings significant only within that culture. </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endParaRPr kumimoji="0" lang="en-GB" altLang="en-US" sz="2000" b="0"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endParaRPr>
            </a:p>
            <a:p>
              <a:pPr marL="342900" marR="0" lvl="0" indent="-342900" algn="l" defTabSz="914400" rtl="0" eaLnBrk="1" fontAlgn="base" latinLnBrk="0" hangingPunct="1">
                <a:lnSpc>
                  <a:spcPct val="90000"/>
                </a:lnSpc>
                <a:spcBef>
                  <a:spcPct val="20000"/>
                </a:spcBef>
                <a:spcAft>
                  <a:spcPct val="0"/>
                </a:spcAft>
                <a:buClr>
                  <a:srgbClr val="86D1EC"/>
                </a:buClr>
                <a:buSzPct val="90000"/>
                <a:buFont typeface="Wingdings" pitchFamily="2" charset="2"/>
                <a:buBlip>
                  <a:blip r:embed="rId3"/>
                </a:buBlip>
                <a:tabLst/>
                <a:defRPr/>
              </a:pPr>
              <a:r>
                <a:rPr kumimoji="0" lang="en-GB" altLang="en-US" sz="2000" b="1"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ea typeface="+mn-ea"/>
                  <a:cs typeface="+mn-cs"/>
                </a:rPr>
                <a:t>Etic Analyses</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GB" altLang="en-US" sz="2000" b="0"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rPr>
                <a:t>Focuses on universals (e.g. using tests and procedures developed in one culture to assess all cultural groups)</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GB" altLang="en-US" sz="2000" b="0"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rPr>
                <a:t>Study behaviour from outside a culture. </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GB" altLang="en-US" sz="2000" b="0"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rPr>
                <a:t>Study many cultures. </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GB" altLang="en-US" sz="2000" b="0"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Arial"/>
                </a:rPr>
                <a:t>Produce findings considered to have universal application</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88224" y="4347106"/>
              <a:ext cx="1152525"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445906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86" y="116632"/>
            <a:ext cx="8566180" cy="648072"/>
          </a:xfrm>
          <a:solidFill>
            <a:srgbClr val="FFB9B9"/>
          </a:solidFill>
        </p:spPr>
        <p:txBody>
          <a:bodyPr/>
          <a:lstStyle/>
          <a:p>
            <a:pPr algn="ctr"/>
            <a:r>
              <a:rPr lang="en-GB" dirty="0" smtClean="0">
                <a:solidFill>
                  <a:schemeClr val="bg1"/>
                </a:solidFill>
              </a:rPr>
              <a:t>IDA: </a:t>
            </a:r>
            <a:r>
              <a:rPr lang="en-GB" b="1" dirty="0" smtClean="0">
                <a:solidFill>
                  <a:schemeClr val="bg1"/>
                </a:solidFill>
              </a:rPr>
              <a:t>Cultural bias (issue)</a:t>
            </a:r>
            <a:endParaRPr lang="en-GB" b="1" dirty="0">
              <a:solidFill>
                <a:schemeClr val="bg1"/>
              </a:solidFill>
            </a:endParaRPr>
          </a:p>
        </p:txBody>
      </p:sp>
      <p:sp>
        <p:nvSpPr>
          <p:cNvPr id="10" name="TextBox 9"/>
          <p:cNvSpPr txBox="1"/>
          <p:nvPr/>
        </p:nvSpPr>
        <p:spPr>
          <a:xfrm>
            <a:off x="0" y="5931602"/>
            <a:ext cx="9155296" cy="923330"/>
          </a:xfrm>
          <a:prstGeom prst="rect">
            <a:avLst/>
          </a:prstGeom>
          <a:solidFill>
            <a:srgbClr val="740000"/>
          </a:solidFill>
          <a:ln w="25400">
            <a:solidFill>
              <a:schemeClr val="tx1"/>
            </a:solidFill>
          </a:ln>
        </p:spPr>
        <p:txBody>
          <a:bodyPr wrap="square" rtlCol="0">
            <a:spAutoFit/>
          </a:bodyPr>
          <a:lstStyle/>
          <a:p>
            <a:pPr>
              <a:defRPr/>
            </a:pPr>
            <a:r>
              <a:rPr lang="en-GB" i="1" u="sng" kern="0" dirty="0">
                <a:solidFill>
                  <a:prstClr val="white"/>
                </a:solidFill>
              </a:rPr>
              <a:t>Learning objectives</a:t>
            </a:r>
            <a:r>
              <a:rPr lang="en-GB" i="1" u="sng" kern="0" dirty="0" smtClean="0">
                <a:solidFill>
                  <a:prstClr val="white"/>
                </a:solidFill>
              </a:rPr>
              <a:t>:</a:t>
            </a:r>
          </a:p>
          <a:p>
            <a:pPr marL="285750" indent="-285750">
              <a:buFont typeface="Arial" panose="020B0604020202020204" pitchFamily="34" charset="0"/>
              <a:buChar char="•"/>
              <a:defRPr/>
            </a:pPr>
            <a:r>
              <a:rPr lang="en-GB" kern="0" dirty="0" smtClean="0">
                <a:solidFill>
                  <a:prstClr val="white"/>
                </a:solidFill>
              </a:rPr>
              <a:t>To UNDERSTAND the key issues, debates and approaches (IDAs) in psychology.</a:t>
            </a:r>
          </a:p>
          <a:p>
            <a:pPr marL="285750" indent="-285750">
              <a:buFont typeface="Arial" panose="020B0604020202020204" pitchFamily="34" charset="0"/>
              <a:buChar char="•"/>
              <a:defRPr/>
            </a:pPr>
            <a:r>
              <a:rPr lang="en-GB" kern="0" dirty="0" smtClean="0">
                <a:solidFill>
                  <a:prstClr val="white"/>
                </a:solidFill>
              </a:rPr>
              <a:t>To be able to apply them to different situations.</a:t>
            </a:r>
            <a:endParaRPr lang="en-GB" kern="0" dirty="0">
              <a:solidFill>
                <a:prstClr val="white"/>
              </a:solidFill>
            </a:endParaRPr>
          </a:p>
        </p:txBody>
      </p:sp>
      <p:sp>
        <p:nvSpPr>
          <p:cNvPr id="5" name="TextBox 4"/>
          <p:cNvSpPr txBox="1"/>
          <p:nvPr/>
        </p:nvSpPr>
        <p:spPr>
          <a:xfrm>
            <a:off x="244561" y="908720"/>
            <a:ext cx="5832648" cy="2123658"/>
          </a:xfrm>
          <a:prstGeom prst="rect">
            <a:avLst/>
          </a:prstGeom>
          <a:noFill/>
        </p:spPr>
        <p:txBody>
          <a:bodyPr wrap="square" rtlCol="0">
            <a:spAutoFit/>
          </a:bodyPr>
          <a:lstStyle/>
          <a:p>
            <a:r>
              <a:rPr lang="en-GB" sz="4400" b="1" u="sng" dirty="0" smtClean="0">
                <a:solidFill>
                  <a:prstClr val="white"/>
                </a:solidFill>
              </a:rPr>
              <a:t>Ethno</a:t>
            </a:r>
            <a:r>
              <a:rPr lang="en-GB" sz="4400" dirty="0" smtClean="0">
                <a:solidFill>
                  <a:prstClr val="white"/>
                </a:solidFill>
              </a:rPr>
              <a:t>centrism </a:t>
            </a:r>
          </a:p>
          <a:p>
            <a:endParaRPr lang="en-GB" sz="4400" dirty="0">
              <a:solidFill>
                <a:prstClr val="white"/>
              </a:solidFill>
            </a:endParaRPr>
          </a:p>
          <a:p>
            <a:r>
              <a:rPr lang="en-GB" sz="4400" b="1" u="sng" dirty="0" err="1" smtClean="0">
                <a:solidFill>
                  <a:prstClr val="white"/>
                </a:solidFill>
              </a:rPr>
              <a:t>Euro</a:t>
            </a:r>
            <a:r>
              <a:rPr lang="en-GB" sz="4400" dirty="0" err="1" smtClean="0">
                <a:solidFill>
                  <a:prstClr val="white"/>
                </a:solidFill>
              </a:rPr>
              <a:t>centrism</a:t>
            </a:r>
            <a:endParaRPr lang="en-GB" sz="4400" dirty="0">
              <a:solidFill>
                <a:prstClr val="white"/>
              </a:solidFill>
            </a:endParaRPr>
          </a:p>
        </p:txBody>
      </p:sp>
      <p:sp>
        <p:nvSpPr>
          <p:cNvPr id="11" name="Rectangle 10"/>
          <p:cNvSpPr/>
          <p:nvPr/>
        </p:nvSpPr>
        <p:spPr>
          <a:xfrm>
            <a:off x="1488440" y="3628557"/>
            <a:ext cx="6827975" cy="1569660"/>
          </a:xfrm>
          <a:prstGeom prst="rect">
            <a:avLst/>
          </a:prstGeom>
          <a:solidFill>
            <a:srgbClr val="FFFF00"/>
          </a:solidFill>
          <a:ln w="63500">
            <a:solidFill>
              <a:schemeClr val="bg1"/>
            </a:solidFill>
          </a:ln>
        </p:spPr>
        <p:txBody>
          <a:bodyPr wrap="square">
            <a:spAutoFit/>
          </a:bodyPr>
          <a:lstStyle/>
          <a:p>
            <a:r>
              <a:rPr lang="en-GB" sz="2400" b="1" dirty="0" smtClean="0">
                <a:solidFill>
                  <a:schemeClr val="bg1"/>
                </a:solidFill>
              </a:rPr>
              <a:t>Task: </a:t>
            </a:r>
            <a:r>
              <a:rPr lang="en-GB" sz="2400" dirty="0" smtClean="0">
                <a:solidFill>
                  <a:schemeClr val="bg1"/>
                </a:solidFill>
              </a:rPr>
              <a:t>Read through the information and highlight key points.</a:t>
            </a:r>
          </a:p>
          <a:p>
            <a:r>
              <a:rPr lang="en-GB" sz="2400" dirty="0" smtClean="0">
                <a:solidFill>
                  <a:schemeClr val="bg1"/>
                </a:solidFill>
              </a:rPr>
              <a:t>Break it down into three key bullet points which you write underneath.</a:t>
            </a:r>
            <a:endParaRPr lang="en-GB" sz="2400" dirty="0">
              <a:solidFill>
                <a:schemeClr val="bg1"/>
              </a:solidFill>
            </a:endParaRP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992681" y="16381"/>
            <a:ext cx="2149894" cy="1612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46839703"/>
      </p:ext>
    </p:extLst>
  </p:cSld>
  <p:clrMapOvr>
    <a:masterClrMapping/>
  </p:clrMapOvr>
  <p:timing>
    <p:tnLst>
      <p:par>
        <p:cTn id="1" dur="indefinite" restart="never" nodeType="tmRoot"/>
      </p:par>
    </p:tnLst>
  </p:timing>
</p:sld>
</file>

<file path=ppt/theme/theme1.xml><?xml version="1.0" encoding="utf-8"?>
<a:theme xmlns:a="http://schemas.openxmlformats.org/drawingml/2006/main" name="Summer">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omic">
      <a:majorFont>
        <a:latin typeface="Comic Sans MS"/>
        <a:ea typeface=""/>
        <a:cs typeface=""/>
      </a:majorFont>
      <a:minorFont>
        <a:latin typeface="Comic Sans MS"/>
        <a:ea typeface=""/>
        <a:cs typeface=""/>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Summer</Template>
  <TotalTime>671</TotalTime>
  <Words>3443</Words>
  <Application>Microsoft Office PowerPoint</Application>
  <PresentationFormat>On-screen Show (4:3)</PresentationFormat>
  <Paragraphs>316</Paragraphs>
  <Slides>28</Slides>
  <Notes>2</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Summer</vt:lpstr>
      <vt:lpstr>Including IDA’s in your essay</vt:lpstr>
      <vt:lpstr>Questions at unit 3</vt:lpstr>
      <vt:lpstr>PowerPoint Presentation</vt:lpstr>
      <vt:lpstr>PowerPoint Presentation</vt:lpstr>
      <vt:lpstr>IDA: Gender bias (issue)</vt:lpstr>
      <vt:lpstr>IDA: Gender bias (issue)</vt:lpstr>
      <vt:lpstr>IDA: Cultural bias (issue)</vt:lpstr>
      <vt:lpstr>IDA: Cultural bias (issue)</vt:lpstr>
      <vt:lpstr>IDA: Cultural bias (issue)</vt:lpstr>
      <vt:lpstr>IDA: Ethical issues (issue)</vt:lpstr>
      <vt:lpstr>IDA: Practical applications (issue)</vt:lpstr>
      <vt:lpstr>IDA: Free will vs Determinism (debate)</vt:lpstr>
      <vt:lpstr>IDA: Free will vs Determinism</vt:lpstr>
      <vt:lpstr>IDA: Reductionism (debate)</vt:lpstr>
      <vt:lpstr>IDA: Reductionism (debate)</vt:lpstr>
      <vt:lpstr>IDA: Nature vs Nurture (debate)</vt:lpstr>
      <vt:lpstr>IDA: Nature vs Nurture (debate)</vt:lpstr>
      <vt:lpstr>IDA: Evaluating approaches and using opposing approaches (approach)</vt:lpstr>
      <vt:lpstr>Effective use of issues and debates</vt:lpstr>
      <vt:lpstr>Effective use of issues and debates</vt:lpstr>
      <vt:lpstr>Examples of ‘Rudimentary’ and ‘Basic’ IDAs.</vt:lpstr>
      <vt:lpstr>A ‘Reasonable’ IDA</vt:lpstr>
      <vt:lpstr>‘Effective’ IDA</vt:lpstr>
      <vt:lpstr>PowerPoint Presentation</vt:lpstr>
      <vt:lpstr>Activity</vt:lpstr>
      <vt:lpstr>PowerPoint Presentation</vt:lpstr>
      <vt:lpstr>Activity</vt:lpstr>
      <vt:lpstr>Home learning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Kirsty</dc:creator>
  <cp:lastModifiedBy>Kirsty</cp:lastModifiedBy>
  <cp:revision>57</cp:revision>
  <dcterms:created xsi:type="dcterms:W3CDTF">2014-09-28T11:19:56Z</dcterms:created>
  <dcterms:modified xsi:type="dcterms:W3CDTF">2015-08-20T18:03:25Z</dcterms:modified>
</cp:coreProperties>
</file>