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60" r:id="rId3"/>
    <p:sldId id="264" r:id="rId4"/>
    <p:sldId id="262" r:id="rId5"/>
    <p:sldId id="263" r:id="rId6"/>
    <p:sldId id="271" r:id="rId7"/>
    <p:sldId id="272" r:id="rId8"/>
    <p:sldId id="268" r:id="rId9"/>
    <p:sldId id="273" r:id="rId10"/>
    <p:sldId id="265" r:id="rId11"/>
    <p:sldId id="266" r:id="rId12"/>
    <p:sldId id="269" r:id="rId13"/>
    <p:sldId id="270" r:id="rId14"/>
    <p:sldId id="274" r:id="rId15"/>
    <p:sldId id="261" r:id="rId16"/>
    <p:sldId id="258" r:id="rId17"/>
    <p:sldId id="276" r:id="rId18"/>
    <p:sldId id="283" r:id="rId19"/>
    <p:sldId id="275" r:id="rId20"/>
    <p:sldId id="277" r:id="rId21"/>
    <p:sldId id="278" r:id="rId22"/>
    <p:sldId id="279" r:id="rId23"/>
    <p:sldId id="280" r:id="rId24"/>
    <p:sldId id="281" r:id="rId25"/>
    <p:sldId id="282"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037CD-EAF9-4021-8E3F-921637480D8C}" type="datetimeFigureOut">
              <a:rPr lang="en-GB" smtClean="0"/>
              <a:t>11/12/2014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FB3D7-5916-4D62-8C26-495F4C0CFB45}" type="slidenum">
              <a:rPr lang="en-GB" smtClean="0"/>
              <a:t>‹#›</a:t>
            </a:fld>
            <a:endParaRPr lang="en-GB"/>
          </a:p>
        </p:txBody>
      </p:sp>
    </p:spTree>
    <p:extLst>
      <p:ext uri="{BB962C8B-B14F-4D97-AF65-F5344CB8AC3E}">
        <p14:creationId xmlns:p14="http://schemas.microsoft.com/office/powerpoint/2010/main" val="324934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t>16</a:t>
            </a:fld>
            <a:endParaRPr lang="en-GB"/>
          </a:p>
        </p:txBody>
      </p:sp>
    </p:spTree>
    <p:extLst>
      <p:ext uri="{BB962C8B-B14F-4D97-AF65-F5344CB8AC3E}">
        <p14:creationId xmlns:p14="http://schemas.microsoft.com/office/powerpoint/2010/main" val="309689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CCDA1F2-4CC4-4966-9544-B72733BBEB98}" type="datetimeFigureOut">
              <a:rPr lang="en-GB" smtClean="0">
                <a:solidFill>
                  <a:srgbClr val="A63212"/>
                </a:solidFill>
              </a:rPr>
              <a:pPr/>
              <a:t>11/12/2014</a:t>
            </a:fld>
            <a:endParaRPr lang="en-GB">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GB">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A52EC30-115B-404A-857E-78E9297528EE}" type="slidenum">
              <a:rPr lang="en-GB" smtClean="0">
                <a:solidFill>
                  <a:srgbClr val="A63212">
                    <a:lumMod val="75000"/>
                  </a:srgbClr>
                </a:solidFill>
              </a:rPr>
              <a:pPr/>
              <a:t>‹#›</a:t>
            </a:fld>
            <a:endParaRPr lang="en-GB">
              <a:solidFill>
                <a:srgbClr val="A63212">
                  <a:lumMod val="75000"/>
                </a:srgbClr>
              </a:solidFill>
            </a:endParaRP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280042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11/12/2014</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1735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11/12/2014</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56154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11/12/2014</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9331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11/12/2014</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30728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11/12/2014</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124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11/12/2014</a:t>
            </a:fld>
            <a:endParaRPr lang="en-GB">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GB">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731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11/12/2014</a:t>
            </a:fld>
            <a:endParaRPr lang="en-GB">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GB">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31660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11/12/2014</a:t>
            </a:fld>
            <a:endParaRPr lang="en-GB">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GB">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07363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11/12/2014</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66397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11/12/2014</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401593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CCDA1F2-4CC4-4966-9544-B72733BBEB98}" type="datetimeFigureOut">
              <a:rPr lang="en-GB" smtClean="0">
                <a:solidFill>
                  <a:prstClr val="black">
                    <a:lumMod val="50000"/>
                    <a:lumOff val="50000"/>
                  </a:prstClr>
                </a:solidFill>
              </a:rPr>
              <a:pPr/>
              <a:t>11/12/2014</a:t>
            </a:fld>
            <a:endParaRPr lang="en-GB">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537786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228085" y="645603"/>
            <a:ext cx="8827173" cy="1599722"/>
          </a:xfrm>
        </p:spPr>
        <p:txBody>
          <a:bodyPr/>
          <a:lstStyle/>
          <a:p>
            <a:r>
              <a:rPr lang="en-GB" sz="4000" dirty="0" smtClean="0">
                <a:solidFill>
                  <a:schemeClr val="bg1"/>
                </a:solidFill>
              </a:rPr>
              <a:t>How do we test whether results are ‘significant’?</a:t>
            </a:r>
            <a:endParaRPr lang="en-GB" sz="4000" dirty="0">
              <a:solidFill>
                <a:schemeClr val="bg1"/>
              </a:solidFill>
            </a:endParaRPr>
          </a:p>
        </p:txBody>
      </p:sp>
      <p:sp>
        <p:nvSpPr>
          <p:cNvPr id="3" name="Subtitle 2"/>
          <p:cNvSpPr>
            <a:spLocks noGrp="1"/>
          </p:cNvSpPr>
          <p:nvPr>
            <p:ph type="subTitle" idx="1"/>
          </p:nvPr>
        </p:nvSpPr>
        <p:spPr>
          <a:xfrm rot="360000">
            <a:off x="3056314" y="2696806"/>
            <a:ext cx="5223095" cy="3245189"/>
          </a:xfrm>
        </p:spPr>
        <p:txBody>
          <a:bodyPr>
            <a:normAutofit/>
          </a:bodyPr>
          <a:lstStyle/>
          <a:p>
            <a:r>
              <a:rPr lang="en-GB" sz="2800" b="1" dirty="0" smtClean="0"/>
              <a:t>Starter</a:t>
            </a:r>
            <a:r>
              <a:rPr lang="en-GB" sz="2800" dirty="0" smtClean="0"/>
              <a:t>: From other subjects and/or AS what inferential statistical tests can you name?</a:t>
            </a:r>
            <a:endParaRPr lang="en-GB" sz="2800" dirty="0"/>
          </a:p>
        </p:txBody>
      </p:sp>
      <p:sp>
        <p:nvSpPr>
          <p:cNvPr id="5" name="TextBox 4"/>
          <p:cNvSpPr txBox="1"/>
          <p:nvPr/>
        </p:nvSpPr>
        <p:spPr>
          <a:xfrm rot="20556344">
            <a:off x="583379" y="3850565"/>
            <a:ext cx="2448272" cy="1877437"/>
          </a:xfrm>
          <a:prstGeom prst="rect">
            <a:avLst/>
          </a:prstGeom>
          <a:noFill/>
        </p:spPr>
        <p:txBody>
          <a:bodyPr wrap="square" rtlCol="0">
            <a:spAutoFit/>
          </a:bodyPr>
          <a:lstStyle/>
          <a:p>
            <a:r>
              <a:rPr lang="en-GB" sz="2000" b="1" i="1" u="sng" dirty="0" smtClean="0">
                <a:solidFill>
                  <a:prstClr val="black"/>
                </a:solidFill>
              </a:rPr>
              <a:t>Key </a:t>
            </a:r>
            <a:r>
              <a:rPr lang="en-GB" sz="2000" b="1" i="1" u="sng" dirty="0" smtClean="0">
                <a:solidFill>
                  <a:prstClr val="black"/>
                </a:solidFill>
              </a:rPr>
              <a:t>words</a:t>
            </a:r>
          </a:p>
          <a:p>
            <a:r>
              <a:rPr lang="en-GB" sz="2400" dirty="0" smtClean="0">
                <a:solidFill>
                  <a:prstClr val="black"/>
                </a:solidFill>
              </a:rPr>
              <a:t>Probability </a:t>
            </a:r>
            <a:r>
              <a:rPr lang="en-GB" sz="2400" dirty="0">
                <a:solidFill>
                  <a:prstClr val="black"/>
                </a:solidFill>
              </a:rPr>
              <a:t>S</a:t>
            </a:r>
            <a:r>
              <a:rPr lang="en-GB" sz="2400" dirty="0" smtClean="0">
                <a:solidFill>
                  <a:prstClr val="black"/>
                </a:solidFill>
              </a:rPr>
              <a:t>ignificance</a:t>
            </a:r>
          </a:p>
          <a:p>
            <a:r>
              <a:rPr lang="en-GB" sz="2400" dirty="0" smtClean="0">
                <a:solidFill>
                  <a:prstClr val="black"/>
                </a:solidFill>
              </a:rPr>
              <a:t>Inferential statistics</a:t>
            </a:r>
            <a:endParaRPr lang="en-GB" sz="2400" dirty="0">
              <a:solidFill>
                <a:prstClr val="black"/>
              </a:solidFill>
            </a:endParaRPr>
          </a:p>
        </p:txBody>
      </p:sp>
    </p:spTree>
    <p:extLst>
      <p:ext uri="{BB962C8B-B14F-4D97-AF65-F5344CB8AC3E}">
        <p14:creationId xmlns:p14="http://schemas.microsoft.com/office/powerpoint/2010/main" val="2515854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5700713"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53933" y="332656"/>
            <a:ext cx="2736304" cy="1446550"/>
          </a:xfrm>
          <a:prstGeom prst="rect">
            <a:avLst/>
          </a:prstGeom>
          <a:noFill/>
        </p:spPr>
        <p:txBody>
          <a:bodyPr wrap="square" rtlCol="0">
            <a:spAutoFit/>
          </a:bodyPr>
          <a:lstStyle/>
          <a:p>
            <a:pPr algn="ctr"/>
            <a:r>
              <a:rPr lang="en-GB" sz="4400" b="1" dirty="0" smtClean="0"/>
              <a:t>Nominal </a:t>
            </a:r>
          </a:p>
          <a:p>
            <a:pPr algn="ctr"/>
            <a:r>
              <a:rPr lang="en-GB" sz="4400" b="1" dirty="0" smtClean="0"/>
              <a:t>data</a:t>
            </a:r>
            <a:endParaRPr lang="en-GB" sz="4400" b="1" dirty="0"/>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Rectangle 2"/>
          <p:cNvSpPr/>
          <p:nvPr/>
        </p:nvSpPr>
        <p:spPr>
          <a:xfrm>
            <a:off x="6039760" y="1982625"/>
            <a:ext cx="3119759" cy="3046988"/>
          </a:xfrm>
          <a:prstGeom prst="rect">
            <a:avLst/>
          </a:prstGeom>
        </p:spPr>
        <p:txBody>
          <a:bodyPr wrap="square">
            <a:spAutoFit/>
          </a:bodyPr>
          <a:lstStyle/>
          <a:p>
            <a:r>
              <a:rPr lang="en-GB" sz="2400" b="1" dirty="0" smtClean="0"/>
              <a:t>Category data </a:t>
            </a:r>
            <a:r>
              <a:rPr lang="en-GB" sz="2400" dirty="0" smtClean="0"/>
              <a:t>with </a:t>
            </a:r>
            <a:r>
              <a:rPr lang="en-GB" sz="2400" dirty="0"/>
              <a:t>a frequency count for each </a:t>
            </a:r>
            <a:r>
              <a:rPr lang="en-GB" sz="2400" dirty="0" smtClean="0"/>
              <a:t>category.</a:t>
            </a:r>
          </a:p>
          <a:p>
            <a:endParaRPr lang="en-GB" sz="2400" dirty="0"/>
          </a:p>
          <a:p>
            <a:r>
              <a:rPr lang="en-GB" sz="2400" dirty="0" smtClean="0"/>
              <a:t>E.g</a:t>
            </a:r>
            <a:r>
              <a:rPr lang="en-GB" sz="2400" dirty="0"/>
              <a:t>. </a:t>
            </a:r>
            <a:r>
              <a:rPr lang="en-GB" sz="2400" dirty="0" smtClean="0"/>
              <a:t>Grouping people into ‘tall’, ‘medium’ or ‘short’. Or  ethnic </a:t>
            </a:r>
            <a:r>
              <a:rPr lang="en-GB" sz="2400" dirty="0"/>
              <a:t>minority </a:t>
            </a:r>
            <a:r>
              <a:rPr lang="en-GB" sz="2400" dirty="0" smtClean="0"/>
              <a:t>grouping.</a:t>
            </a:r>
            <a:endParaRPr lang="en-GB" sz="2400" dirty="0"/>
          </a:p>
        </p:txBody>
      </p:sp>
    </p:spTree>
    <p:extLst>
      <p:ext uri="{BB962C8B-B14F-4D97-AF65-F5344CB8AC3E}">
        <p14:creationId xmlns:p14="http://schemas.microsoft.com/office/powerpoint/2010/main" val="909089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3933" y="332656"/>
            <a:ext cx="2736304" cy="1446550"/>
          </a:xfrm>
          <a:prstGeom prst="rect">
            <a:avLst/>
          </a:prstGeom>
          <a:noFill/>
        </p:spPr>
        <p:txBody>
          <a:bodyPr wrap="square" rtlCol="0">
            <a:spAutoFit/>
          </a:bodyPr>
          <a:lstStyle/>
          <a:p>
            <a:pPr algn="ctr"/>
            <a:r>
              <a:rPr lang="en-GB" sz="4400" b="1" dirty="0" smtClean="0">
                <a:solidFill>
                  <a:prstClr val="black"/>
                </a:solidFill>
              </a:rPr>
              <a:t>Ordinal</a:t>
            </a:r>
            <a:endParaRPr lang="en-GB" sz="4400" b="1" dirty="0" smtClean="0">
              <a:solidFill>
                <a:prstClr val="black"/>
              </a:solidFill>
            </a:endParaRPr>
          </a:p>
          <a:p>
            <a:pPr algn="ctr"/>
            <a:r>
              <a:rPr lang="en-GB" sz="4400" b="1" dirty="0" smtClean="0">
                <a:solidFill>
                  <a:prstClr val="black"/>
                </a:solidFill>
              </a:rPr>
              <a:t>data</a:t>
            </a:r>
            <a:endParaRPr lang="en-GB" sz="4400" b="1" dirty="0">
              <a:solidFill>
                <a:prstClr val="black"/>
              </a:solidFill>
            </a:endParaRPr>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Rectangle 2"/>
          <p:cNvSpPr/>
          <p:nvPr/>
        </p:nvSpPr>
        <p:spPr>
          <a:xfrm>
            <a:off x="5292080" y="1988840"/>
            <a:ext cx="3851921" cy="3046988"/>
          </a:xfrm>
          <a:prstGeom prst="rect">
            <a:avLst/>
          </a:prstGeom>
        </p:spPr>
        <p:txBody>
          <a:bodyPr wrap="square">
            <a:spAutoFit/>
          </a:bodyPr>
          <a:lstStyle/>
          <a:p>
            <a:r>
              <a:rPr lang="en-GB" sz="2400" dirty="0" smtClean="0">
                <a:solidFill>
                  <a:prstClr val="black"/>
                </a:solidFill>
              </a:rPr>
              <a:t>Data </a:t>
            </a:r>
            <a:r>
              <a:rPr lang="en-GB" sz="2400" dirty="0">
                <a:solidFill>
                  <a:prstClr val="black"/>
                </a:solidFill>
              </a:rPr>
              <a:t>can be placed into </a:t>
            </a:r>
            <a:r>
              <a:rPr lang="en-GB" sz="2400" dirty="0" smtClean="0">
                <a:solidFill>
                  <a:prstClr val="black"/>
                </a:solidFill>
              </a:rPr>
              <a:t>a </a:t>
            </a:r>
            <a:r>
              <a:rPr lang="en-GB" sz="2400" b="1" dirty="0">
                <a:solidFill>
                  <a:prstClr val="black"/>
                </a:solidFill>
              </a:rPr>
              <a:t>rank order </a:t>
            </a:r>
            <a:r>
              <a:rPr lang="en-GB" sz="2400" dirty="0" smtClean="0">
                <a:solidFill>
                  <a:prstClr val="black"/>
                </a:solidFill>
              </a:rPr>
              <a:t>in </a:t>
            </a:r>
            <a:r>
              <a:rPr lang="en-GB" sz="2400" dirty="0">
                <a:solidFill>
                  <a:prstClr val="black"/>
                </a:solidFill>
              </a:rPr>
              <a:t>some </a:t>
            </a:r>
            <a:r>
              <a:rPr lang="en-GB" sz="2400" dirty="0" smtClean="0">
                <a:solidFill>
                  <a:prstClr val="black"/>
                </a:solidFill>
              </a:rPr>
              <a:t>way. The differences between each value are not necessarily the same.</a:t>
            </a:r>
            <a:endParaRPr lang="en-GB" sz="2400" dirty="0">
              <a:solidFill>
                <a:prstClr val="black"/>
              </a:solidFill>
            </a:endParaRPr>
          </a:p>
          <a:p>
            <a:endParaRPr lang="en-GB" sz="2400" dirty="0" smtClean="0">
              <a:solidFill>
                <a:prstClr val="black"/>
              </a:solidFill>
            </a:endParaRPr>
          </a:p>
          <a:p>
            <a:r>
              <a:rPr lang="en-GB" sz="2400" dirty="0" smtClean="0">
                <a:solidFill>
                  <a:prstClr val="black"/>
                </a:solidFill>
              </a:rPr>
              <a:t>E.g</a:t>
            </a:r>
            <a:r>
              <a:rPr lang="en-GB" sz="2400" dirty="0">
                <a:solidFill>
                  <a:prstClr val="black"/>
                </a:solidFill>
              </a:rPr>
              <a:t>. 1 = strongly agree… 5 = strongly disagree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5930"/>
            <a:ext cx="4552628" cy="312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840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3933" y="332656"/>
            <a:ext cx="2736304" cy="1446550"/>
          </a:xfrm>
          <a:prstGeom prst="rect">
            <a:avLst/>
          </a:prstGeom>
          <a:noFill/>
        </p:spPr>
        <p:txBody>
          <a:bodyPr wrap="square" rtlCol="0">
            <a:spAutoFit/>
          </a:bodyPr>
          <a:lstStyle/>
          <a:p>
            <a:pPr algn="ctr"/>
            <a:r>
              <a:rPr lang="en-GB" sz="4400" b="1" dirty="0" smtClean="0">
                <a:solidFill>
                  <a:prstClr val="black"/>
                </a:solidFill>
              </a:rPr>
              <a:t>Interval</a:t>
            </a:r>
            <a:endParaRPr lang="en-GB" sz="4400" b="1" dirty="0" smtClean="0">
              <a:solidFill>
                <a:prstClr val="black"/>
              </a:solidFill>
            </a:endParaRPr>
          </a:p>
          <a:p>
            <a:pPr algn="ctr"/>
            <a:r>
              <a:rPr lang="en-GB" sz="4400" b="1" dirty="0" smtClean="0">
                <a:solidFill>
                  <a:prstClr val="black"/>
                </a:solidFill>
              </a:rPr>
              <a:t>data</a:t>
            </a:r>
            <a:endParaRPr lang="en-GB" sz="4400" b="1" dirty="0">
              <a:solidFill>
                <a:prstClr val="black"/>
              </a:solidFill>
            </a:endParaRPr>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Rectangle 2"/>
          <p:cNvSpPr/>
          <p:nvPr/>
        </p:nvSpPr>
        <p:spPr>
          <a:xfrm>
            <a:off x="4932040" y="2132856"/>
            <a:ext cx="3851921" cy="1938992"/>
          </a:xfrm>
          <a:prstGeom prst="rect">
            <a:avLst/>
          </a:prstGeom>
        </p:spPr>
        <p:txBody>
          <a:bodyPr wrap="square">
            <a:spAutoFit/>
          </a:bodyPr>
          <a:lstStyle/>
          <a:p>
            <a:r>
              <a:rPr lang="en-GB" sz="2400" dirty="0" smtClean="0">
                <a:solidFill>
                  <a:prstClr val="black"/>
                </a:solidFill>
              </a:rPr>
              <a:t>Data </a:t>
            </a:r>
            <a:r>
              <a:rPr lang="en-GB" sz="2400" dirty="0" smtClean="0">
                <a:solidFill>
                  <a:prstClr val="black"/>
                </a:solidFill>
              </a:rPr>
              <a:t>is units of </a:t>
            </a:r>
            <a:r>
              <a:rPr lang="en-GB" sz="2400" i="1" dirty="0" smtClean="0">
                <a:solidFill>
                  <a:prstClr val="black"/>
                </a:solidFill>
              </a:rPr>
              <a:t>equal intervals.</a:t>
            </a:r>
          </a:p>
          <a:p>
            <a:endParaRPr lang="en-GB" sz="2400" dirty="0">
              <a:solidFill>
                <a:prstClr val="black"/>
              </a:solidFill>
            </a:endParaRPr>
          </a:p>
          <a:p>
            <a:r>
              <a:rPr lang="en-GB" sz="2400" dirty="0" smtClean="0">
                <a:solidFill>
                  <a:prstClr val="black"/>
                </a:solidFill>
              </a:rPr>
              <a:t>E.g. Numbers of correct answers or IQ scores.</a:t>
            </a:r>
            <a:endParaRPr lang="en-GB" sz="2400" dirty="0">
              <a:solidFill>
                <a:prstClr val="black"/>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82" y="764704"/>
            <a:ext cx="4538861" cy="417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919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3933" y="332656"/>
            <a:ext cx="2736304" cy="1446550"/>
          </a:xfrm>
          <a:prstGeom prst="rect">
            <a:avLst/>
          </a:prstGeom>
          <a:noFill/>
        </p:spPr>
        <p:txBody>
          <a:bodyPr wrap="square" rtlCol="0">
            <a:spAutoFit/>
          </a:bodyPr>
          <a:lstStyle/>
          <a:p>
            <a:pPr algn="ctr"/>
            <a:r>
              <a:rPr lang="en-GB" sz="4400" b="1" dirty="0" smtClean="0">
                <a:solidFill>
                  <a:prstClr val="black"/>
                </a:solidFill>
              </a:rPr>
              <a:t>Ratio</a:t>
            </a:r>
            <a:endParaRPr lang="en-GB" sz="4400" b="1" dirty="0" smtClean="0">
              <a:solidFill>
                <a:prstClr val="black"/>
              </a:solidFill>
            </a:endParaRPr>
          </a:p>
          <a:p>
            <a:pPr algn="ctr"/>
            <a:r>
              <a:rPr lang="en-GB" sz="4400" b="1" dirty="0" smtClean="0">
                <a:solidFill>
                  <a:prstClr val="black"/>
                </a:solidFill>
              </a:rPr>
              <a:t>data</a:t>
            </a:r>
            <a:endParaRPr lang="en-GB" sz="4400" b="1" dirty="0">
              <a:solidFill>
                <a:prstClr val="black"/>
              </a:solidFill>
            </a:endParaRPr>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Rectangle 2"/>
          <p:cNvSpPr/>
          <p:nvPr/>
        </p:nvSpPr>
        <p:spPr>
          <a:xfrm>
            <a:off x="4932040" y="1779206"/>
            <a:ext cx="3851921" cy="2308324"/>
          </a:xfrm>
          <a:prstGeom prst="rect">
            <a:avLst/>
          </a:prstGeom>
        </p:spPr>
        <p:txBody>
          <a:bodyPr wrap="square">
            <a:spAutoFit/>
          </a:bodyPr>
          <a:lstStyle/>
          <a:p>
            <a:r>
              <a:rPr lang="en-GB" sz="2400" dirty="0" smtClean="0">
                <a:solidFill>
                  <a:prstClr val="black"/>
                </a:solidFill>
              </a:rPr>
              <a:t>Data </a:t>
            </a:r>
            <a:r>
              <a:rPr lang="en-GB" sz="2400" dirty="0">
                <a:solidFill>
                  <a:prstClr val="black"/>
                </a:solidFill>
              </a:rPr>
              <a:t>with </a:t>
            </a:r>
            <a:r>
              <a:rPr lang="en-GB" sz="2400" dirty="0" smtClean="0">
                <a:solidFill>
                  <a:prstClr val="black"/>
                </a:solidFill>
              </a:rPr>
              <a:t>equal intervals (same as interval), but with an </a:t>
            </a:r>
            <a:r>
              <a:rPr lang="en-GB" sz="2400" i="1" dirty="0">
                <a:solidFill>
                  <a:prstClr val="black"/>
                </a:solidFill>
              </a:rPr>
              <a:t>absolute </a:t>
            </a:r>
            <a:r>
              <a:rPr lang="en-GB" sz="2400" i="1" dirty="0" smtClean="0">
                <a:solidFill>
                  <a:prstClr val="black"/>
                </a:solidFill>
              </a:rPr>
              <a:t>zero.</a:t>
            </a:r>
          </a:p>
          <a:p>
            <a:endParaRPr lang="en-GB" sz="2400" dirty="0">
              <a:solidFill>
                <a:prstClr val="black"/>
              </a:solidFill>
            </a:endParaRPr>
          </a:p>
          <a:p>
            <a:r>
              <a:rPr lang="en-GB" sz="2400" dirty="0" smtClean="0">
                <a:solidFill>
                  <a:prstClr val="black"/>
                </a:solidFill>
              </a:rPr>
              <a:t>E.g</a:t>
            </a:r>
            <a:r>
              <a:rPr lang="en-GB" sz="2400" dirty="0">
                <a:solidFill>
                  <a:prstClr val="black"/>
                </a:solidFill>
              </a:rPr>
              <a:t>. measuring reaction time to </a:t>
            </a:r>
            <a:r>
              <a:rPr lang="en-GB" sz="2400" dirty="0" smtClean="0">
                <a:solidFill>
                  <a:prstClr val="black"/>
                </a:solidFill>
              </a:rPr>
              <a:t>stimulus.</a:t>
            </a:r>
            <a:endParaRPr lang="en-GB" sz="2400"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55" y="883909"/>
            <a:ext cx="4538861" cy="417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611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59400" y="260648"/>
            <a:ext cx="9036496" cy="1224136"/>
          </a:xfrm>
          <a:solidFill>
            <a:schemeClr val="accent6">
              <a:lumMod val="20000"/>
              <a:lumOff val="80000"/>
            </a:schemeClr>
          </a:solidFill>
          <a:ln>
            <a:solidFill>
              <a:schemeClr val="tx1"/>
            </a:solidFill>
          </a:ln>
        </p:spPr>
        <p:txBody>
          <a:bodyPr/>
          <a:lstStyle/>
          <a:p>
            <a:pPr eaLnBrk="1" hangingPunct="1">
              <a:defRPr/>
            </a:pPr>
            <a:r>
              <a:rPr lang="en-GB" altLang="en-US" sz="4200" dirty="0" smtClean="0">
                <a:effectLst>
                  <a:outerShdw blurRad="38100" dist="38100" dir="2700000" algn="tl">
                    <a:srgbClr val="C0C0C0"/>
                  </a:outerShdw>
                </a:effectLst>
              </a:rPr>
              <a:t>Decision 2: What experimental design was used?</a:t>
            </a:r>
            <a:endParaRPr lang="en-US" altLang="en-US" sz="4200" dirty="0" smtClean="0">
              <a:effectLst>
                <a:outerShdw blurRad="38100" dist="38100" dir="2700000" algn="tl">
                  <a:srgbClr val="C0C0C0"/>
                </a:outerShdw>
              </a:effectLst>
            </a:endParaRPr>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2" name="Rounded Rectangle 1"/>
          <p:cNvSpPr/>
          <p:nvPr/>
        </p:nvSpPr>
        <p:spPr>
          <a:xfrm>
            <a:off x="323528" y="2060848"/>
            <a:ext cx="3600400" cy="8640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Independent groups</a:t>
            </a:r>
            <a:endParaRPr lang="en-GB" sz="2800" b="1" dirty="0">
              <a:solidFill>
                <a:schemeClr val="tx1"/>
              </a:solidFill>
            </a:endParaRPr>
          </a:p>
        </p:txBody>
      </p:sp>
      <p:sp>
        <p:nvSpPr>
          <p:cNvPr id="5" name="Rounded Rectangle 4"/>
          <p:cNvSpPr/>
          <p:nvPr/>
        </p:nvSpPr>
        <p:spPr>
          <a:xfrm>
            <a:off x="4518604" y="3356992"/>
            <a:ext cx="3600400"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Matched pairs</a:t>
            </a:r>
            <a:endParaRPr lang="en-GB" sz="2800" b="1" dirty="0">
              <a:solidFill>
                <a:schemeClr val="tx1"/>
              </a:solidFill>
            </a:endParaRPr>
          </a:p>
        </p:txBody>
      </p:sp>
      <p:sp>
        <p:nvSpPr>
          <p:cNvPr id="6" name="Rounded Rectangle 5"/>
          <p:cNvSpPr/>
          <p:nvPr/>
        </p:nvSpPr>
        <p:spPr>
          <a:xfrm>
            <a:off x="4577648" y="2060848"/>
            <a:ext cx="3600400"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Repeated measures</a:t>
            </a:r>
            <a:endParaRPr lang="en-GB" sz="2800" b="1" dirty="0">
              <a:solidFill>
                <a:schemeClr val="tx1"/>
              </a:solidFill>
            </a:endParaRPr>
          </a:p>
        </p:txBody>
      </p:sp>
    </p:spTree>
    <p:extLst>
      <p:ext uri="{BB962C8B-B14F-4D97-AF65-F5344CB8AC3E}">
        <p14:creationId xmlns:p14="http://schemas.microsoft.com/office/powerpoint/2010/main" val="1479796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1188132"/>
          </a:xfrm>
          <a:solidFill>
            <a:schemeClr val="accent6">
              <a:lumMod val="40000"/>
              <a:lumOff val="60000"/>
            </a:schemeClr>
          </a:solidFill>
          <a:ln w="31750">
            <a:solidFill>
              <a:schemeClr val="tx1"/>
            </a:solidFill>
          </a:ln>
        </p:spPr>
        <p:txBody>
          <a:bodyPr/>
          <a:lstStyle/>
          <a:p>
            <a:r>
              <a:rPr lang="en-GB" sz="4400" dirty="0" smtClean="0"/>
              <a:t>Which does your investigation need?</a:t>
            </a:r>
            <a:endParaRPr lang="en-GB" sz="4400" dirty="0"/>
          </a:p>
        </p:txBody>
      </p:sp>
      <p:sp>
        <p:nvSpPr>
          <p:cNvPr id="3" name="Content Placeholder 2"/>
          <p:cNvSpPr>
            <a:spLocks noGrp="1"/>
          </p:cNvSpPr>
          <p:nvPr>
            <p:ph idx="1"/>
          </p:nvPr>
        </p:nvSpPr>
        <p:spPr>
          <a:xfrm>
            <a:off x="251520" y="1628800"/>
            <a:ext cx="8550950" cy="3519289"/>
          </a:xfrm>
          <a:solidFill>
            <a:schemeClr val="accent6">
              <a:lumMod val="20000"/>
              <a:lumOff val="80000"/>
              <a:alpha val="51000"/>
            </a:schemeClr>
          </a:solidFill>
        </p:spPr>
        <p:txBody>
          <a:bodyPr>
            <a:normAutofit/>
          </a:bodyPr>
          <a:lstStyle/>
          <a:p>
            <a:pPr marL="0" indent="0">
              <a:buNone/>
            </a:pPr>
            <a:r>
              <a:rPr lang="en-GB" sz="2800" dirty="0" smtClean="0"/>
              <a:t>Use a choice chart/table to work out which inferential test you will need to carry out on your investigation.</a:t>
            </a:r>
            <a:endParaRPr lang="en-GB" sz="2800" dirty="0"/>
          </a:p>
        </p:txBody>
      </p:sp>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6" name="TextBox 5"/>
          <p:cNvSpPr txBox="1"/>
          <p:nvPr/>
        </p:nvSpPr>
        <p:spPr>
          <a:xfrm rot="314072">
            <a:off x="5172568" y="3228384"/>
            <a:ext cx="3600400" cy="2308324"/>
          </a:xfrm>
          <a:prstGeom prst="rect">
            <a:avLst/>
          </a:prstGeom>
          <a:blipFill>
            <a:blip r:embed="rId3"/>
            <a:tile tx="0" ty="0" sx="100000" sy="100000" flip="none" algn="tl"/>
          </a:blip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GB" sz="2400" i="1" dirty="0" smtClean="0">
                <a:solidFill>
                  <a:prstClr val="black"/>
                </a:solidFill>
                <a:latin typeface="Aharoni" panose="02010803020104030203" pitchFamily="2" charset="-79"/>
                <a:cs typeface="Aharoni" panose="02010803020104030203" pitchFamily="2" charset="-79"/>
              </a:rPr>
              <a:t>Remember to assess</a:t>
            </a:r>
            <a:r>
              <a:rPr lang="en-GB" sz="2400" dirty="0" smtClean="0">
                <a:solidFill>
                  <a:prstClr val="black"/>
                </a:solidFill>
                <a:latin typeface="Aharoni" panose="02010803020104030203" pitchFamily="2" charset="-79"/>
                <a:cs typeface="Aharoni" panose="02010803020104030203" pitchFamily="2" charset="-79"/>
              </a:rPr>
              <a:t>:</a:t>
            </a:r>
          </a:p>
          <a:p>
            <a:pPr marL="571500" indent="-571500">
              <a:buFont typeface="Arial" panose="020B0604020202020204" pitchFamily="34" charset="0"/>
              <a:buChar char="•"/>
            </a:pPr>
            <a:r>
              <a:rPr lang="en-GB" sz="2400" dirty="0" smtClean="0">
                <a:solidFill>
                  <a:prstClr val="black"/>
                </a:solidFill>
                <a:latin typeface="Aharoni" panose="02010803020104030203" pitchFamily="2" charset="-79"/>
                <a:cs typeface="Aharoni" panose="02010803020104030203" pitchFamily="2" charset="-79"/>
              </a:rPr>
              <a:t>Difference vs. correlation?</a:t>
            </a:r>
          </a:p>
          <a:p>
            <a:pPr marL="571500" indent="-571500">
              <a:buFont typeface="Arial" panose="020B0604020202020204" pitchFamily="34" charset="0"/>
              <a:buChar char="•"/>
            </a:pPr>
            <a:r>
              <a:rPr lang="en-GB" sz="2400" dirty="0" smtClean="0">
                <a:solidFill>
                  <a:prstClr val="black"/>
                </a:solidFill>
                <a:latin typeface="Aharoni" panose="02010803020104030203" pitchFamily="2" charset="-79"/>
                <a:cs typeface="Aharoni" panose="02010803020104030203" pitchFamily="2" charset="-79"/>
              </a:rPr>
              <a:t>Data type used?</a:t>
            </a:r>
          </a:p>
          <a:p>
            <a:pPr marL="571500" indent="-571500">
              <a:buFont typeface="Arial" panose="020B0604020202020204" pitchFamily="34" charset="0"/>
              <a:buChar char="•"/>
            </a:pPr>
            <a:r>
              <a:rPr lang="en-GB" sz="2400" dirty="0" smtClean="0">
                <a:solidFill>
                  <a:prstClr val="black"/>
                </a:solidFill>
                <a:latin typeface="Aharoni" panose="02010803020104030203" pitchFamily="2" charset="-79"/>
                <a:cs typeface="Aharoni" panose="02010803020104030203" pitchFamily="2" charset="-79"/>
              </a:rPr>
              <a:t>Experimental design used?</a:t>
            </a:r>
          </a:p>
        </p:txBody>
      </p:sp>
    </p:spTree>
    <p:extLst>
      <p:ext uri="{BB962C8B-B14F-4D97-AF65-F5344CB8AC3E}">
        <p14:creationId xmlns:p14="http://schemas.microsoft.com/office/powerpoint/2010/main" val="334189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900099"/>
          </a:xfrm>
          <a:solidFill>
            <a:schemeClr val="accent6">
              <a:lumMod val="40000"/>
              <a:lumOff val="60000"/>
            </a:schemeClr>
          </a:solidFill>
          <a:ln w="31750">
            <a:solidFill>
              <a:schemeClr val="tx1"/>
            </a:solidFill>
          </a:ln>
        </p:spPr>
        <p:txBody>
          <a:bodyPr/>
          <a:lstStyle/>
          <a:p>
            <a:r>
              <a:rPr lang="en-GB" sz="4400" dirty="0" smtClean="0"/>
              <a:t>Activity</a:t>
            </a:r>
            <a:endParaRPr lang="en-GB" sz="4400" dirty="0"/>
          </a:p>
        </p:txBody>
      </p:sp>
      <p:sp>
        <p:nvSpPr>
          <p:cNvPr id="3" name="Content Placeholder 2"/>
          <p:cNvSpPr>
            <a:spLocks noGrp="1"/>
          </p:cNvSpPr>
          <p:nvPr>
            <p:ph idx="1"/>
          </p:nvPr>
        </p:nvSpPr>
        <p:spPr>
          <a:xfrm>
            <a:off x="251520" y="1196752"/>
            <a:ext cx="8550950" cy="3951337"/>
          </a:xfrm>
          <a:solidFill>
            <a:schemeClr val="accent6">
              <a:lumMod val="20000"/>
              <a:lumOff val="80000"/>
              <a:alpha val="51000"/>
            </a:schemeClr>
          </a:solidFill>
        </p:spPr>
        <p:txBody>
          <a:bodyPr/>
          <a:lstStyle/>
          <a:p>
            <a:pPr marL="0" indent="0">
              <a:buNone/>
            </a:pPr>
            <a:r>
              <a:rPr lang="en-GB" dirty="0" smtClean="0"/>
              <a:t>Pick one of the visual charts of how to choose an inferential test.</a:t>
            </a:r>
          </a:p>
          <a:p>
            <a:pPr marL="0" indent="0">
              <a:buNone/>
            </a:pPr>
            <a:endParaRPr lang="en-GB" dirty="0"/>
          </a:p>
          <a:p>
            <a:pPr marL="0" indent="0">
              <a:buNone/>
            </a:pPr>
            <a:r>
              <a:rPr lang="en-GB" dirty="0" smtClean="0"/>
              <a:t>Create an (attractive) large mind-map to stick somewhere at home where you will look </a:t>
            </a:r>
            <a:r>
              <a:rPr lang="en-GB" dirty="0" smtClean="0"/>
              <a:t>at it regularly. E.g. above your computer, on your bedroom wall, in the bathroom etc.</a:t>
            </a:r>
            <a:endParaRPr lang="en-GB" dirty="0"/>
          </a:p>
        </p:txBody>
      </p:sp>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Tree>
    <p:extLst>
      <p:ext uri="{BB962C8B-B14F-4D97-AF65-F5344CB8AC3E}">
        <p14:creationId xmlns:p14="http://schemas.microsoft.com/office/powerpoint/2010/main" val="3780082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0" y="2420888"/>
            <a:ext cx="9144000" cy="158417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tx1"/>
                </a:solidFill>
              </a:rPr>
              <a:t>Using the inferential tests….</a:t>
            </a:r>
            <a:endParaRPr lang="en-GB" sz="4000" dirty="0">
              <a:solidFill>
                <a:schemeClr val="tx1"/>
              </a:solidFill>
            </a:endParaRPr>
          </a:p>
        </p:txBody>
      </p:sp>
    </p:spTree>
    <p:extLst>
      <p:ext uri="{BB962C8B-B14F-4D97-AF65-F5344CB8AC3E}">
        <p14:creationId xmlns:p14="http://schemas.microsoft.com/office/powerpoint/2010/main" val="1353000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28" y="1"/>
            <a:ext cx="8041440" cy="836712"/>
          </a:xfrm>
        </p:spPr>
        <p:txBody>
          <a:bodyPr/>
          <a:lstStyle/>
          <a:p>
            <a:r>
              <a:rPr lang="en-GB" dirty="0" smtClean="0"/>
              <a:t>Recap…</a:t>
            </a:r>
            <a:endParaRPr lang="en-GB" dirty="0"/>
          </a:p>
        </p:txBody>
      </p:sp>
      <p:sp>
        <p:nvSpPr>
          <p:cNvPr id="7" name="Content Placeholder 6"/>
          <p:cNvSpPr>
            <a:spLocks noGrp="1"/>
          </p:cNvSpPr>
          <p:nvPr>
            <p:ph sz="quarter" idx="4294967295"/>
          </p:nvPr>
        </p:nvSpPr>
        <p:spPr>
          <a:xfrm>
            <a:off x="179512" y="1700808"/>
            <a:ext cx="3657600" cy="3645087"/>
          </a:xfrm>
          <a:prstGeom prst="rect">
            <a:avLst/>
          </a:prstGeom>
        </p:spPr>
        <p:txBody>
          <a:bodyPr/>
          <a:lstStyle/>
          <a:p>
            <a:pPr marL="0" indent="0">
              <a:buNone/>
            </a:pPr>
            <a:r>
              <a:rPr lang="en-GB" dirty="0" smtClean="0"/>
              <a:t>The choice of statistical test depends on:</a:t>
            </a:r>
          </a:p>
          <a:p>
            <a:pPr lvl="1"/>
            <a:r>
              <a:rPr lang="en-GB" dirty="0" smtClean="0"/>
              <a:t>The level of </a:t>
            </a:r>
            <a:r>
              <a:rPr lang="en-GB" dirty="0" smtClean="0"/>
              <a:t>measurement (type of data).</a:t>
            </a:r>
            <a:endParaRPr lang="en-GB" dirty="0" smtClean="0"/>
          </a:p>
          <a:p>
            <a:pPr lvl="1"/>
            <a:r>
              <a:rPr lang="en-GB" dirty="0" smtClean="0"/>
              <a:t>Whether </a:t>
            </a:r>
            <a:r>
              <a:rPr lang="en-GB" dirty="0" smtClean="0"/>
              <a:t>investigation is</a:t>
            </a:r>
            <a:r>
              <a:rPr lang="en-GB" dirty="0" smtClean="0"/>
              <a:t> correlational or looking for a difference</a:t>
            </a:r>
            <a:endParaRPr lang="en-GB" dirty="0" smtClean="0"/>
          </a:p>
          <a:p>
            <a:pPr lvl="1"/>
            <a:r>
              <a:rPr lang="en-GB" dirty="0" smtClean="0"/>
              <a:t>The </a:t>
            </a:r>
            <a:r>
              <a:rPr lang="en-GB" dirty="0" smtClean="0"/>
              <a:t>experimental </a:t>
            </a:r>
            <a:r>
              <a:rPr lang="en-GB" dirty="0" smtClean="0"/>
              <a:t>design </a:t>
            </a:r>
            <a:r>
              <a:rPr lang="en-GB" dirty="0" smtClean="0"/>
              <a:t>used.</a:t>
            </a:r>
            <a:endParaRPr lang="en-GB" dirty="0" smtClean="0"/>
          </a:p>
          <a:p>
            <a:pPr lvl="1"/>
            <a:endParaRPr lang="en-GB" dirty="0" smtClean="0"/>
          </a:p>
          <a:p>
            <a:pPr lvl="1"/>
            <a:endParaRPr lang="en-GB" dirty="0"/>
          </a:p>
        </p:txBody>
      </p:sp>
      <p:sp>
        <p:nvSpPr>
          <p:cNvPr id="9" name="Content Placeholder 8"/>
          <p:cNvSpPr>
            <a:spLocks noGrp="1"/>
          </p:cNvSpPr>
          <p:nvPr>
            <p:ph sz="quarter" idx="4294967295"/>
          </p:nvPr>
        </p:nvSpPr>
        <p:spPr>
          <a:xfrm>
            <a:off x="5004048" y="1675719"/>
            <a:ext cx="3960440" cy="3886200"/>
          </a:xfrm>
          <a:prstGeom prst="rect">
            <a:avLst/>
          </a:prstGeom>
        </p:spPr>
        <p:txBody>
          <a:bodyPr/>
          <a:lstStyle/>
          <a:p>
            <a:pPr marL="0" indent="0" eaLnBrk="1" hangingPunct="1">
              <a:buNone/>
            </a:pPr>
            <a:r>
              <a:rPr lang="en-US" dirty="0">
                <a:ea typeface="ＭＳ Ｐゴシック" pitchFamily="34" charset="-128"/>
              </a:rPr>
              <a:t>The critical value depends on:</a:t>
            </a:r>
          </a:p>
          <a:p>
            <a:pPr marL="742950" lvl="1" indent="-285750" eaLnBrk="1" hangingPunct="1"/>
            <a:r>
              <a:rPr lang="en-US" dirty="0">
                <a:ea typeface="ＭＳ Ｐゴシック" pitchFamily="34" charset="-128"/>
              </a:rPr>
              <a:t>The level of significance </a:t>
            </a:r>
            <a:r>
              <a:rPr lang="en-US" dirty="0" smtClean="0">
                <a:ea typeface="ＭＳ Ｐゴシック" pitchFamily="34" charset="-128"/>
              </a:rPr>
              <a:t>required.</a:t>
            </a:r>
            <a:endParaRPr lang="en-US" dirty="0">
              <a:ea typeface="ＭＳ Ｐゴシック" pitchFamily="34" charset="-128"/>
            </a:endParaRPr>
          </a:p>
          <a:p>
            <a:pPr marL="742950" lvl="1" indent="-285750" eaLnBrk="1" hangingPunct="1"/>
            <a:r>
              <a:rPr lang="en-US" dirty="0">
                <a:ea typeface="ＭＳ Ｐゴシック" pitchFamily="34" charset="-128"/>
              </a:rPr>
              <a:t>The number of </a:t>
            </a:r>
            <a:r>
              <a:rPr lang="en-US" dirty="0" smtClean="0">
                <a:ea typeface="ＭＳ Ｐゴシック" pitchFamily="34" charset="-128"/>
              </a:rPr>
              <a:t>participants used.</a:t>
            </a:r>
            <a:endParaRPr lang="en-US" dirty="0">
              <a:ea typeface="ＭＳ Ｐゴシック" pitchFamily="34" charset="-128"/>
            </a:endParaRPr>
          </a:p>
          <a:p>
            <a:pPr marL="742950" lvl="1" indent="-285750" eaLnBrk="1" hangingPunct="1"/>
            <a:r>
              <a:rPr lang="en-US" dirty="0">
                <a:ea typeface="ＭＳ Ｐゴシック" pitchFamily="34" charset="-128"/>
              </a:rPr>
              <a:t>Whether the test is one or two tailed.</a:t>
            </a:r>
          </a:p>
          <a:p>
            <a:endParaRPr lang="en-GB" dirty="0"/>
          </a:p>
        </p:txBody>
      </p:sp>
      <p:sp>
        <p:nvSpPr>
          <p:cNvPr id="6" name="Text Placeholder 5"/>
          <p:cNvSpPr>
            <a:spLocks noGrp="1"/>
          </p:cNvSpPr>
          <p:nvPr>
            <p:ph type="body" sz="quarter" idx="1"/>
          </p:nvPr>
        </p:nvSpPr>
        <p:spPr>
          <a:xfrm>
            <a:off x="179512" y="908720"/>
            <a:ext cx="3528392" cy="542395"/>
          </a:xfrm>
          <a:solidFill>
            <a:schemeClr val="accent6">
              <a:lumMod val="20000"/>
              <a:lumOff val="80000"/>
            </a:schemeClr>
          </a:solidFill>
          <a:ln>
            <a:solidFill>
              <a:schemeClr val="tx1"/>
            </a:solidFill>
          </a:ln>
        </p:spPr>
        <p:txBody>
          <a:bodyPr/>
          <a:lstStyle/>
          <a:p>
            <a:r>
              <a:rPr lang="en-GB" b="1" dirty="0" smtClean="0"/>
              <a:t>Choosing statistical test</a:t>
            </a:r>
            <a:endParaRPr lang="en-GB" b="1" dirty="0"/>
          </a:p>
        </p:txBody>
      </p:sp>
      <p:sp>
        <p:nvSpPr>
          <p:cNvPr id="8" name="Text Placeholder 7"/>
          <p:cNvSpPr>
            <a:spLocks noGrp="1"/>
          </p:cNvSpPr>
          <p:nvPr>
            <p:ph type="body" sz="quarter" idx="3"/>
          </p:nvPr>
        </p:nvSpPr>
        <p:spPr>
          <a:xfrm>
            <a:off x="4932040" y="908720"/>
            <a:ext cx="3960440" cy="542394"/>
          </a:xfrm>
          <a:solidFill>
            <a:schemeClr val="accent6">
              <a:lumMod val="20000"/>
              <a:lumOff val="80000"/>
            </a:schemeClr>
          </a:solidFill>
          <a:ln>
            <a:solidFill>
              <a:schemeClr val="tx1"/>
            </a:solidFill>
          </a:ln>
        </p:spPr>
        <p:txBody>
          <a:bodyPr/>
          <a:lstStyle/>
          <a:p>
            <a:r>
              <a:rPr lang="en-GB" b="1" dirty="0" smtClean="0"/>
              <a:t>Working out critical value</a:t>
            </a:r>
            <a:endParaRPr lang="en-GB" b="1" dirty="0"/>
          </a:p>
        </p:txBody>
      </p:sp>
      <p:sp>
        <p:nvSpPr>
          <p:cNvPr id="10" name="TextBox 9"/>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Tree>
    <p:extLst>
      <p:ext uri="{BB962C8B-B14F-4D97-AF65-F5344CB8AC3E}">
        <p14:creationId xmlns:p14="http://schemas.microsoft.com/office/powerpoint/2010/main" val="3183886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1188132"/>
          </a:xfrm>
          <a:solidFill>
            <a:schemeClr val="accent6">
              <a:lumMod val="40000"/>
              <a:lumOff val="60000"/>
            </a:schemeClr>
          </a:solidFill>
          <a:ln w="31750">
            <a:solidFill>
              <a:schemeClr val="tx1"/>
            </a:solidFill>
          </a:ln>
        </p:spPr>
        <p:txBody>
          <a:bodyPr/>
          <a:lstStyle/>
          <a:p>
            <a:r>
              <a:rPr lang="en-GB" sz="4400" dirty="0" smtClean="0"/>
              <a:t>Spearman’s Rank (Rho)</a:t>
            </a:r>
            <a:endParaRPr lang="en-GB" sz="4400" dirty="0"/>
          </a:p>
        </p:txBody>
      </p:sp>
      <p:sp>
        <p:nvSpPr>
          <p:cNvPr id="3" name="Content Placeholder 2"/>
          <p:cNvSpPr>
            <a:spLocks noGrp="1"/>
          </p:cNvSpPr>
          <p:nvPr>
            <p:ph idx="1"/>
          </p:nvPr>
        </p:nvSpPr>
        <p:spPr>
          <a:xfrm>
            <a:off x="174055" y="1556792"/>
            <a:ext cx="8550950" cy="3519289"/>
          </a:xfrm>
          <a:solidFill>
            <a:schemeClr val="accent6">
              <a:lumMod val="20000"/>
              <a:lumOff val="80000"/>
              <a:alpha val="51000"/>
            </a:schemeClr>
          </a:solidFill>
        </p:spPr>
        <p:txBody>
          <a:bodyPr>
            <a:normAutofit/>
          </a:bodyPr>
          <a:lstStyle/>
          <a:p>
            <a:pPr marL="0" indent="0">
              <a:buNone/>
            </a:pPr>
            <a:r>
              <a:rPr lang="en-GB" sz="3200" dirty="0" smtClean="0"/>
              <a:t>Only for </a:t>
            </a:r>
            <a:r>
              <a:rPr lang="en-GB" sz="3200" b="1" dirty="0" smtClean="0"/>
              <a:t>correlational hypotheses.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48" y="2204864"/>
            <a:ext cx="7632847" cy="28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cxnSp>
        <p:nvCxnSpPr>
          <p:cNvPr id="10" name="Straight Arrow Connector 9"/>
          <p:cNvCxnSpPr/>
          <p:nvPr/>
        </p:nvCxnSpPr>
        <p:spPr>
          <a:xfrm flipH="1" flipV="1">
            <a:off x="2051720" y="4509120"/>
            <a:ext cx="504056" cy="115212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131840" y="4468122"/>
            <a:ext cx="252028" cy="111425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59632" y="5229200"/>
            <a:ext cx="7344816" cy="1533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rPr>
              <a:t>Each variable ranked.</a:t>
            </a:r>
            <a:endParaRPr lang="en-GB" sz="2400" b="1" dirty="0">
              <a:solidFill>
                <a:schemeClr val="tx1"/>
              </a:solidFill>
            </a:endParaRPr>
          </a:p>
          <a:p>
            <a:r>
              <a:rPr lang="en-GB" sz="2400" dirty="0" smtClean="0">
                <a:solidFill>
                  <a:schemeClr val="tx1"/>
                </a:solidFill>
              </a:rPr>
              <a:t>(Rank </a:t>
            </a:r>
            <a:r>
              <a:rPr lang="en-GB" sz="2400" dirty="0">
                <a:solidFill>
                  <a:schemeClr val="tx1"/>
                </a:solidFill>
              </a:rPr>
              <a:t>A and B separately, from low to high (i.e. the lowest number receives the rank of 1).</a:t>
            </a:r>
          </a:p>
        </p:txBody>
      </p:sp>
      <p:grpSp>
        <p:nvGrpSpPr>
          <p:cNvPr id="19" name="Group 18"/>
          <p:cNvGrpSpPr/>
          <p:nvPr/>
        </p:nvGrpSpPr>
        <p:grpSpPr>
          <a:xfrm>
            <a:off x="2307793" y="1052736"/>
            <a:ext cx="5544616" cy="1584176"/>
            <a:chOff x="2307793" y="1052736"/>
            <a:chExt cx="5544616" cy="1584176"/>
          </a:xfrm>
        </p:grpSpPr>
        <p:cxnSp>
          <p:nvCxnSpPr>
            <p:cNvPr id="16" name="Straight Arrow Connector 15"/>
            <p:cNvCxnSpPr/>
            <p:nvPr/>
          </p:nvCxnSpPr>
          <p:spPr>
            <a:xfrm>
              <a:off x="5580112" y="1916832"/>
              <a:ext cx="468052" cy="72008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307793" y="1052736"/>
              <a:ext cx="5544616" cy="1008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rPr>
                <a:t>Difference between each</a:t>
              </a:r>
              <a:r>
                <a:rPr lang="en-GB" sz="2400" b="1" dirty="0">
                  <a:solidFill>
                    <a:schemeClr val="tx1"/>
                  </a:solidFill>
                </a:rPr>
                <a:t> </a:t>
              </a:r>
              <a:r>
                <a:rPr lang="en-GB" sz="2400" b="1" dirty="0" smtClean="0">
                  <a:solidFill>
                    <a:schemeClr val="tx1"/>
                  </a:solidFill>
                </a:rPr>
                <a:t>worked out.</a:t>
              </a:r>
              <a:endParaRPr lang="en-GB" sz="2400" b="1" dirty="0">
                <a:solidFill>
                  <a:schemeClr val="tx1"/>
                </a:solidFill>
              </a:endParaRPr>
            </a:p>
          </p:txBody>
        </p:sp>
      </p:grpSp>
      <p:sp>
        <p:nvSpPr>
          <p:cNvPr id="20" name="Oval 19"/>
          <p:cNvSpPr/>
          <p:nvPr/>
        </p:nvSpPr>
        <p:spPr>
          <a:xfrm>
            <a:off x="7020272" y="4725144"/>
            <a:ext cx="1148323"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977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bg/>
                                          </p:spTgt>
                                        </p:tgtEl>
                                      </p:cBhvr>
                                    </p:animEffect>
                                    <p:set>
                                      <p:cBhvr>
                                        <p:cTn id="12" dur="1" fill="hold">
                                          <p:stCondLst>
                                            <p:cond delay="499"/>
                                          </p:stCondLst>
                                        </p:cTn>
                                        <p:tgtEl>
                                          <p:spTgt spid="3">
                                            <p:bg/>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63" presetClass="path" presetSubtype="0" accel="50000" decel="50000" fill="hold" nodeType="withEffect">
                                  <p:stCondLst>
                                    <p:cond delay="4750"/>
                                  </p:stCondLst>
                                  <p:childTnLst>
                                    <p:animMotion origin="layout" path="M 0 0 L 0.25 0 E" pathEditMode="relative" ptsTypes="">
                                      <p:cBhvr>
                                        <p:cTn id="25" dur="3000" fill="hold"/>
                                        <p:tgtEl>
                                          <p:spTgt spid="10"/>
                                        </p:tgtEl>
                                        <p:attrNameLst>
                                          <p:attrName>ppt_x</p:attrName>
                                          <p:attrName>ppt_y</p:attrName>
                                        </p:attrNameLst>
                                      </p:cBhvr>
                                    </p:animMotion>
                                  </p:childTnLst>
                                </p:cTn>
                              </p:par>
                              <p:par>
                                <p:cTn id="26" presetID="63" presetClass="path" presetSubtype="0" accel="50000" decel="50000" fill="hold" nodeType="withEffect">
                                  <p:stCondLst>
                                    <p:cond delay="4750"/>
                                  </p:stCondLst>
                                  <p:childTnLst>
                                    <p:animMotion origin="layout" path="M 0 0 L 0.25 0 E" pathEditMode="relative" ptsTypes="">
                                      <p:cBhvr>
                                        <p:cTn id="27" dur="3000" fill="hold"/>
                                        <p:tgtEl>
                                          <p:spTgt spid="13"/>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550950" cy="3951337"/>
          </a:xfrm>
          <a:noFill/>
        </p:spPr>
        <p:txBody>
          <a:bodyPr>
            <a:normAutofit/>
          </a:bodyPr>
          <a:lstStyle/>
          <a:p>
            <a:pPr marL="0" indent="0">
              <a:buNone/>
            </a:pPr>
            <a:r>
              <a:rPr lang="en-GB" sz="2800" dirty="0" smtClean="0"/>
              <a:t>Allow us to determine if results actually mean anything. Graphs and tables may indicate to our eyes a relationship, but statistical tests allow us to see whether they are actually </a:t>
            </a:r>
            <a:r>
              <a:rPr lang="en-GB" sz="2800" b="1" dirty="0" smtClean="0"/>
              <a:t>significant</a:t>
            </a:r>
            <a:r>
              <a:rPr lang="en-GB" sz="2800" dirty="0" smtClean="0"/>
              <a:t>….</a:t>
            </a:r>
          </a:p>
          <a:p>
            <a:pPr marL="0" indent="0">
              <a:buNone/>
            </a:pPr>
            <a:r>
              <a:rPr lang="en-GB" sz="2800" dirty="0" smtClean="0"/>
              <a:t>…. And therefore whether your alternative hypothesis should be accepted.</a:t>
            </a:r>
            <a:endParaRPr lang="en-GB" sz="2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554215"/>
            <a:ext cx="3229719" cy="203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27004" y="80628"/>
            <a:ext cx="8041440" cy="900099"/>
          </a:xfrm>
          <a:solidFill>
            <a:schemeClr val="accent6">
              <a:lumMod val="40000"/>
              <a:lumOff val="60000"/>
            </a:schemeClr>
          </a:solidFill>
          <a:ln w="31750">
            <a:solidFill>
              <a:schemeClr val="tx1"/>
            </a:solidFill>
          </a:ln>
        </p:spPr>
        <p:txBody>
          <a:bodyPr/>
          <a:lstStyle/>
          <a:p>
            <a:r>
              <a:rPr lang="en-GB" sz="4400" dirty="0" smtClean="0"/>
              <a:t>Why use stats tests?</a:t>
            </a:r>
            <a:endParaRPr lang="en-GB" sz="4400" dirty="0"/>
          </a:p>
        </p:txBody>
      </p:sp>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Tree>
    <p:extLst>
      <p:ext uri="{BB962C8B-B14F-4D97-AF65-F5344CB8AC3E}">
        <p14:creationId xmlns:p14="http://schemas.microsoft.com/office/powerpoint/2010/main" val="267986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1188132"/>
          </a:xfrm>
          <a:solidFill>
            <a:schemeClr val="accent6">
              <a:lumMod val="40000"/>
              <a:lumOff val="60000"/>
            </a:schemeClr>
          </a:solidFill>
          <a:ln w="31750">
            <a:solidFill>
              <a:schemeClr val="tx1"/>
            </a:solidFill>
          </a:ln>
        </p:spPr>
        <p:txBody>
          <a:bodyPr/>
          <a:lstStyle/>
          <a:p>
            <a:r>
              <a:rPr lang="en-GB" sz="4400" dirty="0" smtClean="0"/>
              <a:t>Spearman’s Rank (Rho)</a:t>
            </a:r>
            <a:endParaRPr lang="en-GB" sz="4400" dirty="0"/>
          </a:p>
        </p:txBody>
      </p:sp>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grpSp>
        <p:nvGrpSpPr>
          <p:cNvPr id="6" name="Group 5"/>
          <p:cNvGrpSpPr/>
          <p:nvPr/>
        </p:nvGrpSpPr>
        <p:grpSpPr>
          <a:xfrm>
            <a:off x="179512" y="1412777"/>
            <a:ext cx="5616623" cy="1992885"/>
            <a:chOff x="535748" y="2204864"/>
            <a:chExt cx="7632847" cy="3024336"/>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48" y="2204864"/>
              <a:ext cx="7632847" cy="28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a:xfrm>
              <a:off x="7020272" y="4725144"/>
              <a:ext cx="1148323"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Content Placeholder 3"/>
          <p:cNvSpPr>
            <a:spLocks noGrp="1"/>
          </p:cNvSpPr>
          <p:nvPr>
            <p:ph idx="1"/>
          </p:nvPr>
        </p:nvSpPr>
        <p:spPr>
          <a:xfrm>
            <a:off x="5940152" y="1520788"/>
            <a:ext cx="3024336" cy="1718800"/>
          </a:xfrm>
        </p:spPr>
        <p:txBody>
          <a:bodyPr>
            <a:normAutofit fontScale="92500" lnSpcReduction="10000"/>
          </a:bodyPr>
          <a:lstStyle/>
          <a:p>
            <a:pPr marL="0" indent="0">
              <a:buNone/>
            </a:pPr>
            <a:r>
              <a:rPr lang="en-GB" dirty="0" smtClean="0"/>
              <a:t>Sum of differences squared number used to create an </a:t>
            </a:r>
            <a:r>
              <a:rPr lang="en-GB" b="1" u="sng" dirty="0" smtClean="0"/>
              <a:t>observed value </a:t>
            </a:r>
            <a:r>
              <a:rPr lang="en-GB" dirty="0" smtClean="0"/>
              <a:t>using clever maths formula…..</a:t>
            </a:r>
            <a:endParaRPr lang="en-GB"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796" y="3492226"/>
            <a:ext cx="8513704" cy="85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p:nvSpPr>
        <p:spPr>
          <a:xfrm>
            <a:off x="7667533" y="3665148"/>
            <a:ext cx="1166967" cy="5916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8251016" y="2564904"/>
            <a:ext cx="353432" cy="110024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934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1188132"/>
          </a:xfrm>
          <a:solidFill>
            <a:schemeClr val="accent6">
              <a:lumMod val="40000"/>
              <a:lumOff val="60000"/>
            </a:schemeClr>
          </a:solidFill>
          <a:ln w="31750">
            <a:solidFill>
              <a:schemeClr val="tx1"/>
            </a:solidFill>
          </a:ln>
        </p:spPr>
        <p:txBody>
          <a:bodyPr/>
          <a:lstStyle/>
          <a:p>
            <a:r>
              <a:rPr lang="en-GB" sz="4400" dirty="0" smtClean="0"/>
              <a:t>Spearman’s Rank (Rho)</a:t>
            </a:r>
            <a:endParaRPr lang="en-GB" sz="4400" dirty="0"/>
          </a:p>
        </p:txBody>
      </p:sp>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Content Placeholder 2"/>
          <p:cNvSpPr>
            <a:spLocks noGrp="1"/>
          </p:cNvSpPr>
          <p:nvPr>
            <p:ph idx="1"/>
          </p:nvPr>
        </p:nvSpPr>
        <p:spPr>
          <a:xfrm>
            <a:off x="395536" y="1484784"/>
            <a:ext cx="8208912" cy="3951337"/>
          </a:xfrm>
        </p:spPr>
        <p:txBody>
          <a:bodyPr/>
          <a:lstStyle/>
          <a:p>
            <a:pPr marL="0" indent="0">
              <a:buNone/>
            </a:pPr>
            <a:r>
              <a:rPr lang="en-GB" dirty="0" smtClean="0"/>
              <a:t>We then look up the ‘</a:t>
            </a:r>
            <a:r>
              <a:rPr lang="en-GB" i="1" dirty="0" smtClean="0"/>
              <a:t>observed value</a:t>
            </a:r>
            <a:r>
              <a:rPr lang="en-GB" dirty="0" smtClean="0"/>
              <a:t>’ (0.58 in this case) on a critical values table (you will always be given these) to see if it is greater than the </a:t>
            </a:r>
            <a:r>
              <a:rPr lang="en-GB" b="1" dirty="0" smtClean="0"/>
              <a:t>critical value </a:t>
            </a:r>
            <a:r>
              <a:rPr lang="en-GB" dirty="0" smtClean="0"/>
              <a:t>for our number of participants (N) and sometimes whether or not your hypothesis was tailed or not. </a:t>
            </a:r>
          </a:p>
          <a:p>
            <a:pPr marL="0" indent="0">
              <a:buNone/>
            </a:pPr>
            <a:r>
              <a:rPr lang="en-GB" dirty="0" smtClean="0"/>
              <a:t>If it is greater, then our results are significant.</a:t>
            </a:r>
          </a:p>
          <a:p>
            <a:pPr marL="0" indent="0">
              <a:buNone/>
            </a:pPr>
            <a:endParaRPr lang="en-GB" dirty="0" smtClean="0"/>
          </a:p>
        </p:txBody>
      </p:sp>
      <p:sp>
        <p:nvSpPr>
          <p:cNvPr id="8" name="Rectangle 7"/>
          <p:cNvSpPr/>
          <p:nvPr/>
        </p:nvSpPr>
        <p:spPr>
          <a:xfrm rot="496944">
            <a:off x="5490518" y="4216067"/>
            <a:ext cx="3309567" cy="923330"/>
          </a:xfrm>
          <a:prstGeom prst="rect">
            <a:avLst/>
          </a:prstGeom>
          <a:ln>
            <a:solidFill>
              <a:schemeClr val="tx1"/>
            </a:solidFill>
          </a:ln>
        </p:spPr>
        <p:txBody>
          <a:bodyPr wrap="square">
            <a:spAutoFit/>
          </a:bodyPr>
          <a:lstStyle/>
          <a:p>
            <a:r>
              <a:rPr lang="en-GB" dirty="0">
                <a:solidFill>
                  <a:srgbClr val="FF0000"/>
                </a:solidFill>
                <a:latin typeface="Comic Sans MS"/>
                <a:ea typeface="Times New Roman"/>
                <a:cs typeface="FormataBQ-BoldItalic"/>
              </a:rPr>
              <a:t>Observed value of rho must be equal to or GREATER THAN the critical value</a:t>
            </a:r>
            <a:endParaRPr lang="en-GB" dirty="0"/>
          </a:p>
        </p:txBody>
      </p:sp>
      <p:sp>
        <p:nvSpPr>
          <p:cNvPr id="9" name="Rectangle 8"/>
          <p:cNvSpPr/>
          <p:nvPr/>
        </p:nvSpPr>
        <p:spPr>
          <a:xfrm>
            <a:off x="179512" y="3982506"/>
            <a:ext cx="5184576" cy="14627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As the observed value (0.58) is greater than the critical value (0.564) we could reject the null hypothesis (at p≤0.05) and </a:t>
            </a:r>
            <a:r>
              <a:rPr lang="en-GB" sz="2000" b="1" dirty="0" smtClean="0">
                <a:solidFill>
                  <a:schemeClr val="tx1"/>
                </a:solidFill>
              </a:rPr>
              <a:t>therefore </a:t>
            </a:r>
            <a:r>
              <a:rPr lang="en-GB" sz="2000" b="1" dirty="0">
                <a:solidFill>
                  <a:schemeClr val="tx1"/>
                </a:solidFill>
              </a:rPr>
              <a:t>conclude that digit ratio is correlated with numeracy</a:t>
            </a:r>
            <a:r>
              <a:rPr lang="en-GB" sz="2000" b="1" dirty="0" smtClean="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320658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684076"/>
          </a:xfrm>
          <a:solidFill>
            <a:schemeClr val="accent6">
              <a:lumMod val="40000"/>
              <a:lumOff val="60000"/>
            </a:schemeClr>
          </a:solidFill>
          <a:ln w="31750">
            <a:solidFill>
              <a:schemeClr val="tx1"/>
            </a:solidFill>
          </a:ln>
        </p:spPr>
        <p:txBody>
          <a:bodyPr/>
          <a:lstStyle/>
          <a:p>
            <a:r>
              <a:rPr lang="en-GB" sz="4400" dirty="0" smtClean="0"/>
              <a:t>The other tests…</a:t>
            </a:r>
            <a:endParaRPr lang="en-GB" sz="4400" dirty="0"/>
          </a:p>
        </p:txBody>
      </p:sp>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Content Placeholder 2"/>
          <p:cNvSpPr>
            <a:spLocks noGrp="1"/>
          </p:cNvSpPr>
          <p:nvPr>
            <p:ph idx="1"/>
          </p:nvPr>
        </p:nvSpPr>
        <p:spPr>
          <a:xfrm>
            <a:off x="179512" y="836712"/>
            <a:ext cx="8667866" cy="2448271"/>
          </a:xfrm>
        </p:spPr>
        <p:txBody>
          <a:bodyPr/>
          <a:lstStyle/>
          <a:p>
            <a:r>
              <a:rPr lang="en-GB" dirty="0" smtClean="0"/>
              <a:t>All tests are similar in that a value is created through inputting data into fixed tables and using mathematical equations.</a:t>
            </a:r>
          </a:p>
          <a:p>
            <a:pPr marL="0" indent="0">
              <a:buNone/>
            </a:pPr>
            <a:endParaRPr lang="en-GB" dirty="0"/>
          </a:p>
          <a:p>
            <a:pPr marL="0" indent="0">
              <a:buNone/>
            </a:pPr>
            <a:r>
              <a:rPr lang="en-GB" dirty="0" smtClean="0"/>
              <a:t>That value is then looked up on a table specific to the test e.g. Mann-Whitney U critical values, Wilcoxon T values table etc.</a:t>
            </a:r>
          </a:p>
          <a:p>
            <a:pPr marL="0" indent="0">
              <a:buNone/>
            </a:pPr>
            <a:endParaRPr lang="en-GB" dirty="0"/>
          </a:p>
        </p:txBody>
      </p:sp>
      <p:sp>
        <p:nvSpPr>
          <p:cNvPr id="12" name="TextBox 11"/>
          <p:cNvSpPr txBox="1"/>
          <p:nvPr/>
        </p:nvSpPr>
        <p:spPr>
          <a:xfrm rot="314072">
            <a:off x="250452" y="3375976"/>
            <a:ext cx="8397580" cy="1938992"/>
          </a:xfrm>
          <a:prstGeom prst="rect">
            <a:avLst/>
          </a:prstGeom>
          <a:blipFill>
            <a:blip r:embed="rId3"/>
            <a:tile tx="0" ty="0" sx="100000" sy="100000" flip="none" algn="tl"/>
          </a:blip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GB" sz="2400" i="1" dirty="0" smtClean="0">
                <a:solidFill>
                  <a:prstClr val="black"/>
                </a:solidFill>
                <a:latin typeface="Aharoni" panose="02010803020104030203" pitchFamily="2" charset="-79"/>
                <a:cs typeface="Aharoni" panose="02010803020104030203" pitchFamily="2" charset="-79"/>
              </a:rPr>
              <a:t>Remember to always consider:</a:t>
            </a:r>
          </a:p>
          <a:p>
            <a:pPr marL="342900" indent="-342900">
              <a:buFont typeface="Arial" panose="020B0604020202020204" pitchFamily="34" charset="0"/>
              <a:buChar char="•"/>
            </a:pPr>
            <a:r>
              <a:rPr lang="en-GB" sz="2400" dirty="0" smtClean="0">
                <a:solidFill>
                  <a:prstClr val="black"/>
                </a:solidFill>
                <a:latin typeface="Aharoni" panose="02010803020104030203" pitchFamily="2" charset="-79"/>
                <a:cs typeface="Aharoni" panose="02010803020104030203" pitchFamily="2" charset="-79"/>
              </a:rPr>
              <a:t>How many participants were used (to get the correct ‘N’ number to look up on the table)</a:t>
            </a:r>
          </a:p>
          <a:p>
            <a:pPr marL="342900" indent="-342900">
              <a:buFont typeface="Arial" panose="020B0604020202020204" pitchFamily="34" charset="0"/>
              <a:buChar char="•"/>
            </a:pPr>
            <a:r>
              <a:rPr lang="en-GB" sz="2400" dirty="0" smtClean="0">
                <a:solidFill>
                  <a:prstClr val="black"/>
                </a:solidFill>
                <a:latin typeface="Aharoni" panose="02010803020104030203" pitchFamily="2" charset="-79"/>
                <a:cs typeface="Aharoni" panose="02010803020104030203" pitchFamily="2" charset="-79"/>
              </a:rPr>
              <a:t>To use the correct side of the table if one-tailed or two-tailed hypothesis is used.</a:t>
            </a:r>
          </a:p>
        </p:txBody>
      </p:sp>
    </p:spTree>
    <p:extLst>
      <p:ext uri="{BB962C8B-B14F-4D97-AF65-F5344CB8AC3E}">
        <p14:creationId xmlns:p14="http://schemas.microsoft.com/office/powerpoint/2010/main" val="200968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684076"/>
          </a:xfrm>
          <a:solidFill>
            <a:schemeClr val="accent6">
              <a:lumMod val="40000"/>
              <a:lumOff val="60000"/>
            </a:schemeClr>
          </a:solidFill>
          <a:ln w="31750">
            <a:solidFill>
              <a:schemeClr val="tx1"/>
            </a:solidFill>
          </a:ln>
        </p:spPr>
        <p:txBody>
          <a:bodyPr/>
          <a:lstStyle/>
          <a:p>
            <a:r>
              <a:rPr lang="en-GB" sz="4400" dirty="0" smtClean="0"/>
              <a:t>Previous exam question example</a:t>
            </a:r>
            <a:endParaRPr lang="en-GB" sz="4400" dirty="0"/>
          </a:p>
        </p:txBody>
      </p:sp>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Content Placeholder 2"/>
          <p:cNvSpPr>
            <a:spLocks noGrp="1"/>
          </p:cNvSpPr>
          <p:nvPr>
            <p:ph idx="1"/>
          </p:nvPr>
        </p:nvSpPr>
        <p:spPr>
          <a:xfrm>
            <a:off x="107504" y="830288"/>
            <a:ext cx="8784976" cy="4725207"/>
          </a:xfrm>
        </p:spPr>
        <p:txBody>
          <a:bodyPr>
            <a:normAutofit fontScale="92500" lnSpcReduction="10000"/>
          </a:bodyPr>
          <a:lstStyle/>
          <a:p>
            <a:pPr marL="0" indent="0">
              <a:buNone/>
            </a:pPr>
            <a:r>
              <a:rPr lang="en-GB" dirty="0" smtClean="0"/>
              <a:t>Two </a:t>
            </a:r>
            <a:r>
              <a:rPr lang="en-GB" dirty="0"/>
              <a:t>psychologists investigated the relationship between age and recall of medical advice. Previous research had shown that recall of medical advice tended to be poorer in older patients. The study was conducted at a doctor’s surgery and involved a sample of 30 patients aged between 18 and 78 years. They all saw the same doctor, who made notes of the advice that she gave during the consultation. One of the psychologists interviewed each of the patients individually, immediately after they had seen the doctor. The psychologist asked each patient a set of questions about what the doctor had said about their diagnosis and treatment. The patients’ responses were recorded and then typed out. Working independently the psychologists compared each typed account with the doctor’s written notes in order to rate the accuracy of the accounts on a scale of 1 – 10. A high rating indicated that the patient’s recall was very accurate and a low rating indicated that the patient’s recall was very inaccurate.</a:t>
            </a:r>
          </a:p>
        </p:txBody>
      </p:sp>
      <p:sp>
        <p:nvSpPr>
          <p:cNvPr id="6" name="Content Placeholder 2"/>
          <p:cNvSpPr txBox="1">
            <a:spLocks/>
          </p:cNvSpPr>
          <p:nvPr/>
        </p:nvSpPr>
        <p:spPr>
          <a:xfrm>
            <a:off x="180287" y="830288"/>
            <a:ext cx="4397361" cy="4725207"/>
          </a:xfrm>
          <a:prstGeom prst="rect">
            <a:avLst/>
          </a:prstGeom>
        </p:spPr>
        <p:txBody>
          <a:bodyPr vert="horz" lIns="91440" tIns="45720" rIns="91440" bIns="45720" rtlCol="0">
            <a:normAutofit fontScale="92500" lnSpcReduction="2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GB" dirty="0"/>
              <a:t>The psychologists used Spearman’s rho to analyse the data from their investigation. They chose to use the 0.05 level of significance. The result gave a correlation coefficient of − 0.52.</a:t>
            </a:r>
          </a:p>
          <a:p>
            <a:pPr marL="0" indent="0">
              <a:buNone/>
            </a:pPr>
            <a:endParaRPr lang="en-GB" dirty="0"/>
          </a:p>
          <a:p>
            <a:pPr marL="0" indent="0">
              <a:buNone/>
            </a:pPr>
            <a:r>
              <a:rPr lang="en-GB" dirty="0" smtClean="0"/>
              <a:t>A.</a:t>
            </a:r>
            <a:r>
              <a:rPr lang="en-GB" dirty="0"/>
              <a:t>	Give two reasons why the psychologists used Spearman’s rho to analyse the data. (2 marks)</a:t>
            </a:r>
          </a:p>
          <a:p>
            <a:pPr marL="0" indent="0">
              <a:buNone/>
            </a:pPr>
            <a:endParaRPr lang="en-GB" dirty="0"/>
          </a:p>
          <a:p>
            <a:pPr marL="0" indent="0">
              <a:buNone/>
            </a:pPr>
            <a:r>
              <a:rPr lang="en-GB" dirty="0" smtClean="0"/>
              <a:t>B.</a:t>
            </a:r>
            <a:r>
              <a:rPr lang="en-GB" dirty="0"/>
              <a:t>	Using Table 1 below, state whether the result is significant or not significant and explain why. (2 marks)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648" y="1412776"/>
            <a:ext cx="47371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5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3" presetClass="exit" presetSubtype="32" fill="hold" grpId="0" nodeType="withEffect">
                                  <p:stCondLst>
                                    <p:cond delay="0"/>
                                  </p:stCondLst>
                                  <p:childTnLst>
                                    <p:anim calcmode="lin" valueType="num">
                                      <p:cBhvr>
                                        <p:cTn id="9" dur="500"/>
                                        <p:tgtEl>
                                          <p:spTgt spid="3">
                                            <p:txEl>
                                              <p:pRg st="0" end="0"/>
                                            </p:txEl>
                                          </p:spTgt>
                                        </p:tgtEl>
                                        <p:attrNameLst>
                                          <p:attrName>ppt_w</p:attrName>
                                        </p:attrNameLst>
                                      </p:cBhvr>
                                      <p:tavLst>
                                        <p:tav tm="0">
                                          <p:val>
                                            <p:strVal val="ppt_w"/>
                                          </p:val>
                                        </p:tav>
                                        <p:tav tm="100000">
                                          <p:val>
                                            <p:fltVal val="0"/>
                                          </p:val>
                                        </p:tav>
                                      </p:tavLst>
                                    </p:anim>
                                    <p:anim calcmode="lin" valueType="num">
                                      <p:cBhvr>
                                        <p:cTn id="10"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684076"/>
          </a:xfrm>
          <a:solidFill>
            <a:schemeClr val="accent6">
              <a:lumMod val="40000"/>
              <a:lumOff val="60000"/>
            </a:schemeClr>
          </a:solidFill>
          <a:ln w="31750">
            <a:solidFill>
              <a:schemeClr val="tx1"/>
            </a:solidFill>
          </a:ln>
        </p:spPr>
        <p:txBody>
          <a:bodyPr/>
          <a:lstStyle/>
          <a:p>
            <a:r>
              <a:rPr lang="en-GB" sz="4400" dirty="0" smtClean="0"/>
              <a:t>Previous exam question example</a:t>
            </a:r>
            <a:endParaRPr lang="en-GB" sz="4400" dirty="0"/>
          </a:p>
        </p:txBody>
      </p:sp>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4" name="Content Placeholder 3"/>
          <p:cNvSpPr>
            <a:spLocks noGrp="1"/>
          </p:cNvSpPr>
          <p:nvPr>
            <p:ph idx="1"/>
          </p:nvPr>
        </p:nvSpPr>
        <p:spPr>
          <a:xfrm>
            <a:off x="323528" y="1340768"/>
            <a:ext cx="7467600" cy="3951337"/>
          </a:xfrm>
        </p:spPr>
        <p:txBody>
          <a:bodyPr/>
          <a:lstStyle/>
          <a:p>
            <a:pPr marL="0" indent="0">
              <a:buNone/>
            </a:pPr>
            <a:r>
              <a:rPr lang="en-GB" dirty="0" smtClean="0"/>
              <a:t>A) One </a:t>
            </a:r>
            <a:r>
              <a:rPr lang="en-GB" dirty="0"/>
              <a:t>mark for each accurate reason </a:t>
            </a:r>
            <a:r>
              <a:rPr lang="en-GB" dirty="0" smtClean="0"/>
              <a:t>given: </a:t>
            </a:r>
            <a:endParaRPr lang="en-GB" dirty="0"/>
          </a:p>
          <a:p>
            <a:pPr>
              <a:buFont typeface="Wingdings" panose="05000000000000000000" pitchFamily="2" charset="2"/>
              <a:buChar char="q"/>
            </a:pPr>
            <a:r>
              <a:rPr lang="en-GB" dirty="0"/>
              <a:t> </a:t>
            </a:r>
            <a:r>
              <a:rPr lang="en-GB" dirty="0" smtClean="0"/>
              <a:t>The </a:t>
            </a:r>
            <a:r>
              <a:rPr lang="en-GB" dirty="0"/>
              <a:t>researchers are </a:t>
            </a:r>
            <a:r>
              <a:rPr lang="en-GB" b="1" dirty="0"/>
              <a:t>testing for a correlation </a:t>
            </a:r>
            <a:r>
              <a:rPr lang="en-GB" dirty="0"/>
              <a:t>or a relationship between two </a:t>
            </a:r>
            <a:r>
              <a:rPr lang="en-GB" dirty="0" smtClean="0"/>
              <a:t>variables</a:t>
            </a:r>
          </a:p>
          <a:p>
            <a:pPr>
              <a:buFont typeface="Wingdings" panose="05000000000000000000" pitchFamily="2" charset="2"/>
              <a:buChar char="q"/>
            </a:pPr>
            <a:r>
              <a:rPr lang="en-GB" dirty="0"/>
              <a:t> </a:t>
            </a:r>
            <a:r>
              <a:rPr lang="en-GB" dirty="0" smtClean="0"/>
              <a:t>The </a:t>
            </a:r>
            <a:r>
              <a:rPr lang="en-GB" dirty="0"/>
              <a:t>data is to be treated as </a:t>
            </a:r>
            <a:r>
              <a:rPr lang="en-GB" b="1" dirty="0"/>
              <a:t>ordinal </a:t>
            </a:r>
            <a:r>
              <a:rPr lang="en-GB" dirty="0"/>
              <a:t>because the recall accuracy is in the form </a:t>
            </a:r>
            <a:r>
              <a:rPr lang="en-GB" dirty="0" smtClean="0"/>
              <a:t>of ratings.</a:t>
            </a:r>
            <a:endParaRPr lang="en-GB" dirty="0"/>
          </a:p>
        </p:txBody>
      </p:sp>
      <p:sp>
        <p:nvSpPr>
          <p:cNvPr id="5" name="Rounded Rectangle 4"/>
          <p:cNvSpPr/>
          <p:nvPr/>
        </p:nvSpPr>
        <p:spPr>
          <a:xfrm rot="292562">
            <a:off x="6300192" y="695401"/>
            <a:ext cx="2160240" cy="9361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Mark scheme</a:t>
            </a:r>
            <a:endParaRPr lang="en-GB" b="1" dirty="0">
              <a:solidFill>
                <a:schemeClr val="tx1"/>
              </a:solidFill>
            </a:endParaRPr>
          </a:p>
        </p:txBody>
      </p:sp>
    </p:spTree>
    <p:extLst>
      <p:ext uri="{BB962C8B-B14F-4D97-AF65-F5344CB8AC3E}">
        <p14:creationId xmlns:p14="http://schemas.microsoft.com/office/powerpoint/2010/main" val="3878806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684076"/>
          </a:xfrm>
          <a:solidFill>
            <a:schemeClr val="accent6">
              <a:lumMod val="40000"/>
              <a:lumOff val="60000"/>
            </a:schemeClr>
          </a:solidFill>
          <a:ln w="31750">
            <a:solidFill>
              <a:schemeClr val="tx1"/>
            </a:solidFill>
          </a:ln>
        </p:spPr>
        <p:txBody>
          <a:bodyPr/>
          <a:lstStyle/>
          <a:p>
            <a:r>
              <a:rPr lang="en-GB" sz="4400" dirty="0" smtClean="0"/>
              <a:t>Previous exam question example</a:t>
            </a:r>
            <a:endParaRPr lang="en-GB" sz="4400" dirty="0"/>
          </a:p>
        </p:txBody>
      </p:sp>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4" name="Content Placeholder 3"/>
          <p:cNvSpPr>
            <a:spLocks noGrp="1"/>
          </p:cNvSpPr>
          <p:nvPr>
            <p:ph idx="1"/>
          </p:nvPr>
        </p:nvSpPr>
        <p:spPr>
          <a:xfrm>
            <a:off x="683568" y="1844824"/>
            <a:ext cx="7467600" cy="2016224"/>
          </a:xfrm>
        </p:spPr>
        <p:txBody>
          <a:bodyPr/>
          <a:lstStyle/>
          <a:p>
            <a:pPr marL="0" indent="0">
              <a:buNone/>
            </a:pPr>
            <a:r>
              <a:rPr lang="en-GB" dirty="0" smtClean="0"/>
              <a:t>B)  One </a:t>
            </a:r>
            <a:r>
              <a:rPr lang="en-GB" dirty="0"/>
              <a:t>mark for stating that the result </a:t>
            </a:r>
            <a:r>
              <a:rPr lang="en-GB" b="1" dirty="0"/>
              <a:t>is significant.</a:t>
            </a:r>
          </a:p>
          <a:p>
            <a:pPr marL="0" indent="0">
              <a:buNone/>
            </a:pPr>
            <a:r>
              <a:rPr lang="en-GB" dirty="0"/>
              <a:t>Second mark for </a:t>
            </a:r>
            <a:r>
              <a:rPr lang="en-GB" i="1" dirty="0"/>
              <a:t>explaining</a:t>
            </a:r>
            <a:r>
              <a:rPr lang="en-GB" dirty="0"/>
              <a:t> that -.52 exceeds .306 (p ≤ 0.05, n=30 for a one tailed test)</a:t>
            </a:r>
          </a:p>
        </p:txBody>
      </p:sp>
      <p:sp>
        <p:nvSpPr>
          <p:cNvPr id="5" name="Rounded Rectangle 4"/>
          <p:cNvSpPr/>
          <p:nvPr/>
        </p:nvSpPr>
        <p:spPr>
          <a:xfrm rot="292562">
            <a:off x="6300192" y="695401"/>
            <a:ext cx="2160240" cy="9361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Mark scheme</a:t>
            </a:r>
            <a:endParaRPr lang="en-GB" b="1" dirty="0">
              <a:solidFill>
                <a:schemeClr val="tx1"/>
              </a:solidFill>
            </a:endParaRPr>
          </a:p>
        </p:txBody>
      </p:sp>
    </p:spTree>
    <p:extLst>
      <p:ext uri="{BB962C8B-B14F-4D97-AF65-F5344CB8AC3E}">
        <p14:creationId xmlns:p14="http://schemas.microsoft.com/office/powerpoint/2010/main" val="3235644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92088"/>
          </a:xfrm>
          <a:solidFill>
            <a:schemeClr val="accent6">
              <a:lumMod val="40000"/>
              <a:lumOff val="60000"/>
            </a:schemeClr>
          </a:solidFill>
          <a:ln w="31750">
            <a:solidFill>
              <a:schemeClr val="tx1"/>
            </a:solidFill>
          </a:ln>
        </p:spPr>
        <p:txBody>
          <a:bodyPr/>
          <a:lstStyle/>
          <a:p>
            <a:r>
              <a:rPr lang="en-GB" sz="2800" dirty="0" smtClean="0"/>
              <a:t>Putting your knowledge together: </a:t>
            </a:r>
            <a:r>
              <a:rPr lang="en-GB" sz="2800" i="1" dirty="0" smtClean="0"/>
              <a:t>Testing for significance</a:t>
            </a:r>
            <a:endParaRPr lang="en-GB" sz="2800" i="1" dirty="0"/>
          </a:p>
        </p:txBody>
      </p:sp>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4" name="Content Placeholder 3"/>
          <p:cNvSpPr>
            <a:spLocks noGrp="1"/>
          </p:cNvSpPr>
          <p:nvPr>
            <p:ph idx="1"/>
          </p:nvPr>
        </p:nvSpPr>
        <p:spPr>
          <a:xfrm>
            <a:off x="149156" y="1052736"/>
            <a:ext cx="8856984" cy="2088232"/>
          </a:xfrm>
        </p:spPr>
        <p:txBody>
          <a:bodyPr>
            <a:noAutofit/>
          </a:bodyPr>
          <a:lstStyle/>
          <a:p>
            <a:pPr marL="0" indent="0">
              <a:buNone/>
            </a:pPr>
            <a:r>
              <a:rPr lang="en-GB" dirty="0" smtClean="0"/>
              <a:t>Aim: </a:t>
            </a:r>
            <a:r>
              <a:rPr lang="en-GB" sz="2000" dirty="0" smtClean="0"/>
              <a:t>To investigate which brand of cookie gives the most chocolate chips per cookie.</a:t>
            </a:r>
          </a:p>
          <a:p>
            <a:pPr marL="0" indent="0">
              <a:buNone/>
            </a:pPr>
            <a:endParaRPr lang="en-GB" sz="2000" dirty="0"/>
          </a:p>
          <a:p>
            <a:pPr>
              <a:buFont typeface="Wingdings" panose="05000000000000000000" pitchFamily="2" charset="2"/>
              <a:buChar char="Ø"/>
            </a:pPr>
            <a:r>
              <a:rPr lang="en-GB" sz="2000" dirty="0" smtClean="0"/>
              <a:t> </a:t>
            </a:r>
            <a:r>
              <a:rPr lang="en-GB" sz="2000" i="1" u="sng" dirty="0" smtClean="0"/>
              <a:t>Null hypothesis: </a:t>
            </a:r>
            <a:r>
              <a:rPr lang="en-GB" sz="2000" dirty="0" smtClean="0"/>
              <a:t>There will be </a:t>
            </a:r>
            <a:r>
              <a:rPr lang="en-GB" sz="2000" b="1" dirty="0" smtClean="0"/>
              <a:t>no</a:t>
            </a:r>
            <a:r>
              <a:rPr lang="en-GB" sz="2000" dirty="0" smtClean="0"/>
              <a:t> </a:t>
            </a:r>
            <a:r>
              <a:rPr lang="en-GB" sz="2000" b="1" dirty="0" smtClean="0"/>
              <a:t>difference </a:t>
            </a:r>
            <a:r>
              <a:rPr lang="en-GB" sz="2000" dirty="0" smtClean="0"/>
              <a:t>in the number of chocolate chips found in different brands of cookie.</a:t>
            </a:r>
          </a:p>
          <a:p>
            <a:pPr>
              <a:buFont typeface="Wingdings" panose="05000000000000000000" pitchFamily="2" charset="2"/>
              <a:buChar char="Ø"/>
            </a:pPr>
            <a:r>
              <a:rPr lang="en-GB" sz="2000" dirty="0"/>
              <a:t> </a:t>
            </a:r>
            <a:r>
              <a:rPr lang="en-GB" sz="2000" i="1" u="sng" dirty="0" smtClean="0"/>
              <a:t>Alternative (research) hypothesis</a:t>
            </a:r>
            <a:r>
              <a:rPr lang="en-GB" sz="2000" i="1" u="sng" dirty="0"/>
              <a:t>: </a:t>
            </a:r>
            <a:r>
              <a:rPr lang="en-GB" sz="2000" dirty="0"/>
              <a:t>There will be </a:t>
            </a:r>
            <a:r>
              <a:rPr lang="en-GB" sz="2000" b="1" dirty="0"/>
              <a:t>a</a:t>
            </a:r>
            <a:r>
              <a:rPr lang="en-GB" sz="2000" b="1" dirty="0" smtClean="0"/>
              <a:t> </a:t>
            </a:r>
            <a:r>
              <a:rPr lang="en-GB" sz="2000" b="1" dirty="0"/>
              <a:t>difference </a:t>
            </a:r>
            <a:r>
              <a:rPr lang="en-GB" sz="2000" dirty="0"/>
              <a:t>in the number of chocolate chips found in different brands of cookie.</a:t>
            </a:r>
          </a:p>
        </p:txBody>
      </p:sp>
      <p:sp>
        <p:nvSpPr>
          <p:cNvPr id="6" name="Content Placeholder 3"/>
          <p:cNvSpPr txBox="1">
            <a:spLocks/>
          </p:cNvSpPr>
          <p:nvPr/>
        </p:nvSpPr>
        <p:spPr>
          <a:xfrm>
            <a:off x="3448" y="3861048"/>
            <a:ext cx="8856984" cy="1840873"/>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Method: </a:t>
            </a:r>
            <a:r>
              <a:rPr lang="en-GB" sz="2000" dirty="0" smtClean="0"/>
              <a:t>Each person count the number of chocolate chips in each brand.</a:t>
            </a:r>
          </a:p>
          <a:p>
            <a:pPr marL="0" indent="0">
              <a:buFont typeface="Rage Italic" pitchFamily="66" charset="0"/>
              <a:buNone/>
            </a:pPr>
            <a:r>
              <a:rPr lang="en-GB" sz="2000" dirty="0" smtClean="0"/>
              <a:t>Give me the results</a:t>
            </a:r>
            <a:endParaRPr lang="en-GB" sz="2000" dirty="0"/>
          </a:p>
        </p:txBody>
      </p:sp>
    </p:spTree>
    <p:extLst>
      <p:ext uri="{BB962C8B-B14F-4D97-AF65-F5344CB8AC3E}">
        <p14:creationId xmlns:p14="http://schemas.microsoft.com/office/powerpoint/2010/main" val="6907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92088"/>
          </a:xfrm>
          <a:solidFill>
            <a:schemeClr val="accent6">
              <a:lumMod val="40000"/>
              <a:lumOff val="60000"/>
            </a:schemeClr>
          </a:solidFill>
          <a:ln w="31750">
            <a:solidFill>
              <a:schemeClr val="tx1"/>
            </a:solidFill>
          </a:ln>
        </p:spPr>
        <p:txBody>
          <a:bodyPr/>
          <a:lstStyle/>
          <a:p>
            <a:r>
              <a:rPr lang="en-GB" sz="2800" dirty="0" smtClean="0"/>
              <a:t>Putting your knowledge together: </a:t>
            </a:r>
            <a:r>
              <a:rPr lang="en-GB" sz="2800" i="1" dirty="0" smtClean="0"/>
              <a:t>Testing for significance</a:t>
            </a:r>
            <a:endParaRPr lang="en-GB" sz="2800" i="1" dirty="0"/>
          </a:p>
        </p:txBody>
      </p:sp>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4" name="Content Placeholder 3"/>
          <p:cNvSpPr>
            <a:spLocks noGrp="1"/>
          </p:cNvSpPr>
          <p:nvPr>
            <p:ph idx="1"/>
          </p:nvPr>
        </p:nvSpPr>
        <p:spPr>
          <a:xfrm>
            <a:off x="149156" y="1484784"/>
            <a:ext cx="8856984" cy="2088232"/>
          </a:xfrm>
        </p:spPr>
        <p:txBody>
          <a:bodyPr>
            <a:noAutofit/>
          </a:bodyPr>
          <a:lstStyle/>
          <a:p>
            <a:pPr marL="457200" indent="-457200">
              <a:buFont typeface="+mj-lt"/>
              <a:buAutoNum type="arabicParenR"/>
            </a:pPr>
            <a:r>
              <a:rPr lang="en-GB" sz="3200" dirty="0" smtClean="0"/>
              <a:t>Work out the mean and range for each brand.</a:t>
            </a:r>
          </a:p>
          <a:p>
            <a:pPr marL="457200" indent="-457200">
              <a:buFont typeface="+mj-lt"/>
              <a:buAutoNum type="arabicParenR"/>
            </a:pPr>
            <a:r>
              <a:rPr lang="en-GB" sz="3200" dirty="0" smtClean="0"/>
              <a:t>Work out whether there is a significant difference between brand using inferential statistics.</a:t>
            </a:r>
            <a:endParaRPr lang="en-GB" sz="3200" dirty="0"/>
          </a:p>
        </p:txBody>
      </p:sp>
      <p:sp>
        <p:nvSpPr>
          <p:cNvPr id="3" name="Rounded Rectangle 2"/>
          <p:cNvSpPr/>
          <p:nvPr/>
        </p:nvSpPr>
        <p:spPr>
          <a:xfrm rot="225527">
            <a:off x="3745408" y="4226737"/>
            <a:ext cx="4608512" cy="1295370"/>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Use the textbook pages 284 – 293 to help you </a:t>
            </a:r>
            <a:endParaRPr lang="en-GB" sz="2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21061"/>
            <a:ext cx="2657475" cy="1714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263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61171161"/>
              </p:ext>
            </p:extLst>
          </p:nvPr>
        </p:nvGraphicFramePr>
        <p:xfrm>
          <a:off x="251520" y="260648"/>
          <a:ext cx="8568952" cy="6156960"/>
        </p:xfrm>
        <a:graphic>
          <a:graphicData uri="http://schemas.openxmlformats.org/drawingml/2006/table">
            <a:tbl>
              <a:tblPr firstRow="1" bandRow="1">
                <a:tableStyleId>{FABFCF23-3B69-468F-B69F-88F6DE6A72F2}</a:tableStyleId>
              </a:tblPr>
              <a:tblGrid>
                <a:gridCol w="2142238"/>
                <a:gridCol w="2142238"/>
                <a:gridCol w="2142238"/>
                <a:gridCol w="2142238"/>
              </a:tblGrid>
              <a:tr h="370840">
                <a:tc>
                  <a:txBody>
                    <a:bodyPr/>
                    <a:lstStyle/>
                    <a:p>
                      <a:r>
                        <a:rPr lang="en-GB" sz="2000" dirty="0" smtClean="0"/>
                        <a:t>Person’s brand 1 cookie</a:t>
                      </a:r>
                      <a:endParaRPr lang="en-GB" sz="2000" dirty="0"/>
                    </a:p>
                  </a:txBody>
                  <a:tcPr/>
                </a:tc>
                <a:tc>
                  <a:txBody>
                    <a:bodyPr/>
                    <a:lstStyle/>
                    <a:p>
                      <a:r>
                        <a:rPr lang="en-GB" sz="2000" dirty="0" smtClean="0"/>
                        <a:t>Number of chips</a:t>
                      </a:r>
                      <a:endParaRPr lang="en-GB" sz="2000" dirty="0"/>
                    </a:p>
                  </a:txBody>
                  <a:tcPr/>
                </a:tc>
                <a:tc>
                  <a:txBody>
                    <a:bodyPr/>
                    <a:lstStyle/>
                    <a:p>
                      <a:r>
                        <a:rPr lang="en-GB" sz="2000" dirty="0" smtClean="0"/>
                        <a:t>Person’s brand 2</a:t>
                      </a:r>
                      <a:r>
                        <a:rPr lang="en-GB" sz="2000" baseline="0" dirty="0" smtClean="0"/>
                        <a:t> cookie</a:t>
                      </a:r>
                      <a:endParaRPr lang="en-GB" sz="2000" dirty="0" smtClean="0"/>
                    </a:p>
                  </a:txBody>
                  <a:tcPr/>
                </a:tc>
                <a:tc>
                  <a:txBody>
                    <a:bodyPr/>
                    <a:lstStyle/>
                    <a:p>
                      <a:r>
                        <a:rPr lang="en-GB" sz="2000" dirty="0" smtClean="0"/>
                        <a:t>Number of chips</a:t>
                      </a:r>
                    </a:p>
                  </a:txBody>
                  <a:tcPr/>
                </a:tc>
              </a:tr>
              <a:tr h="370840">
                <a:tc>
                  <a:txBody>
                    <a:bodyPr/>
                    <a:lstStyle/>
                    <a:p>
                      <a:r>
                        <a:rPr lang="en-GB" sz="2000" dirty="0" smtClean="0"/>
                        <a:t>Neil</a:t>
                      </a:r>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Mitch</a:t>
                      </a:r>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George</a:t>
                      </a:r>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James L</a:t>
                      </a:r>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Dave</a:t>
                      </a:r>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Will</a:t>
                      </a:r>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James G</a:t>
                      </a:r>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Sophie</a:t>
                      </a:r>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Layla</a:t>
                      </a:r>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Molly</a:t>
                      </a:r>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James P</a:t>
                      </a:r>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Alex </a:t>
                      </a:r>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Marcus</a:t>
                      </a:r>
                    </a:p>
                    <a:p>
                      <a:r>
                        <a:rPr lang="en-GB" sz="2000" dirty="0" smtClean="0"/>
                        <a:t>Jack</a:t>
                      </a:r>
                      <a:endParaRPr lang="en-GB" sz="2000" dirty="0"/>
                    </a:p>
                  </a:txBody>
                  <a:tcPr/>
                </a:tc>
                <a:tc>
                  <a:txBody>
                    <a:bodyPr/>
                    <a:lstStyle/>
                    <a:p>
                      <a:endParaRPr lang="en-GB" sz="2000"/>
                    </a:p>
                  </a:txBody>
                  <a:tcPr/>
                </a:tc>
                <a:tc>
                  <a:txBody>
                    <a:bodyPr/>
                    <a:lstStyle/>
                    <a:p>
                      <a:endParaRPr lang="en-GB" sz="2000"/>
                    </a:p>
                  </a:txBody>
                  <a:tcPr/>
                </a:tc>
                <a:tc>
                  <a:txBody>
                    <a:bodyPr/>
                    <a:lstStyle/>
                    <a:p>
                      <a:endParaRPr lang="en-GB" sz="2000" dirty="0"/>
                    </a:p>
                  </a:txBody>
                  <a:tcPr/>
                </a:tc>
              </a:tr>
            </a:tbl>
          </a:graphicData>
        </a:graphic>
      </p:graphicFrame>
    </p:spTree>
    <p:extLst>
      <p:ext uri="{BB962C8B-B14F-4D97-AF65-F5344CB8AC3E}">
        <p14:creationId xmlns:p14="http://schemas.microsoft.com/office/powerpoint/2010/main" val="1176137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4048849"/>
              </p:ext>
            </p:extLst>
          </p:nvPr>
        </p:nvGraphicFramePr>
        <p:xfrm>
          <a:off x="251520" y="188640"/>
          <a:ext cx="8568952" cy="5831840"/>
        </p:xfrm>
        <a:graphic>
          <a:graphicData uri="http://schemas.openxmlformats.org/drawingml/2006/table">
            <a:tbl>
              <a:tblPr firstRow="1" bandRow="1">
                <a:tableStyleId>{284E427A-3D55-4303-BF80-6455036E1DE7}</a:tableStyleId>
              </a:tblPr>
              <a:tblGrid>
                <a:gridCol w="2142238"/>
                <a:gridCol w="2142238"/>
                <a:gridCol w="2142238"/>
                <a:gridCol w="2142238"/>
              </a:tblGrid>
              <a:tr h="370840">
                <a:tc>
                  <a:txBody>
                    <a:bodyPr/>
                    <a:lstStyle/>
                    <a:p>
                      <a:r>
                        <a:rPr lang="en-GB" dirty="0" smtClean="0"/>
                        <a:t>Number of chips (brand 1)</a:t>
                      </a:r>
                      <a:endParaRPr lang="en-GB" dirty="0"/>
                    </a:p>
                  </a:txBody>
                  <a:tcPr/>
                </a:tc>
                <a:tc>
                  <a:txBody>
                    <a:bodyPr/>
                    <a:lstStyle/>
                    <a:p>
                      <a:r>
                        <a:rPr lang="en-GB" dirty="0" smtClean="0"/>
                        <a:t>Rank order</a:t>
                      </a:r>
                      <a:endParaRPr lang="en-GB" dirty="0"/>
                    </a:p>
                  </a:txBody>
                  <a:tcPr/>
                </a:tc>
                <a:tc>
                  <a:txBody>
                    <a:bodyPr/>
                    <a:lstStyle/>
                    <a:p>
                      <a:r>
                        <a:rPr lang="en-GB" dirty="0" smtClean="0"/>
                        <a:t>Number of chips (brand 2)</a:t>
                      </a:r>
                      <a:endParaRPr lang="en-GB" dirty="0"/>
                    </a:p>
                  </a:txBody>
                  <a:tcPr/>
                </a:tc>
                <a:tc>
                  <a:txBody>
                    <a:bodyPr/>
                    <a:lstStyle/>
                    <a:p>
                      <a:r>
                        <a:rPr lang="en-GB" dirty="0" smtClean="0"/>
                        <a:t>Rank order</a:t>
                      </a:r>
                      <a:endParaRPr lang="en-GB" dirty="0"/>
                    </a:p>
                  </a:txBody>
                  <a:tcPr/>
                </a:tc>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5" name="TextBox 4"/>
          <p:cNvSpPr txBox="1"/>
          <p:nvPr/>
        </p:nvSpPr>
        <p:spPr>
          <a:xfrm>
            <a:off x="179512" y="6237312"/>
            <a:ext cx="7848872" cy="369332"/>
          </a:xfrm>
          <a:prstGeom prst="rect">
            <a:avLst/>
          </a:prstGeom>
          <a:noFill/>
        </p:spPr>
        <p:txBody>
          <a:bodyPr wrap="square" rtlCol="0">
            <a:spAutoFit/>
          </a:bodyPr>
          <a:lstStyle/>
          <a:p>
            <a:r>
              <a:rPr lang="en-GB" b="1" dirty="0" smtClean="0"/>
              <a:t>Sum of ranks for smaller sample =</a:t>
            </a:r>
            <a:endParaRPr lang="en-GB" b="1" dirty="0"/>
          </a:p>
        </p:txBody>
      </p:sp>
    </p:spTree>
    <p:extLst>
      <p:ext uri="{BB962C8B-B14F-4D97-AF65-F5344CB8AC3E}">
        <p14:creationId xmlns:p14="http://schemas.microsoft.com/office/powerpoint/2010/main" val="3164864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Content Placeholder 2"/>
          <p:cNvSpPr>
            <a:spLocks noGrp="1"/>
          </p:cNvSpPr>
          <p:nvPr>
            <p:ph type="body" idx="4294967295"/>
          </p:nvPr>
        </p:nvSpPr>
        <p:spPr>
          <a:xfrm>
            <a:off x="252767" y="1088740"/>
            <a:ext cx="5399353" cy="4534842"/>
          </a:xfrm>
        </p:spPr>
        <p:txBody>
          <a:bodyPr>
            <a:normAutofit fontScale="92500" lnSpcReduction="20000"/>
          </a:bodyPr>
          <a:lstStyle/>
          <a:p>
            <a:pPr eaLnBrk="1" hangingPunct="1"/>
            <a:r>
              <a:rPr lang="en-GB" altLang="en-US" sz="2800" dirty="0" smtClean="0"/>
              <a:t>Concept of </a:t>
            </a:r>
            <a:r>
              <a:rPr lang="en-GB" altLang="en-US" sz="2800" b="1" dirty="0" smtClean="0"/>
              <a:t>statistical significance</a:t>
            </a:r>
            <a:r>
              <a:rPr lang="en-GB" altLang="en-US" sz="2800" dirty="0" smtClean="0"/>
              <a:t> is central to inferential statistics and to </a:t>
            </a:r>
            <a:r>
              <a:rPr lang="en-GB" altLang="en-US" sz="2800" dirty="0" smtClean="0"/>
              <a:t>decisions </a:t>
            </a:r>
            <a:r>
              <a:rPr lang="en-GB" altLang="en-US" sz="2800" dirty="0" smtClean="0"/>
              <a:t>about whether to retain or reject the null hypothesis</a:t>
            </a:r>
          </a:p>
          <a:p>
            <a:pPr eaLnBrk="1" hangingPunct="1"/>
            <a:endParaRPr lang="en-GB" altLang="en-US" sz="2800" dirty="0" smtClean="0"/>
          </a:p>
          <a:p>
            <a:pPr eaLnBrk="1" hangingPunct="1"/>
            <a:r>
              <a:rPr lang="en-GB" altLang="en-US" sz="2800" dirty="0" smtClean="0"/>
              <a:t>Significance level for result of any statistical test is expressed as a </a:t>
            </a:r>
            <a:r>
              <a:rPr lang="en-GB" altLang="en-US" sz="2800" b="1" dirty="0" smtClean="0"/>
              <a:t>probability value</a:t>
            </a:r>
            <a:r>
              <a:rPr lang="en-GB" altLang="en-US" sz="2800" dirty="0" smtClean="0"/>
              <a:t>, which can be anything from 0 to </a:t>
            </a:r>
            <a:r>
              <a:rPr lang="en-GB" altLang="en-US" sz="2800" dirty="0" smtClean="0"/>
              <a:t>1.</a:t>
            </a:r>
            <a:endParaRPr lang="en-GB" altLang="en-US" sz="2800" dirty="0" smtClean="0"/>
          </a:p>
          <a:p>
            <a:pPr eaLnBrk="1" hangingPunct="1"/>
            <a:endParaRPr lang="en-GB" altLang="en-US" sz="2800" dirty="0" smtClean="0"/>
          </a:p>
          <a:p>
            <a:pPr eaLnBrk="1" hangingPunct="1"/>
            <a:r>
              <a:rPr lang="en-GB" altLang="en-US" sz="2800" dirty="0" smtClean="0"/>
              <a:t>This value indicates the probability that the null hypothesis is </a:t>
            </a:r>
            <a:r>
              <a:rPr lang="en-GB" altLang="en-US" sz="2800" dirty="0" smtClean="0"/>
              <a:t>true.</a:t>
            </a:r>
            <a:endParaRPr lang="en-GB" altLang="en-US" sz="2800" dirty="0" smtClean="0"/>
          </a:p>
        </p:txBody>
      </p:sp>
      <p:sp>
        <p:nvSpPr>
          <p:cNvPr id="5" name="Title 1"/>
          <p:cNvSpPr txBox="1">
            <a:spLocks/>
          </p:cNvSpPr>
          <p:nvPr/>
        </p:nvSpPr>
        <p:spPr>
          <a:xfrm>
            <a:off x="494893" y="50095"/>
            <a:ext cx="8041440" cy="900099"/>
          </a:xfrm>
          <a:prstGeom prst="rect">
            <a:avLst/>
          </a:prstGeom>
          <a:solidFill>
            <a:schemeClr val="accent6">
              <a:lumMod val="40000"/>
              <a:lumOff val="60000"/>
            </a:schemeClr>
          </a:solidFill>
          <a:ln w="31750">
            <a:solidFill>
              <a:schemeClr val="tx1"/>
            </a:solidFill>
          </a:ln>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dirty="0"/>
              <a:t>Probability and Significance </a:t>
            </a:r>
          </a:p>
        </p:txBody>
      </p:sp>
      <p:sp>
        <p:nvSpPr>
          <p:cNvPr id="6" name="TextBox 5"/>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Rectangle 2"/>
          <p:cNvSpPr/>
          <p:nvPr/>
        </p:nvSpPr>
        <p:spPr>
          <a:xfrm rot="287962">
            <a:off x="5455436" y="1989817"/>
            <a:ext cx="3580509" cy="2733056"/>
          </a:xfrm>
          <a:prstGeom prst="rect">
            <a:avLst/>
          </a:prstGeom>
          <a:solidFill>
            <a:schemeClr val="bg2">
              <a:lumMod val="90000"/>
            </a:schemeClr>
          </a:solidFill>
          <a:ln>
            <a:solidFill>
              <a:schemeClr val="tx1"/>
            </a:solidFill>
          </a:ln>
        </p:spPr>
        <p:txBody>
          <a:bodyPr wrap="square">
            <a:spAutoFit/>
          </a:bodyPr>
          <a:lstStyle/>
          <a:p>
            <a:pPr lvl="0" fontAlgn="base">
              <a:spcBef>
                <a:spcPct val="20000"/>
              </a:spcBef>
              <a:spcAft>
                <a:spcPct val="0"/>
              </a:spcAft>
              <a:buClr>
                <a:srgbClr val="00007D"/>
              </a:buClr>
              <a:buSzPct val="75000"/>
            </a:pPr>
            <a:r>
              <a:rPr lang="en-GB" altLang="en-US" sz="2000" kern="0" dirty="0">
                <a:solidFill>
                  <a:srgbClr val="000000"/>
                </a:solidFill>
                <a:latin typeface="Comic Sans MS" panose="030F0702030302020204" pitchFamily="66" charset="0"/>
              </a:rPr>
              <a:t>Probability values may be written as percentages or decimals:</a:t>
            </a:r>
          </a:p>
          <a:p>
            <a:pPr marL="742950" lvl="1" indent="-285750" fontAlgn="base">
              <a:spcBef>
                <a:spcPct val="20000"/>
              </a:spcBef>
              <a:spcAft>
                <a:spcPct val="0"/>
              </a:spcAft>
              <a:buClr>
                <a:srgbClr val="9999CC"/>
              </a:buClr>
              <a:buSzPct val="80000"/>
              <a:buFont typeface="Wingdings" pitchFamily="2" charset="2"/>
              <a:buChar char="¨"/>
            </a:pPr>
            <a:r>
              <a:rPr lang="en-GB" altLang="en-US" kern="0" dirty="0">
                <a:solidFill>
                  <a:srgbClr val="000000"/>
                </a:solidFill>
                <a:latin typeface="Comic Sans MS" panose="030F0702030302020204" pitchFamily="66" charset="0"/>
              </a:rPr>
              <a:t>The </a:t>
            </a:r>
            <a:r>
              <a:rPr lang="en-GB" altLang="en-US" i="1" kern="0" dirty="0">
                <a:solidFill>
                  <a:srgbClr val="000000"/>
                </a:solidFill>
                <a:latin typeface="Comic Sans MS" panose="030F0702030302020204" pitchFamily="66" charset="0"/>
              </a:rPr>
              <a:t>5% level of significance </a:t>
            </a:r>
            <a:r>
              <a:rPr lang="en-GB" altLang="en-US" kern="0" dirty="0">
                <a:solidFill>
                  <a:srgbClr val="000000"/>
                </a:solidFill>
                <a:latin typeface="Comic Sans MS" panose="030F0702030302020204" pitchFamily="66" charset="0"/>
              </a:rPr>
              <a:t>is written as </a:t>
            </a:r>
            <a:r>
              <a:rPr lang="en-GB" altLang="en-US" i="1" kern="0" dirty="0">
                <a:solidFill>
                  <a:srgbClr val="000000"/>
                </a:solidFill>
                <a:latin typeface="Comic Sans MS" panose="030F0702030302020204" pitchFamily="66" charset="0"/>
              </a:rPr>
              <a:t>p = </a:t>
            </a:r>
            <a:r>
              <a:rPr lang="en-GB" altLang="en-US" kern="0" dirty="0">
                <a:solidFill>
                  <a:srgbClr val="000000"/>
                </a:solidFill>
                <a:latin typeface="Comic Sans MS" panose="030F0702030302020204" pitchFamily="66" charset="0"/>
              </a:rPr>
              <a:t>.05 (where </a:t>
            </a:r>
            <a:r>
              <a:rPr lang="en-GB" altLang="en-US" i="1" kern="0" dirty="0">
                <a:solidFill>
                  <a:srgbClr val="000000"/>
                </a:solidFill>
                <a:latin typeface="Comic Sans MS" panose="030F0702030302020204" pitchFamily="66" charset="0"/>
              </a:rPr>
              <a:t>p = </a:t>
            </a:r>
            <a:r>
              <a:rPr lang="en-GB" altLang="en-US" kern="0" dirty="0">
                <a:solidFill>
                  <a:srgbClr val="000000"/>
                </a:solidFill>
                <a:latin typeface="Comic Sans MS" panose="030F0702030302020204" pitchFamily="66" charset="0"/>
              </a:rPr>
              <a:t>the probability of the result occurring if the null hypothesis were true)</a:t>
            </a:r>
          </a:p>
        </p:txBody>
      </p:sp>
    </p:spTree>
    <p:extLst>
      <p:ext uri="{BB962C8B-B14F-4D97-AF65-F5344CB8AC3E}">
        <p14:creationId xmlns:p14="http://schemas.microsoft.com/office/powerpoint/2010/main" val="3253775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anim calcmode="lin" valueType="num">
                                      <p:cBhvr>
                                        <p:cTn id="8"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2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9">
                                            <p:txEl>
                                              <p:pRg st="2" end="2"/>
                                            </p:txEl>
                                          </p:spTgt>
                                        </p:tgtEl>
                                        <p:attrNameLst>
                                          <p:attrName>style.visibility</p:attrName>
                                        </p:attrNameLst>
                                      </p:cBhvr>
                                      <p:to>
                                        <p:strVal val="visible"/>
                                      </p:to>
                                    </p:set>
                                    <p:animEffect transition="in" filter="fade">
                                      <p:cBhvr>
                                        <p:cTn id="14" dur="500"/>
                                        <p:tgtEl>
                                          <p:spTgt spid="9219">
                                            <p:txEl>
                                              <p:pRg st="2" end="2"/>
                                            </p:txEl>
                                          </p:spTgt>
                                        </p:tgtEl>
                                      </p:cBhvr>
                                    </p:animEffect>
                                    <p:anim calcmode="lin" valueType="num">
                                      <p:cBhvr>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anim calcmode="lin" valueType="num">
                                      <p:cBhvr>
                                        <p:cTn id="22"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921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3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0628"/>
            <a:ext cx="8712968" cy="900099"/>
          </a:xfrm>
          <a:solidFill>
            <a:schemeClr val="accent6">
              <a:lumMod val="40000"/>
              <a:lumOff val="60000"/>
            </a:schemeClr>
          </a:solidFill>
          <a:ln w="31750">
            <a:solidFill>
              <a:schemeClr val="tx1"/>
            </a:solidFill>
          </a:ln>
        </p:spPr>
        <p:txBody>
          <a:bodyPr/>
          <a:lstStyle/>
          <a:p>
            <a:r>
              <a:rPr lang="en-GB" sz="3200" b="1" dirty="0" smtClean="0"/>
              <a:t>Selecting </a:t>
            </a:r>
            <a:r>
              <a:rPr lang="en-GB" sz="3200" b="1" dirty="0" smtClean="0"/>
              <a:t>an ‘inferential statistical </a:t>
            </a:r>
            <a:r>
              <a:rPr lang="en-GB" sz="3200" b="1" dirty="0" smtClean="0"/>
              <a:t>test’ to use</a:t>
            </a:r>
            <a:endParaRPr lang="en-GB" sz="3200" b="1" dirty="0"/>
          </a:p>
        </p:txBody>
      </p:sp>
      <p:sp>
        <p:nvSpPr>
          <p:cNvPr id="3" name="Content Placeholder 2"/>
          <p:cNvSpPr>
            <a:spLocks noGrp="1"/>
          </p:cNvSpPr>
          <p:nvPr>
            <p:ph idx="1"/>
          </p:nvPr>
        </p:nvSpPr>
        <p:spPr>
          <a:xfrm>
            <a:off x="251520" y="1196752"/>
            <a:ext cx="8550950" cy="3951337"/>
          </a:xfrm>
          <a:solidFill>
            <a:schemeClr val="accent6">
              <a:lumMod val="20000"/>
              <a:lumOff val="80000"/>
              <a:alpha val="51000"/>
            </a:schemeClr>
          </a:solidFill>
        </p:spPr>
        <p:txBody>
          <a:bodyPr>
            <a:normAutofit/>
          </a:bodyPr>
          <a:lstStyle/>
          <a:p>
            <a:pPr marL="0" indent="0">
              <a:buNone/>
            </a:pPr>
            <a:r>
              <a:rPr lang="en-GB" sz="2800" i="1" dirty="0" smtClean="0"/>
              <a:t>You need to know:</a:t>
            </a:r>
          </a:p>
          <a:p>
            <a:r>
              <a:rPr lang="en-GB" sz="2800" dirty="0" smtClean="0"/>
              <a:t>When to choose to use each of the following tests </a:t>
            </a:r>
            <a:r>
              <a:rPr lang="en-GB" sz="2800" dirty="0"/>
              <a:t>– Spearman’s Rho, </a:t>
            </a:r>
            <a:r>
              <a:rPr lang="en-GB" sz="2800" dirty="0" smtClean="0"/>
              <a:t>Mann-Whitney U, </a:t>
            </a:r>
            <a:r>
              <a:rPr lang="en-GB" sz="2800" dirty="0"/>
              <a:t>Wilcoxon, </a:t>
            </a:r>
            <a:r>
              <a:rPr lang="en-GB" sz="2800" dirty="0" smtClean="0"/>
              <a:t>Chi-Squared.</a:t>
            </a:r>
          </a:p>
          <a:p>
            <a:r>
              <a:rPr lang="en-GB" sz="2800" dirty="0" smtClean="0"/>
              <a:t>To be able to </a:t>
            </a:r>
            <a:r>
              <a:rPr lang="en-GB" sz="2800" u="sng" dirty="0" smtClean="0"/>
              <a:t>justify</a:t>
            </a:r>
            <a:r>
              <a:rPr lang="en-GB" sz="2800" dirty="0" smtClean="0"/>
              <a:t> your choice. E.g. The experiment is an </a:t>
            </a:r>
            <a:r>
              <a:rPr lang="en-GB" sz="2800" b="1" dirty="0"/>
              <a:t>independent groups </a:t>
            </a:r>
            <a:r>
              <a:rPr lang="en-GB" sz="2800" b="1" dirty="0" smtClean="0"/>
              <a:t>design</a:t>
            </a:r>
            <a:r>
              <a:rPr lang="en-GB" sz="2800" dirty="0" smtClean="0"/>
              <a:t>, using </a:t>
            </a:r>
            <a:r>
              <a:rPr lang="en-GB" sz="2800" b="1" dirty="0"/>
              <a:t>ordinal </a:t>
            </a:r>
            <a:r>
              <a:rPr lang="en-GB" sz="2800" b="1" dirty="0" smtClean="0"/>
              <a:t>data</a:t>
            </a:r>
            <a:r>
              <a:rPr lang="en-GB" sz="2800" dirty="0" smtClean="0"/>
              <a:t>, looking for a </a:t>
            </a:r>
            <a:r>
              <a:rPr lang="en-GB" sz="2800" b="1" dirty="0" smtClean="0"/>
              <a:t>difference</a:t>
            </a:r>
            <a:r>
              <a:rPr lang="en-GB" sz="2800" dirty="0" smtClean="0"/>
              <a:t>.</a:t>
            </a:r>
            <a:endParaRPr lang="en-GB" sz="2800" dirty="0"/>
          </a:p>
        </p:txBody>
      </p:sp>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Tree>
    <p:extLst>
      <p:ext uri="{BB962C8B-B14F-4D97-AF65-F5344CB8AC3E}">
        <p14:creationId xmlns:p14="http://schemas.microsoft.com/office/powerpoint/2010/main" val="194623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556927" y="116632"/>
            <a:ext cx="8041440" cy="1442674"/>
          </a:xfrm>
        </p:spPr>
        <p:txBody>
          <a:bodyPr/>
          <a:lstStyle/>
          <a:p>
            <a:pPr eaLnBrk="1" hangingPunct="1">
              <a:defRPr/>
            </a:pPr>
            <a:r>
              <a:rPr lang="en-GB" altLang="en-US" dirty="0" smtClean="0">
                <a:effectLst>
                  <a:outerShdw blurRad="38100" dist="38100" dir="2700000" algn="tl">
                    <a:srgbClr val="C0C0C0"/>
                  </a:outerShdw>
                </a:effectLst>
              </a:rPr>
              <a:t>Choice of Statistical Test</a:t>
            </a:r>
            <a:endParaRPr lang="en-US" altLang="en-US" dirty="0" smtClean="0">
              <a:effectLst>
                <a:outerShdw blurRad="38100" dist="38100" dir="2700000" algn="tl">
                  <a:srgbClr val="C0C0C0"/>
                </a:outerShdw>
              </a:effectLst>
            </a:endParaRPr>
          </a:p>
        </p:txBody>
      </p:sp>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85" y="1556792"/>
            <a:ext cx="85693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2" name="Oval 1"/>
          <p:cNvSpPr/>
          <p:nvPr/>
        </p:nvSpPr>
        <p:spPr>
          <a:xfrm>
            <a:off x="5940152" y="4797004"/>
            <a:ext cx="1368152" cy="1008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OR….</a:t>
            </a:r>
            <a:endParaRPr lang="en-GB" sz="2400" dirty="0"/>
          </a:p>
        </p:txBody>
      </p:sp>
    </p:spTree>
    <p:extLst>
      <p:ext uri="{BB962C8B-B14F-4D97-AF65-F5344CB8AC3E}">
        <p14:creationId xmlns:p14="http://schemas.microsoft.com/office/powerpoint/2010/main" val="1520993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43995"/>
            <a:ext cx="5548313"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556927" y="116632"/>
            <a:ext cx="8041440" cy="1442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altLang="en-US" smtClean="0">
                <a:effectLst>
                  <a:outerShdw blurRad="38100" dist="38100" dir="2700000" algn="tl">
                    <a:srgbClr val="C0C0C0"/>
                  </a:outerShdw>
                </a:effectLst>
              </a:rPr>
              <a:t>Choice of Statistical Test</a:t>
            </a:r>
            <a:endParaRPr lang="en-US" altLang="en-US" dirty="0" smtClean="0">
              <a:effectLst>
                <a:outerShdw blurRad="38100" dist="38100" dir="2700000" algn="tl">
                  <a:srgbClr val="C0C0C0"/>
                </a:outerShdw>
              </a:effectLst>
            </a:endParaRPr>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5" name="Oval 4"/>
          <p:cNvSpPr/>
          <p:nvPr/>
        </p:nvSpPr>
        <p:spPr>
          <a:xfrm>
            <a:off x="7310148" y="4797004"/>
            <a:ext cx="1368152" cy="1008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OR….</a:t>
            </a:r>
            <a:endParaRPr lang="en-GB" sz="2400" dirty="0"/>
          </a:p>
        </p:txBody>
      </p:sp>
    </p:spTree>
    <p:extLst>
      <p:ext uri="{BB962C8B-B14F-4D97-AF65-F5344CB8AC3E}">
        <p14:creationId xmlns:p14="http://schemas.microsoft.com/office/powerpoint/2010/main" val="2131705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56927" y="116632"/>
            <a:ext cx="8041440" cy="1442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altLang="en-US" smtClean="0">
                <a:solidFill>
                  <a:prstClr val="black">
                    <a:lumMod val="85000"/>
                    <a:lumOff val="15000"/>
                  </a:prstClr>
                </a:solidFill>
                <a:effectLst>
                  <a:outerShdw blurRad="38100" dist="38100" dir="2700000" algn="tl">
                    <a:srgbClr val="C0C0C0"/>
                  </a:outerShdw>
                </a:effectLst>
              </a:rPr>
              <a:t>Choice of Statistical Test</a:t>
            </a:r>
            <a:endParaRPr lang="en-US" altLang="en-US" dirty="0" smtClean="0">
              <a:solidFill>
                <a:prstClr val="black">
                  <a:lumMod val="85000"/>
                  <a:lumOff val="15000"/>
                </a:prstClr>
              </a:solidFill>
              <a:effectLst>
                <a:outerShdw blurRad="38100" dist="38100" dir="2700000" algn="tl">
                  <a:srgbClr val="C0C0C0"/>
                </a:outerShdw>
              </a:effectLst>
            </a:endParaRPr>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2" name="Rectangle 1"/>
          <p:cNvSpPr/>
          <p:nvPr/>
        </p:nvSpPr>
        <p:spPr>
          <a:xfrm>
            <a:off x="362891" y="1844824"/>
            <a:ext cx="5472608" cy="19442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effectLst>
                  <a:outerShdw blurRad="38100" dist="38100" dir="2700000" algn="tl">
                    <a:srgbClr val="000000">
                      <a:alpha val="43137"/>
                    </a:srgbClr>
                  </a:outerShdw>
                </a:effectLst>
              </a:rPr>
              <a:t>The one on the wall…</a:t>
            </a:r>
            <a:endParaRPr lang="en-GB" sz="3600" b="1" dirty="0">
              <a:effectLst>
                <a:outerShdw blurRad="38100" dist="38100" dir="2700000" algn="tl">
                  <a:srgbClr val="000000">
                    <a:alpha val="43137"/>
                  </a:srgbClr>
                </a:outerShdw>
              </a:effectLst>
            </a:endParaRPr>
          </a:p>
        </p:txBody>
      </p:sp>
      <p:sp>
        <p:nvSpPr>
          <p:cNvPr id="5" name="TextBox 4"/>
          <p:cNvSpPr txBox="1"/>
          <p:nvPr/>
        </p:nvSpPr>
        <p:spPr>
          <a:xfrm rot="21221435">
            <a:off x="6228184" y="1772816"/>
            <a:ext cx="2448272" cy="3170099"/>
          </a:xfrm>
          <a:prstGeom prst="rect">
            <a:avLst/>
          </a:prstGeom>
          <a:noFill/>
          <a:ln>
            <a:solidFill>
              <a:schemeClr val="tx1"/>
            </a:solidFill>
          </a:ln>
        </p:spPr>
        <p:txBody>
          <a:bodyPr wrap="square" rtlCol="0">
            <a:spAutoFit/>
          </a:bodyPr>
          <a:lstStyle/>
          <a:p>
            <a:r>
              <a:rPr lang="en-GB" sz="2000" dirty="0" smtClean="0"/>
              <a:t>Choose which ever one you think will work best for you…… then learn it!!!!!!</a:t>
            </a:r>
          </a:p>
          <a:p>
            <a:endParaRPr lang="en-GB" sz="2000" dirty="0" smtClean="0"/>
          </a:p>
          <a:p>
            <a:r>
              <a:rPr lang="en-GB" sz="2000" dirty="0" smtClean="0"/>
              <a:t>Easiest questions in the world if you have one in your head, difficult if not.</a:t>
            </a:r>
            <a:endParaRPr lang="en-GB" sz="2000" dirty="0"/>
          </a:p>
        </p:txBody>
      </p:sp>
    </p:spTree>
    <p:extLst>
      <p:ext uri="{BB962C8B-B14F-4D97-AF65-F5344CB8AC3E}">
        <p14:creationId xmlns:p14="http://schemas.microsoft.com/office/powerpoint/2010/main" val="442184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59400" y="260648"/>
            <a:ext cx="9036496" cy="720080"/>
          </a:xfrm>
          <a:solidFill>
            <a:schemeClr val="accent6">
              <a:lumMod val="20000"/>
              <a:lumOff val="80000"/>
            </a:schemeClr>
          </a:solidFill>
          <a:ln>
            <a:solidFill>
              <a:schemeClr val="tx1"/>
            </a:solidFill>
          </a:ln>
        </p:spPr>
        <p:txBody>
          <a:bodyPr/>
          <a:lstStyle/>
          <a:p>
            <a:pPr eaLnBrk="1" hangingPunct="1">
              <a:defRPr/>
            </a:pPr>
            <a:r>
              <a:rPr lang="en-GB" altLang="en-US" sz="4200" dirty="0" smtClean="0">
                <a:effectLst>
                  <a:outerShdw blurRad="38100" dist="38100" dir="2700000" algn="tl">
                    <a:srgbClr val="C0C0C0"/>
                  </a:outerShdw>
                </a:effectLst>
              </a:rPr>
              <a:t>Decision 1: What are you looking for?</a:t>
            </a:r>
            <a:endParaRPr lang="en-US" altLang="en-US" sz="4200" dirty="0" smtClean="0">
              <a:effectLst>
                <a:outerShdw blurRad="38100" dist="38100" dir="2700000" algn="tl">
                  <a:srgbClr val="C0C0C0"/>
                </a:outerShdw>
              </a:effectLst>
            </a:endParaRPr>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2" name="TextBox 1"/>
          <p:cNvSpPr txBox="1"/>
          <p:nvPr/>
        </p:nvSpPr>
        <p:spPr>
          <a:xfrm>
            <a:off x="593187" y="1667979"/>
            <a:ext cx="7920880" cy="3416320"/>
          </a:xfrm>
          <a:prstGeom prst="rect">
            <a:avLst/>
          </a:prstGeom>
          <a:noFill/>
        </p:spPr>
        <p:txBody>
          <a:bodyPr wrap="square" rtlCol="0">
            <a:spAutoFit/>
          </a:bodyPr>
          <a:lstStyle/>
          <a:p>
            <a:r>
              <a:rPr lang="en-GB" sz="2400" dirty="0" smtClean="0"/>
              <a:t>Think about the hypothesis. Are you looking for a difference or a correlation in your alternative hypothesis?</a:t>
            </a:r>
          </a:p>
          <a:p>
            <a:endParaRPr lang="en-GB" sz="2400" dirty="0"/>
          </a:p>
          <a:p>
            <a:r>
              <a:rPr lang="en-GB" sz="2400" dirty="0" smtClean="0"/>
              <a:t>E.g. </a:t>
            </a:r>
          </a:p>
          <a:p>
            <a:pPr marL="285750" indent="-285750">
              <a:buFont typeface="Arial" panose="020B0604020202020204" pitchFamily="34" charset="0"/>
              <a:buChar char="•"/>
            </a:pPr>
            <a:r>
              <a:rPr lang="en-GB" sz="2400" dirty="0" smtClean="0"/>
              <a:t>Motivational music </a:t>
            </a:r>
            <a:r>
              <a:rPr lang="en-GB" sz="2400" b="1" dirty="0" smtClean="0"/>
              <a:t>will lead to a difference </a:t>
            </a:r>
            <a:r>
              <a:rPr lang="en-GB" sz="2400" dirty="0" smtClean="0"/>
              <a:t>in performance level on a bleep test in 14 year old boys.</a:t>
            </a:r>
          </a:p>
          <a:p>
            <a:endParaRPr lang="en-GB" sz="2400" dirty="0" smtClean="0"/>
          </a:p>
          <a:p>
            <a:pPr marL="285750" indent="-285750">
              <a:buFont typeface="Arial" panose="020B0604020202020204" pitchFamily="34" charset="0"/>
              <a:buChar char="•"/>
            </a:pPr>
            <a:r>
              <a:rPr lang="en-GB" sz="2400" dirty="0" smtClean="0"/>
              <a:t>There will be a </a:t>
            </a:r>
            <a:r>
              <a:rPr lang="en-GB" sz="2400" b="1" dirty="0" smtClean="0"/>
              <a:t>correlation</a:t>
            </a:r>
            <a:r>
              <a:rPr lang="en-GB" sz="2400" dirty="0" smtClean="0"/>
              <a:t> </a:t>
            </a:r>
            <a:r>
              <a:rPr lang="en-GB" sz="2400" dirty="0"/>
              <a:t>between mathematical ability and musical </a:t>
            </a:r>
            <a:r>
              <a:rPr lang="en-GB" sz="2400" dirty="0" smtClean="0"/>
              <a:t>ability in 11 – 18 year olds.</a:t>
            </a:r>
            <a:endParaRPr lang="en-GB" sz="2400" dirty="0"/>
          </a:p>
        </p:txBody>
      </p:sp>
      <p:grpSp>
        <p:nvGrpSpPr>
          <p:cNvPr id="7" name="Group 6"/>
          <p:cNvGrpSpPr/>
          <p:nvPr/>
        </p:nvGrpSpPr>
        <p:grpSpPr>
          <a:xfrm>
            <a:off x="539552" y="1484784"/>
            <a:ext cx="8280920" cy="2880320"/>
            <a:chOff x="539552" y="1484784"/>
            <a:chExt cx="8280920" cy="2880320"/>
          </a:xfrm>
        </p:grpSpPr>
        <p:cxnSp>
          <p:nvCxnSpPr>
            <p:cNvPr id="6" name="Straight Arrow Connector 5"/>
            <p:cNvCxnSpPr/>
            <p:nvPr/>
          </p:nvCxnSpPr>
          <p:spPr>
            <a:xfrm flipH="1">
              <a:off x="3419872" y="2276872"/>
              <a:ext cx="576064" cy="208823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539552" y="1484784"/>
              <a:ext cx="828092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If your investigating a </a:t>
              </a:r>
              <a:r>
                <a:rPr lang="en-GB" sz="2800" b="1" dirty="0" smtClean="0"/>
                <a:t>correlation </a:t>
              </a:r>
              <a:r>
                <a:rPr lang="en-GB" sz="2800" dirty="0" smtClean="0"/>
                <a:t>(and therefore want to test for a significant correlation) use SPEARMAN’S Rho.</a:t>
              </a:r>
              <a:endParaRPr lang="en-GB" sz="2800" dirty="0"/>
            </a:p>
          </p:txBody>
        </p:sp>
      </p:grpSp>
      <p:grpSp>
        <p:nvGrpSpPr>
          <p:cNvPr id="10" name="Group 9"/>
          <p:cNvGrpSpPr/>
          <p:nvPr/>
        </p:nvGrpSpPr>
        <p:grpSpPr>
          <a:xfrm>
            <a:off x="540862" y="1527060"/>
            <a:ext cx="8280920" cy="1831389"/>
            <a:chOff x="540862" y="1527060"/>
            <a:chExt cx="8280920" cy="1831389"/>
          </a:xfrm>
        </p:grpSpPr>
        <p:cxnSp>
          <p:nvCxnSpPr>
            <p:cNvPr id="12" name="Straight Arrow Connector 11"/>
            <p:cNvCxnSpPr/>
            <p:nvPr/>
          </p:nvCxnSpPr>
          <p:spPr>
            <a:xfrm flipH="1">
              <a:off x="5684765" y="2314333"/>
              <a:ext cx="288032" cy="1044116"/>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40862" y="1527060"/>
              <a:ext cx="8280920" cy="122413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Difference = Chi squared, Mann Witney U, Wilcoxon</a:t>
              </a:r>
              <a:endParaRPr lang="en-GB" sz="2800" dirty="0"/>
            </a:p>
          </p:txBody>
        </p:sp>
      </p:grpSp>
    </p:spTree>
    <p:extLst>
      <p:ext uri="{BB962C8B-B14F-4D97-AF65-F5344CB8AC3E}">
        <p14:creationId xmlns:p14="http://schemas.microsoft.com/office/powerpoint/2010/main" val="951042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59400" y="260648"/>
            <a:ext cx="9036496" cy="1224136"/>
          </a:xfrm>
          <a:solidFill>
            <a:schemeClr val="accent6">
              <a:lumMod val="20000"/>
              <a:lumOff val="80000"/>
            </a:schemeClr>
          </a:solidFill>
          <a:ln>
            <a:solidFill>
              <a:schemeClr val="tx1"/>
            </a:solidFill>
          </a:ln>
        </p:spPr>
        <p:txBody>
          <a:bodyPr/>
          <a:lstStyle/>
          <a:p>
            <a:pPr eaLnBrk="1" hangingPunct="1">
              <a:defRPr/>
            </a:pPr>
            <a:r>
              <a:rPr lang="en-GB" altLang="en-US" sz="4200" dirty="0" smtClean="0">
                <a:effectLst>
                  <a:outerShdw blurRad="38100" dist="38100" dir="2700000" algn="tl">
                    <a:srgbClr val="C0C0C0"/>
                  </a:outerShdw>
                </a:effectLst>
              </a:rPr>
              <a:t>Decision 2: What type of data are you using?</a:t>
            </a:r>
            <a:endParaRPr lang="en-US" altLang="en-US" sz="4200" dirty="0" smtClean="0">
              <a:effectLst>
                <a:outerShdw blurRad="38100" dist="38100" dir="2700000" algn="tl">
                  <a:srgbClr val="C0C0C0"/>
                </a:outerShdw>
              </a:effectLst>
            </a:endParaRPr>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Tree>
    <p:extLst>
      <p:ext uri="{BB962C8B-B14F-4D97-AF65-F5344CB8AC3E}">
        <p14:creationId xmlns:p14="http://schemas.microsoft.com/office/powerpoint/2010/main" val="2099094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TotalTime>
  <Words>2315</Words>
  <Application>Microsoft Office PowerPoint</Application>
  <PresentationFormat>On-screen Show (4:3)</PresentationFormat>
  <Paragraphs>242</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Sketchbook</vt:lpstr>
      <vt:lpstr>How do we test whether results are ‘significant’?</vt:lpstr>
      <vt:lpstr>Why use stats tests?</vt:lpstr>
      <vt:lpstr>PowerPoint Presentation</vt:lpstr>
      <vt:lpstr>Selecting an ‘inferential statistical test’ to use</vt:lpstr>
      <vt:lpstr>Choice of Statistical Test</vt:lpstr>
      <vt:lpstr>PowerPoint Presentation</vt:lpstr>
      <vt:lpstr>PowerPoint Presentation</vt:lpstr>
      <vt:lpstr>Decision 1: What are you looking for?</vt:lpstr>
      <vt:lpstr>Decision 2: What type of data are you using?</vt:lpstr>
      <vt:lpstr>PowerPoint Presentation</vt:lpstr>
      <vt:lpstr>PowerPoint Presentation</vt:lpstr>
      <vt:lpstr>PowerPoint Presentation</vt:lpstr>
      <vt:lpstr>PowerPoint Presentation</vt:lpstr>
      <vt:lpstr>Decision 2: What experimental design was used?</vt:lpstr>
      <vt:lpstr>Which does your investigation need?</vt:lpstr>
      <vt:lpstr>Activity</vt:lpstr>
      <vt:lpstr>PowerPoint Presentation</vt:lpstr>
      <vt:lpstr>Recap…</vt:lpstr>
      <vt:lpstr>Spearman’s Rank (Rho)</vt:lpstr>
      <vt:lpstr>Spearman’s Rank (Rho)</vt:lpstr>
      <vt:lpstr>Spearman’s Rank (Rho)</vt:lpstr>
      <vt:lpstr>The other tests…</vt:lpstr>
      <vt:lpstr>Previous exam question example</vt:lpstr>
      <vt:lpstr>Previous exam question example</vt:lpstr>
      <vt:lpstr>Previous exam question example</vt:lpstr>
      <vt:lpstr>Putting your knowledge together: Testing for significance</vt:lpstr>
      <vt:lpstr>Putting your knowledge together: Testing for significance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31</cp:revision>
  <dcterms:created xsi:type="dcterms:W3CDTF">2014-09-21T08:17:14Z</dcterms:created>
  <dcterms:modified xsi:type="dcterms:W3CDTF">2014-12-11T22:07:09Z</dcterms:modified>
</cp:coreProperties>
</file>