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58"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2855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00989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54969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D6EC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D6EC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2C4A5B-BDBD-4846-83D6-680D0B7804A1}" type="slidenum">
              <a:rPr lang="en-US">
                <a:solidFill>
                  <a:srgbClr val="D6ECFF"/>
                </a:solidFill>
              </a:rPr>
              <a:pPr>
                <a:defRPr/>
              </a:pPr>
              <a:t>‹#›</a:t>
            </a:fld>
            <a:endParaRPr lang="en-US">
              <a:solidFill>
                <a:srgbClr val="D6ECFF"/>
              </a:solidFill>
            </a:endParaRPr>
          </a:p>
        </p:txBody>
      </p:sp>
    </p:spTree>
    <p:extLst>
      <p:ext uri="{BB962C8B-B14F-4D97-AF65-F5344CB8AC3E}">
        <p14:creationId xmlns:p14="http://schemas.microsoft.com/office/powerpoint/2010/main" val="1371538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31844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084544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35207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289260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8406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186539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16262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93828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D3C74-367C-4CB7-B2A7-6135CD5E07EB}" type="datetimeFigureOut">
              <a:rPr lang="en-GB" smtClean="0">
                <a:solidFill>
                  <a:prstClr val="black">
                    <a:tint val="75000"/>
                  </a:prstClr>
                </a:solidFill>
              </a:rPr>
              <a:pPr/>
              <a:t>20/05/2015</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8DD07-D76C-44CB-AD25-908E931B27B7}"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96885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431" y="692696"/>
            <a:ext cx="7010177" cy="5056820"/>
          </a:xfrm>
        </p:spPr>
        <p:txBody>
          <a:bodyPr>
            <a:normAutofit fontScale="55000" lnSpcReduction="20000"/>
          </a:bodyPr>
          <a:lstStyle/>
          <a:p>
            <a:pPr marL="0" indent="0">
              <a:buNone/>
            </a:pPr>
            <a:r>
              <a:rPr lang="en-GB" dirty="0">
                <a:solidFill>
                  <a:srgbClr val="FFC000"/>
                </a:solidFill>
              </a:rPr>
              <a:t>Asch wanted to know how likely it would be for an individual to go against a group norm when there is no </a:t>
            </a:r>
            <a:r>
              <a:rPr lang="en-GB" dirty="0" smtClean="0">
                <a:solidFill>
                  <a:srgbClr val="FFC000"/>
                </a:solidFill>
              </a:rPr>
              <a:t>uncertainty (unlike </a:t>
            </a:r>
            <a:r>
              <a:rPr lang="en-GB" dirty="0" err="1" smtClean="0">
                <a:solidFill>
                  <a:srgbClr val="FFC000"/>
                </a:solidFill>
              </a:rPr>
              <a:t>Sherif’s</a:t>
            </a:r>
            <a:r>
              <a:rPr lang="en-GB" dirty="0" smtClean="0">
                <a:solidFill>
                  <a:srgbClr val="FFC000"/>
                </a:solidFill>
              </a:rPr>
              <a:t> research), </a:t>
            </a:r>
            <a:r>
              <a:rPr lang="en-GB" dirty="0">
                <a:solidFill>
                  <a:srgbClr val="FFC000"/>
                </a:solidFill>
              </a:rPr>
              <a:t>and they actually </a:t>
            </a:r>
            <a:r>
              <a:rPr lang="en-GB" dirty="0" smtClean="0">
                <a:solidFill>
                  <a:srgbClr val="FFC000"/>
                </a:solidFill>
              </a:rPr>
              <a:t>knew </a:t>
            </a:r>
            <a:r>
              <a:rPr lang="en-GB" dirty="0">
                <a:solidFill>
                  <a:srgbClr val="FFC000"/>
                </a:solidFill>
              </a:rPr>
              <a:t>the </a:t>
            </a:r>
            <a:r>
              <a:rPr lang="en-GB" dirty="0" smtClean="0">
                <a:solidFill>
                  <a:srgbClr val="FFC000"/>
                </a:solidFill>
              </a:rPr>
              <a:t>right answer.</a:t>
            </a:r>
          </a:p>
          <a:p>
            <a:pPr marL="0" indent="0">
              <a:buNone/>
            </a:pPr>
            <a:r>
              <a:rPr lang="en-GB" dirty="0" smtClean="0">
                <a:solidFill>
                  <a:schemeClr val="tx2">
                    <a:lumMod val="20000"/>
                    <a:lumOff val="80000"/>
                  </a:schemeClr>
                </a:solidFill>
              </a:rPr>
              <a:t>In </a:t>
            </a:r>
            <a:r>
              <a:rPr lang="en-GB" dirty="0">
                <a:solidFill>
                  <a:schemeClr val="tx2">
                    <a:lumMod val="20000"/>
                    <a:lumOff val="80000"/>
                  </a:schemeClr>
                </a:solidFill>
              </a:rPr>
              <a:t>Asch’s studies he studied conformity in groups of six to </a:t>
            </a:r>
            <a:r>
              <a:rPr lang="en-GB" dirty="0" smtClean="0">
                <a:solidFill>
                  <a:schemeClr val="tx2">
                    <a:lumMod val="20000"/>
                    <a:lumOff val="80000"/>
                  </a:schemeClr>
                </a:solidFill>
              </a:rPr>
              <a:t>nine men. </a:t>
            </a:r>
            <a:r>
              <a:rPr lang="en-GB" dirty="0">
                <a:solidFill>
                  <a:schemeClr val="tx2">
                    <a:lumMod val="20000"/>
                    <a:lumOff val="80000"/>
                  </a:schemeClr>
                </a:solidFill>
              </a:rPr>
              <a:t>There was one participant, and the rest of </a:t>
            </a:r>
            <a:r>
              <a:rPr lang="en-GB" dirty="0" smtClean="0">
                <a:solidFill>
                  <a:schemeClr val="tx2">
                    <a:lumMod val="20000"/>
                    <a:lumOff val="80000"/>
                  </a:schemeClr>
                </a:solidFill>
              </a:rPr>
              <a:t>the 6 -8 </a:t>
            </a:r>
            <a:r>
              <a:rPr lang="en-GB" dirty="0">
                <a:solidFill>
                  <a:schemeClr val="tx2">
                    <a:lumMod val="20000"/>
                    <a:lumOff val="80000"/>
                  </a:schemeClr>
                </a:solidFill>
              </a:rPr>
              <a:t>people in the group were </a:t>
            </a:r>
            <a:r>
              <a:rPr lang="en-GB" b="1" dirty="0">
                <a:solidFill>
                  <a:schemeClr val="tx2">
                    <a:lumMod val="20000"/>
                    <a:lumOff val="80000"/>
                  </a:schemeClr>
                </a:solidFill>
              </a:rPr>
              <a:t>confederates</a:t>
            </a:r>
            <a:r>
              <a:rPr lang="en-GB" dirty="0">
                <a:solidFill>
                  <a:schemeClr val="tx2">
                    <a:lumMod val="20000"/>
                    <a:lumOff val="80000"/>
                  </a:schemeClr>
                </a:solidFill>
              </a:rPr>
              <a:t> (people who were pretending to be participants). Asch told the participants that he was testing visual perception and showed the group lines of different lengths. Each person in turn had to say whether line A, B or C was the same length as the test </a:t>
            </a:r>
            <a:r>
              <a:rPr lang="en-GB" dirty="0" smtClean="0">
                <a:solidFill>
                  <a:schemeClr val="tx2">
                    <a:lumMod val="20000"/>
                    <a:lumOff val="80000"/>
                  </a:schemeClr>
                </a:solidFill>
              </a:rPr>
              <a:t>line. The </a:t>
            </a:r>
            <a:r>
              <a:rPr lang="en-GB" dirty="0">
                <a:solidFill>
                  <a:schemeClr val="tx2">
                    <a:lumMod val="20000"/>
                    <a:lumOff val="80000"/>
                  </a:schemeClr>
                </a:solidFill>
              </a:rPr>
              <a:t>‘real’ participant was one of the last to give their judgement. </a:t>
            </a:r>
            <a:endParaRPr lang="en-GB" dirty="0" smtClean="0">
              <a:solidFill>
                <a:schemeClr val="tx2">
                  <a:lumMod val="20000"/>
                  <a:lumOff val="80000"/>
                </a:schemeClr>
              </a:solidFill>
            </a:endParaRPr>
          </a:p>
          <a:p>
            <a:pPr marL="0" indent="0">
              <a:buNone/>
            </a:pPr>
            <a:r>
              <a:rPr lang="en-GB" dirty="0" smtClean="0">
                <a:solidFill>
                  <a:schemeClr val="accent2">
                    <a:lumMod val="40000"/>
                    <a:lumOff val="60000"/>
                  </a:schemeClr>
                </a:solidFill>
              </a:rPr>
              <a:t>Asch found that the </a:t>
            </a:r>
            <a:r>
              <a:rPr lang="en-GB" dirty="0">
                <a:solidFill>
                  <a:schemeClr val="accent2">
                    <a:lumMod val="40000"/>
                    <a:lumOff val="60000"/>
                  </a:schemeClr>
                </a:solidFill>
              </a:rPr>
              <a:t>participant </a:t>
            </a:r>
            <a:r>
              <a:rPr lang="en-GB" dirty="0" smtClean="0">
                <a:solidFill>
                  <a:schemeClr val="accent2">
                    <a:lumMod val="40000"/>
                    <a:lumOff val="60000"/>
                  </a:schemeClr>
                </a:solidFill>
              </a:rPr>
              <a:t>in the group often </a:t>
            </a:r>
            <a:r>
              <a:rPr lang="en-GB" dirty="0">
                <a:solidFill>
                  <a:schemeClr val="accent2">
                    <a:lumMod val="40000"/>
                    <a:lumOff val="60000"/>
                  </a:schemeClr>
                </a:solidFill>
              </a:rPr>
              <a:t>gave the same answer as the confederates. It was found that </a:t>
            </a:r>
            <a:r>
              <a:rPr lang="en-GB" b="1" dirty="0" smtClean="0">
                <a:solidFill>
                  <a:schemeClr val="accent2">
                    <a:lumMod val="40000"/>
                    <a:lumOff val="60000"/>
                  </a:schemeClr>
                </a:solidFill>
              </a:rPr>
              <a:t>37% </a:t>
            </a:r>
            <a:r>
              <a:rPr lang="en-GB" b="1" dirty="0">
                <a:solidFill>
                  <a:schemeClr val="accent2">
                    <a:lumMod val="40000"/>
                    <a:lumOff val="60000"/>
                  </a:schemeClr>
                </a:solidFill>
              </a:rPr>
              <a:t>of participants conformed </a:t>
            </a:r>
            <a:r>
              <a:rPr lang="en-GB" dirty="0">
                <a:solidFill>
                  <a:schemeClr val="accent2">
                    <a:lumMod val="40000"/>
                    <a:lumOff val="60000"/>
                  </a:schemeClr>
                </a:solidFill>
              </a:rPr>
              <a:t>to the rest of the group on most of the occasions when the group was wrong, and overall 75% of participants conformed to the wrong answer at least once. When participants were interviewed afterwards most said they knew they were giving the wrong answer but they </a:t>
            </a:r>
            <a:r>
              <a:rPr lang="en-GB" b="1" dirty="0">
                <a:solidFill>
                  <a:schemeClr val="accent2">
                    <a:lumMod val="40000"/>
                    <a:lumOff val="60000"/>
                  </a:schemeClr>
                </a:solidFill>
              </a:rPr>
              <a:t>didn’t want to look a fool or upset the experiment</a:t>
            </a:r>
            <a:r>
              <a:rPr lang="en-GB" b="1" dirty="0" smtClean="0">
                <a:solidFill>
                  <a:schemeClr val="accent2">
                    <a:lumMod val="40000"/>
                    <a:lumOff val="60000"/>
                  </a:schemeClr>
                </a:solidFill>
              </a:rPr>
              <a:t>.</a:t>
            </a:r>
          </a:p>
          <a:p>
            <a:pPr marL="0" indent="0">
              <a:buNone/>
            </a:pPr>
            <a:r>
              <a:rPr lang="en-GB" dirty="0" smtClean="0">
                <a:solidFill>
                  <a:schemeClr val="accent3">
                    <a:lumMod val="60000"/>
                    <a:lumOff val="40000"/>
                  </a:schemeClr>
                </a:solidFill>
              </a:rPr>
              <a:t>Asch therefore concluded that the participants conformed because they wanted to fit in with the group, but privately did not agree with groups view on line length. The experiment is therefore evidence for </a:t>
            </a:r>
            <a:r>
              <a:rPr lang="en-GB" b="1" dirty="0" smtClean="0">
                <a:solidFill>
                  <a:schemeClr val="accent3">
                    <a:lumMod val="60000"/>
                    <a:lumOff val="40000"/>
                  </a:schemeClr>
                </a:solidFill>
              </a:rPr>
              <a:t>normative social influence.</a:t>
            </a:r>
            <a:endParaRPr lang="en-GB" b="1" dirty="0">
              <a:solidFill>
                <a:schemeClr val="accent3">
                  <a:lumMod val="60000"/>
                  <a:lumOff val="40000"/>
                </a:schemeClr>
              </a:solidFill>
            </a:endParaRPr>
          </a:p>
        </p:txBody>
      </p:sp>
      <p:sp>
        <p:nvSpPr>
          <p:cNvPr id="4" name="TextBox 3"/>
          <p:cNvSpPr txBox="1"/>
          <p:nvPr/>
        </p:nvSpPr>
        <p:spPr>
          <a:xfrm>
            <a:off x="-5325" y="574951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00" b="1" i="1" u="sng" dirty="0">
                <a:solidFill>
                  <a:prstClr val="black"/>
                </a:solidFill>
                <a:latin typeface="Comic Sans MS" panose="030F0702030302020204" pitchFamily="66" charset="0"/>
              </a:rPr>
              <a:t>Learning objectives</a:t>
            </a:r>
            <a:r>
              <a:rPr lang="en-GB" sz="1600" b="1" i="1" u="sng" dirty="0" smtClean="0">
                <a:solidFill>
                  <a:prstClr val="black"/>
                </a:solidFill>
                <a:latin typeface="Comic Sans MS" panose="030F0702030302020204" pitchFamily="66" charset="0"/>
              </a:rPr>
              <a:t>:</a:t>
            </a:r>
          </a:p>
          <a:p>
            <a:r>
              <a:rPr lang="en-GB" sz="1600" dirty="0" smtClean="0">
                <a:solidFill>
                  <a:prstClr val="black"/>
                </a:solidFill>
                <a:latin typeface="Comic Sans MS" panose="030F0702030302020204" pitchFamily="66" charset="0"/>
              </a:rPr>
              <a:t>To OUTLINE and EVALUATE Asch’s procedure.</a:t>
            </a:r>
          </a:p>
          <a:p>
            <a:r>
              <a:rPr lang="en-GB" sz="1600" dirty="0" smtClean="0">
                <a:solidFill>
                  <a:prstClr val="black"/>
                </a:solidFill>
                <a:latin typeface="Comic Sans MS" panose="030F0702030302020204" pitchFamily="66" charset="0"/>
              </a:rPr>
              <a:t>To KNOW how variations of Asch’s study (including group size, presence of an ally and task difficulty) led to changes in levels of conformity.</a:t>
            </a:r>
            <a:endParaRPr lang="en-GB" sz="1600" dirty="0">
              <a:solidFill>
                <a:prstClr val="black"/>
              </a:solidFill>
              <a:latin typeface="Comic Sans MS" panose="030F07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1608" y="1772816"/>
            <a:ext cx="1537790" cy="16684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52798" y="0"/>
            <a:ext cx="8678081" cy="769441"/>
          </a:xfrm>
          <a:prstGeom prst="rect">
            <a:avLst/>
          </a:prstGeom>
          <a:noFill/>
        </p:spPr>
        <p:txBody>
          <a:bodyPr wrap="none" lIns="91440" tIns="45720" rIns="91440" bIns="45720">
            <a:spAutoFit/>
          </a:bodyPr>
          <a:lstStyle/>
          <a:p>
            <a:pPr algn="ctr"/>
            <a:r>
              <a:rPr lang="en-US"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Asch’s line experiment </a:t>
            </a:r>
            <a:r>
              <a:rPr lang="en-US" sz="4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study recap…</a:t>
            </a:r>
            <a:endParaRPr lang="en-US" sz="4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Rectangle 4"/>
          <p:cNvSpPr/>
          <p:nvPr/>
        </p:nvSpPr>
        <p:spPr>
          <a:xfrm>
            <a:off x="39205" y="830997"/>
            <a:ext cx="511679" cy="769441"/>
          </a:xfrm>
          <a:prstGeom prst="rect">
            <a:avLst/>
          </a:prstGeom>
          <a:noFill/>
        </p:spPr>
        <p:txBody>
          <a:bodyPr wrap="none" lIns="91440" tIns="45720" rIns="91440" bIns="45720">
            <a:spAutoFit/>
          </a:bodyPr>
          <a:lstStyle/>
          <a:p>
            <a:pPr algn="ctr"/>
            <a:r>
              <a:rPr lang="en-US" sz="4400" b="0" cap="none" spc="0" dirty="0" smtClean="0">
                <a:ln w="18415" cmpd="sng">
                  <a:solidFill>
                    <a:srgbClr val="FFFFFF"/>
                  </a:solidFill>
                  <a:prstDash val="solid"/>
                </a:ln>
                <a:solidFill>
                  <a:srgbClr val="FFC000"/>
                </a:solidFill>
                <a:effectLst>
                  <a:outerShdw blurRad="63500" dir="3600000" algn="tl" rotWithShape="0">
                    <a:srgbClr val="000000">
                      <a:alpha val="70000"/>
                    </a:srgbClr>
                  </a:outerShdw>
                </a:effectLst>
              </a:rPr>
              <a:t>A</a:t>
            </a:r>
            <a:endParaRPr lang="en-US" sz="5400" b="0" cap="none" spc="0" dirty="0">
              <a:ln w="18415" cmpd="sng">
                <a:solidFill>
                  <a:srgbClr val="FFFFFF"/>
                </a:solidFill>
                <a:prstDash val="solid"/>
              </a:ln>
              <a:solidFill>
                <a:srgbClr val="FFC000"/>
              </a:solidFill>
              <a:effectLst>
                <a:outerShdw blurRad="63500" dir="3600000" algn="tl" rotWithShape="0">
                  <a:srgbClr val="000000">
                    <a:alpha val="70000"/>
                  </a:srgbClr>
                </a:outerShdw>
              </a:effectLst>
            </a:endParaRPr>
          </a:p>
        </p:txBody>
      </p:sp>
      <p:sp>
        <p:nvSpPr>
          <p:cNvPr id="7" name="Rectangle 6"/>
          <p:cNvSpPr/>
          <p:nvPr/>
        </p:nvSpPr>
        <p:spPr>
          <a:xfrm>
            <a:off x="65019" y="1837581"/>
            <a:ext cx="476412" cy="769441"/>
          </a:xfrm>
          <a:prstGeom prst="rect">
            <a:avLst/>
          </a:prstGeom>
          <a:noFill/>
        </p:spPr>
        <p:txBody>
          <a:bodyPr wrap="none" lIns="91440" tIns="45720" rIns="91440" bIns="45720">
            <a:spAutoFit/>
          </a:bodyPr>
          <a:lstStyle/>
          <a:p>
            <a:pPr algn="ctr"/>
            <a:r>
              <a:rPr lang="en-US" sz="4400" b="0" cap="none" spc="0" dirty="0" smtClean="0">
                <a:ln w="18415" cmpd="sng">
                  <a:solidFill>
                    <a:srgbClr val="FFFFFF"/>
                  </a:solidFill>
                  <a:prstDash val="solid"/>
                </a:ln>
                <a:solidFill>
                  <a:schemeClr val="tx2">
                    <a:lumMod val="20000"/>
                    <a:lumOff val="80000"/>
                  </a:schemeClr>
                </a:solidFill>
                <a:effectLst>
                  <a:outerShdw blurRad="63500" dir="3600000" algn="tl" rotWithShape="0">
                    <a:srgbClr val="000000">
                      <a:alpha val="70000"/>
                    </a:srgbClr>
                  </a:outerShdw>
                </a:effectLst>
              </a:rPr>
              <a:t>P</a:t>
            </a:r>
            <a:endParaRPr lang="en-US" sz="5400" b="0" cap="none" spc="0" dirty="0">
              <a:ln w="18415" cmpd="sng">
                <a:solidFill>
                  <a:srgbClr val="FFFFFF"/>
                </a:solidFill>
                <a:prstDash val="solid"/>
              </a:ln>
              <a:solidFill>
                <a:schemeClr val="tx2">
                  <a:lumMod val="20000"/>
                  <a:lumOff val="80000"/>
                </a:schemeClr>
              </a:solidFill>
              <a:effectLst>
                <a:outerShdw blurRad="63500" dir="3600000" algn="tl" rotWithShape="0">
                  <a:srgbClr val="000000">
                    <a:alpha val="70000"/>
                  </a:srgbClr>
                </a:outerShdw>
              </a:effectLst>
            </a:endParaRPr>
          </a:p>
        </p:txBody>
      </p:sp>
      <p:sp>
        <p:nvSpPr>
          <p:cNvPr id="8" name="Rectangle 7"/>
          <p:cNvSpPr/>
          <p:nvPr/>
        </p:nvSpPr>
        <p:spPr>
          <a:xfrm>
            <a:off x="97079" y="3140968"/>
            <a:ext cx="444352" cy="769441"/>
          </a:xfrm>
          <a:prstGeom prst="rect">
            <a:avLst/>
          </a:prstGeom>
          <a:noFill/>
        </p:spPr>
        <p:txBody>
          <a:bodyPr wrap="none" lIns="91440" tIns="45720" rIns="91440" bIns="45720">
            <a:spAutoFit/>
          </a:bodyPr>
          <a:lstStyle/>
          <a:p>
            <a:pPr algn="ctr"/>
            <a:r>
              <a:rPr lang="en-US" sz="4400" dirty="0">
                <a:ln w="18415" cmpd="sng">
                  <a:solidFill>
                    <a:srgbClr val="FFFFFF"/>
                  </a:solidFill>
                  <a:prstDash val="solid"/>
                </a:ln>
                <a:solidFill>
                  <a:schemeClr val="accent2">
                    <a:lumMod val="40000"/>
                    <a:lumOff val="60000"/>
                  </a:schemeClr>
                </a:solidFill>
                <a:effectLst>
                  <a:outerShdw blurRad="63500" dir="3600000" algn="tl" rotWithShape="0">
                    <a:srgbClr val="000000">
                      <a:alpha val="70000"/>
                    </a:srgbClr>
                  </a:outerShdw>
                </a:effectLst>
              </a:rPr>
              <a:t>F</a:t>
            </a:r>
            <a:endParaRPr lang="en-US" sz="5400" b="0" cap="none" spc="0" dirty="0">
              <a:ln w="18415" cmpd="sng">
                <a:solidFill>
                  <a:srgbClr val="FFFFFF"/>
                </a:solidFill>
                <a:prstDash val="solid"/>
              </a:ln>
              <a:solidFill>
                <a:schemeClr val="accent2">
                  <a:lumMod val="40000"/>
                  <a:lumOff val="60000"/>
                </a:schemeClr>
              </a:solidFill>
              <a:effectLst>
                <a:outerShdw blurRad="63500" dir="3600000" algn="tl" rotWithShape="0">
                  <a:srgbClr val="000000">
                    <a:alpha val="70000"/>
                  </a:srgbClr>
                </a:outerShdw>
              </a:effectLst>
            </a:endParaRPr>
          </a:p>
        </p:txBody>
      </p:sp>
      <p:sp>
        <p:nvSpPr>
          <p:cNvPr id="9" name="Rectangle 8"/>
          <p:cNvSpPr/>
          <p:nvPr/>
        </p:nvSpPr>
        <p:spPr>
          <a:xfrm>
            <a:off x="72868" y="4637290"/>
            <a:ext cx="486030" cy="769441"/>
          </a:xfrm>
          <a:prstGeom prst="rect">
            <a:avLst/>
          </a:prstGeom>
          <a:noFill/>
        </p:spPr>
        <p:txBody>
          <a:bodyPr wrap="none" lIns="91440" tIns="45720" rIns="91440" bIns="45720">
            <a:spAutoFit/>
          </a:bodyPr>
          <a:lstStyle/>
          <a:p>
            <a:pPr algn="ctr"/>
            <a:r>
              <a:rPr lang="en-US" sz="4400" b="0" cap="none" spc="0" dirty="0" smtClean="0">
                <a:ln w="18415" cmpd="sng">
                  <a:solidFill>
                    <a:srgbClr val="FFFFFF"/>
                  </a:solidFill>
                  <a:prstDash val="solid"/>
                </a:ln>
                <a:solidFill>
                  <a:schemeClr val="accent3">
                    <a:lumMod val="75000"/>
                  </a:schemeClr>
                </a:solidFill>
                <a:effectLst>
                  <a:outerShdw blurRad="63500" dir="3600000" algn="tl" rotWithShape="0">
                    <a:srgbClr val="000000">
                      <a:alpha val="70000"/>
                    </a:srgbClr>
                  </a:outerShdw>
                </a:effectLst>
              </a:rPr>
              <a:t>C</a:t>
            </a:r>
            <a:endParaRPr lang="en-US" sz="4400" b="0" cap="none" spc="0" dirty="0">
              <a:ln w="18415" cmpd="sng">
                <a:solidFill>
                  <a:srgbClr val="FFFFFF"/>
                </a:solidFill>
                <a:prstDash val="solid"/>
              </a:ln>
              <a:solidFill>
                <a:schemeClr val="accent3">
                  <a:lumMod val="75000"/>
                </a:schemeClr>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89027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25" y="574951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00" b="1" i="1" u="sng" dirty="0">
                <a:solidFill>
                  <a:prstClr val="black"/>
                </a:solidFill>
                <a:latin typeface="Comic Sans MS" panose="030F0702030302020204" pitchFamily="66" charset="0"/>
              </a:rPr>
              <a:t>Learning objectives</a:t>
            </a:r>
            <a:r>
              <a:rPr lang="en-GB" sz="1600" b="1" i="1" u="sng" dirty="0" smtClean="0">
                <a:solidFill>
                  <a:prstClr val="black"/>
                </a:solidFill>
                <a:latin typeface="Comic Sans MS" panose="030F0702030302020204" pitchFamily="66" charset="0"/>
              </a:rPr>
              <a:t>:</a:t>
            </a:r>
          </a:p>
          <a:p>
            <a:r>
              <a:rPr lang="en-GB" sz="1600" dirty="0" smtClean="0">
                <a:solidFill>
                  <a:prstClr val="black"/>
                </a:solidFill>
                <a:latin typeface="Comic Sans MS" panose="030F0702030302020204" pitchFamily="66" charset="0"/>
              </a:rPr>
              <a:t>To OUTLINE and EVALUATE Asch’s procedure.</a:t>
            </a:r>
          </a:p>
          <a:p>
            <a:r>
              <a:rPr lang="en-GB" sz="1600" dirty="0" smtClean="0">
                <a:solidFill>
                  <a:prstClr val="black"/>
                </a:solidFill>
                <a:latin typeface="Comic Sans MS" panose="030F0702030302020204" pitchFamily="66" charset="0"/>
              </a:rPr>
              <a:t>To KNOW how variations of Asch’s study (including group size, presence of an ally and task difficulty) led to changes in levels of conformity.</a:t>
            </a:r>
            <a:endParaRPr lang="en-GB" sz="1600" dirty="0">
              <a:solidFill>
                <a:prstClr val="black"/>
              </a:solidFill>
              <a:latin typeface="Comic Sans MS" panose="030F0702030302020204" pitchFamily="66"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985" b="15548"/>
          <a:stretch/>
        </p:blipFill>
        <p:spPr bwMode="auto">
          <a:xfrm>
            <a:off x="7832460" y="187088"/>
            <a:ext cx="1195078" cy="1164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1"/>
            <a:ext cx="7832460" cy="954107"/>
          </a:xfrm>
          <a:prstGeom prst="rect">
            <a:avLst/>
          </a:prstGeom>
          <a:noFill/>
        </p:spPr>
        <p:txBody>
          <a:bodyPr wrap="square" lIns="91440" tIns="45720" rIns="91440" bIns="45720">
            <a:spAutoFit/>
          </a:bodyPr>
          <a:lstStyle/>
          <a:p>
            <a:r>
              <a:rPr lang="en-US" sz="28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Factors that affect likelihood to conform:</a:t>
            </a:r>
          </a:p>
          <a:p>
            <a:r>
              <a:rPr lang="en-US" sz="2800" b="1" dirty="0" smtClean="0">
                <a:ln w="1905"/>
                <a:solidFill>
                  <a:srgbClr val="1F497D">
                    <a:lumMod val="40000"/>
                    <a:lumOff val="60000"/>
                  </a:srgbClr>
                </a:solidFill>
                <a:effectLst>
                  <a:innerShdw blurRad="69850" dist="43180" dir="5400000">
                    <a:srgbClr val="000000">
                      <a:alpha val="65000"/>
                    </a:srgbClr>
                  </a:innerShdw>
                </a:effectLst>
              </a:rPr>
              <a:t>Evidence from </a:t>
            </a:r>
            <a:r>
              <a:rPr lang="en-US" sz="2800" b="1" i="1" dirty="0">
                <a:ln w="1905"/>
                <a:solidFill>
                  <a:srgbClr val="1F497D">
                    <a:lumMod val="40000"/>
                    <a:lumOff val="60000"/>
                  </a:srgbClr>
                </a:solidFill>
                <a:effectLst>
                  <a:innerShdw blurRad="69850" dist="43180" dir="5400000">
                    <a:srgbClr val="000000">
                      <a:alpha val="65000"/>
                    </a:srgbClr>
                  </a:innerShdw>
                </a:effectLst>
              </a:rPr>
              <a:t>v</a:t>
            </a:r>
            <a:r>
              <a:rPr lang="en-US" sz="2800" b="1" i="1" dirty="0" smtClean="0">
                <a:ln w="1905"/>
                <a:solidFill>
                  <a:srgbClr val="1F497D">
                    <a:lumMod val="40000"/>
                    <a:lumOff val="60000"/>
                  </a:srgbClr>
                </a:solidFill>
                <a:effectLst>
                  <a:innerShdw blurRad="69850" dist="43180" dir="5400000">
                    <a:srgbClr val="000000">
                      <a:alpha val="65000"/>
                    </a:srgbClr>
                  </a:innerShdw>
                </a:effectLst>
              </a:rPr>
              <a:t>ariations</a:t>
            </a:r>
            <a:r>
              <a:rPr lang="en-US" sz="2800" b="1" dirty="0" smtClean="0">
                <a:ln w="1905"/>
                <a:solidFill>
                  <a:srgbClr val="1F497D">
                    <a:lumMod val="40000"/>
                    <a:lumOff val="60000"/>
                  </a:srgbClr>
                </a:solidFill>
                <a:effectLst>
                  <a:innerShdw blurRad="69850" dist="43180" dir="5400000">
                    <a:srgbClr val="000000">
                      <a:alpha val="65000"/>
                    </a:srgbClr>
                  </a:innerShdw>
                </a:effectLst>
              </a:rPr>
              <a:t> of Asch’s experiment…</a:t>
            </a:r>
            <a:endParaRPr lang="en-US" sz="2800" b="1" dirty="0">
              <a:ln w="1905"/>
              <a:solidFill>
                <a:srgbClr val="1F497D">
                  <a:lumMod val="40000"/>
                  <a:lumOff val="60000"/>
                </a:srgbClr>
              </a:solidFill>
              <a:effectLst>
                <a:innerShdw blurRad="69850" dist="43180" dir="5400000">
                  <a:srgbClr val="000000">
                    <a:alpha val="65000"/>
                  </a:srgbClr>
                </a:innerShdw>
              </a:effectLs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8" y="1593418"/>
            <a:ext cx="3445492" cy="258755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Oval 5"/>
          <p:cNvSpPr/>
          <p:nvPr/>
        </p:nvSpPr>
        <p:spPr>
          <a:xfrm>
            <a:off x="897213" y="983985"/>
            <a:ext cx="3168352" cy="1656184"/>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GB" sz="3600" dirty="0" smtClean="0">
                <a:solidFill>
                  <a:prstClr val="white"/>
                </a:solidFill>
                <a:latin typeface="Comic Sans MS" panose="030F0702030302020204" pitchFamily="66" charset="0"/>
              </a:rPr>
              <a:t>1. Group Size</a:t>
            </a:r>
            <a:endParaRPr lang="en-GB" dirty="0">
              <a:solidFill>
                <a:prstClr val="white"/>
              </a:solidFill>
            </a:endParaRPr>
          </a:p>
        </p:txBody>
      </p:sp>
      <p:sp>
        <p:nvSpPr>
          <p:cNvPr id="7" name="TextBox 6"/>
          <p:cNvSpPr txBox="1"/>
          <p:nvPr/>
        </p:nvSpPr>
        <p:spPr>
          <a:xfrm>
            <a:off x="27797" y="2887194"/>
            <a:ext cx="5336291" cy="2862322"/>
          </a:xfrm>
          <a:prstGeom prst="rect">
            <a:avLst/>
          </a:prstGeom>
          <a:noFill/>
        </p:spPr>
        <p:txBody>
          <a:bodyPr wrap="square" rtlCol="0">
            <a:spAutoFit/>
          </a:bodyPr>
          <a:lstStyle/>
          <a:p>
            <a:r>
              <a:rPr lang="en-GB" b="1" dirty="0" smtClean="0">
                <a:solidFill>
                  <a:prstClr val="white"/>
                </a:solidFill>
              </a:rPr>
              <a:t>The size of the group of confederates </a:t>
            </a:r>
            <a:r>
              <a:rPr lang="en-GB" dirty="0" smtClean="0">
                <a:solidFill>
                  <a:prstClr val="white"/>
                </a:solidFill>
              </a:rPr>
              <a:t>affected the level of conformity – up to a point. </a:t>
            </a:r>
          </a:p>
          <a:p>
            <a:r>
              <a:rPr lang="en-GB" dirty="0" smtClean="0">
                <a:solidFill>
                  <a:prstClr val="white"/>
                </a:solidFill>
              </a:rPr>
              <a:t>The bigger the group, the higher the likelihood of conformity, up to 3 people. After this number, level of conformity levelled off.</a:t>
            </a:r>
          </a:p>
          <a:p>
            <a:r>
              <a:rPr lang="en-GB" dirty="0" smtClean="0">
                <a:solidFill>
                  <a:prstClr val="white"/>
                </a:solidFill>
              </a:rPr>
              <a:t>This shows that a </a:t>
            </a:r>
            <a:r>
              <a:rPr lang="en-GB" b="1" dirty="0" smtClean="0">
                <a:solidFill>
                  <a:prstClr val="white"/>
                </a:solidFill>
              </a:rPr>
              <a:t>small majority is not enough to induce conformity</a:t>
            </a:r>
            <a:r>
              <a:rPr lang="en-GB" dirty="0" smtClean="0">
                <a:solidFill>
                  <a:prstClr val="white"/>
                </a:solidFill>
              </a:rPr>
              <a:t>, but that equally it makes little difference whether it is a ‘significant’ majority or a massive majority.</a:t>
            </a:r>
          </a:p>
          <a:p>
            <a:endParaRPr lang="en-GB" dirty="0">
              <a:solidFill>
                <a:prstClr val="white"/>
              </a:solidFill>
            </a:endParaRPr>
          </a:p>
        </p:txBody>
      </p:sp>
    </p:spTree>
    <p:extLst>
      <p:ext uri="{BB962C8B-B14F-4D97-AF65-F5344CB8AC3E}">
        <p14:creationId xmlns:p14="http://schemas.microsoft.com/office/powerpoint/2010/main" val="13263035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25" y="574951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00" b="1" i="1" u="sng" dirty="0">
                <a:solidFill>
                  <a:prstClr val="black"/>
                </a:solidFill>
                <a:latin typeface="Comic Sans MS" panose="030F0702030302020204" pitchFamily="66" charset="0"/>
              </a:rPr>
              <a:t>Learning objectives</a:t>
            </a:r>
            <a:r>
              <a:rPr lang="en-GB" sz="1600" b="1" i="1" u="sng" dirty="0" smtClean="0">
                <a:solidFill>
                  <a:prstClr val="black"/>
                </a:solidFill>
                <a:latin typeface="Comic Sans MS" panose="030F0702030302020204" pitchFamily="66" charset="0"/>
              </a:rPr>
              <a:t>:</a:t>
            </a:r>
          </a:p>
          <a:p>
            <a:r>
              <a:rPr lang="en-GB" sz="1600" dirty="0" smtClean="0">
                <a:solidFill>
                  <a:prstClr val="black"/>
                </a:solidFill>
                <a:latin typeface="Comic Sans MS" panose="030F0702030302020204" pitchFamily="66" charset="0"/>
              </a:rPr>
              <a:t>To OUTLINE and EVALUATE Asch’s procedure.</a:t>
            </a:r>
          </a:p>
          <a:p>
            <a:r>
              <a:rPr lang="en-GB" sz="1600" dirty="0" smtClean="0">
                <a:solidFill>
                  <a:prstClr val="black"/>
                </a:solidFill>
                <a:latin typeface="Comic Sans MS" panose="030F0702030302020204" pitchFamily="66" charset="0"/>
              </a:rPr>
              <a:t>To KNOW how variations of Asch’s study (including group size, presence of an ally and task difficulty) led to changes in levels of conformity.</a:t>
            </a:r>
            <a:endParaRPr lang="en-GB" sz="1600" dirty="0">
              <a:solidFill>
                <a:prstClr val="black"/>
              </a:solidFill>
              <a:latin typeface="Comic Sans MS" panose="030F0702030302020204" pitchFamily="66"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985" b="15548"/>
          <a:stretch/>
        </p:blipFill>
        <p:spPr bwMode="auto">
          <a:xfrm>
            <a:off x="7832460" y="187088"/>
            <a:ext cx="1195078" cy="1164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1"/>
            <a:ext cx="7832460" cy="954107"/>
          </a:xfrm>
          <a:prstGeom prst="rect">
            <a:avLst/>
          </a:prstGeom>
          <a:noFill/>
        </p:spPr>
        <p:txBody>
          <a:bodyPr wrap="square" lIns="91440" tIns="45720" rIns="91440" bIns="45720">
            <a:spAutoFit/>
          </a:bodyPr>
          <a:lstStyle/>
          <a:p>
            <a:r>
              <a:rPr lang="en-U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Factors that affect likelihood to conform:</a:t>
            </a:r>
          </a:p>
          <a:p>
            <a:r>
              <a:rPr lang="en-US" sz="2800" b="1" dirty="0" smtClean="0">
                <a:ln w="1905"/>
                <a:solidFill>
                  <a:schemeClr val="tx2">
                    <a:lumMod val="40000"/>
                    <a:lumOff val="60000"/>
                  </a:schemeClr>
                </a:solidFill>
                <a:effectLst>
                  <a:innerShdw blurRad="69850" dist="43180" dir="5400000">
                    <a:srgbClr val="000000">
                      <a:alpha val="65000"/>
                    </a:srgbClr>
                  </a:innerShdw>
                </a:effectLst>
              </a:rPr>
              <a:t>Evidence from </a:t>
            </a:r>
            <a:r>
              <a:rPr lang="en-US" sz="2800" b="1" i="1" dirty="0">
                <a:ln w="1905"/>
                <a:solidFill>
                  <a:schemeClr val="tx2">
                    <a:lumMod val="40000"/>
                    <a:lumOff val="60000"/>
                  </a:schemeClr>
                </a:solidFill>
                <a:effectLst>
                  <a:innerShdw blurRad="69850" dist="43180" dir="5400000">
                    <a:srgbClr val="000000">
                      <a:alpha val="65000"/>
                    </a:srgbClr>
                  </a:innerShdw>
                </a:effectLst>
              </a:rPr>
              <a:t>v</a:t>
            </a:r>
            <a:r>
              <a:rPr lang="en-US" sz="2800" b="1" i="1" cap="none" spc="0" dirty="0" smtClean="0">
                <a:ln w="1905"/>
                <a:solidFill>
                  <a:schemeClr val="tx2">
                    <a:lumMod val="40000"/>
                    <a:lumOff val="60000"/>
                  </a:schemeClr>
                </a:solidFill>
                <a:effectLst>
                  <a:innerShdw blurRad="69850" dist="43180" dir="5400000">
                    <a:srgbClr val="000000">
                      <a:alpha val="65000"/>
                    </a:srgbClr>
                  </a:innerShdw>
                </a:effectLst>
              </a:rPr>
              <a:t>ariations</a:t>
            </a:r>
            <a:r>
              <a:rPr lang="en-US" sz="2800" b="1" cap="none" spc="0" dirty="0" smtClean="0">
                <a:ln w="1905"/>
                <a:solidFill>
                  <a:schemeClr val="tx2">
                    <a:lumMod val="40000"/>
                    <a:lumOff val="60000"/>
                  </a:schemeClr>
                </a:solidFill>
                <a:effectLst>
                  <a:innerShdw blurRad="69850" dist="43180" dir="5400000">
                    <a:srgbClr val="000000">
                      <a:alpha val="65000"/>
                    </a:srgbClr>
                  </a:innerShdw>
                </a:effectLst>
              </a:rPr>
              <a:t> of Asch’s experiment…</a:t>
            </a:r>
            <a:endParaRPr lang="en-US" sz="2800" b="1" cap="none" spc="0" dirty="0">
              <a:ln w="1905"/>
              <a:solidFill>
                <a:schemeClr val="tx2">
                  <a:lumMod val="40000"/>
                  <a:lumOff val="60000"/>
                </a:schemeClr>
              </a:solidFill>
              <a:effectLst>
                <a:innerShdw blurRad="69850" dist="43180" dir="5400000">
                  <a:srgbClr val="000000">
                    <a:alpha val="65000"/>
                  </a:srgbClr>
                </a:innerShdw>
              </a:effectLst>
            </a:endParaRPr>
          </a:p>
        </p:txBody>
      </p:sp>
      <p:sp>
        <p:nvSpPr>
          <p:cNvPr id="6" name="Oval 5"/>
          <p:cNvSpPr/>
          <p:nvPr/>
        </p:nvSpPr>
        <p:spPr>
          <a:xfrm>
            <a:off x="467545" y="1196752"/>
            <a:ext cx="3744415" cy="1656184"/>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GB" sz="3600" dirty="0" smtClean="0">
                <a:latin typeface="Comic Sans MS" panose="030F0702030302020204" pitchFamily="66" charset="0"/>
              </a:rPr>
              <a:t>2. Presence of an ally</a:t>
            </a:r>
            <a:endParaRPr lang="en-GB" dirty="0"/>
          </a:p>
        </p:txBody>
      </p:sp>
      <p:sp>
        <p:nvSpPr>
          <p:cNvPr id="7" name="TextBox 6"/>
          <p:cNvSpPr txBox="1"/>
          <p:nvPr/>
        </p:nvSpPr>
        <p:spPr>
          <a:xfrm>
            <a:off x="35228" y="3501008"/>
            <a:ext cx="8992310" cy="1631216"/>
          </a:xfrm>
          <a:prstGeom prst="rect">
            <a:avLst/>
          </a:prstGeom>
          <a:noFill/>
        </p:spPr>
        <p:txBody>
          <a:bodyPr wrap="square" rtlCol="0">
            <a:spAutoFit/>
          </a:bodyPr>
          <a:lstStyle/>
          <a:p>
            <a:r>
              <a:rPr lang="en-GB" sz="2000" dirty="0" smtClean="0">
                <a:solidFill>
                  <a:schemeClr val="bg1"/>
                </a:solidFill>
              </a:rPr>
              <a:t>The presence of </a:t>
            </a:r>
            <a:r>
              <a:rPr lang="en-GB" sz="2000" b="1" dirty="0" smtClean="0">
                <a:solidFill>
                  <a:schemeClr val="bg1"/>
                </a:solidFill>
              </a:rPr>
              <a:t>another person who disagreed </a:t>
            </a:r>
            <a:r>
              <a:rPr lang="en-GB" sz="2000" dirty="0" smtClean="0">
                <a:solidFill>
                  <a:schemeClr val="bg1"/>
                </a:solidFill>
              </a:rPr>
              <a:t>with the group (a confederate told to give the correct answer to line length) meant that the participant </a:t>
            </a:r>
            <a:r>
              <a:rPr lang="en-GB" sz="2000" b="1" dirty="0" smtClean="0">
                <a:solidFill>
                  <a:schemeClr val="bg1"/>
                </a:solidFill>
              </a:rPr>
              <a:t>was less likely to conform </a:t>
            </a:r>
            <a:r>
              <a:rPr lang="en-GB" sz="2000" dirty="0" smtClean="0">
                <a:solidFill>
                  <a:schemeClr val="bg1"/>
                </a:solidFill>
              </a:rPr>
              <a:t>(conformity dropped from 37% to 25%)</a:t>
            </a:r>
          </a:p>
          <a:p>
            <a:r>
              <a:rPr lang="en-GB" sz="2000" dirty="0" smtClean="0">
                <a:solidFill>
                  <a:schemeClr val="bg1"/>
                </a:solidFill>
              </a:rPr>
              <a:t>This suggests that a group being </a:t>
            </a:r>
            <a:r>
              <a:rPr lang="en-GB" sz="2000" b="1" dirty="0" smtClean="0">
                <a:solidFill>
                  <a:schemeClr val="bg1"/>
                </a:solidFill>
              </a:rPr>
              <a:t>unanimous</a:t>
            </a:r>
            <a:r>
              <a:rPr lang="en-GB" sz="2000" dirty="0" smtClean="0">
                <a:solidFill>
                  <a:schemeClr val="bg1"/>
                </a:solidFill>
              </a:rPr>
              <a:t> is an important factor in influencing conformity.</a:t>
            </a: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3634" y="1700808"/>
            <a:ext cx="4460863" cy="15995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31163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25" y="574951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00" b="1" i="1" u="sng" dirty="0">
                <a:solidFill>
                  <a:prstClr val="black"/>
                </a:solidFill>
                <a:latin typeface="Comic Sans MS" panose="030F0702030302020204" pitchFamily="66" charset="0"/>
              </a:rPr>
              <a:t>Learning objectives</a:t>
            </a:r>
            <a:r>
              <a:rPr lang="en-GB" sz="1600" b="1" i="1" u="sng" dirty="0" smtClean="0">
                <a:solidFill>
                  <a:prstClr val="black"/>
                </a:solidFill>
                <a:latin typeface="Comic Sans MS" panose="030F0702030302020204" pitchFamily="66" charset="0"/>
              </a:rPr>
              <a:t>:</a:t>
            </a:r>
          </a:p>
          <a:p>
            <a:r>
              <a:rPr lang="en-GB" sz="1600" dirty="0" smtClean="0">
                <a:solidFill>
                  <a:prstClr val="black"/>
                </a:solidFill>
                <a:latin typeface="Comic Sans MS" panose="030F0702030302020204" pitchFamily="66" charset="0"/>
              </a:rPr>
              <a:t>To OUTLINE and EVALUATE Asch’s procedure.</a:t>
            </a:r>
          </a:p>
          <a:p>
            <a:r>
              <a:rPr lang="en-GB" sz="1600" dirty="0" smtClean="0">
                <a:solidFill>
                  <a:prstClr val="black"/>
                </a:solidFill>
                <a:latin typeface="Comic Sans MS" panose="030F0702030302020204" pitchFamily="66" charset="0"/>
              </a:rPr>
              <a:t>To KNOW how variations of Asch’s study (including group size, presence of an ally and task difficulty) led to changes in levels of conformity.</a:t>
            </a:r>
            <a:endParaRPr lang="en-GB" sz="1600" dirty="0">
              <a:solidFill>
                <a:prstClr val="black"/>
              </a:solidFill>
              <a:latin typeface="Comic Sans MS" panose="030F0702030302020204" pitchFamily="66"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985" b="15548"/>
          <a:stretch/>
        </p:blipFill>
        <p:spPr bwMode="auto">
          <a:xfrm>
            <a:off x="7832460" y="187088"/>
            <a:ext cx="1195078" cy="1164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1"/>
            <a:ext cx="7832460" cy="954107"/>
          </a:xfrm>
          <a:prstGeom prst="rect">
            <a:avLst/>
          </a:prstGeom>
          <a:noFill/>
        </p:spPr>
        <p:txBody>
          <a:bodyPr wrap="square" lIns="91440" tIns="45720" rIns="91440" bIns="45720">
            <a:spAutoFit/>
          </a:bodyPr>
          <a:lstStyle/>
          <a:p>
            <a:r>
              <a:rPr lang="en-US" sz="28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Factors that affect likelihood to conform:</a:t>
            </a:r>
          </a:p>
          <a:p>
            <a:r>
              <a:rPr lang="en-US" sz="2800" b="1" dirty="0" smtClean="0">
                <a:ln w="1905"/>
                <a:solidFill>
                  <a:srgbClr val="1F497D">
                    <a:lumMod val="40000"/>
                    <a:lumOff val="60000"/>
                  </a:srgbClr>
                </a:solidFill>
                <a:effectLst>
                  <a:innerShdw blurRad="69850" dist="43180" dir="5400000">
                    <a:srgbClr val="000000">
                      <a:alpha val="65000"/>
                    </a:srgbClr>
                  </a:innerShdw>
                </a:effectLst>
              </a:rPr>
              <a:t>Evidence from </a:t>
            </a:r>
            <a:r>
              <a:rPr lang="en-US" sz="2800" b="1" i="1" dirty="0">
                <a:ln w="1905"/>
                <a:solidFill>
                  <a:srgbClr val="1F497D">
                    <a:lumMod val="40000"/>
                    <a:lumOff val="60000"/>
                  </a:srgbClr>
                </a:solidFill>
                <a:effectLst>
                  <a:innerShdw blurRad="69850" dist="43180" dir="5400000">
                    <a:srgbClr val="000000">
                      <a:alpha val="65000"/>
                    </a:srgbClr>
                  </a:innerShdw>
                </a:effectLst>
              </a:rPr>
              <a:t>v</a:t>
            </a:r>
            <a:r>
              <a:rPr lang="en-US" sz="2800" b="1" i="1" dirty="0" smtClean="0">
                <a:ln w="1905"/>
                <a:solidFill>
                  <a:srgbClr val="1F497D">
                    <a:lumMod val="40000"/>
                    <a:lumOff val="60000"/>
                  </a:srgbClr>
                </a:solidFill>
                <a:effectLst>
                  <a:innerShdw blurRad="69850" dist="43180" dir="5400000">
                    <a:srgbClr val="000000">
                      <a:alpha val="65000"/>
                    </a:srgbClr>
                  </a:innerShdw>
                </a:effectLst>
              </a:rPr>
              <a:t>ariations</a:t>
            </a:r>
            <a:r>
              <a:rPr lang="en-US" sz="2800" b="1" dirty="0" smtClean="0">
                <a:ln w="1905"/>
                <a:solidFill>
                  <a:srgbClr val="1F497D">
                    <a:lumMod val="40000"/>
                    <a:lumOff val="60000"/>
                  </a:srgbClr>
                </a:solidFill>
                <a:effectLst>
                  <a:innerShdw blurRad="69850" dist="43180" dir="5400000">
                    <a:srgbClr val="000000">
                      <a:alpha val="65000"/>
                    </a:srgbClr>
                  </a:innerShdw>
                </a:effectLst>
              </a:rPr>
              <a:t> of Asch’s experiment…</a:t>
            </a:r>
            <a:endParaRPr lang="en-US" sz="2800" b="1" dirty="0">
              <a:ln w="1905"/>
              <a:solidFill>
                <a:srgbClr val="1F497D">
                  <a:lumMod val="40000"/>
                  <a:lumOff val="60000"/>
                </a:srgbClr>
              </a:solidFill>
              <a:effectLst>
                <a:innerShdw blurRad="69850" dist="43180" dir="5400000">
                  <a:srgbClr val="000000">
                    <a:alpha val="65000"/>
                  </a:srgbClr>
                </a:innerShdw>
              </a:effectLst>
            </a:endParaRPr>
          </a:p>
        </p:txBody>
      </p:sp>
      <p:sp>
        <p:nvSpPr>
          <p:cNvPr id="6" name="Oval 5"/>
          <p:cNvSpPr/>
          <p:nvPr/>
        </p:nvSpPr>
        <p:spPr>
          <a:xfrm>
            <a:off x="467545" y="1196752"/>
            <a:ext cx="3744415" cy="1656184"/>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3600" dirty="0" smtClean="0">
                <a:solidFill>
                  <a:prstClr val="white"/>
                </a:solidFill>
                <a:latin typeface="Comic Sans MS" panose="030F0702030302020204" pitchFamily="66" charset="0"/>
              </a:rPr>
              <a:t>3. Task difficulty</a:t>
            </a:r>
            <a:endParaRPr lang="en-GB" dirty="0">
              <a:solidFill>
                <a:prstClr val="white"/>
              </a:solidFill>
            </a:endParaRPr>
          </a:p>
        </p:txBody>
      </p:sp>
      <p:sp>
        <p:nvSpPr>
          <p:cNvPr id="7" name="TextBox 6"/>
          <p:cNvSpPr txBox="1"/>
          <p:nvPr/>
        </p:nvSpPr>
        <p:spPr>
          <a:xfrm>
            <a:off x="35228" y="3501008"/>
            <a:ext cx="8992310" cy="1631216"/>
          </a:xfrm>
          <a:prstGeom prst="rect">
            <a:avLst/>
          </a:prstGeom>
          <a:noFill/>
        </p:spPr>
        <p:txBody>
          <a:bodyPr wrap="square" rtlCol="0">
            <a:spAutoFit/>
          </a:bodyPr>
          <a:lstStyle/>
          <a:p>
            <a:r>
              <a:rPr lang="en-GB" sz="2000" dirty="0" smtClean="0">
                <a:solidFill>
                  <a:prstClr val="white"/>
                </a:solidFill>
              </a:rPr>
              <a:t>When the line matching task was made </a:t>
            </a:r>
            <a:r>
              <a:rPr lang="en-GB" sz="2000" b="1" dirty="0" smtClean="0">
                <a:solidFill>
                  <a:prstClr val="white"/>
                </a:solidFill>
              </a:rPr>
              <a:t>harder</a:t>
            </a:r>
            <a:r>
              <a:rPr lang="en-GB" sz="2000" dirty="0" smtClean="0">
                <a:solidFill>
                  <a:prstClr val="white"/>
                </a:solidFill>
              </a:rPr>
              <a:t> (more ambiguous) conformity </a:t>
            </a:r>
            <a:r>
              <a:rPr lang="en-GB" sz="2000" b="1" dirty="0" smtClean="0">
                <a:solidFill>
                  <a:prstClr val="white"/>
                </a:solidFill>
              </a:rPr>
              <a:t>increased</a:t>
            </a:r>
            <a:r>
              <a:rPr lang="en-GB" sz="2000" dirty="0" smtClean="0">
                <a:solidFill>
                  <a:prstClr val="white"/>
                </a:solidFill>
              </a:rPr>
              <a:t>. </a:t>
            </a:r>
          </a:p>
          <a:p>
            <a:r>
              <a:rPr lang="en-GB" sz="2000" dirty="0" smtClean="0">
                <a:solidFill>
                  <a:prstClr val="white"/>
                </a:solidFill>
              </a:rPr>
              <a:t>This is because the participant thought it more likely the group were </a:t>
            </a:r>
            <a:r>
              <a:rPr lang="en-GB" sz="2000" b="1" dirty="0" smtClean="0">
                <a:solidFill>
                  <a:prstClr val="white"/>
                </a:solidFill>
              </a:rPr>
              <a:t>correct</a:t>
            </a:r>
            <a:r>
              <a:rPr lang="en-GB" sz="2000" dirty="0" smtClean="0">
                <a:solidFill>
                  <a:prstClr val="white"/>
                </a:solidFill>
              </a:rPr>
              <a:t>. Therefore the level to which a person knows they’re right influences conformity, as people begin to conform due to </a:t>
            </a:r>
            <a:r>
              <a:rPr lang="en-GB" sz="2000" b="1" dirty="0" smtClean="0">
                <a:solidFill>
                  <a:prstClr val="white"/>
                </a:solidFill>
              </a:rPr>
              <a:t>informational social influence</a:t>
            </a:r>
            <a:r>
              <a:rPr lang="en-GB" sz="2000" dirty="0" smtClean="0">
                <a:solidFill>
                  <a:prstClr val="white"/>
                </a:solidFill>
              </a:rPr>
              <a:t>, as well as NSI.</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8064" y="1772816"/>
            <a:ext cx="3017153" cy="15664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1199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25" y="5749516"/>
            <a:ext cx="9144000" cy="1107996"/>
          </a:xfrm>
          <a:prstGeom prst="rect">
            <a:avLst/>
          </a:prstGeom>
          <a:solidFill>
            <a:srgbClr val="FFC000"/>
          </a:solidFill>
          <a:ln w="57150">
            <a:solidFill>
              <a:schemeClr val="accent6">
                <a:lumMod val="75000"/>
              </a:schemeClr>
            </a:solidFill>
          </a:ln>
        </p:spPr>
        <p:txBody>
          <a:bodyPr wrap="square" rtlCol="0">
            <a:spAutoFit/>
          </a:bodyPr>
          <a:lstStyle/>
          <a:p>
            <a:r>
              <a:rPr lang="en-GB" sz="1600" b="1" i="1" u="sng" dirty="0">
                <a:solidFill>
                  <a:prstClr val="black"/>
                </a:solidFill>
                <a:latin typeface="Comic Sans MS" panose="030F0702030302020204" pitchFamily="66" charset="0"/>
              </a:rPr>
              <a:t>Learning objectives</a:t>
            </a:r>
            <a:r>
              <a:rPr lang="en-GB" sz="1600" b="1" i="1" u="sng" dirty="0" smtClean="0">
                <a:solidFill>
                  <a:prstClr val="black"/>
                </a:solidFill>
                <a:latin typeface="Comic Sans MS" panose="030F0702030302020204" pitchFamily="66" charset="0"/>
              </a:rPr>
              <a:t>:</a:t>
            </a:r>
          </a:p>
          <a:p>
            <a:r>
              <a:rPr lang="en-GB" sz="1600" dirty="0" smtClean="0">
                <a:solidFill>
                  <a:prstClr val="black"/>
                </a:solidFill>
                <a:latin typeface="Comic Sans MS" panose="030F0702030302020204" pitchFamily="66" charset="0"/>
              </a:rPr>
              <a:t>To OUTLINE and EVALUATE Asch’s procedure.</a:t>
            </a:r>
          </a:p>
          <a:p>
            <a:r>
              <a:rPr lang="en-GB" sz="1600" dirty="0" smtClean="0">
                <a:solidFill>
                  <a:prstClr val="black"/>
                </a:solidFill>
                <a:latin typeface="Comic Sans MS" panose="030F0702030302020204" pitchFamily="66" charset="0"/>
              </a:rPr>
              <a:t>To KNOW how variations of Asch’s study (including group size, presence of an ally and task difficulty) led to changes in levels of conformity.</a:t>
            </a:r>
            <a:endParaRPr lang="en-GB" sz="1600" dirty="0">
              <a:solidFill>
                <a:prstClr val="black"/>
              </a:solidFill>
              <a:latin typeface="Comic Sans MS" panose="030F0702030302020204" pitchFamily="66" charset="0"/>
            </a:endParaRPr>
          </a:p>
        </p:txBody>
      </p:sp>
      <p:sp>
        <p:nvSpPr>
          <p:cNvPr id="5" name="Rectangle 4"/>
          <p:cNvSpPr/>
          <p:nvPr/>
        </p:nvSpPr>
        <p:spPr>
          <a:xfrm>
            <a:off x="0" y="-1"/>
            <a:ext cx="7832460" cy="1077218"/>
          </a:xfrm>
          <a:prstGeom prst="rect">
            <a:avLst/>
          </a:prstGeom>
          <a:noFill/>
        </p:spPr>
        <p:txBody>
          <a:bodyPr wrap="square" lIns="91440" tIns="45720" rIns="91440" bIns="45720">
            <a:spAutoFit/>
          </a:bodyPr>
          <a:lstStyle/>
          <a:p>
            <a:r>
              <a:rPr lang="en-US" sz="3600" b="1" i="1" u="sng"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outerShdw blurRad="38100" dist="38100" dir="2700000" algn="tl">
                    <a:srgbClr val="000000">
                      <a:alpha val="43137"/>
                    </a:srgbClr>
                  </a:outerShdw>
                </a:effectLst>
              </a:rPr>
              <a:t>Evaluating</a:t>
            </a:r>
            <a:r>
              <a:rPr lang="en-US" sz="28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rPr>
              <a:t> (A02) findings from </a:t>
            </a:r>
            <a:r>
              <a:rPr lang="en-US" sz="2800" b="1" i="1" dirty="0" smtClean="0">
                <a:ln w="1905"/>
                <a:solidFill>
                  <a:srgbClr val="1F497D">
                    <a:lumMod val="40000"/>
                    <a:lumOff val="60000"/>
                  </a:srgbClr>
                </a:solidFill>
                <a:effectLst>
                  <a:innerShdw blurRad="69850" dist="43180" dir="5400000">
                    <a:srgbClr val="000000">
                      <a:alpha val="65000"/>
                    </a:srgbClr>
                  </a:innerShdw>
                </a:effectLst>
              </a:rPr>
              <a:t>variations</a:t>
            </a:r>
            <a:r>
              <a:rPr lang="en-US" sz="2800" b="1" dirty="0" smtClean="0">
                <a:ln w="1905"/>
                <a:solidFill>
                  <a:srgbClr val="1F497D">
                    <a:lumMod val="40000"/>
                    <a:lumOff val="60000"/>
                  </a:srgbClr>
                </a:solidFill>
                <a:effectLst>
                  <a:innerShdw blurRad="69850" dist="43180" dir="5400000">
                    <a:srgbClr val="000000">
                      <a:alpha val="65000"/>
                    </a:srgbClr>
                  </a:innerShdw>
                </a:effectLst>
              </a:rPr>
              <a:t> of Asch’s experiment…</a:t>
            </a:r>
            <a:endParaRPr lang="en-US" sz="2800" b="1" dirty="0">
              <a:ln w="1905"/>
              <a:solidFill>
                <a:srgbClr val="1F497D">
                  <a:lumMod val="40000"/>
                  <a:lumOff val="60000"/>
                </a:srgbClr>
              </a:solidFill>
              <a:effectLst>
                <a:innerShdw blurRad="69850" dist="43180" dir="5400000">
                  <a:srgbClr val="000000">
                    <a:alpha val="65000"/>
                  </a:srgbClr>
                </a:innerShdw>
              </a:effectLst>
            </a:endParaRPr>
          </a:p>
        </p:txBody>
      </p:sp>
      <p:sp>
        <p:nvSpPr>
          <p:cNvPr id="3" name="TextBox 2"/>
          <p:cNvSpPr txBox="1"/>
          <p:nvPr/>
        </p:nvSpPr>
        <p:spPr>
          <a:xfrm>
            <a:off x="189780" y="1484784"/>
            <a:ext cx="8753789" cy="3816429"/>
          </a:xfrm>
          <a:prstGeom prst="rect">
            <a:avLst/>
          </a:prstGeom>
          <a:noFill/>
        </p:spPr>
        <p:txBody>
          <a:bodyPr wrap="square" rtlCol="0">
            <a:spAutoFit/>
          </a:bodyPr>
          <a:lstStyle/>
          <a:p>
            <a:r>
              <a:rPr lang="en-GB" sz="2800" b="1" dirty="0" smtClean="0">
                <a:solidFill>
                  <a:schemeClr val="bg1"/>
                </a:solidFill>
                <a:latin typeface="Comic Sans MS" panose="030F0702030302020204" pitchFamily="66" charset="0"/>
              </a:rPr>
              <a:t>Same issues as Asch’s original study</a:t>
            </a:r>
            <a:r>
              <a:rPr lang="en-GB" sz="2800" b="1" dirty="0" smtClean="0">
                <a:solidFill>
                  <a:schemeClr val="bg1"/>
                </a:solidFill>
                <a:latin typeface="Comic Sans MS" panose="030F0702030302020204" pitchFamily="66" charset="0"/>
              </a:rPr>
              <a:t>:</a:t>
            </a:r>
          </a:p>
          <a:p>
            <a:endParaRPr lang="en-GB" sz="2800" b="1" dirty="0" smtClean="0">
              <a:solidFill>
                <a:schemeClr val="bg1"/>
              </a:solidFill>
              <a:latin typeface="Comic Sans MS" panose="030F0702030302020204" pitchFamily="66" charset="0"/>
            </a:endParaRPr>
          </a:p>
          <a:p>
            <a:pPr marL="285750" indent="-285750">
              <a:buFont typeface="Wingdings" panose="05000000000000000000" pitchFamily="2" charset="2"/>
              <a:buChar char="q"/>
            </a:pPr>
            <a:r>
              <a:rPr lang="en-GB" sz="2800" dirty="0" smtClean="0">
                <a:solidFill>
                  <a:schemeClr val="bg1"/>
                </a:solidFill>
                <a:latin typeface="Comic Sans MS" panose="030F0702030302020204" pitchFamily="66" charset="0"/>
              </a:rPr>
              <a:t>Deception</a:t>
            </a:r>
          </a:p>
          <a:p>
            <a:pPr marL="285750" indent="-285750">
              <a:buFont typeface="Wingdings" panose="05000000000000000000" pitchFamily="2" charset="2"/>
              <a:buChar char="q"/>
            </a:pPr>
            <a:r>
              <a:rPr lang="en-GB" sz="2800" dirty="0" smtClean="0">
                <a:solidFill>
                  <a:schemeClr val="bg1"/>
                </a:solidFill>
                <a:latin typeface="Comic Sans MS" panose="030F0702030302020204" pitchFamily="66" charset="0"/>
              </a:rPr>
              <a:t>Results a ‘child of the time’ (Perrin and Spencer)</a:t>
            </a:r>
          </a:p>
          <a:p>
            <a:pPr marL="285750" indent="-285750">
              <a:buFont typeface="Wingdings" panose="05000000000000000000" pitchFamily="2" charset="2"/>
              <a:buChar char="q"/>
            </a:pPr>
            <a:r>
              <a:rPr lang="en-GB" sz="2800" dirty="0" smtClean="0">
                <a:solidFill>
                  <a:schemeClr val="bg1"/>
                </a:solidFill>
                <a:latin typeface="Comic Sans MS" panose="030F0702030302020204" pitchFamily="66" charset="0"/>
              </a:rPr>
              <a:t>Low ecological validity (low mundane realism and demand characteristics).</a:t>
            </a:r>
          </a:p>
          <a:p>
            <a:pPr marL="285750" indent="-285750">
              <a:buFont typeface="Wingdings" panose="05000000000000000000" pitchFamily="2" charset="2"/>
              <a:buChar char="q"/>
            </a:pPr>
            <a:r>
              <a:rPr lang="en-GB" sz="2800" dirty="0" smtClean="0">
                <a:solidFill>
                  <a:schemeClr val="bg1"/>
                </a:solidFill>
                <a:latin typeface="Comic Sans MS" panose="030F0702030302020204" pitchFamily="66" charset="0"/>
              </a:rPr>
              <a:t>Low population validity (not large or representative samples).</a:t>
            </a:r>
          </a:p>
          <a:p>
            <a:endParaRPr lang="en-GB" dirty="0"/>
          </a:p>
        </p:txBody>
      </p:sp>
    </p:spTree>
    <p:extLst>
      <p:ext uri="{BB962C8B-B14F-4D97-AF65-F5344CB8AC3E}">
        <p14:creationId xmlns:p14="http://schemas.microsoft.com/office/powerpoint/2010/main" val="319268689"/>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761</Words>
  <Application>Microsoft Office PowerPoint</Application>
  <PresentationFormat>On-screen Show (4:3)</PresentationFormat>
  <Paragraphs>47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Kirsty</dc:creator>
  <cp:lastModifiedBy>Kirsty</cp:lastModifiedBy>
  <cp:revision>11</cp:revision>
  <dcterms:created xsi:type="dcterms:W3CDTF">2015-05-20T11:16:17Z</dcterms:created>
  <dcterms:modified xsi:type="dcterms:W3CDTF">2015-05-20T17:27:14Z</dcterms:modified>
</cp:coreProperties>
</file>