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sldIdLst>
    <p:sldId id="256" r:id="rId3"/>
    <p:sldId id="257" r:id="rId4"/>
    <p:sldId id="258" r:id="rId5"/>
    <p:sldId id="259" r:id="rId6"/>
    <p:sldId id="263" r:id="rId7"/>
    <p:sldId id="261"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63"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A.Westmore" userId="98245d95-2c6e-4167-8a27-b7c0dc6659a1" providerId="ADAL" clId="{4444AE00-A501-4E16-91D6-84310F6716D1}"/>
    <pc:docChg chg="custSel modSld">
      <pc:chgData name="Miss A.Westmore" userId="98245d95-2c6e-4167-8a27-b7c0dc6659a1" providerId="ADAL" clId="{4444AE00-A501-4E16-91D6-84310F6716D1}" dt="2024-05-20T14:03:35.556" v="127" actId="20577"/>
      <pc:docMkLst>
        <pc:docMk/>
      </pc:docMkLst>
      <pc:sldChg chg="modSp mod">
        <pc:chgData name="Miss A.Westmore" userId="98245d95-2c6e-4167-8a27-b7c0dc6659a1" providerId="ADAL" clId="{4444AE00-A501-4E16-91D6-84310F6716D1}" dt="2024-05-20T14:02:28.049" v="0" actId="13926"/>
        <pc:sldMkLst>
          <pc:docMk/>
          <pc:sldMk cId="1635051360" sldId="257"/>
        </pc:sldMkLst>
      </pc:sldChg>
      <pc:sldChg chg="modSp mod">
        <pc:chgData name="Miss A.Westmore" userId="98245d95-2c6e-4167-8a27-b7c0dc6659a1" providerId="ADAL" clId="{4444AE00-A501-4E16-91D6-84310F6716D1}" dt="2024-05-20T14:03:35.556" v="127" actId="20577"/>
        <pc:sldMkLst>
          <pc:docMk/>
          <pc:sldMk cId="3391746631" sldId="258"/>
        </pc:sldMkLst>
      </pc:sldChg>
    </pc:docChg>
  </pc:docChgLst>
  <pc:docChgLst>
    <pc:chgData name="Ms A. Westmore" userId="S::awestmore@kes.net::98245d95-2c6e-4167-8a27-b7c0dc6659a1" providerId="AD" clId="Web-{24462D09-973C-C5DF-2EC4-065BAD49F7EE}"/>
    <pc:docChg chg="addSld modSld">
      <pc:chgData name="Ms A. Westmore" userId="S::awestmore@kes.net::98245d95-2c6e-4167-8a27-b7c0dc6659a1" providerId="AD" clId="Web-{24462D09-973C-C5DF-2EC4-065BAD49F7EE}" dt="2024-05-21T14:39:57.443" v="425" actId="20577"/>
      <pc:docMkLst>
        <pc:docMk/>
      </pc:docMkLst>
      <pc:sldChg chg="modSp">
        <pc:chgData name="Ms A. Westmore" userId="S::awestmore@kes.net::98245d95-2c6e-4167-8a27-b7c0dc6659a1" providerId="AD" clId="Web-{24462D09-973C-C5DF-2EC4-065BAD49F7EE}" dt="2024-05-21T14:39:57.443" v="425" actId="20577"/>
        <pc:sldMkLst>
          <pc:docMk/>
          <pc:sldMk cId="1635051360" sldId="257"/>
        </pc:sldMkLst>
      </pc:sldChg>
      <pc:sldChg chg="addSp delSp modSp add replId">
        <pc:chgData name="Ms A. Westmore" userId="S::awestmore@kes.net::98245d95-2c6e-4167-8a27-b7c0dc6659a1" providerId="AD" clId="Web-{24462D09-973C-C5DF-2EC4-065BAD49F7EE}" dt="2024-05-21T14:39:29.082" v="409" actId="20577"/>
        <pc:sldMkLst>
          <pc:docMk/>
          <pc:sldMk cId="3777750314" sldId="264"/>
        </pc:sldMkLst>
      </pc:sldChg>
    </pc:docChg>
  </pc:docChgLst>
  <pc:docChgLst>
    <pc:chgData name="Ms A. Westmore" userId="98245d95-2c6e-4167-8a27-b7c0dc6659a1" providerId="ADAL" clId="{F484076D-B905-4B70-8329-96D7EFD45662}"/>
    <pc:docChg chg="modSld">
      <pc:chgData name="Ms A. Westmore" userId="98245d95-2c6e-4167-8a27-b7c0dc6659a1" providerId="ADAL" clId="{F484076D-B905-4B70-8329-96D7EFD45662}" dt="2025-03-31T10:58:04.065" v="0" actId="13926"/>
      <pc:docMkLst>
        <pc:docMk/>
      </pc:docMkLst>
      <pc:sldChg chg="modSp mod">
        <pc:chgData name="Ms A. Westmore" userId="98245d95-2c6e-4167-8a27-b7c0dc6659a1" providerId="ADAL" clId="{F484076D-B905-4B70-8329-96D7EFD45662}" dt="2025-03-31T10:58:04.065" v="0" actId="13926"/>
        <pc:sldMkLst>
          <pc:docMk/>
          <pc:sldMk cId="1635051360" sldId="257"/>
        </pc:sldMkLst>
        <pc:spChg chg="mod">
          <ac:chgData name="Ms A. Westmore" userId="98245d95-2c6e-4167-8a27-b7c0dc6659a1" providerId="ADAL" clId="{F484076D-B905-4B70-8329-96D7EFD45662}" dt="2025-03-31T10:58:04.065" v="0" actId="13926"/>
          <ac:spMkLst>
            <pc:docMk/>
            <pc:sldMk cId="1635051360" sldId="257"/>
            <ac:spMk id="3" creationId="{DDC296E1-0049-5A9C-8CED-A98E72A3263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80DBD7D-E4F4-4DBC-9DF9-85C894514BA1}" type="datetimeFigureOut">
              <a:rPr lang="en-GB" smtClean="0"/>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411526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0DBD7D-E4F4-4DBC-9DF9-85C894514BA1}" type="datetimeFigureOut">
              <a:rPr lang="en-GB" smtClean="0"/>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1713816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0DBD7D-E4F4-4DBC-9DF9-85C894514BA1}" type="datetimeFigureOut">
              <a:rPr lang="en-GB" smtClean="0"/>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151472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0DBD7D-E4F4-4DBC-9DF9-85C894514BA1}" type="datetimeFigureOut">
              <a:rPr lang="en-GB" smtClean="0"/>
              <a:t>31/03/2025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552987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0DBD7D-E4F4-4DBC-9DF9-85C894514BA1}" type="datetimeFigureOut">
              <a:rPr lang="en-GB" smtClean="0"/>
              <a:t>31/03/2025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4141087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0DBD7D-E4F4-4DBC-9DF9-85C894514BA1}" type="datetimeFigureOut">
              <a:rPr lang="en-GB" smtClean="0"/>
              <a:t>31/03/2025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1837961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DBD7D-E4F4-4DBC-9DF9-85C894514BA1}" type="datetimeFigureOut">
              <a:rPr lang="en-GB" smtClean="0"/>
              <a:t>31/03/2025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1467846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0DBD7D-E4F4-4DBC-9DF9-85C894514BA1}" type="datetimeFigureOut">
              <a:rPr lang="en-GB" smtClean="0"/>
              <a:t>31/03/2025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1121832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0DBD7D-E4F4-4DBC-9DF9-85C894514BA1}" type="datetimeFigureOut">
              <a:rPr lang="en-GB" smtClean="0"/>
              <a:t>31/03/2025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2040268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0DBD7D-E4F4-4DBC-9DF9-85C894514BA1}" type="datetimeFigureOut">
              <a:rPr lang="en-GB" smtClean="0"/>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2466178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0DBD7D-E4F4-4DBC-9DF9-85C894514BA1}" type="datetimeFigureOut">
              <a:rPr lang="en-GB" smtClean="0"/>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B0FB89-B654-4EDE-B30B-FBB475FCAA66}" type="slidenum">
              <a:rPr lang="en-GB" smtClean="0"/>
              <a:t>‹#›</a:t>
            </a:fld>
            <a:endParaRPr lang="en-GB"/>
          </a:p>
        </p:txBody>
      </p:sp>
    </p:spTree>
    <p:extLst>
      <p:ext uri="{BB962C8B-B14F-4D97-AF65-F5344CB8AC3E}">
        <p14:creationId xmlns:p14="http://schemas.microsoft.com/office/powerpoint/2010/main" val="250783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3/31/2025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DBD7D-E4F4-4DBC-9DF9-85C894514BA1}" type="datetimeFigureOut">
              <a:rPr lang="en-GB" smtClean="0"/>
              <a:t>31/03/2025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0FB89-B654-4EDE-B30B-FBB475FCAA66}" type="slidenum">
              <a:rPr lang="en-GB" smtClean="0"/>
              <a:t>‹#›</a:t>
            </a:fld>
            <a:endParaRPr lang="en-GB"/>
          </a:p>
        </p:txBody>
      </p:sp>
    </p:spTree>
    <p:extLst>
      <p:ext uri="{BB962C8B-B14F-4D97-AF65-F5344CB8AC3E}">
        <p14:creationId xmlns:p14="http://schemas.microsoft.com/office/powerpoint/2010/main" val="6943386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urbandesignlab.in/timeline-of-the-history-of-architecture/" TargetMode="External"/><Relationship Id="rId2" Type="http://schemas.openxmlformats.org/officeDocument/2006/relationships/hyperlink" Target="https://www.thoughtco.com/architecture-timeline-historic-periods-styles-175996"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youtube.com/watch?v=1QimcyFYAg4&amp;t=130s" TargetMode="External"/><Relationship Id="rId4" Type="http://schemas.openxmlformats.org/officeDocument/2006/relationships/hyperlink" Target="https://www.worldatlas.com/articles/the-most-famous-structures-in-the-world.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lose-up blur of colorful street lights">
            <a:extLst>
              <a:ext uri="{FF2B5EF4-FFF2-40B4-BE49-F238E27FC236}">
                <a16:creationId xmlns:a16="http://schemas.microsoft.com/office/drawing/2014/main" id="{BC3FBA51-5743-64F8-6478-8543BF69FDCB}"/>
              </a:ext>
            </a:extLst>
          </p:cNvPr>
          <p:cNvPicPr>
            <a:picLocks noChangeAspect="1"/>
          </p:cNvPicPr>
          <p:nvPr/>
        </p:nvPicPr>
        <p:blipFill rotWithShape="1">
          <a:blip r:embed="rId2"/>
          <a:srcRect b="5462"/>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cs typeface="Calibri Light"/>
              </a:rPr>
              <a:t>Year 9 exam</a:t>
            </a:r>
            <a:endParaRPr lang="en-US" sz="5200">
              <a:solidFill>
                <a:srgbClr val="FFFFFF"/>
              </a:solidFill>
            </a:endParaRP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1900">
                <a:solidFill>
                  <a:srgbClr val="FFFFFF"/>
                </a:solidFill>
                <a:cs typeface="Calibri"/>
              </a:rPr>
              <a:t>Duration: 5 hours</a:t>
            </a:r>
          </a:p>
          <a:p>
            <a:r>
              <a:rPr lang="en-US" sz="1900">
                <a:solidFill>
                  <a:srgbClr val="FFFFFF"/>
                </a:solidFill>
                <a:cs typeface="Calibri"/>
              </a:rPr>
              <a:t>Purpose: To demonstrate your technical ability with regards to one of the taught skills from this year.</a:t>
            </a:r>
          </a:p>
          <a:p>
            <a:r>
              <a:rPr lang="en-US" sz="1900">
                <a:solidFill>
                  <a:srgbClr val="FFFFFF"/>
                </a:solidFill>
                <a:cs typeface="Calibri"/>
              </a:rPr>
              <a:t>To have a clear idea of how to manage your time across a longer exam period.</a:t>
            </a: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FD43-E43E-9CB1-9F61-6211A359DAD3}"/>
              </a:ext>
            </a:extLst>
          </p:cNvPr>
          <p:cNvSpPr>
            <a:spLocks noGrp="1"/>
          </p:cNvSpPr>
          <p:nvPr>
            <p:ph type="title"/>
          </p:nvPr>
        </p:nvSpPr>
        <p:spPr/>
        <p:txBody>
          <a:bodyPr vert="horz" lIns="91440" tIns="45720" rIns="91440" bIns="45720" rtlCol="0" anchor="ctr">
            <a:noAutofit/>
          </a:bodyPr>
          <a:lstStyle/>
          <a:p>
            <a:r>
              <a:rPr lang="en-US" sz="3200" b="1">
                <a:cs typeface="Calibri Light"/>
              </a:rPr>
              <a:t>Pick</a:t>
            </a:r>
            <a:r>
              <a:rPr lang="en-US" sz="3200" b="1" u="sng">
                <a:cs typeface="Calibri Light"/>
              </a:rPr>
              <a:t> one</a:t>
            </a:r>
            <a:r>
              <a:rPr lang="en-US" sz="3200" b="1">
                <a:cs typeface="Calibri Light"/>
              </a:rPr>
              <a:t> of the following tasks to do in the exam time. You should do preparation work and planning beforehand. You should also practice your chosen technique. See the following slides for support resources for each option.</a:t>
            </a:r>
          </a:p>
        </p:txBody>
      </p:sp>
      <p:sp>
        <p:nvSpPr>
          <p:cNvPr id="3" name="Content Placeholder 2">
            <a:extLst>
              <a:ext uri="{FF2B5EF4-FFF2-40B4-BE49-F238E27FC236}">
                <a16:creationId xmlns:a16="http://schemas.microsoft.com/office/drawing/2014/main" id="{DDC296E1-0049-5A9C-8CED-A98E72A32636}"/>
              </a:ext>
            </a:extLst>
          </p:cNvPr>
          <p:cNvSpPr>
            <a:spLocks noGrp="1"/>
          </p:cNvSpPr>
          <p:nvPr>
            <p:ph idx="1"/>
          </p:nvPr>
        </p:nvSpPr>
        <p:spPr>
          <a:xfrm>
            <a:off x="705152" y="2466673"/>
            <a:ext cx="10515600" cy="4351338"/>
          </a:xfrm>
        </p:spPr>
        <p:txBody>
          <a:bodyPr vert="horz" lIns="91440" tIns="45720" rIns="91440" bIns="45720" rtlCol="0" anchor="t">
            <a:normAutofit lnSpcReduction="10000"/>
          </a:bodyPr>
          <a:lstStyle/>
          <a:p>
            <a:pPr marL="514350" indent="-514350">
              <a:buAutoNum type="arabicPeriod"/>
            </a:pPr>
            <a:r>
              <a:rPr lang="en-US" dirty="0">
                <a:cs typeface="Calibri" panose="020F0502020204030204"/>
              </a:rPr>
              <a:t>To create a poster using Photoshop for a movie that is set in a natural or urban setting. You will get more marks if the majority of images used are your own photographs. </a:t>
            </a:r>
          </a:p>
          <a:p>
            <a:pPr marL="514350" indent="-514350">
              <a:buAutoNum type="arabicPeriod"/>
            </a:pPr>
            <a:r>
              <a:rPr lang="en-US" dirty="0">
                <a:cs typeface="Calibri" panose="020F0502020204030204"/>
              </a:rPr>
              <a:t>To create a detailed etching of an animal.</a:t>
            </a:r>
          </a:p>
          <a:p>
            <a:pPr marL="514350" indent="-514350">
              <a:buAutoNum type="arabicPeriod"/>
            </a:pPr>
            <a:r>
              <a:rPr lang="en-US" dirty="0">
                <a:cs typeface="Calibri" panose="020F0502020204030204"/>
              </a:rPr>
              <a:t>To create a detailed tonal drawing of an architectural detail in response to the work of Ian Murphy.</a:t>
            </a:r>
          </a:p>
          <a:p>
            <a:pPr marL="514350" indent="-514350">
              <a:buAutoNum type="arabicPeriod"/>
            </a:pPr>
            <a:r>
              <a:rPr lang="en-US" dirty="0">
                <a:cs typeface="Calibri" panose="020F0502020204030204"/>
              </a:rPr>
              <a:t>To create a painting of a landscape either in the style of Turner (</a:t>
            </a:r>
            <a:r>
              <a:rPr lang="en-US" dirty="0" err="1">
                <a:cs typeface="Calibri" panose="020F0502020204030204"/>
              </a:rPr>
              <a:t>watercolour</a:t>
            </a:r>
            <a:r>
              <a:rPr lang="en-US" dirty="0">
                <a:cs typeface="Calibri" panose="020F0502020204030204"/>
              </a:rPr>
              <a:t>) or Monet (acrylic).</a:t>
            </a:r>
          </a:p>
          <a:p>
            <a:pPr marL="514350" indent="-514350">
              <a:buAutoNum type="arabicPeriod"/>
            </a:pPr>
            <a:r>
              <a:rPr lang="en-US" dirty="0">
                <a:cs typeface="Calibri" panose="020F0502020204030204"/>
              </a:rPr>
              <a:t>To create a 3D model that references a specific period of architecture.</a:t>
            </a:r>
          </a:p>
          <a:p>
            <a:pPr marL="514350" indent="-514350">
              <a:buAutoNum type="arabicPeriod"/>
            </a:pPr>
            <a:endParaRPr lang="en-US" dirty="0">
              <a:cs typeface="Calibri" panose="020F0502020204030204"/>
            </a:endParaRPr>
          </a:p>
        </p:txBody>
      </p:sp>
    </p:spTree>
    <p:extLst>
      <p:ext uri="{BB962C8B-B14F-4D97-AF65-F5344CB8AC3E}">
        <p14:creationId xmlns:p14="http://schemas.microsoft.com/office/powerpoint/2010/main" val="1635051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D3BC0-8174-AF04-AF32-D0BC7DFD086E}"/>
              </a:ext>
            </a:extLst>
          </p:cNvPr>
          <p:cNvSpPr>
            <a:spLocks noGrp="1"/>
          </p:cNvSpPr>
          <p:nvPr>
            <p:ph type="title"/>
          </p:nvPr>
        </p:nvSpPr>
        <p:spPr/>
        <p:txBody>
          <a:bodyPr/>
          <a:lstStyle/>
          <a:p>
            <a:r>
              <a:rPr lang="en-US" sz="2800">
                <a:latin typeface="Calibri"/>
                <a:cs typeface="Calibri"/>
              </a:rPr>
              <a:t>To create a poster using Photoshop for a movie that is set in a natural or urban setting. You will get more marks if the majority of images used are your own photographs. </a:t>
            </a:r>
            <a:endParaRPr lang="en-US"/>
          </a:p>
        </p:txBody>
      </p:sp>
      <p:sp>
        <p:nvSpPr>
          <p:cNvPr id="3" name="Content Placeholder 2">
            <a:extLst>
              <a:ext uri="{FF2B5EF4-FFF2-40B4-BE49-F238E27FC236}">
                <a16:creationId xmlns:a16="http://schemas.microsoft.com/office/drawing/2014/main" id="{4C079B7C-EA67-6154-A9F1-21702A5C4702}"/>
              </a:ext>
            </a:extLst>
          </p:cNvPr>
          <p:cNvSpPr>
            <a:spLocks noGrp="1"/>
          </p:cNvSpPr>
          <p:nvPr>
            <p:ph idx="1"/>
          </p:nvPr>
        </p:nvSpPr>
        <p:spPr>
          <a:xfrm>
            <a:off x="838200" y="1825625"/>
            <a:ext cx="6584648" cy="4351338"/>
          </a:xfrm>
        </p:spPr>
        <p:txBody>
          <a:bodyPr vert="horz" lIns="91440" tIns="45720" rIns="91440" bIns="45720" rtlCol="0" anchor="t">
            <a:normAutofit fontScale="92500" lnSpcReduction="10000"/>
          </a:bodyPr>
          <a:lstStyle/>
          <a:p>
            <a:pPr marL="285750" indent="-285750"/>
            <a:r>
              <a:rPr lang="en-US" sz="1600">
                <a:ea typeface="Calibri" panose="020F0502020204030204"/>
                <a:cs typeface="Calibri" panose="020F0502020204030204"/>
              </a:rPr>
              <a:t>Before the exam you will need to plan your design plus narrative and take the necessary photos. The photos should be accessible in your onedrive/on teams/ or in your documents. Check this is sorted before the day of the exam please.</a:t>
            </a:r>
            <a:endParaRPr lang="en-US">
              <a:ea typeface="Calibri" panose="020F0502020204030204"/>
              <a:cs typeface="Calibri" panose="020F0502020204030204"/>
            </a:endParaRPr>
          </a:p>
          <a:p>
            <a:pPr marL="0" indent="0">
              <a:buNone/>
            </a:pPr>
            <a:endParaRPr lang="en-US" sz="1600" b="1">
              <a:ea typeface="Calibri" panose="020F0502020204030204"/>
              <a:cs typeface="Calibri" panose="020F0502020204030204"/>
            </a:endParaRPr>
          </a:p>
          <a:p>
            <a:pPr marL="0" indent="0">
              <a:buNone/>
            </a:pPr>
            <a:endParaRPr lang="en-US" sz="1600" b="1">
              <a:ea typeface="Calibri" panose="020F0502020204030204"/>
              <a:cs typeface="Calibri" panose="020F0502020204030204"/>
            </a:endParaRPr>
          </a:p>
          <a:p>
            <a:pPr marL="0" indent="0">
              <a:buNone/>
            </a:pPr>
            <a:r>
              <a:rPr lang="en-US" sz="1600" b="1">
                <a:ea typeface="Calibri" panose="020F0502020204030204"/>
                <a:cs typeface="Calibri" panose="020F0502020204030204"/>
              </a:rPr>
              <a:t>To be successful you should have:</a:t>
            </a:r>
          </a:p>
          <a:p>
            <a:pPr marL="0" indent="0">
              <a:buNone/>
            </a:pPr>
            <a:r>
              <a:rPr lang="en-US" sz="1600">
                <a:ea typeface="Calibri" panose="020F0502020204030204"/>
                <a:cs typeface="Calibri" panose="020F0502020204030204"/>
              </a:rPr>
              <a:t>-Looked at existing movie posters for ideas regarding composition and the information to include.</a:t>
            </a:r>
          </a:p>
          <a:p>
            <a:pPr marL="0" indent="0">
              <a:buNone/>
            </a:pPr>
            <a:r>
              <a:rPr lang="en-US" sz="1600">
                <a:ea typeface="Calibri" panose="020F0502020204030204"/>
                <a:cs typeface="Calibri" panose="020F0502020204030204"/>
              </a:rPr>
              <a:t>-Made sure most of your imagery is from your own photos.</a:t>
            </a:r>
          </a:p>
          <a:p>
            <a:pPr marL="0" indent="0">
              <a:buNone/>
            </a:pPr>
            <a:r>
              <a:rPr lang="en-US" sz="1600">
                <a:ea typeface="Calibri" panose="020F0502020204030204"/>
                <a:cs typeface="Calibri" panose="020F0502020204030204"/>
              </a:rPr>
              <a:t>-Effective composition.</a:t>
            </a:r>
          </a:p>
          <a:p>
            <a:pPr marL="0" indent="0">
              <a:buNone/>
            </a:pPr>
            <a:r>
              <a:rPr lang="en-US" sz="1600">
                <a:ea typeface="Calibri" panose="020F0502020204030204"/>
                <a:cs typeface="Calibri" panose="020F0502020204030204"/>
              </a:rPr>
              <a:t>-Good use of layering and opacity.</a:t>
            </a:r>
          </a:p>
          <a:p>
            <a:pPr marL="0" indent="0">
              <a:buNone/>
            </a:pPr>
            <a:r>
              <a:rPr lang="en-US" sz="1600">
                <a:ea typeface="Calibri" panose="020F0502020204030204"/>
                <a:cs typeface="Calibri" panose="020F0502020204030204"/>
              </a:rPr>
              <a:t>-Sensitive use of filters  and </a:t>
            </a:r>
            <a:r>
              <a:rPr lang="en-US" sz="1600" err="1">
                <a:ea typeface="Calibri" panose="020F0502020204030204"/>
                <a:cs typeface="Calibri" panose="020F0502020204030204"/>
              </a:rPr>
              <a:t>colour</a:t>
            </a:r>
            <a:r>
              <a:rPr lang="en-US" sz="1600">
                <a:ea typeface="Calibri" panose="020F0502020204030204"/>
                <a:cs typeface="Calibri" panose="020F0502020204030204"/>
              </a:rPr>
              <a:t> to create the appropriate mood.</a:t>
            </a:r>
          </a:p>
          <a:p>
            <a:pPr marL="0" indent="0">
              <a:buNone/>
            </a:pPr>
            <a:r>
              <a:rPr lang="en-US" sz="1600">
                <a:ea typeface="Calibri" panose="020F0502020204030204"/>
                <a:cs typeface="Calibri" panose="020F0502020204030204"/>
              </a:rPr>
              <a:t>-Effective text design and placement</a:t>
            </a:r>
          </a:p>
          <a:p>
            <a:pPr marL="0" indent="0">
              <a:buNone/>
            </a:pPr>
            <a:r>
              <a:rPr lang="en-US" sz="1600">
                <a:ea typeface="Calibri" panose="020F0502020204030204"/>
                <a:cs typeface="Calibri" panose="020F0502020204030204"/>
              </a:rPr>
              <a:t>-Billing card along the bottom</a:t>
            </a:r>
          </a:p>
          <a:p>
            <a:pPr marL="0" indent="0">
              <a:buNone/>
            </a:pPr>
            <a:r>
              <a:rPr lang="en-US" sz="1600">
                <a:ea typeface="Calibri" panose="020F0502020204030204"/>
                <a:cs typeface="Calibri" panose="020F0502020204030204"/>
              </a:rPr>
              <a:t>-Option to add a tagline and/or production logos</a:t>
            </a:r>
            <a:endParaRPr lang="en-US">
              <a:ea typeface="Calibri" panose="020F0502020204030204"/>
              <a:cs typeface="Calibri" panose="020F0502020204030204"/>
            </a:endParaRPr>
          </a:p>
        </p:txBody>
      </p:sp>
      <p:pic>
        <p:nvPicPr>
          <p:cNvPr id="4" name="Picture 4">
            <a:extLst>
              <a:ext uri="{FF2B5EF4-FFF2-40B4-BE49-F238E27FC236}">
                <a16:creationId xmlns:a16="http://schemas.microsoft.com/office/drawing/2014/main" id="{9A876683-1993-ADA1-005D-040BEE2D93EE}"/>
              </a:ext>
            </a:extLst>
          </p:cNvPr>
          <p:cNvPicPr>
            <a:picLocks noChangeAspect="1"/>
          </p:cNvPicPr>
          <p:nvPr/>
        </p:nvPicPr>
        <p:blipFill>
          <a:blip r:embed="rId2"/>
          <a:stretch>
            <a:fillRect/>
          </a:stretch>
        </p:blipFill>
        <p:spPr>
          <a:xfrm>
            <a:off x="9330584" y="2278742"/>
            <a:ext cx="2638549" cy="4114800"/>
          </a:xfrm>
          <a:prstGeom prst="rect">
            <a:avLst/>
          </a:prstGeom>
        </p:spPr>
      </p:pic>
    </p:spTree>
    <p:extLst>
      <p:ext uri="{BB962C8B-B14F-4D97-AF65-F5344CB8AC3E}">
        <p14:creationId xmlns:p14="http://schemas.microsoft.com/office/powerpoint/2010/main" val="3391746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5D48A05E-207A-4693-98BE-5AC29DC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82FA3-B534-8F44-0935-2E0BCC6677FE}"/>
              </a:ext>
            </a:extLst>
          </p:cNvPr>
          <p:cNvSpPr>
            <a:spLocks noGrp="1"/>
          </p:cNvSpPr>
          <p:nvPr>
            <p:ph type="title"/>
          </p:nvPr>
        </p:nvSpPr>
        <p:spPr>
          <a:xfrm>
            <a:off x="422900" y="540167"/>
            <a:ext cx="4592014" cy="2135867"/>
          </a:xfrm>
        </p:spPr>
        <p:txBody>
          <a:bodyPr anchor="b">
            <a:normAutofit/>
          </a:bodyPr>
          <a:lstStyle/>
          <a:p>
            <a:r>
              <a:rPr lang="en-US" sz="4800">
                <a:latin typeface="Calibri"/>
                <a:cs typeface="Calibri"/>
              </a:rPr>
              <a:t>To create a detailed etching of an animal.</a:t>
            </a:r>
            <a:endParaRPr lang="en-US" sz="4800"/>
          </a:p>
        </p:txBody>
      </p:sp>
      <p:sp>
        <p:nvSpPr>
          <p:cNvPr id="10" name="Content Placeholder 9">
            <a:extLst>
              <a:ext uri="{FF2B5EF4-FFF2-40B4-BE49-F238E27FC236}">
                <a16:creationId xmlns:a16="http://schemas.microsoft.com/office/drawing/2014/main" id="{A6CEAFDE-68CE-36C9-DFF0-F5AEE60A2D34}"/>
              </a:ext>
            </a:extLst>
          </p:cNvPr>
          <p:cNvSpPr>
            <a:spLocks noGrp="1"/>
          </p:cNvSpPr>
          <p:nvPr>
            <p:ph idx="1"/>
          </p:nvPr>
        </p:nvSpPr>
        <p:spPr>
          <a:xfrm>
            <a:off x="422900" y="2880452"/>
            <a:ext cx="4592014" cy="3095445"/>
          </a:xfrm>
        </p:spPr>
        <p:txBody>
          <a:bodyPr anchor="t">
            <a:normAutofit lnSpcReduction="10000"/>
          </a:bodyPr>
          <a:lstStyle/>
          <a:p>
            <a:pPr marL="457200">
              <a:buFont typeface="Arial,Sans-Serif"/>
              <a:buChar char="•"/>
            </a:pPr>
            <a:r>
              <a:rPr lang="en-US" sz="1100">
                <a:ea typeface="Calibri" panose="020F0502020204030204"/>
                <a:cs typeface="Calibri" panose="020F0502020204030204"/>
              </a:rPr>
              <a:t>Find a </a:t>
            </a:r>
            <a:r>
              <a:rPr lang="en-US" sz="1100" b="1">
                <a:ea typeface="Calibri" panose="020F0502020204030204"/>
                <a:cs typeface="Calibri" panose="020F0502020204030204"/>
              </a:rPr>
              <a:t>photo</a:t>
            </a:r>
            <a:r>
              <a:rPr lang="en-US" sz="1100">
                <a:ea typeface="Calibri" panose="020F0502020204030204"/>
                <a:cs typeface="Calibri" panose="020F0502020204030204"/>
              </a:rPr>
              <a:t>, you don't have to take your own unless you can get a really good one. I'd strongly suggest doing an animal with fur and make sure you have a high-quality image (search ….. 'Black and white photography') . Note: it has the potential of being more impressive if you do the etching from your own preprepared drawing.</a:t>
            </a:r>
          </a:p>
          <a:p>
            <a:pPr marL="457200">
              <a:buFont typeface="Arial,Sans-Serif"/>
              <a:buChar char="•"/>
            </a:pPr>
            <a:r>
              <a:rPr lang="en-US" sz="1100">
                <a:ea typeface="Calibri" panose="020F0502020204030204"/>
                <a:cs typeface="Calibri" panose="020F0502020204030204"/>
              </a:rPr>
              <a:t>Print your image a suitable size to work from in the exam. Please note </a:t>
            </a:r>
            <a:r>
              <a:rPr lang="en-US" sz="1100" b="1" u="sng">
                <a:ea typeface="Calibri" panose="020F0502020204030204"/>
                <a:cs typeface="Calibri" panose="020F0502020204030204"/>
              </a:rPr>
              <a:t>you will NOT be able to have your phones in the exam.</a:t>
            </a:r>
            <a:r>
              <a:rPr lang="en-US" sz="1100">
                <a:ea typeface="Calibri" panose="020F0502020204030204"/>
                <a:cs typeface="Calibri" panose="020F0502020204030204"/>
              </a:rPr>
              <a:t>  Base this on the fact</a:t>
            </a:r>
            <a:r>
              <a:rPr lang="en-US" sz="1100" b="1" u="sng">
                <a:ea typeface="Calibri" panose="020F0502020204030204"/>
                <a:cs typeface="Calibri" panose="020F0502020204030204"/>
              </a:rPr>
              <a:t> you have 5 hours </a:t>
            </a:r>
            <a:r>
              <a:rPr lang="en-US" sz="1100">
                <a:ea typeface="Calibri" panose="020F0502020204030204"/>
                <a:cs typeface="Calibri" panose="020F0502020204030204"/>
              </a:rPr>
              <a:t>and you need to get it printed as well.</a:t>
            </a:r>
          </a:p>
          <a:p>
            <a:pPr indent="0">
              <a:buNone/>
            </a:pPr>
            <a:endParaRPr lang="en-US" sz="1100">
              <a:ea typeface="Calibri" panose="020F0502020204030204"/>
              <a:cs typeface="Calibri" panose="020F0502020204030204"/>
            </a:endParaRPr>
          </a:p>
          <a:p>
            <a:pPr indent="0">
              <a:buNone/>
            </a:pPr>
            <a:r>
              <a:rPr lang="en-US" sz="1100" b="1">
                <a:ea typeface="Calibri" panose="020F0502020204030204"/>
                <a:cs typeface="Calibri" panose="020F0502020204030204"/>
              </a:rPr>
              <a:t>To be successful you should:</a:t>
            </a:r>
            <a:endParaRPr lang="en-US" sz="1100">
              <a:ea typeface="Calibri" panose="020F0502020204030204"/>
              <a:cs typeface="Calibri" panose="020F0502020204030204"/>
            </a:endParaRPr>
          </a:p>
          <a:p>
            <a:pPr marL="514350" indent="-285750">
              <a:buFont typeface="Calibri,Sans-Serif"/>
              <a:buChar char="-"/>
            </a:pPr>
            <a:r>
              <a:rPr lang="en-US" sz="1100">
                <a:ea typeface="Calibri" panose="020F0502020204030204"/>
                <a:cs typeface="Calibri" panose="020F0502020204030204"/>
              </a:rPr>
              <a:t>Use marks effectively to convey texture.</a:t>
            </a:r>
          </a:p>
          <a:p>
            <a:pPr marL="514350" indent="-285750">
              <a:buFont typeface="Calibri,Sans-Serif"/>
              <a:buChar char="-"/>
            </a:pPr>
            <a:r>
              <a:rPr lang="en-US" sz="1100">
                <a:ea typeface="Calibri" panose="020F0502020204030204"/>
                <a:cs typeface="Calibri" panose="020F0502020204030204"/>
              </a:rPr>
              <a:t>Vary density of line to convey tonal variation. </a:t>
            </a:r>
          </a:p>
          <a:p>
            <a:pPr marL="514350" indent="-285750">
              <a:buFont typeface="Calibri,Sans-Serif"/>
              <a:buChar char="-"/>
            </a:pPr>
            <a:r>
              <a:rPr lang="en-US" sz="1100">
                <a:ea typeface="Calibri" panose="020F0502020204030204"/>
                <a:cs typeface="Calibri" panose="020F0502020204030204"/>
              </a:rPr>
              <a:t>Use printing techniques (ink application and the press) effectively to get a good print.</a:t>
            </a:r>
          </a:p>
          <a:p>
            <a:pPr>
              <a:buFont typeface="Arial,Sans-Serif"/>
              <a:buChar char="•"/>
            </a:pPr>
            <a:endParaRPr lang="en-US" sz="900">
              <a:ea typeface="Calibri" panose="020F0502020204030204"/>
              <a:cs typeface="Calibri" panose="020F0502020204030204"/>
            </a:endParaRPr>
          </a:p>
          <a:p>
            <a:pPr marL="0" indent="0">
              <a:buNone/>
            </a:pPr>
            <a:endParaRPr lang="en-US" sz="900">
              <a:ea typeface="Calibri" panose="020F0502020204030204"/>
              <a:cs typeface="Calibri" panose="020F0502020204030204"/>
            </a:endParaRPr>
          </a:p>
        </p:txBody>
      </p:sp>
      <p:pic>
        <p:nvPicPr>
          <p:cNvPr id="5" name="Picture 5">
            <a:extLst>
              <a:ext uri="{FF2B5EF4-FFF2-40B4-BE49-F238E27FC236}">
                <a16:creationId xmlns:a16="http://schemas.microsoft.com/office/drawing/2014/main" id="{16C3090C-21EB-47E7-E755-2846C3979902}"/>
              </a:ext>
            </a:extLst>
          </p:cNvPr>
          <p:cNvPicPr>
            <a:picLocks noChangeAspect="1"/>
          </p:cNvPicPr>
          <p:nvPr/>
        </p:nvPicPr>
        <p:blipFill rotWithShape="1">
          <a:blip r:embed="rId2"/>
          <a:srcRect l="4485" r="8359" b="-3"/>
          <a:stretch/>
        </p:blipFill>
        <p:spPr>
          <a:xfrm>
            <a:off x="5424849" y="684877"/>
            <a:ext cx="3166417" cy="5463364"/>
          </a:xfrm>
          <a:prstGeom prst="rect">
            <a:avLst/>
          </a:prstGeom>
        </p:spPr>
      </p:pic>
      <p:pic>
        <p:nvPicPr>
          <p:cNvPr id="4" name="Picture 4" descr="A picture containing cat, linedrawing, domestic cat&#10;&#10;Description automatically generated">
            <a:extLst>
              <a:ext uri="{FF2B5EF4-FFF2-40B4-BE49-F238E27FC236}">
                <a16:creationId xmlns:a16="http://schemas.microsoft.com/office/drawing/2014/main" id="{F349DE25-FA30-D043-D75A-45D986C25A1F}"/>
              </a:ext>
            </a:extLst>
          </p:cNvPr>
          <p:cNvPicPr>
            <a:picLocks noChangeAspect="1"/>
          </p:cNvPicPr>
          <p:nvPr/>
        </p:nvPicPr>
        <p:blipFill rotWithShape="1">
          <a:blip r:embed="rId3"/>
          <a:srcRect r="3" b="916"/>
          <a:stretch/>
        </p:blipFill>
        <p:spPr>
          <a:xfrm>
            <a:off x="8696332" y="684876"/>
            <a:ext cx="2669657" cy="2706178"/>
          </a:xfrm>
          <a:prstGeom prst="rect">
            <a:avLst/>
          </a:prstGeom>
        </p:spPr>
      </p:pic>
      <p:sp>
        <p:nvSpPr>
          <p:cNvPr id="34" name="Rectangle 33">
            <a:extLst>
              <a:ext uri="{FF2B5EF4-FFF2-40B4-BE49-F238E27FC236}">
                <a16:creationId xmlns:a16="http://schemas.microsoft.com/office/drawing/2014/main" id="{40DDD347-C608-4107-A321-FC0A9D5D6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53544" y="3486868"/>
            <a:ext cx="838456" cy="265175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6" name="Picture 6" descr="A cat looking at the camera&#10;&#10;Description automatically generated">
            <a:extLst>
              <a:ext uri="{FF2B5EF4-FFF2-40B4-BE49-F238E27FC236}">
                <a16:creationId xmlns:a16="http://schemas.microsoft.com/office/drawing/2014/main" id="{E9C65663-587B-3851-CCEA-BC89E6440821}"/>
              </a:ext>
            </a:extLst>
          </p:cNvPr>
          <p:cNvPicPr>
            <a:picLocks noChangeAspect="1"/>
          </p:cNvPicPr>
          <p:nvPr/>
        </p:nvPicPr>
        <p:blipFill rotWithShape="1">
          <a:blip r:embed="rId4"/>
          <a:srcRect l="11581" r="11423" b="-4"/>
          <a:stretch/>
        </p:blipFill>
        <p:spPr>
          <a:xfrm>
            <a:off x="8712739" y="3506133"/>
            <a:ext cx="2655433" cy="2612574"/>
          </a:xfrm>
          <a:prstGeom prst="rect">
            <a:avLst/>
          </a:prstGeom>
        </p:spPr>
      </p:pic>
      <p:cxnSp>
        <p:nvCxnSpPr>
          <p:cNvPr id="36" name="Straight Connector 35">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5BD97B6-43BE-4A36-85BC-101DD1B6CC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4117"/>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405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5">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25FDE7-05E7-8177-E4D3-3BD6B4FB6639}"/>
              </a:ext>
            </a:extLst>
          </p:cNvPr>
          <p:cNvSpPr txBox="1"/>
          <p:nvPr/>
        </p:nvSpPr>
        <p:spPr>
          <a:xfrm>
            <a:off x="44172" y="-578303"/>
            <a:ext cx="6655729" cy="206380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400">
                <a:latin typeface="+mj-lt"/>
                <a:ea typeface="+mj-ea"/>
                <a:cs typeface="+mj-cs"/>
              </a:rPr>
              <a:t>To create a detailed tonal drawing of an architectural detail in response to the work of Ian Murphy.​</a:t>
            </a:r>
          </a:p>
        </p:txBody>
      </p:sp>
      <p:sp>
        <p:nvSpPr>
          <p:cNvPr id="33"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839" y="1456576"/>
            <a:ext cx="6915776" cy="5403765"/>
          </a:xfrm>
        </p:spPr>
        <p:txBody>
          <a:bodyPr vert="horz" lIns="91440" tIns="45720" rIns="91440" bIns="45720" rtlCol="0" anchor="t">
            <a:normAutofit/>
          </a:bodyPr>
          <a:lstStyle/>
          <a:p>
            <a:pPr algn="l"/>
            <a:r>
              <a:rPr lang="en-US" sz="1400"/>
              <a:t>Ian Murphy is a living artist whose work often focuses on the architecture seen during his travels.  For your mock exam you are to respond to his work. I advise you do it in the following way:</a:t>
            </a:r>
          </a:p>
          <a:p>
            <a:pPr algn="l"/>
            <a:r>
              <a:rPr lang="en-US" sz="1400"/>
              <a:t>Have a look at his featured work (top two images). Pay attention to how detailed and textural they are.  You will need to pick your own close up to do in response.</a:t>
            </a:r>
            <a:endParaRPr lang="en-US" sz="1400">
              <a:cs typeface="Calibri"/>
            </a:endParaRPr>
          </a:p>
          <a:p>
            <a:pPr marL="457200" indent="-228600" algn="l">
              <a:buFont typeface="Arial" panose="020B0604020202020204" pitchFamily="34" charset="0"/>
              <a:buChar char="•"/>
            </a:pPr>
            <a:r>
              <a:rPr lang="en-US" sz="1400"/>
              <a:t>Think about where you could </a:t>
            </a:r>
            <a:r>
              <a:rPr lang="en-US" sz="1400" u="sng"/>
              <a:t>take a close up photo </a:t>
            </a:r>
            <a:r>
              <a:rPr lang="en-US" sz="1400"/>
              <a:t>of interesting architectural details (a range of tones and textures will make the image more interesting to study and draw from). See example bottom right.</a:t>
            </a:r>
            <a:endParaRPr lang="en-US" sz="1400">
              <a:cs typeface="Calibri"/>
            </a:endParaRPr>
          </a:p>
          <a:p>
            <a:pPr marL="457200" indent="-228600" algn="l">
              <a:buFont typeface="Arial" panose="020B0604020202020204" pitchFamily="34" charset="0"/>
              <a:buChar char="•"/>
            </a:pPr>
            <a:r>
              <a:rPr lang="en-US" sz="1400"/>
              <a:t>Take your photo, edit it into black and white and play with the contrast and cropping if necessary.</a:t>
            </a:r>
            <a:endParaRPr lang="en-US" sz="1400">
              <a:cs typeface="Calibri"/>
            </a:endParaRPr>
          </a:p>
          <a:p>
            <a:pPr marL="457200" indent="-228600" algn="l">
              <a:buFont typeface="Arial" panose="020B0604020202020204" pitchFamily="34" charset="0"/>
              <a:buChar char="•"/>
            </a:pPr>
            <a:r>
              <a:rPr lang="en-US" sz="1400"/>
              <a:t>Print your image a suitable size to work from in the exam. Please note </a:t>
            </a:r>
            <a:r>
              <a:rPr lang="en-US" sz="1400" b="1" u="sng"/>
              <a:t>you will NOT be able to have your phones in the exam.</a:t>
            </a:r>
            <a:endParaRPr lang="en-US" sz="1400" b="1" u="sng">
              <a:cs typeface="Calibri"/>
            </a:endParaRPr>
          </a:p>
          <a:p>
            <a:pPr marL="457200" indent="-228600" algn="l">
              <a:buFont typeface="Arial" panose="020B0604020202020204" pitchFamily="34" charset="0"/>
              <a:buChar char="•"/>
            </a:pPr>
            <a:r>
              <a:rPr lang="en-US" sz="1400"/>
              <a:t>Select an appropriate size to work based on the fact</a:t>
            </a:r>
            <a:r>
              <a:rPr lang="en-US" sz="1400" b="1" u="sng"/>
              <a:t> you have 5 hours </a:t>
            </a:r>
            <a:r>
              <a:rPr lang="en-US" sz="1400"/>
              <a:t>and will be working in pencil.</a:t>
            </a:r>
            <a:endParaRPr lang="en-US" sz="1400">
              <a:cs typeface="Calibri"/>
            </a:endParaRPr>
          </a:p>
          <a:p>
            <a:pPr marL="457200" indent="-228600" algn="l">
              <a:buFont typeface="Arial" panose="020B0604020202020204" pitchFamily="34" charset="0"/>
              <a:buChar char="•"/>
            </a:pPr>
            <a:r>
              <a:rPr lang="en-US" sz="1400"/>
              <a:t>Decide what technique you will use to draw, e.g. freehand or gridding. If the latter you may grid your photo out in advance.</a:t>
            </a:r>
            <a:endParaRPr lang="en-US" sz="1400">
              <a:cs typeface="Calibri"/>
            </a:endParaRPr>
          </a:p>
          <a:p>
            <a:pPr marL="228600" algn="l"/>
            <a:r>
              <a:rPr lang="en-US" sz="1400" b="1">
                <a:cs typeface="Calibri"/>
              </a:rPr>
              <a:t>To be successful you should:</a:t>
            </a:r>
          </a:p>
          <a:p>
            <a:pPr marL="514350" indent="-285750" algn="l">
              <a:buFont typeface="Calibri" panose="020B0604020202020204" pitchFamily="34" charset="0"/>
              <a:buChar char="-"/>
            </a:pPr>
            <a:r>
              <a:rPr lang="en-US" sz="1400">
                <a:cs typeface="Calibri"/>
              </a:rPr>
              <a:t>Draw accurately.</a:t>
            </a:r>
          </a:p>
          <a:p>
            <a:pPr marL="514350" indent="-285750" algn="l">
              <a:buFont typeface="Calibri" panose="020B0604020202020204" pitchFamily="34" charset="0"/>
              <a:buChar char="-"/>
            </a:pPr>
            <a:r>
              <a:rPr lang="en-US" sz="1400">
                <a:cs typeface="Calibri"/>
              </a:rPr>
              <a:t>Use a full range of tones (at least 6).</a:t>
            </a:r>
          </a:p>
          <a:p>
            <a:pPr marL="514350" indent="-285750" algn="l">
              <a:buFont typeface="Calibri" panose="020B0604020202020204" pitchFamily="34" charset="0"/>
              <a:buChar char="-"/>
            </a:pPr>
            <a:r>
              <a:rPr lang="en-US" sz="1400">
                <a:cs typeface="Calibri"/>
              </a:rPr>
              <a:t>Convey textural details through appropriate marks.</a:t>
            </a:r>
          </a:p>
          <a:p>
            <a:pPr indent="-228600" algn="l">
              <a:buFont typeface="Arial" panose="020B0604020202020204" pitchFamily="34" charset="0"/>
              <a:buChar char="•"/>
            </a:pPr>
            <a:endParaRPr lang="en-US" sz="1000">
              <a:cs typeface="Calibri" panose="020F0502020204030204"/>
            </a:endParaRPr>
          </a:p>
          <a:p>
            <a:pPr indent="-228600" algn="l">
              <a:buFont typeface="Arial" panose="020B0604020202020204" pitchFamily="34" charset="0"/>
              <a:buChar char="•"/>
            </a:pPr>
            <a:endParaRPr lang="en-US" sz="1000" b="1">
              <a:cs typeface="Calibri" panose="020F0502020204030204"/>
            </a:endParaRPr>
          </a:p>
          <a:p>
            <a:pPr indent="-228600" algn="l">
              <a:buFont typeface="Arial" panose="020B0604020202020204" pitchFamily="34" charset="0"/>
              <a:buChar char="•"/>
            </a:pPr>
            <a:endParaRPr lang="en-US" sz="1000"/>
          </a:p>
          <a:p>
            <a:pPr indent="-228600" algn="l">
              <a:buFont typeface="Arial" panose="020B0604020202020204" pitchFamily="34" charset="0"/>
              <a:buChar char="•"/>
            </a:pPr>
            <a:endParaRPr lang="en-US" sz="1000"/>
          </a:p>
          <a:p>
            <a:pPr indent="-228600" algn="l">
              <a:buFont typeface="Arial" panose="020B0604020202020204" pitchFamily="34" charset="0"/>
              <a:buChar char="•"/>
            </a:pPr>
            <a:endParaRPr lang="en-US" sz="1000"/>
          </a:p>
          <a:p>
            <a:pPr indent="-228600" algn="l">
              <a:buFont typeface="Arial" panose="020B0604020202020204" pitchFamily="34" charset="0"/>
              <a:buChar char="•"/>
            </a:pPr>
            <a:endParaRPr lang="en-US" sz="1000">
              <a:cs typeface="Calibri" panose="020F0502020204030204"/>
            </a:endParaRPr>
          </a:p>
          <a:p>
            <a:pPr indent="-228600" algn="l">
              <a:buFont typeface="Arial" panose="020B0604020202020204" pitchFamily="34" charset="0"/>
              <a:buChar char="•"/>
            </a:pPr>
            <a:endParaRPr lang="en-US" sz="1000">
              <a:cs typeface="Calibri" panose="020F0502020204030204"/>
            </a:endParaRPr>
          </a:p>
          <a:p>
            <a:pPr indent="-228600" algn="l">
              <a:buFont typeface="Arial" panose="020B0604020202020204" pitchFamily="34" charset="0"/>
              <a:buChar char="•"/>
            </a:pPr>
            <a:endParaRPr lang="en-US" sz="1000">
              <a:cs typeface="Calibri" panose="020F0502020204030204"/>
            </a:endParaRPr>
          </a:p>
        </p:txBody>
      </p:sp>
      <p:pic>
        <p:nvPicPr>
          <p:cNvPr id="9" name="Content Placeholder 3" descr="A picture containing dirty&#10;&#10;Description automatically generated">
            <a:extLst>
              <a:ext uri="{FF2B5EF4-FFF2-40B4-BE49-F238E27FC236}">
                <a16:creationId xmlns:a16="http://schemas.microsoft.com/office/drawing/2014/main" id="{B97B809A-7524-C54D-1717-31D348935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385" y="108384"/>
            <a:ext cx="1990296" cy="2884488"/>
          </a:xfrm>
          <a:prstGeom prst="rect">
            <a:avLst/>
          </a:prstGeom>
        </p:spPr>
      </p:pic>
      <p:pic>
        <p:nvPicPr>
          <p:cNvPr id="11" name="Picture 10" descr="A picture containing sculpture&#10;&#10;Description automatically generated">
            <a:extLst>
              <a:ext uri="{FF2B5EF4-FFF2-40B4-BE49-F238E27FC236}">
                <a16:creationId xmlns:a16="http://schemas.microsoft.com/office/drawing/2014/main" id="{E61C9654-4921-18D3-0F17-498662639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995" y="107729"/>
            <a:ext cx="2603605" cy="255922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03" t="36551" r="50141" b="24368"/>
          <a:stretch/>
        </p:blipFill>
        <p:spPr>
          <a:xfrm>
            <a:off x="8206680" y="3916115"/>
            <a:ext cx="3709922" cy="2750705"/>
          </a:xfrm>
          <a:prstGeom prst="rect">
            <a:avLst/>
          </a:prstGeom>
        </p:spPr>
      </p:pic>
    </p:spTree>
    <p:extLst>
      <p:ext uri="{BB962C8B-B14F-4D97-AF65-F5344CB8AC3E}">
        <p14:creationId xmlns:p14="http://schemas.microsoft.com/office/powerpoint/2010/main" val="2703667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727A21-2CBC-4461-E2CB-73143CA3C1A3}"/>
              </a:ext>
            </a:extLst>
          </p:cNvPr>
          <p:cNvSpPr>
            <a:spLocks noGrp="1"/>
          </p:cNvSpPr>
          <p:nvPr>
            <p:ph type="title"/>
          </p:nvPr>
        </p:nvSpPr>
        <p:spPr>
          <a:xfrm>
            <a:off x="838200" y="556337"/>
            <a:ext cx="6797405" cy="1651404"/>
          </a:xfrm>
        </p:spPr>
        <p:txBody>
          <a:bodyPr>
            <a:normAutofit/>
          </a:bodyPr>
          <a:lstStyle/>
          <a:p>
            <a:r>
              <a:rPr lang="en-US" sz="3100">
                <a:latin typeface="Calibri"/>
                <a:cs typeface="Calibri"/>
              </a:rPr>
              <a:t>To create a painting of a landscape either in the style of Turner (watercolour) or Monet (acrylic).</a:t>
            </a:r>
            <a:endParaRPr lang="en-US" sz="3100"/>
          </a:p>
        </p:txBody>
      </p:sp>
      <p:sp>
        <p:nvSpPr>
          <p:cNvPr id="3" name="Content Placeholder 2">
            <a:extLst>
              <a:ext uri="{FF2B5EF4-FFF2-40B4-BE49-F238E27FC236}">
                <a16:creationId xmlns:a16="http://schemas.microsoft.com/office/drawing/2014/main" id="{F2C521A2-3E22-E9BA-05CA-A48C570DD726}"/>
              </a:ext>
            </a:extLst>
          </p:cNvPr>
          <p:cNvSpPr>
            <a:spLocks noGrp="1"/>
          </p:cNvSpPr>
          <p:nvPr>
            <p:ph idx="1"/>
          </p:nvPr>
        </p:nvSpPr>
        <p:spPr>
          <a:xfrm>
            <a:off x="269724" y="2401330"/>
            <a:ext cx="7081643" cy="2890860"/>
          </a:xfrm>
        </p:spPr>
        <p:txBody>
          <a:bodyPr vert="horz" lIns="91440" tIns="45720" rIns="91440" bIns="45720" rtlCol="0" anchor="t">
            <a:normAutofit fontScale="92500" lnSpcReduction="10000"/>
          </a:bodyPr>
          <a:lstStyle/>
          <a:p>
            <a:pPr indent="0">
              <a:buNone/>
            </a:pPr>
            <a:r>
              <a:rPr lang="en-US" sz="1300">
                <a:cs typeface="Calibri" panose="020F0502020204030204"/>
              </a:rPr>
              <a:t>Have a look at one of the artists' work. Pay attention to how the paint is applied and the </a:t>
            </a:r>
            <a:r>
              <a:rPr lang="en-US" sz="1300" err="1">
                <a:cs typeface="Calibri" panose="020F0502020204030204"/>
              </a:rPr>
              <a:t>colour</a:t>
            </a:r>
            <a:r>
              <a:rPr lang="en-US" sz="1300">
                <a:cs typeface="Calibri" panose="020F0502020204030204"/>
              </a:rPr>
              <a:t> palette used.  You will need to pick your own landscape to do in response.</a:t>
            </a:r>
            <a:endParaRPr lang="en-US" sz="1300"/>
          </a:p>
          <a:p>
            <a:pPr marL="457200">
              <a:buFont typeface="Arial,Sans-Serif"/>
              <a:buChar char="•"/>
            </a:pPr>
            <a:r>
              <a:rPr lang="en-US" sz="1300">
                <a:cs typeface="Calibri" panose="020F0502020204030204"/>
              </a:rPr>
              <a:t>Think about where you could </a:t>
            </a:r>
            <a:r>
              <a:rPr lang="en-US" sz="1300" u="sng">
                <a:cs typeface="Calibri" panose="020F0502020204030204"/>
              </a:rPr>
              <a:t>take a landscape </a:t>
            </a:r>
            <a:r>
              <a:rPr lang="en-US" sz="1300" u="sng" err="1">
                <a:cs typeface="Calibri" panose="020F0502020204030204"/>
              </a:rPr>
              <a:t>photo.</a:t>
            </a:r>
            <a:r>
              <a:rPr lang="en-US" sz="1300" err="1">
                <a:cs typeface="Calibri" panose="020F0502020204030204"/>
              </a:rPr>
              <a:t>See</a:t>
            </a:r>
            <a:r>
              <a:rPr lang="en-US" sz="1300">
                <a:cs typeface="Calibri" panose="020F0502020204030204"/>
              </a:rPr>
              <a:t> example bottom right.</a:t>
            </a:r>
            <a:endParaRPr lang="en-US" sz="1300">
              <a:ea typeface="Calibri"/>
              <a:cs typeface="Calibri" panose="020F0502020204030204"/>
            </a:endParaRPr>
          </a:p>
          <a:p>
            <a:pPr marL="457200">
              <a:buFont typeface="Arial,Sans-Serif"/>
              <a:buChar char="•"/>
            </a:pPr>
            <a:r>
              <a:rPr lang="en-US" sz="1300">
                <a:cs typeface="Calibri" panose="020F0502020204030204"/>
              </a:rPr>
              <a:t>Take your photo, edit it to enhance </a:t>
            </a:r>
            <a:r>
              <a:rPr lang="en-US" sz="1300" err="1">
                <a:cs typeface="Calibri" panose="020F0502020204030204"/>
              </a:rPr>
              <a:t>colours</a:t>
            </a:r>
            <a:r>
              <a:rPr lang="en-US" sz="1300">
                <a:cs typeface="Calibri" panose="020F0502020204030204"/>
              </a:rPr>
              <a:t> if you wish, crop it if necessary.</a:t>
            </a:r>
            <a:endParaRPr lang="en-US" sz="1300">
              <a:ea typeface="Calibri"/>
              <a:cs typeface="Calibri" panose="020F0502020204030204"/>
            </a:endParaRPr>
          </a:p>
          <a:p>
            <a:pPr marL="457200">
              <a:buFont typeface="Arial,Sans-Serif"/>
              <a:buChar char="•"/>
            </a:pPr>
            <a:r>
              <a:rPr lang="en-US" sz="1300">
                <a:cs typeface="Calibri" panose="020F0502020204030204"/>
              </a:rPr>
              <a:t>Print your image a suitable size to work from in the exam. Please note </a:t>
            </a:r>
            <a:r>
              <a:rPr lang="en-US" sz="1300" b="1" u="sng">
                <a:cs typeface="Calibri" panose="020F0502020204030204"/>
              </a:rPr>
              <a:t>you will NOT be able to have your phones in the exam.</a:t>
            </a:r>
            <a:endParaRPr lang="en-US" sz="1300">
              <a:cs typeface="Calibri" panose="020F0502020204030204"/>
            </a:endParaRPr>
          </a:p>
          <a:p>
            <a:pPr marL="457200">
              <a:buFont typeface="Arial,Sans-Serif"/>
              <a:buChar char="•"/>
            </a:pPr>
            <a:r>
              <a:rPr lang="en-US" sz="1300">
                <a:cs typeface="Calibri" panose="020F0502020204030204"/>
              </a:rPr>
              <a:t>Select an appropriate size to work based on the fact</a:t>
            </a:r>
            <a:r>
              <a:rPr lang="en-US" sz="1300" b="1" u="sng">
                <a:cs typeface="Calibri" panose="020F0502020204030204"/>
              </a:rPr>
              <a:t> you have 5 hours </a:t>
            </a:r>
            <a:r>
              <a:rPr lang="en-US" sz="1300">
                <a:cs typeface="Calibri" panose="020F0502020204030204"/>
              </a:rPr>
              <a:t>and will be working in paint.</a:t>
            </a:r>
            <a:endParaRPr lang="en-US" sz="1300">
              <a:ea typeface="Calibri"/>
              <a:cs typeface="Calibri" panose="020F0502020204030204"/>
            </a:endParaRPr>
          </a:p>
          <a:p>
            <a:pPr indent="0">
              <a:buNone/>
            </a:pPr>
            <a:r>
              <a:rPr lang="en-US" sz="1300" b="1">
                <a:cs typeface="Calibri" panose="020F0502020204030204"/>
              </a:rPr>
              <a:t>To be successful you should:</a:t>
            </a:r>
            <a:endParaRPr lang="en-US" sz="1300" b="1">
              <a:ea typeface="Calibri"/>
              <a:cs typeface="Calibri" panose="020F0502020204030204"/>
            </a:endParaRPr>
          </a:p>
          <a:p>
            <a:pPr marL="457200">
              <a:buFont typeface="Calibri" panose="020B0604020202020204" pitchFamily="34" charset="0"/>
              <a:buChar char="-"/>
            </a:pPr>
            <a:r>
              <a:rPr lang="en-US" sz="1300">
                <a:cs typeface="Calibri" panose="020F0502020204030204"/>
              </a:rPr>
              <a:t>Show an understanding of how Monet/Turner has applied paint (the use of layering and brushstrokes).</a:t>
            </a:r>
            <a:endParaRPr lang="en-US" sz="1300">
              <a:ea typeface="Calibri"/>
              <a:cs typeface="Calibri" panose="020F0502020204030204"/>
            </a:endParaRPr>
          </a:p>
          <a:p>
            <a:pPr marL="457200">
              <a:buFont typeface="Calibri" panose="020B0604020202020204" pitchFamily="34" charset="0"/>
              <a:buChar char="-"/>
            </a:pPr>
            <a:r>
              <a:rPr lang="en-US" sz="1300">
                <a:cs typeface="Calibri" panose="020F0502020204030204"/>
              </a:rPr>
              <a:t>Effectively mixed a range of tints, tones and shades of </a:t>
            </a:r>
            <a:r>
              <a:rPr lang="en-US" sz="1300" err="1">
                <a:cs typeface="Calibri" panose="020F0502020204030204"/>
              </a:rPr>
              <a:t>colours</a:t>
            </a:r>
            <a:r>
              <a:rPr lang="en-US" sz="1300">
                <a:cs typeface="Calibri" panose="020F0502020204030204"/>
              </a:rPr>
              <a:t> so that the piece has depth.</a:t>
            </a:r>
            <a:endParaRPr lang="en-US" sz="1300">
              <a:ea typeface="Calibri"/>
              <a:cs typeface="Calibri" panose="020F0502020204030204"/>
            </a:endParaRPr>
          </a:p>
          <a:p>
            <a:pPr marL="457200">
              <a:buFont typeface="Calibri" panose="020B0604020202020204" pitchFamily="34" charset="0"/>
              <a:buChar char="-"/>
            </a:pPr>
            <a:r>
              <a:rPr lang="en-US" sz="1300">
                <a:cs typeface="Calibri" panose="020F0502020204030204"/>
              </a:rPr>
              <a:t>Produced an atmospheric painting with a successful composition.</a:t>
            </a:r>
            <a:endParaRPr lang="en-US" sz="1300">
              <a:ea typeface="Calibri"/>
              <a:cs typeface="Calibri" panose="020F0502020204030204"/>
            </a:endParaRPr>
          </a:p>
          <a:p>
            <a:pPr marL="0" indent="0">
              <a:buNone/>
            </a:pPr>
            <a:endParaRPr lang="en-US" sz="1300">
              <a:cs typeface="Calibri" panose="020F0502020204030204"/>
            </a:endParaRPr>
          </a:p>
        </p:txBody>
      </p:sp>
      <p:pic>
        <p:nvPicPr>
          <p:cNvPr id="4" name="Picture 4" descr="A picture containing text&#10;&#10;Description automatically generated">
            <a:extLst>
              <a:ext uri="{FF2B5EF4-FFF2-40B4-BE49-F238E27FC236}">
                <a16:creationId xmlns:a16="http://schemas.microsoft.com/office/drawing/2014/main" id="{0DAFF649-D7B8-16DA-0982-9910C5954282}"/>
              </a:ext>
            </a:extLst>
          </p:cNvPr>
          <p:cNvPicPr>
            <a:picLocks noChangeAspect="1"/>
          </p:cNvPicPr>
          <p:nvPr/>
        </p:nvPicPr>
        <p:blipFill>
          <a:blip r:embed="rId2"/>
          <a:stretch>
            <a:fillRect/>
          </a:stretch>
        </p:blipFill>
        <p:spPr>
          <a:xfrm>
            <a:off x="7997556" y="248892"/>
            <a:ext cx="3995623" cy="3006706"/>
          </a:xfrm>
          <a:prstGeom prst="rect">
            <a:avLst/>
          </a:prstGeom>
        </p:spPr>
      </p:pic>
      <p:pic>
        <p:nvPicPr>
          <p:cNvPr id="5" name="Picture 5" descr="A picture containing text, nature, painting&#10;&#10;Description automatically generated">
            <a:extLst>
              <a:ext uri="{FF2B5EF4-FFF2-40B4-BE49-F238E27FC236}">
                <a16:creationId xmlns:a16="http://schemas.microsoft.com/office/drawing/2014/main" id="{431F5E09-74D7-6C57-E92E-2B770B84F6CA}"/>
              </a:ext>
            </a:extLst>
          </p:cNvPr>
          <p:cNvPicPr>
            <a:picLocks noChangeAspect="1"/>
          </p:cNvPicPr>
          <p:nvPr/>
        </p:nvPicPr>
        <p:blipFill>
          <a:blip r:embed="rId3"/>
          <a:stretch>
            <a:fillRect/>
          </a:stretch>
        </p:blipFill>
        <p:spPr>
          <a:xfrm>
            <a:off x="7997556" y="3415956"/>
            <a:ext cx="3995623" cy="2737002"/>
          </a:xfrm>
          <a:prstGeom prst="rect">
            <a:avLst/>
          </a:prstGeom>
        </p:spPr>
      </p:pic>
      <p:sp>
        <p:nvSpPr>
          <p:cNvPr id="6" name="TextBox 5">
            <a:extLst>
              <a:ext uri="{FF2B5EF4-FFF2-40B4-BE49-F238E27FC236}">
                <a16:creationId xmlns:a16="http://schemas.microsoft.com/office/drawing/2014/main" id="{A76CBF6B-C63B-AB3B-EC54-E3298BB61EFF}"/>
              </a:ext>
            </a:extLst>
          </p:cNvPr>
          <p:cNvSpPr txBox="1"/>
          <p:nvPr/>
        </p:nvSpPr>
        <p:spPr>
          <a:xfrm>
            <a:off x="8080828" y="6151638"/>
            <a:ext cx="3450772"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222222"/>
                </a:solidFill>
                <a:latin typeface="Arial"/>
                <a:cs typeface="Arial"/>
              </a:rPr>
              <a:t>Title: Impression, Sunrise</a:t>
            </a:r>
          </a:p>
          <a:p>
            <a:r>
              <a:rPr lang="en-US" sz="900">
                <a:solidFill>
                  <a:srgbClr val="222222"/>
                </a:solidFill>
                <a:latin typeface="Arial"/>
                <a:cs typeface="Arial"/>
              </a:rPr>
              <a:t>Artist: Claude Monet</a:t>
            </a:r>
          </a:p>
          <a:p>
            <a:r>
              <a:rPr lang="en-US" sz="900">
                <a:solidFill>
                  <a:srgbClr val="222222"/>
                </a:solidFill>
                <a:latin typeface="Arial"/>
                <a:cs typeface="Arial"/>
              </a:rPr>
              <a:t>Year: 1872</a:t>
            </a:r>
          </a:p>
          <a:p>
            <a:r>
              <a:rPr lang="en-US" sz="900">
                <a:solidFill>
                  <a:srgbClr val="222222"/>
                </a:solidFill>
                <a:latin typeface="Arial"/>
                <a:cs typeface="Arial"/>
              </a:rPr>
              <a:t>Material: oil on canvas </a:t>
            </a:r>
          </a:p>
          <a:p>
            <a:r>
              <a:rPr lang="en-US" sz="900">
                <a:solidFill>
                  <a:srgbClr val="222222"/>
                </a:solidFill>
                <a:latin typeface="Arial"/>
                <a:cs typeface="Arial"/>
              </a:rPr>
              <a:t>Dimension: 48 cm × 63 cm</a:t>
            </a:r>
          </a:p>
        </p:txBody>
      </p:sp>
      <p:pic>
        <p:nvPicPr>
          <p:cNvPr id="7" name="Picture 7">
            <a:extLst>
              <a:ext uri="{FF2B5EF4-FFF2-40B4-BE49-F238E27FC236}">
                <a16:creationId xmlns:a16="http://schemas.microsoft.com/office/drawing/2014/main" id="{ECC8ABC3-C66F-BAE6-D893-B5D2F3F35E87}"/>
              </a:ext>
            </a:extLst>
          </p:cNvPr>
          <p:cNvPicPr>
            <a:picLocks noChangeAspect="1"/>
          </p:cNvPicPr>
          <p:nvPr/>
        </p:nvPicPr>
        <p:blipFill>
          <a:blip r:embed="rId4"/>
          <a:stretch>
            <a:fillRect/>
          </a:stretch>
        </p:blipFill>
        <p:spPr>
          <a:xfrm>
            <a:off x="4889030" y="5250288"/>
            <a:ext cx="2743200" cy="1540907"/>
          </a:xfrm>
          <a:prstGeom prst="rect">
            <a:avLst/>
          </a:prstGeom>
        </p:spPr>
      </p:pic>
    </p:spTree>
    <p:extLst>
      <p:ext uri="{BB962C8B-B14F-4D97-AF65-F5344CB8AC3E}">
        <p14:creationId xmlns:p14="http://schemas.microsoft.com/office/powerpoint/2010/main" val="277014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BC82FA3-B534-8F44-0935-2E0BCC6677FE}"/>
              </a:ext>
            </a:extLst>
          </p:cNvPr>
          <p:cNvSpPr>
            <a:spLocks noGrp="1"/>
          </p:cNvSpPr>
          <p:nvPr>
            <p:ph type="title"/>
          </p:nvPr>
        </p:nvSpPr>
        <p:spPr>
          <a:xfrm>
            <a:off x="1137034" y="609597"/>
            <a:ext cx="9392421" cy="1330841"/>
          </a:xfrm>
        </p:spPr>
        <p:txBody>
          <a:bodyPr vert="horz" lIns="91440" tIns="45720" rIns="91440" bIns="45720" rtlCol="0">
            <a:normAutofit/>
          </a:bodyPr>
          <a:lstStyle/>
          <a:p>
            <a:r>
              <a:rPr lang="en-US">
                <a:latin typeface="Calibri"/>
                <a:cs typeface="Calibri"/>
              </a:rPr>
              <a:t>To create a 3D model that references a specific period of architecture.</a:t>
            </a:r>
            <a:endParaRPr lang="en-US">
              <a:ea typeface="Calibri Light"/>
              <a:cs typeface="Calibri Light"/>
            </a:endParaRPr>
          </a:p>
        </p:txBody>
      </p:sp>
      <p:sp>
        <p:nvSpPr>
          <p:cNvPr id="10" name="Content Placeholder 9">
            <a:extLst>
              <a:ext uri="{FF2B5EF4-FFF2-40B4-BE49-F238E27FC236}">
                <a16:creationId xmlns:a16="http://schemas.microsoft.com/office/drawing/2014/main" id="{A6CEAFDE-68CE-36C9-DFF0-F5AEE60A2D34}"/>
              </a:ext>
            </a:extLst>
          </p:cNvPr>
          <p:cNvSpPr>
            <a:spLocks noGrp="1"/>
          </p:cNvSpPr>
          <p:nvPr>
            <p:ph idx="1"/>
          </p:nvPr>
        </p:nvSpPr>
        <p:spPr>
          <a:xfrm>
            <a:off x="341613" y="2057994"/>
            <a:ext cx="4958966" cy="3917773"/>
          </a:xfrm>
        </p:spPr>
        <p:txBody>
          <a:bodyPr vert="horz" lIns="91440" tIns="45720" rIns="91440" bIns="45720" rtlCol="0" anchor="t">
            <a:noAutofit/>
          </a:bodyPr>
          <a:lstStyle/>
          <a:p>
            <a:pPr marL="457200">
              <a:buFont typeface="Calibri"/>
              <a:buChar char="-"/>
            </a:pPr>
            <a:r>
              <a:rPr lang="en-US" sz="1000" dirty="0">
                <a:ea typeface="Calibri" panose="020F0502020204030204"/>
                <a:cs typeface="Calibri" panose="020F0502020204030204"/>
              </a:rPr>
              <a:t>Find photos of your chosen section of building (given the 5hrs do not aim to do a full building, just a small section) from different angles and print out. Decide on the scale you will create.</a:t>
            </a:r>
            <a:endParaRPr lang="en-US" sz="1000">
              <a:cs typeface="Calibri"/>
            </a:endParaRPr>
          </a:p>
          <a:p>
            <a:pPr marL="457200">
              <a:buFont typeface="Calibri"/>
              <a:buChar char="-"/>
            </a:pPr>
            <a:r>
              <a:rPr lang="en-US" sz="1000" dirty="0">
                <a:ea typeface="Calibri" panose="020F0502020204030204"/>
                <a:cs typeface="Calibri" panose="020F0502020204030204"/>
              </a:rPr>
              <a:t>Print your image a suitable size to work from in the exam. Please note </a:t>
            </a:r>
            <a:r>
              <a:rPr lang="en-US" sz="1000" b="1" u="sng" dirty="0">
                <a:ea typeface="Calibri" panose="020F0502020204030204"/>
                <a:cs typeface="Calibri" panose="020F0502020204030204"/>
              </a:rPr>
              <a:t>you will NOT be able to have your phones in the exam.</a:t>
            </a:r>
            <a:r>
              <a:rPr lang="en-US" sz="1000" dirty="0">
                <a:ea typeface="Calibri" panose="020F0502020204030204"/>
                <a:cs typeface="Calibri" panose="020F0502020204030204"/>
              </a:rPr>
              <a:t>  </a:t>
            </a:r>
          </a:p>
          <a:p>
            <a:pPr marL="457200">
              <a:buFont typeface="Calibri"/>
              <a:buChar char="-"/>
            </a:pPr>
            <a:r>
              <a:rPr lang="en-US" sz="1000" dirty="0">
                <a:ea typeface="Calibri" panose="020F0502020204030204"/>
                <a:cs typeface="Calibri" panose="020F0502020204030204"/>
              </a:rPr>
              <a:t>You must use the materials that we used in the lessons.</a:t>
            </a:r>
          </a:p>
          <a:p>
            <a:pPr indent="0">
              <a:buNone/>
            </a:pPr>
            <a:r>
              <a:rPr lang="en-US" sz="1000" b="1" dirty="0">
                <a:ea typeface="Calibri" panose="020F0502020204030204"/>
                <a:cs typeface="Calibri" panose="020F0502020204030204"/>
              </a:rPr>
              <a:t>To be successful you should:</a:t>
            </a:r>
            <a:endParaRPr lang="en-US" sz="1000" dirty="0">
              <a:ea typeface="Calibri" panose="020F0502020204030204"/>
              <a:cs typeface="Calibri" panose="020F0502020204030204"/>
            </a:endParaRPr>
          </a:p>
          <a:p>
            <a:pPr indent="0">
              <a:buNone/>
            </a:pPr>
            <a:r>
              <a:rPr lang="en-US" sz="1000" b="1" dirty="0">
                <a:ea typeface="Calibri" panose="020F0502020204030204"/>
                <a:cs typeface="Calibri" panose="020F0502020204030204"/>
              </a:rPr>
              <a:t>-</a:t>
            </a:r>
            <a:r>
              <a:rPr lang="en-US" sz="1000" dirty="0">
                <a:ea typeface="Calibri" panose="020F0502020204030204"/>
                <a:cs typeface="Calibri" panose="020F0502020204030204"/>
              </a:rPr>
              <a:t>pick </a:t>
            </a:r>
            <a:r>
              <a:rPr lang="en-US" sz="1000" b="1" dirty="0">
                <a:ea typeface="Calibri" panose="020F0502020204030204"/>
                <a:cs typeface="Calibri" panose="020F0502020204030204"/>
              </a:rPr>
              <a:t>one style of architecture</a:t>
            </a:r>
            <a:r>
              <a:rPr lang="en-US" sz="1000" dirty="0">
                <a:ea typeface="Calibri" panose="020F0502020204030204"/>
                <a:cs typeface="Calibri" panose="020F0502020204030204"/>
              </a:rPr>
              <a:t>. If considering Western Architecture look at this timeline of examples first:</a:t>
            </a:r>
          </a:p>
          <a:p>
            <a:pPr indent="0">
              <a:buNone/>
            </a:pPr>
            <a:r>
              <a:rPr lang="en-US" sz="1000" dirty="0">
                <a:ea typeface="+mn-lt"/>
                <a:cs typeface="+mn-lt"/>
                <a:hlinkClick r:id="rId2"/>
              </a:rPr>
              <a:t>https://www.thoughtco.com/architecture-timeline-historic-periods-styles-175996</a:t>
            </a:r>
            <a:endParaRPr lang="en-US" sz="1000">
              <a:ea typeface="Calibri"/>
              <a:cs typeface="Calibri"/>
            </a:endParaRPr>
          </a:p>
          <a:p>
            <a:pPr indent="0">
              <a:buNone/>
            </a:pPr>
            <a:r>
              <a:rPr lang="en-US" sz="1000" dirty="0">
                <a:ea typeface="+mn-lt"/>
                <a:cs typeface="+mn-lt"/>
                <a:hlinkClick r:id="rId3"/>
              </a:rPr>
              <a:t>https://urbandesignlab.in/timeline-of-the-history-of-architecture/</a:t>
            </a:r>
            <a:endParaRPr lang="en-US" sz="1000" dirty="0">
              <a:ea typeface="+mn-lt"/>
              <a:cs typeface="+mn-lt"/>
            </a:endParaRPr>
          </a:p>
          <a:p>
            <a:pPr indent="0">
              <a:buNone/>
            </a:pPr>
            <a:r>
              <a:rPr lang="en-US" sz="1000" dirty="0">
                <a:ea typeface="+mn-lt"/>
                <a:cs typeface="+mn-lt"/>
              </a:rPr>
              <a:t>You are obviously welcome to look at other cultures too.</a:t>
            </a:r>
          </a:p>
          <a:p>
            <a:pPr indent="0">
              <a:buNone/>
            </a:pPr>
            <a:r>
              <a:rPr lang="en-US" sz="1000" dirty="0">
                <a:ea typeface="+mn-lt"/>
                <a:cs typeface="+mn-lt"/>
                <a:hlinkClick r:id="rId4"/>
              </a:rPr>
              <a:t>https://www.worldatlas.com/articles/the-most-famous-structures-in-the-world.html</a:t>
            </a:r>
            <a:endParaRPr lang="en-US" sz="1000" dirty="0">
              <a:ea typeface="Calibri" panose="020F0502020204030204"/>
              <a:cs typeface="Calibri" panose="020F0502020204030204"/>
            </a:endParaRPr>
          </a:p>
          <a:p>
            <a:pPr indent="0">
              <a:buNone/>
            </a:pPr>
            <a:r>
              <a:rPr lang="en-US" sz="1000" dirty="0">
                <a:ea typeface="Calibri" panose="020F0502020204030204"/>
                <a:cs typeface="Calibri" panose="020F0502020204030204"/>
              </a:rPr>
              <a:t>This is a quick guide to global architecture:</a:t>
            </a:r>
          </a:p>
          <a:p>
            <a:pPr indent="0">
              <a:buNone/>
            </a:pPr>
            <a:r>
              <a:rPr lang="en-US" sz="1000" dirty="0">
                <a:ea typeface="+mn-lt"/>
                <a:cs typeface="+mn-lt"/>
                <a:hlinkClick r:id="rId5"/>
              </a:rPr>
              <a:t>https://www.youtube.com/watch?v=1QimcyFYAg4&amp;t=130s</a:t>
            </a:r>
            <a:endParaRPr lang="en-US" sz="1000">
              <a:cs typeface="Calibri"/>
            </a:endParaRPr>
          </a:p>
          <a:p>
            <a:pPr marL="400050" indent="-171450">
              <a:buFont typeface="Calibri" panose="020B0604020202020204" pitchFamily="34" charset="0"/>
              <a:buChar char="-"/>
            </a:pPr>
            <a:r>
              <a:rPr lang="en-US" sz="1000" dirty="0">
                <a:ea typeface="Calibri" panose="020F0502020204030204"/>
                <a:cs typeface="Calibri" panose="020F0502020204030204"/>
              </a:rPr>
              <a:t>Effectively convey form.</a:t>
            </a:r>
          </a:p>
          <a:p>
            <a:pPr marL="400050" indent="-171450">
              <a:buFont typeface="Calibri" panose="020B0604020202020204" pitchFamily="34" charset="0"/>
              <a:buChar char="-"/>
            </a:pPr>
            <a:r>
              <a:rPr lang="en-US" sz="1000" dirty="0">
                <a:ea typeface="Calibri" panose="020F0502020204030204"/>
                <a:cs typeface="Calibri" panose="020F0502020204030204"/>
              </a:rPr>
              <a:t>Effectively covey the texture of the surfaces by using appropriate materials.</a:t>
            </a:r>
          </a:p>
          <a:p>
            <a:pPr marL="400050" indent="-171450">
              <a:buFont typeface="Calibri" panose="020B0604020202020204" pitchFamily="34" charset="0"/>
              <a:buChar char="-"/>
            </a:pPr>
            <a:r>
              <a:rPr lang="en-US" sz="1000" dirty="0">
                <a:ea typeface="Calibri" panose="020F0502020204030204"/>
                <a:cs typeface="Calibri" panose="020F0502020204030204"/>
              </a:rPr>
              <a:t>Accurate </a:t>
            </a:r>
            <a:r>
              <a:rPr lang="en-US" sz="1000" err="1">
                <a:ea typeface="Calibri" panose="020F0502020204030204"/>
                <a:cs typeface="Calibri" panose="020F0502020204030204"/>
              </a:rPr>
              <a:t>colour</a:t>
            </a:r>
            <a:r>
              <a:rPr lang="en-US" sz="1000" dirty="0">
                <a:ea typeface="Calibri" panose="020F0502020204030204"/>
                <a:cs typeface="Calibri" panose="020F0502020204030204"/>
              </a:rPr>
              <a:t> mixing and application of  paint.</a:t>
            </a:r>
          </a:p>
          <a:p>
            <a:pPr marL="400050" indent="-171450">
              <a:buFont typeface="Calibri" panose="020B0604020202020204" pitchFamily="34" charset="0"/>
              <a:buChar char="-"/>
            </a:pPr>
            <a:endParaRPr lang="en-US" sz="800">
              <a:ea typeface="Calibri" panose="020F0502020204030204"/>
              <a:cs typeface="Calibri" panose="020F0502020204030204"/>
            </a:endParaRPr>
          </a:p>
          <a:p>
            <a:pPr>
              <a:buFont typeface="Calibri"/>
              <a:buChar char="-"/>
            </a:pPr>
            <a:endParaRPr lang="en-US" sz="800">
              <a:ea typeface="Calibri" panose="020F0502020204030204"/>
              <a:cs typeface="Calibri" panose="020F0502020204030204"/>
            </a:endParaRPr>
          </a:p>
          <a:p>
            <a:pPr marL="0" indent="0">
              <a:buNone/>
            </a:pPr>
            <a:endParaRPr lang="en-US" sz="800">
              <a:ea typeface="Calibri" panose="020F0502020204030204"/>
              <a:cs typeface="Calibri" panose="020F0502020204030204"/>
            </a:endParaRPr>
          </a:p>
        </p:txBody>
      </p:sp>
      <p:pic>
        <p:nvPicPr>
          <p:cNvPr id="3" name="Picture 2" descr="A collage of different buildings&#10;&#10;Description automatically generated">
            <a:extLst>
              <a:ext uri="{FF2B5EF4-FFF2-40B4-BE49-F238E27FC236}">
                <a16:creationId xmlns:a16="http://schemas.microsoft.com/office/drawing/2014/main" id="{9143D370-BAEA-0FD8-968F-585B629D8A69}"/>
              </a:ext>
            </a:extLst>
          </p:cNvPr>
          <p:cNvPicPr>
            <a:picLocks noChangeAspect="1"/>
          </p:cNvPicPr>
          <p:nvPr/>
        </p:nvPicPr>
        <p:blipFill>
          <a:blip r:embed="rId6"/>
          <a:stretch>
            <a:fillRect/>
          </a:stretch>
        </p:blipFill>
        <p:spPr>
          <a:xfrm>
            <a:off x="5536263" y="3575367"/>
            <a:ext cx="6499662" cy="3140693"/>
          </a:xfrm>
          <a:prstGeom prst="rect">
            <a:avLst/>
          </a:prstGeom>
        </p:spPr>
      </p:pic>
      <p:sp>
        <p:nvSpPr>
          <p:cNvPr id="47" name="Freeform: Shape 4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777503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1195</Words>
  <Application>Microsoft Office PowerPoint</Application>
  <PresentationFormat>Widescreen</PresentationFormat>
  <Paragraphs>80</Paragraphs>
  <Slides>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Arial,Sans-Serif</vt:lpstr>
      <vt:lpstr>Calibri</vt:lpstr>
      <vt:lpstr>Calibri Light</vt:lpstr>
      <vt:lpstr>Calibri,Sans-Serif</vt:lpstr>
      <vt:lpstr>Helvetica Neue Medium</vt:lpstr>
      <vt:lpstr>office theme</vt:lpstr>
      <vt:lpstr>Office Theme</vt:lpstr>
      <vt:lpstr>Year 9 exam</vt:lpstr>
      <vt:lpstr>Pick one of the following tasks to do in the exam time. You should do preparation work and planning beforehand. You should also practice your chosen technique. See the following slides for support resources for each option.</vt:lpstr>
      <vt:lpstr>To create a poster using Photoshop for a movie that is set in a natural or urban setting. You will get more marks if the majority of images used are your own photographs. </vt:lpstr>
      <vt:lpstr>To create a detailed etching of an animal.</vt:lpstr>
      <vt:lpstr>PowerPoint Presentation</vt:lpstr>
      <vt:lpstr>To create a painting of a landscape either in the style of Turner (watercolour) or Monet (acrylic).</vt:lpstr>
      <vt:lpstr>To create a 3D model that references a specific period of architecture.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Ms A. Westmore</cp:lastModifiedBy>
  <cp:revision>11</cp:revision>
  <dcterms:created xsi:type="dcterms:W3CDTF">2023-05-11T11:47:05Z</dcterms:created>
  <dcterms:modified xsi:type="dcterms:W3CDTF">2025-03-31T10:58:13Z</dcterms:modified>
</cp:coreProperties>
</file>