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5A777-004E-4812-B093-92567990E811}" type="datetimeFigureOut">
              <a:rPr lang="en-US" smtClean="0"/>
              <a:t>9/24/2015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933EE-96D2-4E9D-99E6-0933BD1C127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Relationships Revision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Session 1:Theories of formation and maintenance of romantic relationships.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Evaluation of the Matching Hypothesis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b="1" dirty="0" smtClean="0"/>
              <a:t>1)Complex matching:</a:t>
            </a:r>
            <a:r>
              <a:rPr lang="en-GB" dirty="0" smtClean="0"/>
              <a:t> The initial theory stated that people match on many social desirability factors e.g. social standing, intelligence). However, most studies have only focused on physical attractiveness. </a:t>
            </a:r>
          </a:p>
          <a:p>
            <a:pPr>
              <a:buNone/>
            </a:pPr>
            <a:r>
              <a:rPr lang="en-GB" dirty="0" smtClean="0"/>
              <a:t>The idea that people can compensate for lack of attractiveness(with money, status, personality etc)is called, ‘complex matching’. Could explain an older wealthy man and attractive woman.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Evaluation of the Matching Hypothesis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2)Cultural limitations: </a:t>
            </a:r>
            <a:r>
              <a:rPr lang="en-GB" dirty="0" smtClean="0"/>
              <a:t>doesn’t consider arranged marriages. Ignores third parties, e.g. Internet dating sites or being blind dates!</a:t>
            </a:r>
          </a:p>
          <a:p>
            <a:pPr>
              <a:buNone/>
            </a:pPr>
            <a:r>
              <a:rPr lang="en-GB" b="1" dirty="0" smtClean="0"/>
              <a:t>3)Gender differences: </a:t>
            </a:r>
            <a:r>
              <a:rPr lang="en-GB" dirty="0" smtClean="0"/>
              <a:t>men </a:t>
            </a:r>
            <a:r>
              <a:rPr lang="en-GB" dirty="0"/>
              <a:t>value physical attractiveness more than women (evolutionary theory)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Relationship Maintenance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/>
              <a:t>ECONOMIC </a:t>
            </a:r>
            <a:r>
              <a:rPr lang="en-GB" b="1" dirty="0" smtClean="0"/>
              <a:t>THEORIES:</a:t>
            </a:r>
            <a:r>
              <a:rPr lang="en-GB" b="1" dirty="0"/>
              <a:t>Homans (</a:t>
            </a:r>
            <a:r>
              <a:rPr lang="en-GB" b="1" dirty="0" smtClean="0"/>
              <a:t>1971)Social </a:t>
            </a:r>
            <a:r>
              <a:rPr lang="en-GB" b="1" dirty="0"/>
              <a:t>Exchange Theory (SET)</a:t>
            </a:r>
            <a:endParaRPr lang="en-GB" b="1" dirty="0" smtClean="0"/>
          </a:p>
          <a:p>
            <a:r>
              <a:rPr lang="en-GB" dirty="0"/>
              <a:t>Relationships involve rewards BUT ALSO costs </a:t>
            </a:r>
            <a:r>
              <a:rPr lang="en-GB" dirty="0" smtClean="0"/>
              <a:t>(e.g. </a:t>
            </a:r>
            <a:r>
              <a:rPr lang="en-GB" dirty="0"/>
              <a:t>money, time, emotional distress...).</a:t>
            </a:r>
            <a:endParaRPr lang="en-US" dirty="0"/>
          </a:p>
          <a:p>
            <a:r>
              <a:rPr lang="en-GB" dirty="0"/>
              <a:t>Satisfaction from relationship depends on the ratio between costs and benefits (rewards) - the ‘OUTCOME’.</a:t>
            </a:r>
            <a:endParaRPr lang="en-US" dirty="0"/>
          </a:p>
          <a:p>
            <a:r>
              <a:rPr lang="en-GB" dirty="0"/>
              <a:t>If rewards outweigh the costs, there is PROFIT. Vice versa, there is loss, which leads to dissatisfaction.</a:t>
            </a:r>
            <a:endParaRPr lang="en-US" dirty="0"/>
          </a:p>
          <a:p>
            <a:r>
              <a:rPr lang="en-GB" dirty="0"/>
              <a:t>People are basically selfish, aiming to MINIMISE COSTS and MAXIMISE REWARDS.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Maintenance: SET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/>
              <a:t> </a:t>
            </a:r>
            <a:r>
              <a:rPr lang="en-GB" sz="2600" dirty="0" smtClean="0"/>
              <a:t>Thibaut and Kelley(1959)developed SET by proposing a 4 stage model of long-term relationships:</a:t>
            </a:r>
          </a:p>
          <a:p>
            <a:pPr lvl="0">
              <a:buNone/>
            </a:pPr>
            <a:r>
              <a:rPr lang="en-GB" sz="2600" b="1" dirty="0" smtClean="0"/>
              <a:t>1)Sampling </a:t>
            </a:r>
            <a:r>
              <a:rPr lang="en-GB" sz="2600" dirty="0" smtClean="0"/>
              <a:t>–explore costs/rewards in different relationships.</a:t>
            </a:r>
            <a:endParaRPr lang="en-US" sz="2600" dirty="0"/>
          </a:p>
          <a:p>
            <a:pPr lvl="0">
              <a:buNone/>
            </a:pPr>
            <a:r>
              <a:rPr lang="en-GB" sz="2600" b="1" dirty="0" smtClean="0"/>
              <a:t>2)Bargaining</a:t>
            </a:r>
            <a:r>
              <a:rPr lang="en-GB" sz="2600" dirty="0" smtClean="0"/>
              <a:t>- couple cost out the relationship</a:t>
            </a:r>
            <a:endParaRPr lang="en-US" sz="2600" dirty="0"/>
          </a:p>
          <a:p>
            <a:pPr lvl="0">
              <a:buNone/>
            </a:pPr>
            <a:r>
              <a:rPr lang="en-GB" sz="2600" b="1" dirty="0" smtClean="0"/>
              <a:t>3)Commitment</a:t>
            </a:r>
            <a:r>
              <a:rPr lang="en-GB" sz="2600" dirty="0" smtClean="0"/>
              <a:t>-settling in-exchange of rewards becomes predictable.</a:t>
            </a:r>
            <a:endParaRPr lang="en-US" sz="2600" dirty="0"/>
          </a:p>
          <a:p>
            <a:pPr lvl="0">
              <a:buNone/>
            </a:pPr>
            <a:r>
              <a:rPr lang="en-GB" sz="2600" b="1" dirty="0" smtClean="0"/>
              <a:t>4)Institutionalization</a:t>
            </a:r>
            <a:r>
              <a:rPr lang="en-GB" sz="2600" dirty="0" smtClean="0"/>
              <a:t>- interactions are established- settled down.</a:t>
            </a:r>
            <a:endParaRPr lang="en-US" sz="2600" dirty="0"/>
          </a:p>
          <a:p>
            <a:r>
              <a:rPr lang="en-GB" sz="2800" dirty="0"/>
              <a:t>PLUS: </a:t>
            </a:r>
            <a:endParaRPr lang="en-US" sz="2800" dirty="0"/>
          </a:p>
          <a:p>
            <a:pPr lvl="0"/>
            <a:r>
              <a:rPr lang="en-GB" sz="2800" dirty="0"/>
              <a:t>comparison level (CL): what previous partners had to offer</a:t>
            </a:r>
            <a:endParaRPr lang="en-US" sz="2800" dirty="0"/>
          </a:p>
          <a:p>
            <a:pPr lvl="0"/>
            <a:r>
              <a:rPr lang="en-GB" sz="2800" dirty="0"/>
              <a:t>comparison level for alternatives (CLAlt): benefits of possible  alternative relationships</a:t>
            </a:r>
            <a:endParaRPr lang="en-US" sz="2800" dirty="0"/>
          </a:p>
          <a:p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Maintenance: Equity theory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Walster (1978)</a:t>
            </a:r>
            <a:endParaRPr lang="en-US" dirty="0"/>
          </a:p>
          <a:p>
            <a:r>
              <a:rPr lang="en-GB" b="1" dirty="0"/>
              <a:t>Equity theory </a:t>
            </a:r>
            <a:endParaRPr lang="en-GB" b="1" dirty="0" smtClean="0"/>
          </a:p>
          <a:p>
            <a:r>
              <a:rPr lang="en-GB" dirty="0"/>
              <a:t>Explains how SET works in REAL LIFE: people strive to achieve fairness and are distressed if they perceive unfairness.</a:t>
            </a:r>
            <a:endParaRPr lang="en-US" dirty="0"/>
          </a:p>
          <a:p>
            <a:r>
              <a:rPr lang="en-GB" b="1" dirty="0"/>
              <a:t>4 principles:</a:t>
            </a:r>
            <a:endParaRPr lang="en-US" b="1" dirty="0"/>
          </a:p>
          <a:p>
            <a:pPr lvl="0"/>
            <a:r>
              <a:rPr lang="en-GB" dirty="0"/>
              <a:t>people try to maximise rewards and minimize costs</a:t>
            </a:r>
            <a:endParaRPr lang="en-US" dirty="0"/>
          </a:p>
          <a:p>
            <a:pPr lvl="0"/>
            <a:r>
              <a:rPr lang="en-GB" dirty="0"/>
              <a:t>distribution of rewards is negotiated to ensure fairness</a:t>
            </a:r>
            <a:endParaRPr lang="en-US" dirty="0"/>
          </a:p>
          <a:p>
            <a:pPr lvl="0"/>
            <a:r>
              <a:rPr lang="en-GB" dirty="0"/>
              <a:t>unfair relationships produce dissatisfaction</a:t>
            </a:r>
            <a:endParaRPr lang="en-US" dirty="0"/>
          </a:p>
          <a:p>
            <a:r>
              <a:rPr lang="en-GB" dirty="0"/>
              <a:t>as long as the ‘loser’ feels there is a chance of restoring fairness and is motivated to save the relationship, he/she will endeavour to re-establish </a:t>
            </a:r>
            <a:r>
              <a:rPr lang="en-GB" dirty="0" smtClean="0"/>
              <a:t>equity.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 of Equity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000" dirty="0" smtClean="0"/>
              <a:t>1)</a:t>
            </a:r>
            <a:r>
              <a:rPr lang="en-GB" sz="2000" dirty="0"/>
              <a:t> Contrived methodologies and limited application: lack of ecological </a:t>
            </a:r>
            <a:r>
              <a:rPr lang="en-GB" sz="2000" dirty="0" smtClean="0"/>
              <a:t>validity</a:t>
            </a:r>
            <a:r>
              <a:rPr lang="en-US" sz="2000" dirty="0" smtClean="0"/>
              <a:t>. </a:t>
            </a:r>
            <a:r>
              <a:rPr lang="en-GB" sz="2000" b="1" dirty="0" smtClean="0"/>
              <a:t>Feeney </a:t>
            </a:r>
            <a:r>
              <a:rPr lang="en-GB" sz="2000" b="1" dirty="0"/>
              <a:t>et al (1994)</a:t>
            </a:r>
            <a:r>
              <a:rPr lang="en-GB" sz="2000" dirty="0"/>
              <a:t> found that equity theory failed to predict relationship satisfaction because it doesn’t consider the variance in context of modern-day </a:t>
            </a:r>
            <a:r>
              <a:rPr lang="en-GB" sz="2000" dirty="0" smtClean="0"/>
              <a:t>relationships.</a:t>
            </a:r>
          </a:p>
          <a:p>
            <a:pPr>
              <a:buNone/>
            </a:pPr>
            <a:r>
              <a:rPr lang="en-GB" sz="2000" dirty="0" smtClean="0"/>
              <a:t>2) </a:t>
            </a:r>
            <a:r>
              <a:rPr lang="en-GB" sz="2000" dirty="0"/>
              <a:t>Lack of consistent empirical support: </a:t>
            </a:r>
            <a:r>
              <a:rPr lang="en-GB" sz="2000" b="1" dirty="0"/>
              <a:t>Clark&amp;Mills (1979)</a:t>
            </a:r>
            <a:r>
              <a:rPr lang="en-GB" sz="2000" dirty="0"/>
              <a:t> identified 2 types of couples </a:t>
            </a:r>
            <a:endParaRPr lang="en-US" sz="2000" dirty="0"/>
          </a:p>
          <a:p>
            <a:pPr lvl="0"/>
            <a:r>
              <a:rPr lang="en-GB" sz="2000" dirty="0"/>
              <a:t>‘communal couple’: positive regard for the other motivates giving</a:t>
            </a:r>
            <a:endParaRPr lang="en-US" sz="2000" dirty="0"/>
          </a:p>
          <a:p>
            <a:pPr lvl="0"/>
            <a:r>
              <a:rPr lang="en-GB" sz="2000" dirty="0"/>
              <a:t> ‘exchange couple</a:t>
            </a:r>
            <a:r>
              <a:rPr lang="en-GB" sz="2000" dirty="0" smtClean="0"/>
              <a:t>’</a:t>
            </a:r>
          </a:p>
          <a:p>
            <a:pPr lvl="0">
              <a:buNone/>
            </a:pPr>
            <a:r>
              <a:rPr lang="en-GB" sz="2000" dirty="0" smtClean="0"/>
              <a:t>3) </a:t>
            </a:r>
            <a:r>
              <a:rPr lang="en-GB" sz="2000" dirty="0"/>
              <a:t>ethical issues with using interviews on a sensitive topic as </a:t>
            </a:r>
            <a:r>
              <a:rPr lang="en-GB" sz="2000" dirty="0" smtClean="0"/>
              <a:t>relationships.</a:t>
            </a:r>
          </a:p>
          <a:p>
            <a:pPr lvl="0">
              <a:buNone/>
            </a:pPr>
            <a:r>
              <a:rPr lang="en-GB" sz="2000" dirty="0" smtClean="0"/>
              <a:t>4)</a:t>
            </a:r>
            <a:r>
              <a:rPr lang="en-GB" sz="2000" dirty="0"/>
              <a:t> most people in relationships do not carry out the exercise of counting costs and </a:t>
            </a:r>
            <a:r>
              <a:rPr lang="en-GB" sz="2000" dirty="0" smtClean="0"/>
              <a:t>benefits</a:t>
            </a:r>
          </a:p>
          <a:p>
            <a:pPr>
              <a:buNone/>
            </a:pPr>
            <a:r>
              <a:rPr lang="en-GB" sz="2000" dirty="0" smtClean="0"/>
              <a:t>5)Gender differences: </a:t>
            </a:r>
            <a:r>
              <a:rPr lang="en-GB" sz="2000" b="1" dirty="0"/>
              <a:t>Prins et al (1993)</a:t>
            </a:r>
            <a:r>
              <a:rPr lang="en-GB" sz="2000" dirty="0"/>
              <a:t> interviewed Dutch couples and found that women were more likely than men to consider (or have)an affair due to perceived inequity in the relationship</a:t>
            </a:r>
            <a:endParaRPr lang="en-US" sz="2000" dirty="0"/>
          </a:p>
          <a:p>
            <a:pPr lvl="0">
              <a:buNone/>
            </a:pPr>
            <a:endParaRPr lang="en-US" sz="20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Maintenance: The Investment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Rusbult (1983)</a:t>
            </a:r>
          </a:p>
          <a:p>
            <a:r>
              <a:rPr lang="en-GB" sz="2600" dirty="0"/>
              <a:t>The level of commitment predicts the likelihood of the relationship being maintained.</a:t>
            </a:r>
            <a:endParaRPr lang="en-US" sz="2600" dirty="0"/>
          </a:p>
          <a:p>
            <a:r>
              <a:rPr lang="en-GB" sz="2600" dirty="0"/>
              <a:t>Commitment is increased by the level of </a:t>
            </a:r>
            <a:r>
              <a:rPr lang="en-GB" sz="2600" u="sng" dirty="0"/>
              <a:t>satisfaction</a:t>
            </a:r>
            <a:r>
              <a:rPr lang="en-GB" sz="2600" dirty="0"/>
              <a:t> derived from the relationship and weakened by the presence of possible </a:t>
            </a:r>
            <a:r>
              <a:rPr lang="en-GB" sz="2600" u="sng" dirty="0"/>
              <a:t>alternatives</a:t>
            </a:r>
            <a:r>
              <a:rPr lang="en-GB" sz="2600" dirty="0"/>
              <a:t> to the relationship.</a:t>
            </a:r>
            <a:endParaRPr lang="en-US" sz="2600" dirty="0"/>
          </a:p>
          <a:p>
            <a:r>
              <a:rPr lang="en-GB" sz="2600" dirty="0"/>
              <a:t>Also </a:t>
            </a:r>
            <a:r>
              <a:rPr lang="en-GB" sz="2600" u="sng" dirty="0"/>
              <a:t>INVESTMENT</a:t>
            </a:r>
            <a:r>
              <a:rPr lang="en-GB" sz="2600" dirty="0"/>
              <a:t> increases commitment.</a:t>
            </a:r>
            <a:endParaRPr lang="en-US" sz="2600" dirty="0"/>
          </a:p>
          <a:p>
            <a:r>
              <a:rPr lang="en-GB" sz="2600" dirty="0"/>
              <a:t>INVESTMENT= anything a person puts into a relationship that will be lost if they leave it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Investment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Research:</a:t>
            </a:r>
          </a:p>
          <a:p>
            <a:r>
              <a:rPr lang="en-GB" b="1" dirty="0"/>
              <a:t>Rusbult (1983)</a:t>
            </a:r>
            <a:r>
              <a:rPr lang="en-GB" dirty="0"/>
              <a:t> asked college students in heterosexual relationships to complete questionnaires (on satisfaction, alternatives, investment+feeling of commitment) over a 7-month period. Those with higher satisfaction and investment were more committed to the relationship.</a:t>
            </a:r>
            <a:endParaRPr lang="en-US" dirty="0"/>
          </a:p>
          <a:p>
            <a:r>
              <a:rPr lang="en-GB" b="1" dirty="0" err="1" smtClean="0"/>
              <a:t>Le&amp;Agnew</a:t>
            </a:r>
            <a:r>
              <a:rPr lang="en-GB" b="1" dirty="0" smtClean="0"/>
              <a:t>(2003</a:t>
            </a:r>
            <a:r>
              <a:rPr lang="en-GB" b="1" dirty="0"/>
              <a:t>)</a:t>
            </a:r>
            <a:r>
              <a:rPr lang="en-GB" dirty="0"/>
              <a:t> meta-analysis of 52 studies on over 11000 PPs in 5 countries on BOTH HETEROSEXUAL AND HOMOSEXUAL couples.  Confirmed Rusbult’s theory. Highest correlation was between </a:t>
            </a:r>
            <a:r>
              <a:rPr lang="en-GB" u="sng" dirty="0"/>
              <a:t>SATISFACTION</a:t>
            </a:r>
            <a:r>
              <a:rPr lang="en-GB" dirty="0"/>
              <a:t> and COMMITMENT. No gender differences, but correlation between investment and commitment was stronger in heterosexual men.</a:t>
            </a:r>
            <a:endParaRPr lang="en-US" dirty="0"/>
          </a:p>
          <a:p>
            <a:r>
              <a:rPr lang="en-GB" dirty="0"/>
              <a:t>Correlation between alternatives and commitment was stronger for lesbian than heterosexual women.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Investment model Evaluation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1)Lots of research support</a:t>
            </a:r>
          </a:p>
          <a:p>
            <a:pPr>
              <a:buNone/>
            </a:pPr>
            <a:r>
              <a:rPr lang="en-GB" b="1" dirty="0" smtClean="0"/>
              <a:t>2) </a:t>
            </a:r>
            <a:r>
              <a:rPr lang="en-GB" b="1" dirty="0"/>
              <a:t>meta-analysis relies on only PUBLISHED research </a:t>
            </a:r>
            <a:r>
              <a:rPr lang="en-GB" dirty="0"/>
              <a:t>(some research with negative outcomes may never be published-RESEARCHER BIAS</a:t>
            </a:r>
            <a:r>
              <a:rPr lang="en-GB" dirty="0" smtClean="0"/>
              <a:t>)</a:t>
            </a:r>
          </a:p>
          <a:p>
            <a:pPr>
              <a:buNone/>
            </a:pPr>
            <a:r>
              <a:rPr lang="en-GB" b="1" dirty="0" smtClean="0"/>
              <a:t>3)Commitment in abusive relationships- </a:t>
            </a:r>
            <a:r>
              <a:rPr lang="en-GB" dirty="0" smtClean="0"/>
              <a:t>Rusbult and Martz(1995) applied the model to abusive relationships. Asked abused women why they had stayed so long in bad relationships.</a:t>
            </a:r>
            <a:r>
              <a:rPr lang="en-GB" dirty="0"/>
              <a:t> </a:t>
            </a:r>
            <a:r>
              <a:rPr lang="en-GB" dirty="0" smtClean="0"/>
              <a:t>Supported the model as their investment was great.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 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smtClean="0"/>
              <a:t>It is possible a question will ask about both formation and maintenance. It is unlikely breakdown will be asked with maintenance and formation.</a:t>
            </a:r>
          </a:p>
          <a:p>
            <a:pPr marL="514350" indent="-514350">
              <a:buAutoNum type="arabicParenR"/>
            </a:pPr>
            <a:r>
              <a:rPr lang="en-GB" i="1" dirty="0" smtClean="0"/>
              <a:t>Outline </a:t>
            </a:r>
            <a:r>
              <a:rPr lang="en-GB" i="1" dirty="0"/>
              <a:t>one or more theories relating to the formation and/or maintenance of  </a:t>
            </a:r>
            <a:r>
              <a:rPr lang="en-GB" i="1" dirty="0" smtClean="0"/>
              <a:t>relationships </a:t>
            </a:r>
            <a:r>
              <a:rPr lang="en-GB" b="1" dirty="0" smtClean="0"/>
              <a:t>(9 </a:t>
            </a:r>
            <a:r>
              <a:rPr lang="en-GB" b="1" dirty="0"/>
              <a:t>marks</a:t>
            </a:r>
            <a:r>
              <a:rPr lang="en-GB" b="1" dirty="0" smtClean="0"/>
              <a:t>).</a:t>
            </a:r>
          </a:p>
          <a:p>
            <a:pPr marL="514350" indent="-514350">
              <a:buNone/>
            </a:pPr>
            <a:endParaRPr lang="en-GB" b="1" dirty="0" smtClean="0"/>
          </a:p>
          <a:p>
            <a:pPr lvl="0">
              <a:buNone/>
            </a:pPr>
            <a:r>
              <a:rPr lang="en-GB" dirty="0" smtClean="0"/>
              <a:t>2) </a:t>
            </a:r>
            <a:r>
              <a:rPr lang="en-GB" i="1" dirty="0" smtClean="0"/>
              <a:t>What </a:t>
            </a:r>
            <a:r>
              <a:rPr lang="en-GB" i="1" dirty="0"/>
              <a:t>makes people happy in a relationship is whether things feel fair”. </a:t>
            </a:r>
            <a:endParaRPr lang="en-US" i="1" dirty="0"/>
          </a:p>
          <a:p>
            <a:pPr>
              <a:buNone/>
            </a:pPr>
            <a:r>
              <a:rPr lang="en-GB" i="1" dirty="0"/>
              <a:t>Discuss </a:t>
            </a:r>
            <a:r>
              <a:rPr lang="en-GB" b="1" i="1" dirty="0"/>
              <a:t>two</a:t>
            </a:r>
            <a:r>
              <a:rPr lang="en-GB" i="1" dirty="0"/>
              <a:t> theories of the maintenance of relationships with reference to the claims made in the quotation.</a:t>
            </a:r>
            <a:r>
              <a:rPr lang="en-GB" dirty="0"/>
              <a:t> </a:t>
            </a:r>
            <a:r>
              <a:rPr lang="en-GB" b="1" dirty="0"/>
              <a:t>(25 marks</a:t>
            </a:r>
            <a:r>
              <a:rPr lang="en-GB" b="1" dirty="0" smtClean="0"/>
              <a:t>)</a:t>
            </a:r>
          </a:p>
          <a:p>
            <a:pPr>
              <a:buNone/>
            </a:pPr>
            <a:r>
              <a:rPr lang="en-GB" b="1" dirty="0" smtClean="0"/>
              <a:t> </a:t>
            </a:r>
            <a:endParaRPr lang="en-US" b="1" dirty="0"/>
          </a:p>
          <a:p>
            <a:pPr lvl="0">
              <a:buNone/>
            </a:pPr>
            <a:r>
              <a:rPr lang="en-GB" dirty="0" smtClean="0"/>
              <a:t>3)</a:t>
            </a:r>
            <a:r>
              <a:rPr lang="en-GB" dirty="0"/>
              <a:t> </a:t>
            </a:r>
            <a:r>
              <a:rPr lang="en-GB" i="1" dirty="0"/>
              <a:t>Discuss </a:t>
            </a:r>
            <a:r>
              <a:rPr lang="en-GB" b="1" i="1" dirty="0"/>
              <a:t>theories</a:t>
            </a:r>
            <a:r>
              <a:rPr lang="en-GB" i="1" dirty="0"/>
              <a:t> of the formation of romantic relationships </a:t>
            </a:r>
            <a:r>
              <a:rPr lang="en-GB" b="1" dirty="0"/>
              <a:t>(25 marks</a:t>
            </a:r>
            <a:r>
              <a:rPr lang="en-GB" b="1" dirty="0" smtClean="0"/>
              <a:t>).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reward/need satisfaction model (Byrne and Clore 1970)</a:t>
            </a:r>
          </a:p>
          <a:p>
            <a:endParaRPr lang="en-GB" dirty="0"/>
          </a:p>
          <a:p>
            <a:r>
              <a:rPr lang="en-GB" dirty="0"/>
              <a:t>Relationships are </a:t>
            </a:r>
            <a:r>
              <a:rPr lang="en-GB" dirty="0" smtClean="0"/>
              <a:t>rewarding. Reward </a:t>
            </a:r>
            <a:r>
              <a:rPr lang="en-GB" dirty="0"/>
              <a:t>can be direct </a:t>
            </a:r>
            <a:r>
              <a:rPr lang="en-GB" b="1" dirty="0"/>
              <a:t>(operant conditioning) </a:t>
            </a:r>
            <a:r>
              <a:rPr lang="en-GB" dirty="0"/>
              <a:t>or indirect </a:t>
            </a:r>
            <a:r>
              <a:rPr lang="en-GB" b="1" dirty="0"/>
              <a:t>(classical conditioning</a:t>
            </a:r>
            <a:r>
              <a:rPr lang="en-GB" dirty="0"/>
              <a:t>-by association</a:t>
            </a:r>
            <a:r>
              <a:rPr lang="en-GB" dirty="0" smtClean="0"/>
              <a:t>). This is based on the behavioural approach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Formation:RNSM cont...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Direct reinforcement: </a:t>
            </a:r>
            <a:r>
              <a:rPr lang="en-GB" dirty="0" smtClean="0"/>
              <a:t>If someone is friendly, helpful etc they are liked more by others. Smiling and cheering somebody up when they are sad they provide positive re-inforcement.This increases our liking of that person and the likelihood that a relationship will form.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Formation:RNSM 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Argyle (1994) argued that a relationship may be re-enforcing if they satisfy our social needs. Argyle identified </a:t>
            </a:r>
            <a:r>
              <a:rPr lang="en-GB" dirty="0"/>
              <a:t>motivational systems that drive social behaviour:</a:t>
            </a:r>
            <a:endParaRPr lang="en-US" dirty="0"/>
          </a:p>
          <a:p>
            <a:pPr lvl="0"/>
            <a:r>
              <a:rPr lang="en-GB" dirty="0"/>
              <a:t>Biological </a:t>
            </a:r>
            <a:r>
              <a:rPr lang="en-GB" dirty="0" smtClean="0"/>
              <a:t>needs- eating/drinking</a:t>
            </a:r>
            <a:endParaRPr lang="en-US" dirty="0"/>
          </a:p>
          <a:p>
            <a:pPr lvl="0"/>
            <a:r>
              <a:rPr lang="en-GB" dirty="0" smtClean="0"/>
              <a:t>Dependency-comforted/nurture</a:t>
            </a:r>
            <a:endParaRPr lang="en-US" dirty="0"/>
          </a:p>
          <a:p>
            <a:pPr lvl="0"/>
            <a:r>
              <a:rPr lang="en-GB" dirty="0" smtClean="0"/>
              <a:t>Affiliation- seeking approval/company</a:t>
            </a:r>
            <a:endParaRPr lang="en-US" dirty="0"/>
          </a:p>
          <a:p>
            <a:pPr lvl="0"/>
            <a:r>
              <a:rPr lang="en-GB" dirty="0" smtClean="0"/>
              <a:t>Dominance- being bossy/decision maker for others.</a:t>
            </a:r>
            <a:endParaRPr lang="en-US" dirty="0"/>
          </a:p>
          <a:p>
            <a:pPr lvl="0"/>
            <a:r>
              <a:rPr lang="en-GB" dirty="0" smtClean="0"/>
              <a:t>Sex-flirting etc</a:t>
            </a:r>
            <a:endParaRPr lang="en-US" dirty="0"/>
          </a:p>
          <a:p>
            <a:pPr lvl="0"/>
            <a:r>
              <a:rPr lang="en-GB" dirty="0" smtClean="0"/>
              <a:t>Aggression- violence</a:t>
            </a:r>
            <a:endParaRPr lang="en-US" dirty="0"/>
          </a:p>
          <a:p>
            <a:pPr lvl="0"/>
            <a:r>
              <a:rPr lang="en-GB" dirty="0"/>
              <a:t>Self-esteem and ego </a:t>
            </a:r>
            <a:r>
              <a:rPr lang="en-GB" dirty="0" smtClean="0"/>
              <a:t>identity-being valued by others.</a:t>
            </a:r>
            <a:endParaRPr lang="en-US" dirty="0"/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Formation:RNSM 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Liking through association( classical conditioning):</a:t>
            </a:r>
          </a:p>
          <a:p>
            <a:r>
              <a:rPr lang="en-GB" sz="2800" dirty="0" smtClean="0"/>
              <a:t>People are liked because they become associated with something pleasant.e.g</a:t>
            </a:r>
            <a:r>
              <a:rPr lang="en-GB" sz="2800" b="1" dirty="0"/>
              <a:t>May&amp;Hamilton (1980)</a:t>
            </a:r>
            <a:r>
              <a:rPr lang="en-GB" sz="2800" dirty="0"/>
              <a:t> </a:t>
            </a:r>
            <a:r>
              <a:rPr lang="en-GB" sz="2800" dirty="0" smtClean="0"/>
              <a:t>found </a:t>
            </a:r>
            <a:r>
              <a:rPr lang="en-GB" sz="2800" dirty="0"/>
              <a:t>that female students preferred photos of strangers when played </a:t>
            </a:r>
            <a:r>
              <a:rPr lang="en-GB" sz="2800" dirty="0" smtClean="0"/>
              <a:t> </a:t>
            </a:r>
            <a:r>
              <a:rPr lang="en-GB" sz="2800" dirty="0"/>
              <a:t>pleasant music, as opposed to unpleasant or no music (control</a:t>
            </a:r>
            <a:r>
              <a:rPr lang="en-GB" sz="2800" dirty="0" smtClean="0"/>
              <a:t>).</a:t>
            </a:r>
          </a:p>
          <a:p>
            <a:r>
              <a:rPr lang="en-GB" sz="2800" dirty="0" smtClean="0"/>
              <a:t>Studies such as this show that positive emotions can lead to attraction and allow formation of a relationship.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 of RNSM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1) </a:t>
            </a:r>
            <a:r>
              <a:rPr lang="en-GB" b="1" dirty="0"/>
              <a:t>Hays(1985)</a:t>
            </a:r>
            <a:r>
              <a:rPr lang="en-GB" dirty="0"/>
              <a:t> found that friends valued giving as much as receiving (EQUITY THEORY</a:t>
            </a:r>
            <a:r>
              <a:rPr lang="en-GB" dirty="0" smtClean="0"/>
              <a:t>). </a:t>
            </a:r>
          </a:p>
          <a:p>
            <a:pPr>
              <a:buNone/>
            </a:pPr>
            <a:r>
              <a:rPr lang="en-GB" dirty="0" smtClean="0"/>
              <a:t>2) </a:t>
            </a:r>
            <a:r>
              <a:rPr lang="en-GB" b="1" dirty="0" smtClean="0"/>
              <a:t>Cultural limitations- </a:t>
            </a:r>
            <a:r>
              <a:rPr lang="en-GB" dirty="0" smtClean="0"/>
              <a:t>non-western relationships often show little need for re-enforcements.</a:t>
            </a:r>
          </a:p>
          <a:p>
            <a:pPr>
              <a:buNone/>
            </a:pPr>
            <a:r>
              <a:rPr lang="en-GB" dirty="0" smtClean="0"/>
              <a:t>3)</a:t>
            </a:r>
            <a:r>
              <a:rPr lang="en-GB" dirty="0"/>
              <a:t> </a:t>
            </a:r>
            <a:r>
              <a:rPr lang="en-GB" b="1" dirty="0"/>
              <a:t>Gender bias: </a:t>
            </a:r>
            <a:r>
              <a:rPr lang="en-GB" dirty="0"/>
              <a:t>women in most cultures are socialized into being more attentive to the needs of others (although this might be reinforcing in itself!)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matching Hypothesis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/>
              <a:t>The more socially desirable a person is, the more they would expect a potential partner to be</a:t>
            </a:r>
            <a:endParaRPr lang="en-US" dirty="0"/>
          </a:p>
          <a:p>
            <a:pPr lvl="0"/>
            <a:r>
              <a:rPr lang="en-GB" dirty="0"/>
              <a:t>Couples who are matched are more likely to have happy, enduring relationships</a:t>
            </a:r>
            <a:endParaRPr lang="en-US" dirty="0"/>
          </a:p>
          <a:p>
            <a:r>
              <a:rPr lang="en-GB" u="sng" dirty="0"/>
              <a:t>“Realistic choices</a:t>
            </a:r>
            <a:r>
              <a:rPr lang="en-GB" u="sng" dirty="0" smtClean="0"/>
              <a:t>”(Walster et al):</a:t>
            </a:r>
            <a:r>
              <a:rPr lang="en-GB" dirty="0" smtClean="0"/>
              <a:t> </a:t>
            </a:r>
            <a:r>
              <a:rPr lang="en-GB" dirty="0"/>
              <a:t>when choosing a partner, individuals are influenced by</a:t>
            </a:r>
            <a:endParaRPr lang="en-US" dirty="0"/>
          </a:p>
          <a:p>
            <a:pPr lvl="0"/>
            <a:r>
              <a:rPr lang="en-GB" dirty="0"/>
              <a:t>Desirability of potential match</a:t>
            </a:r>
            <a:endParaRPr lang="en-US" dirty="0"/>
          </a:p>
          <a:p>
            <a:r>
              <a:rPr lang="en-GB" dirty="0"/>
              <a:t>Probability of the other person saying “yes”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matching hypothesis cont...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u="sng" dirty="0" smtClean="0"/>
              <a:t>Research: </a:t>
            </a:r>
          </a:p>
          <a:p>
            <a:r>
              <a:rPr lang="en-GB" b="1" dirty="0" smtClean="0"/>
              <a:t>Murstein (1972) </a:t>
            </a:r>
            <a:r>
              <a:rPr lang="en-GB" dirty="0" smtClean="0"/>
              <a:t>argues initial attraction in the beginning of relationships is due to physical attractiveness. So matching your targets level of attractiveness to your own occurs.</a:t>
            </a:r>
          </a:p>
          <a:p>
            <a:r>
              <a:rPr lang="en-GB" dirty="0" smtClean="0"/>
              <a:t>KEY STUDY:</a:t>
            </a:r>
            <a:r>
              <a:rPr lang="en-GB" b="1" dirty="0"/>
              <a:t>Walster et al (1966) The computer dance study: </a:t>
            </a:r>
            <a:r>
              <a:rPr lang="en-GB" dirty="0"/>
              <a:t>752 students believed they had been matched with a partner (but they had been matched RANDOMLY) for a date.  </a:t>
            </a:r>
            <a:endParaRPr lang="en-US" dirty="0"/>
          </a:p>
          <a:p>
            <a:r>
              <a:rPr lang="en-GB" dirty="0"/>
              <a:t>FINDINGS: all PPs reacted more positively to more </a:t>
            </a:r>
            <a:r>
              <a:rPr lang="en-GB" u="sng" dirty="0"/>
              <a:t>physically</a:t>
            </a:r>
            <a:r>
              <a:rPr lang="en-GB" dirty="0"/>
              <a:t> (not intelligence, class, personality) attractive dates and were more likely to try to arrange further dates. There seemed to be no concern of rejection.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Matching Hypothesis cont...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Matching in the real world?</a:t>
            </a:r>
          </a:p>
          <a:p>
            <a:r>
              <a:rPr lang="en-GB" dirty="0" smtClean="0"/>
              <a:t>Many correlational studies conducted with real couples shows a strong matching effect ( Silverman, 1971, Murstein, 1972)</a:t>
            </a:r>
          </a:p>
          <a:p>
            <a:r>
              <a:rPr lang="en-GB" dirty="0" smtClean="0"/>
              <a:t>Long-term couples are more strongly matched than casual couples( Cavior and Boblett,1972).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1314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Relationships Revision</vt:lpstr>
      <vt:lpstr>Formation</vt:lpstr>
      <vt:lpstr>Formation:RNSM cont...</vt:lpstr>
      <vt:lpstr>Formation:RNSM cont...</vt:lpstr>
      <vt:lpstr>Formation:RNSM cont...</vt:lpstr>
      <vt:lpstr>Evaluation of RNSM</vt:lpstr>
      <vt:lpstr>The matching Hypothesis</vt:lpstr>
      <vt:lpstr>The matching hypothesis cont...</vt:lpstr>
      <vt:lpstr>The Matching Hypothesis cont...</vt:lpstr>
      <vt:lpstr>Evaluation of the Matching Hypothesis</vt:lpstr>
      <vt:lpstr>Evaluation of the Matching Hypothesis</vt:lpstr>
      <vt:lpstr>Relationship Maintenance</vt:lpstr>
      <vt:lpstr>Maintenance: SET</vt:lpstr>
      <vt:lpstr>Maintenance: Equity theory</vt:lpstr>
      <vt:lpstr>Evaluation of Equity Theory</vt:lpstr>
      <vt:lpstr>Maintenance: The Investment model</vt:lpstr>
      <vt:lpstr>The Investment Model</vt:lpstr>
      <vt:lpstr>The Investment model Evaluation</vt:lpstr>
      <vt:lpstr>Exam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Revision</dc:title>
  <dc:creator>Louie Mortimer</dc:creator>
  <cp:lastModifiedBy>Rhiannon Cyphus</cp:lastModifiedBy>
  <cp:revision>4</cp:revision>
  <dcterms:created xsi:type="dcterms:W3CDTF">2011-02-08T20:29:09Z</dcterms:created>
  <dcterms:modified xsi:type="dcterms:W3CDTF">2015-09-24T19:40:30Z</dcterms:modified>
</cp:coreProperties>
</file>