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70" r:id="rId3"/>
    <p:sldId id="257" r:id="rId4"/>
    <p:sldId id="258" r:id="rId5"/>
    <p:sldId id="259" r:id="rId6"/>
    <p:sldId id="260" r:id="rId7"/>
    <p:sldId id="261" r:id="rId8"/>
    <p:sldId id="265" r:id="rId9"/>
    <p:sldId id="263"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FAEBAC5-7F32-477E-AE35-1CFCAB28907F}" type="datetimeFigureOut">
              <a:rPr lang="en-GB" smtClean="0"/>
              <a:t>03/09/2020</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7D8C6DF-6A8A-4925-8A8F-E26FAFE0C446}"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17478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EBAC5-7F32-477E-AE35-1CFCAB28907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315454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EBAC5-7F32-477E-AE35-1CFCAB28907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424712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EBAC5-7F32-477E-AE35-1CFCAB28907F}"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169102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FAEBAC5-7F32-477E-AE35-1CFCAB28907F}" type="datetimeFigureOut">
              <a:rPr lang="en-GB" smtClean="0"/>
              <a:t>03/09/2020</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7D8C6DF-6A8A-4925-8A8F-E26FAFE0C446}"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730683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AEBAC5-7F32-477E-AE35-1CFCAB28907F}"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215903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EBAC5-7F32-477E-AE35-1CFCAB28907F}" type="datetimeFigureOut">
              <a:rPr lang="en-GB" smtClean="0"/>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55131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AEBAC5-7F32-477E-AE35-1CFCAB28907F}" type="datetimeFigureOut">
              <a:rPr lang="en-GB" smtClean="0"/>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180387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EBAC5-7F32-477E-AE35-1CFCAB28907F}" type="datetimeFigureOut">
              <a:rPr lang="en-GB" smtClean="0"/>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D8C6DF-6A8A-4925-8A8F-E26FAFE0C446}" type="slidenum">
              <a:rPr lang="en-GB" smtClean="0"/>
              <a:t>‹#›</a:t>
            </a:fld>
            <a:endParaRPr lang="en-GB"/>
          </a:p>
        </p:txBody>
      </p:sp>
    </p:spTree>
    <p:extLst>
      <p:ext uri="{BB962C8B-B14F-4D97-AF65-F5344CB8AC3E}">
        <p14:creationId xmlns:p14="http://schemas.microsoft.com/office/powerpoint/2010/main" val="19486777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FAEBAC5-7F32-477E-AE35-1CFCAB28907F}" type="datetimeFigureOut">
              <a:rPr lang="en-GB" smtClean="0"/>
              <a:t>03/09/2020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7D8C6DF-6A8A-4925-8A8F-E26FAFE0C446}"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79952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FAEBAC5-7F32-477E-AE35-1CFCAB28907F}" type="datetimeFigureOut">
              <a:rPr lang="en-GB" smtClean="0"/>
              <a:t>03/09/2020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7D8C6DF-6A8A-4925-8A8F-E26FAFE0C446}"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199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FAEBAC5-7F32-477E-AE35-1CFCAB28907F}" type="datetimeFigureOut">
              <a:rPr lang="en-GB" smtClean="0"/>
              <a:t>03/09/2020</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7D8C6DF-6A8A-4925-8A8F-E26FAFE0C446}"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26684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LEVEL FINE ART</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7662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Mind Map mood board combo</a:t>
            </a:r>
            <a:endParaRPr lang="en-GB" b="1"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sz="4400" dirty="0" smtClean="0"/>
              <a:t>Consider how you wish to structure your page.</a:t>
            </a:r>
          </a:p>
          <a:p>
            <a:pPr marL="0" indent="0">
              <a:buNone/>
            </a:pPr>
            <a:endParaRPr lang="en-GB" sz="4400" dirty="0"/>
          </a:p>
          <a:p>
            <a:pPr marL="0" indent="0">
              <a:buNone/>
            </a:pPr>
            <a:r>
              <a:rPr lang="en-GB" sz="4400" dirty="0" smtClean="0"/>
              <a:t>What will you include?</a:t>
            </a:r>
          </a:p>
          <a:p>
            <a:pPr marL="0" indent="0">
              <a:buNone/>
            </a:pPr>
            <a:endParaRPr lang="en-GB" sz="4400" dirty="0"/>
          </a:p>
          <a:p>
            <a:pPr marL="0" indent="0">
              <a:buNone/>
            </a:pPr>
            <a:r>
              <a:rPr lang="en-GB" sz="4400" dirty="0"/>
              <a:t>http://www.studentartguide.com/articles/how-to-make-a-mindmap-creative-ideas</a:t>
            </a:r>
          </a:p>
        </p:txBody>
      </p:sp>
    </p:spTree>
    <p:extLst>
      <p:ext uri="{BB962C8B-B14F-4D97-AF65-F5344CB8AC3E}">
        <p14:creationId xmlns:p14="http://schemas.microsoft.com/office/powerpoint/2010/main" val="363535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0474"/>
            <a:ext cx="9601200" cy="1485900"/>
          </a:xfrm>
        </p:spPr>
        <p:txBody>
          <a:bodyPr/>
          <a:lstStyle/>
          <a:p>
            <a:r>
              <a:rPr lang="en-GB" b="1" dirty="0" smtClean="0">
                <a:solidFill>
                  <a:srgbClr val="002060"/>
                </a:solidFill>
              </a:rPr>
              <a:t>Homework</a:t>
            </a:r>
            <a:endParaRPr lang="en-GB" b="1" dirty="0">
              <a:solidFill>
                <a:srgbClr val="002060"/>
              </a:solidFill>
            </a:endParaRPr>
          </a:p>
        </p:txBody>
      </p:sp>
      <p:sp>
        <p:nvSpPr>
          <p:cNvPr id="3" name="Content Placeholder 2"/>
          <p:cNvSpPr>
            <a:spLocks noGrp="1"/>
          </p:cNvSpPr>
          <p:nvPr>
            <p:ph idx="1"/>
          </p:nvPr>
        </p:nvSpPr>
        <p:spPr>
          <a:xfrm>
            <a:off x="1371600" y="1185111"/>
            <a:ext cx="9601200" cy="3581400"/>
          </a:xfrm>
        </p:spPr>
        <p:txBody>
          <a:bodyPr>
            <a:noAutofit/>
          </a:bodyPr>
          <a:lstStyle/>
          <a:p>
            <a:pPr marL="0" indent="0">
              <a:buNone/>
            </a:pPr>
            <a:endParaRPr lang="en-GB" dirty="0"/>
          </a:p>
          <a:p>
            <a:pPr>
              <a:buFontTx/>
              <a:buChar char="-"/>
            </a:pPr>
            <a:r>
              <a:rPr lang="en-GB" dirty="0" smtClean="0"/>
              <a:t>Create a double A3 page full of collected artist imagery, ideas around the theme, and own drawings if you wish.</a:t>
            </a:r>
          </a:p>
          <a:p>
            <a:pPr>
              <a:buFontTx/>
              <a:buChar char="-"/>
            </a:pPr>
            <a:r>
              <a:rPr lang="en-GB" dirty="0" smtClean="0"/>
              <a:t> make sure you label which artists’ work is which. Don’t leave gaps and carefully consider your presentation. Include artists I have mentioned and others that you think may be interesting for your own idea development.</a:t>
            </a:r>
          </a:p>
          <a:p>
            <a:pPr>
              <a:buFontTx/>
              <a:buChar char="-"/>
            </a:pPr>
            <a:r>
              <a:rPr lang="en-GB" dirty="0" smtClean="0"/>
              <a:t>You could organise it in genres of art or subcategories.</a:t>
            </a:r>
          </a:p>
          <a:p>
            <a:pPr marL="0" indent="0">
              <a:buNone/>
            </a:pPr>
            <a:r>
              <a:rPr lang="en-GB" dirty="0" smtClean="0"/>
              <a:t>Recommended sites for searching for artist imagery</a:t>
            </a:r>
          </a:p>
          <a:p>
            <a:pPr>
              <a:buFontTx/>
              <a:buChar char="-"/>
            </a:pPr>
            <a:r>
              <a:rPr lang="en-GB" dirty="0" smtClean="0"/>
              <a:t>Tate.org</a:t>
            </a:r>
          </a:p>
          <a:p>
            <a:pPr>
              <a:buFontTx/>
              <a:buChar char="-"/>
            </a:pPr>
            <a:r>
              <a:rPr lang="en-GB" dirty="0" smtClean="0"/>
              <a:t>Thisiscolossal.com</a:t>
            </a:r>
          </a:p>
          <a:p>
            <a:pPr>
              <a:buFontTx/>
              <a:buChar char="-"/>
            </a:pPr>
            <a:r>
              <a:rPr lang="en-GB" dirty="0" smtClean="0"/>
              <a:t>Art2day.co.uk</a:t>
            </a:r>
          </a:p>
          <a:p>
            <a:pPr>
              <a:buFontTx/>
              <a:buChar char="-"/>
            </a:pPr>
            <a:r>
              <a:rPr lang="en-GB" dirty="0" err="1" smtClean="0"/>
              <a:t>Moma</a:t>
            </a:r>
            <a:endParaRPr lang="en-GB" dirty="0"/>
          </a:p>
          <a:p>
            <a:pPr marL="0" indent="0">
              <a:buNone/>
            </a:pPr>
            <a:r>
              <a:rPr lang="en-GB" dirty="0" smtClean="0"/>
              <a:t>Due: Monday </a:t>
            </a:r>
            <a:r>
              <a:rPr lang="en-GB" smtClean="0"/>
              <a:t>14</a:t>
            </a:r>
            <a:r>
              <a:rPr lang="en-GB" baseline="30000" smtClean="0"/>
              <a:t>th</a:t>
            </a:r>
            <a:r>
              <a:rPr lang="en-GB" smtClean="0"/>
              <a:t> September</a:t>
            </a:r>
            <a:endParaRPr lang="en-GB" dirty="0" smtClean="0"/>
          </a:p>
        </p:txBody>
      </p:sp>
    </p:spTree>
    <p:extLst>
      <p:ext uri="{BB962C8B-B14F-4D97-AF65-F5344CB8AC3E}">
        <p14:creationId xmlns:p14="http://schemas.microsoft.com/office/powerpoint/2010/main" val="408039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 BACKGROUND INFO AUDIT</a:t>
            </a:r>
            <a:endParaRPr lang="en-GB" dirty="0"/>
          </a:p>
        </p:txBody>
      </p:sp>
      <p:sp>
        <p:nvSpPr>
          <p:cNvPr id="3" name="Content Placeholder 2"/>
          <p:cNvSpPr>
            <a:spLocks noGrp="1"/>
          </p:cNvSpPr>
          <p:nvPr>
            <p:ph idx="1"/>
          </p:nvPr>
        </p:nvSpPr>
        <p:spPr/>
        <p:txBody>
          <a:bodyPr>
            <a:normAutofit fontScale="77500" lnSpcReduction="20000"/>
          </a:bodyPr>
          <a:lstStyle/>
          <a:p>
            <a:pPr marL="457200" indent="-457200">
              <a:buAutoNum type="arabicPeriod"/>
            </a:pPr>
            <a:r>
              <a:rPr lang="en-GB" dirty="0" smtClean="0"/>
              <a:t>Why have you chosen Art as an A Level?</a:t>
            </a:r>
          </a:p>
          <a:p>
            <a:pPr marL="0" indent="0">
              <a:buNone/>
            </a:pPr>
            <a:r>
              <a:rPr lang="en-GB" dirty="0" smtClean="0"/>
              <a:t>2. As a viewer - What is your favourite style of art / artist?</a:t>
            </a:r>
          </a:p>
          <a:p>
            <a:pPr marL="0" indent="0">
              <a:buNone/>
            </a:pPr>
            <a:r>
              <a:rPr lang="en-GB" dirty="0" smtClean="0"/>
              <a:t>3. As an artist what is your preferred style of art? What techniques and skills do you feel particularly confident in?</a:t>
            </a:r>
          </a:p>
          <a:p>
            <a:pPr marL="0" indent="0">
              <a:buNone/>
            </a:pPr>
            <a:r>
              <a:rPr lang="en-GB" dirty="0" smtClean="0"/>
              <a:t>4. What skills/techniques would you like help to improve?</a:t>
            </a:r>
          </a:p>
          <a:p>
            <a:pPr marL="0" indent="0">
              <a:buNone/>
            </a:pPr>
            <a:r>
              <a:rPr lang="en-GB" dirty="0" smtClean="0"/>
              <a:t>5. What new skills/techniques would you like to learn?</a:t>
            </a:r>
          </a:p>
          <a:p>
            <a:pPr marL="0" indent="0">
              <a:buNone/>
            </a:pPr>
            <a:r>
              <a:rPr lang="en-GB" dirty="0" smtClean="0"/>
              <a:t>6. Is art and/or design currently part of your future plans post 18? If so, which area?</a:t>
            </a:r>
          </a:p>
          <a:p>
            <a:pPr marL="0" indent="0">
              <a:buNone/>
            </a:pPr>
            <a:r>
              <a:rPr lang="en-GB" dirty="0" smtClean="0"/>
              <a:t>7. What other subjects are you taking?</a:t>
            </a:r>
          </a:p>
          <a:p>
            <a:pPr marL="0" indent="0">
              <a:buNone/>
            </a:pPr>
            <a:r>
              <a:rPr lang="en-GB" dirty="0" smtClean="0"/>
              <a:t>8. What other interests do you have?</a:t>
            </a:r>
          </a:p>
          <a:p>
            <a:pPr marL="0" indent="0">
              <a:buNone/>
            </a:pPr>
            <a:r>
              <a:rPr lang="en-GB" dirty="0" smtClean="0"/>
              <a:t>9. Previous school, exam board for GCSE and grade:</a:t>
            </a:r>
          </a:p>
          <a:p>
            <a:pPr marL="0" indent="0">
              <a:buNone/>
            </a:pPr>
            <a:r>
              <a:rPr lang="en-GB" dirty="0" smtClean="0"/>
              <a:t>10. Detail experience of presenting work e.g. sketchbooks, mount sheets etc.</a:t>
            </a:r>
          </a:p>
          <a:p>
            <a:pPr marL="0" indent="0">
              <a:buNone/>
            </a:pPr>
            <a:endParaRPr lang="en-GB" dirty="0"/>
          </a:p>
        </p:txBody>
      </p:sp>
    </p:spTree>
    <p:extLst>
      <p:ext uri="{BB962C8B-B14F-4D97-AF65-F5344CB8AC3E}">
        <p14:creationId xmlns:p14="http://schemas.microsoft.com/office/powerpoint/2010/main" val="163058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A Level Fine Art OCR</a:t>
            </a:r>
            <a:endParaRPr lang="en-GB" b="1" dirty="0">
              <a:solidFill>
                <a:srgbClr val="002060"/>
              </a:solidFill>
            </a:endParaRPr>
          </a:p>
        </p:txBody>
      </p:sp>
      <p:sp>
        <p:nvSpPr>
          <p:cNvPr id="3" name="Content Placeholder 2"/>
          <p:cNvSpPr>
            <a:spLocks noGrp="1"/>
          </p:cNvSpPr>
          <p:nvPr>
            <p:ph idx="1"/>
          </p:nvPr>
        </p:nvSpPr>
        <p:spPr>
          <a:xfrm>
            <a:off x="685801" y="1650787"/>
            <a:ext cx="10394707" cy="3311189"/>
          </a:xfrm>
        </p:spPr>
        <p:txBody>
          <a:bodyPr>
            <a:normAutofit fontScale="25000" lnSpcReduction="20000"/>
          </a:bodyPr>
          <a:lstStyle/>
          <a:p>
            <a:pPr marL="0" indent="0">
              <a:buNone/>
            </a:pPr>
            <a:r>
              <a:rPr lang="en-GB" dirty="0" smtClean="0"/>
              <a:t>  </a:t>
            </a:r>
            <a:r>
              <a:rPr lang="en-GB" sz="10900" b="1" dirty="0" smtClean="0"/>
              <a:t>Course layout</a:t>
            </a:r>
          </a:p>
          <a:p>
            <a:pPr marL="0" indent="0">
              <a:buNone/>
            </a:pPr>
            <a:r>
              <a:rPr lang="en-GB" sz="10900" dirty="0" smtClean="0"/>
              <a:t>Project 1 – Foundation Skills Sept – Feb Half term (own focus from week 9 of this term).</a:t>
            </a:r>
          </a:p>
          <a:p>
            <a:pPr marL="0" indent="0">
              <a:buNone/>
            </a:pPr>
            <a:r>
              <a:rPr lang="en-GB" sz="10900" dirty="0" smtClean="0"/>
              <a:t>Unit 1 related study Lent term </a:t>
            </a:r>
          </a:p>
          <a:p>
            <a:pPr marL="0" indent="0">
              <a:buNone/>
            </a:pPr>
            <a:r>
              <a:rPr lang="en-GB" sz="10900" dirty="0" smtClean="0"/>
              <a:t>Unit 1 Personal Investigation Summer term and Michaelmas Term (year 13). Deadline January 1</a:t>
            </a:r>
            <a:r>
              <a:rPr lang="en-GB" sz="10900" baseline="30000" dirty="0" smtClean="0"/>
              <a:t>st</a:t>
            </a:r>
            <a:r>
              <a:rPr lang="en-GB" sz="10900" dirty="0" smtClean="0"/>
              <a:t> </a:t>
            </a:r>
            <a:r>
              <a:rPr lang="en-GB" sz="10900" dirty="0" smtClean="0"/>
              <a:t>2022.</a:t>
            </a:r>
            <a:endParaRPr lang="en-GB" sz="10900" dirty="0" smtClean="0"/>
          </a:p>
          <a:p>
            <a:pPr marL="0" indent="0">
              <a:buNone/>
            </a:pPr>
            <a:r>
              <a:rPr lang="en-GB" sz="10900" dirty="0" smtClean="0"/>
              <a:t>Unit 2 Externally set task Lent term (year 13)</a:t>
            </a:r>
          </a:p>
          <a:p>
            <a:pPr marL="0" indent="0">
              <a:buNone/>
            </a:pPr>
            <a:endParaRPr lang="en-GB" sz="10900" dirty="0"/>
          </a:p>
          <a:p>
            <a:pPr marL="0" indent="0">
              <a:buNone/>
            </a:pPr>
            <a:endParaRPr lang="en-GB" sz="10900" dirty="0" smtClean="0"/>
          </a:p>
          <a:p>
            <a:pPr marL="0" indent="0">
              <a:buNone/>
            </a:pPr>
            <a:r>
              <a:rPr lang="en-GB" sz="10900" dirty="0" smtClean="0"/>
              <a:t>Unit 1 is 60% of final grade</a:t>
            </a:r>
          </a:p>
          <a:p>
            <a:pPr marL="0" indent="0">
              <a:buNone/>
            </a:pPr>
            <a:r>
              <a:rPr lang="en-GB" sz="10900" dirty="0" smtClean="0"/>
              <a:t>Unit 2 40%</a:t>
            </a:r>
          </a:p>
          <a:p>
            <a:r>
              <a:rPr lang="en-GB" sz="10900" dirty="0" smtClean="0"/>
              <a:t>Assessment and results</a:t>
            </a:r>
            <a:endParaRPr lang="en-GB" sz="10900" dirty="0"/>
          </a:p>
        </p:txBody>
      </p:sp>
    </p:spTree>
    <p:extLst>
      <p:ext uri="{BB962C8B-B14F-4D97-AF65-F5344CB8AC3E}">
        <p14:creationId xmlns:p14="http://schemas.microsoft.com/office/powerpoint/2010/main" val="3999594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1" y="0"/>
            <a:ext cx="9601200" cy="1485900"/>
          </a:xfrm>
        </p:spPr>
        <p:txBody>
          <a:bodyPr>
            <a:normAutofit/>
          </a:bodyPr>
          <a:lstStyle/>
          <a:p>
            <a:r>
              <a:rPr lang="en-GB" sz="5400" b="1" dirty="0" smtClean="0"/>
              <a:t>Checklist for lesson</a:t>
            </a:r>
            <a:endParaRPr lang="en-GB" sz="5400" b="1" dirty="0"/>
          </a:p>
        </p:txBody>
      </p:sp>
      <p:sp>
        <p:nvSpPr>
          <p:cNvPr id="3" name="Content Placeholder 2"/>
          <p:cNvSpPr>
            <a:spLocks noGrp="1"/>
          </p:cNvSpPr>
          <p:nvPr>
            <p:ph idx="1"/>
          </p:nvPr>
        </p:nvSpPr>
        <p:spPr>
          <a:xfrm>
            <a:off x="859221" y="1485900"/>
            <a:ext cx="9877096" cy="2573202"/>
          </a:xfrm>
        </p:spPr>
        <p:txBody>
          <a:bodyPr>
            <a:noAutofit/>
          </a:bodyPr>
          <a:lstStyle/>
          <a:p>
            <a:r>
              <a:rPr lang="en-GB" sz="3200" dirty="0" smtClean="0"/>
              <a:t>Sketchbooks and folders (A1 needed) + contributions +boiler suits</a:t>
            </a:r>
          </a:p>
          <a:p>
            <a:r>
              <a:rPr lang="en-GB" sz="3200" dirty="0" smtClean="0"/>
              <a:t>Timetable </a:t>
            </a:r>
          </a:p>
          <a:p>
            <a:r>
              <a:rPr lang="en-GB" sz="3200" dirty="0" smtClean="0"/>
              <a:t>Resources and research (signing out process)</a:t>
            </a:r>
          </a:p>
          <a:p>
            <a:r>
              <a:rPr lang="en-GB" sz="3200" dirty="0" smtClean="0"/>
              <a:t>Trips and competitions</a:t>
            </a:r>
          </a:p>
          <a:p>
            <a:r>
              <a:rPr lang="en-GB" sz="3200" dirty="0" smtClean="0"/>
              <a:t>Clubs  and extra curricular</a:t>
            </a:r>
            <a:endParaRPr lang="en-GB" sz="3200" dirty="0"/>
          </a:p>
          <a:p>
            <a:r>
              <a:rPr lang="en-GB" sz="3200" dirty="0" smtClean="0"/>
              <a:t>Intro to project theme</a:t>
            </a:r>
          </a:p>
          <a:p>
            <a:r>
              <a:rPr lang="en-GB" sz="3200" dirty="0" smtClean="0"/>
              <a:t>Mind map</a:t>
            </a:r>
          </a:p>
          <a:p>
            <a:r>
              <a:rPr lang="en-GB" sz="3200" dirty="0" smtClean="0"/>
              <a:t>Twitter and Pinterest  (@</a:t>
            </a:r>
            <a:r>
              <a:rPr lang="en-GB" sz="3200" dirty="0" err="1" smtClean="0"/>
              <a:t>KES_Artdept</a:t>
            </a:r>
            <a:r>
              <a:rPr lang="en-GB" sz="3200" dirty="0" smtClean="0"/>
              <a:t>    </a:t>
            </a:r>
            <a:r>
              <a:rPr lang="en-GB" sz="3200" dirty="0" smtClean="0"/>
              <a:t>Ms </a:t>
            </a:r>
            <a:r>
              <a:rPr lang="en-GB" sz="3200" dirty="0" smtClean="0"/>
              <a:t>Westmore)</a:t>
            </a:r>
          </a:p>
        </p:txBody>
      </p:sp>
    </p:spTree>
    <p:extLst>
      <p:ext uri="{BB962C8B-B14F-4D97-AF65-F5344CB8AC3E}">
        <p14:creationId xmlns:p14="http://schemas.microsoft.com/office/powerpoint/2010/main" val="2997234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Visits trips and competitions</a:t>
            </a:r>
            <a:endParaRPr lang="en-GB" b="1" dirty="0"/>
          </a:p>
        </p:txBody>
      </p:sp>
      <p:sp>
        <p:nvSpPr>
          <p:cNvPr id="3" name="Content Placeholder 2"/>
          <p:cNvSpPr>
            <a:spLocks noGrp="1"/>
          </p:cNvSpPr>
          <p:nvPr>
            <p:ph idx="1"/>
          </p:nvPr>
        </p:nvSpPr>
        <p:spPr>
          <a:xfrm>
            <a:off x="1371600" y="1428750"/>
            <a:ext cx="9601200" cy="3581400"/>
          </a:xfrm>
        </p:spPr>
        <p:txBody>
          <a:bodyPr>
            <a:noAutofit/>
          </a:bodyPr>
          <a:lstStyle/>
          <a:p>
            <a:pPr marL="0" indent="0">
              <a:buNone/>
            </a:pPr>
            <a:r>
              <a:rPr lang="en-GB" sz="2800" b="1" dirty="0" smtClean="0"/>
              <a:t>This term:</a:t>
            </a:r>
          </a:p>
          <a:p>
            <a:r>
              <a:rPr lang="en-GB" sz="2800" dirty="0" smtClean="0"/>
              <a:t>London Galleries trip</a:t>
            </a:r>
          </a:p>
          <a:p>
            <a:r>
              <a:rPr lang="en-GB" sz="2800" dirty="0" smtClean="0"/>
              <a:t>Ian Murphy artist workshop</a:t>
            </a:r>
          </a:p>
          <a:p>
            <a:r>
              <a:rPr lang="en-GB" sz="2800" dirty="0" err="1" smtClean="0"/>
              <a:t>ARTiculation</a:t>
            </a:r>
            <a:r>
              <a:rPr lang="en-GB" sz="2800" dirty="0" smtClean="0"/>
              <a:t> Prize by Roche Court Educational Trust</a:t>
            </a:r>
            <a:endParaRPr lang="en-GB" sz="2800" dirty="0"/>
          </a:p>
          <a:p>
            <a:pPr marL="0" indent="0">
              <a:buNone/>
            </a:pPr>
            <a:r>
              <a:rPr lang="en-GB" sz="2800" b="1" dirty="0" smtClean="0"/>
              <a:t>Further in the year</a:t>
            </a:r>
          </a:p>
          <a:p>
            <a:r>
              <a:rPr lang="en-GB" sz="2800" dirty="0" smtClean="0"/>
              <a:t>Life drawing</a:t>
            </a:r>
          </a:p>
          <a:p>
            <a:r>
              <a:rPr lang="en-GB" sz="2800" dirty="0" smtClean="0"/>
              <a:t>Artist workshop 2</a:t>
            </a:r>
          </a:p>
          <a:p>
            <a:r>
              <a:rPr lang="en-GB" sz="2800" dirty="0" smtClean="0"/>
              <a:t>Saatchi Prize</a:t>
            </a:r>
          </a:p>
          <a:p>
            <a:r>
              <a:rPr lang="en-GB" sz="2800" dirty="0" smtClean="0"/>
              <a:t>Royal Academy A Level Summer Exhibition Competition</a:t>
            </a:r>
          </a:p>
        </p:txBody>
      </p:sp>
    </p:spTree>
    <p:extLst>
      <p:ext uri="{BB962C8B-B14F-4D97-AF65-F5344CB8AC3E}">
        <p14:creationId xmlns:p14="http://schemas.microsoft.com/office/powerpoint/2010/main" val="3609490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52" y="0"/>
            <a:ext cx="5884113" cy="1056290"/>
          </a:xfrm>
        </p:spPr>
        <p:txBody>
          <a:bodyPr>
            <a:noAutofit/>
          </a:bodyPr>
          <a:lstStyle/>
          <a:p>
            <a:r>
              <a:rPr lang="en-GB" sz="4000" b="1" dirty="0" smtClean="0"/>
              <a:t>Clubs and extra curricular </a:t>
            </a:r>
            <a:endParaRPr lang="en-GB" sz="4000" b="1" dirty="0"/>
          </a:p>
        </p:txBody>
      </p:sp>
      <p:sp>
        <p:nvSpPr>
          <p:cNvPr id="3" name="Content Placeholder 2"/>
          <p:cNvSpPr>
            <a:spLocks noGrp="1"/>
          </p:cNvSpPr>
          <p:nvPr>
            <p:ph idx="1"/>
          </p:nvPr>
        </p:nvSpPr>
        <p:spPr>
          <a:xfrm>
            <a:off x="813711" y="182423"/>
            <a:ext cx="5580993" cy="3581400"/>
          </a:xfrm>
        </p:spPr>
        <p:txBody>
          <a:bodyPr>
            <a:noAutofit/>
          </a:bodyPr>
          <a:lstStyle/>
          <a:p>
            <a:pPr marL="0" indent="0">
              <a:buNone/>
            </a:pPr>
            <a:endParaRPr lang="en-GB" sz="2800" dirty="0" smtClean="0"/>
          </a:p>
          <a:p>
            <a:r>
              <a:rPr lang="en-GB" sz="2800" dirty="0" smtClean="0"/>
              <a:t>Support younger years in the following clubs: sculpture club</a:t>
            </a:r>
          </a:p>
          <a:p>
            <a:r>
              <a:rPr lang="en-GB" sz="2800" dirty="0" smtClean="0"/>
              <a:t>Curating end of year exhibition.</a:t>
            </a:r>
          </a:p>
          <a:p>
            <a:r>
              <a:rPr lang="en-GB" sz="2800" dirty="0" smtClean="0"/>
              <a:t>Book installation</a:t>
            </a:r>
          </a:p>
          <a:p>
            <a:r>
              <a:rPr lang="en-GB" sz="2800" dirty="0" smtClean="0"/>
              <a:t>What could you offer?</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717" y="4313692"/>
            <a:ext cx="6311462" cy="254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587" y="3763823"/>
            <a:ext cx="4641266" cy="30941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6265" y="0"/>
            <a:ext cx="5645735" cy="3763823"/>
          </a:xfrm>
          <a:prstGeom prst="rect">
            <a:avLst/>
          </a:prstGeom>
        </p:spPr>
      </p:pic>
    </p:spTree>
    <p:extLst>
      <p:ext uri="{BB962C8B-B14F-4D97-AF65-F5344CB8AC3E}">
        <p14:creationId xmlns:p14="http://schemas.microsoft.com/office/powerpoint/2010/main" val="255747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Project theme: </a:t>
            </a:r>
            <a:r>
              <a:rPr lang="en-GB" dirty="0" smtClean="0"/>
              <a:t>Being Human</a:t>
            </a:r>
            <a:endParaRPr lang="en-GB" dirty="0"/>
          </a:p>
        </p:txBody>
      </p:sp>
      <p:sp>
        <p:nvSpPr>
          <p:cNvPr id="3" name="Content Placeholder 2"/>
          <p:cNvSpPr>
            <a:spLocks noGrp="1"/>
          </p:cNvSpPr>
          <p:nvPr>
            <p:ph idx="1"/>
          </p:nvPr>
        </p:nvSpPr>
        <p:spPr>
          <a:xfrm>
            <a:off x="1371600" y="1732547"/>
            <a:ext cx="9601200" cy="3581400"/>
          </a:xfrm>
        </p:spPr>
        <p:txBody>
          <a:bodyPr>
            <a:noAutofit/>
          </a:bodyPr>
          <a:lstStyle/>
          <a:p>
            <a:r>
              <a:rPr lang="en-US" sz="2800" dirty="0"/>
              <a:t>The human condition refers to the positive and negative aspects of being human. Events every person goes through like love, c</a:t>
            </a:r>
            <a:r>
              <a:rPr lang="en-US" sz="2800" dirty="0" smtClean="0"/>
              <a:t>hildhood </a:t>
            </a:r>
            <a:r>
              <a:rPr lang="en-US" sz="2800" dirty="0"/>
              <a:t>and death encompass the human condition</a:t>
            </a:r>
            <a:r>
              <a:rPr lang="en-US" sz="2800" dirty="0" smtClean="0"/>
              <a:t>.</a:t>
            </a:r>
          </a:p>
          <a:p>
            <a:endParaRPr lang="en-US" sz="2800" dirty="0"/>
          </a:p>
          <a:p>
            <a:r>
              <a:rPr lang="en-US" sz="2800" dirty="0"/>
              <a:t>Humans, unlike other beings have a sense of curiosity, try to understand the meaning of life, search for acceptance and gratification and understand and accept the inevitability of death. The human condition also refers to the fact that humans, unlike any other known species, are self-aware and reflective of the past.</a:t>
            </a:r>
            <a:endParaRPr lang="en-GB" sz="2800" dirty="0"/>
          </a:p>
        </p:txBody>
      </p:sp>
    </p:spTree>
    <p:extLst>
      <p:ext uri="{BB962C8B-B14F-4D97-AF65-F5344CB8AC3E}">
        <p14:creationId xmlns:p14="http://schemas.microsoft.com/office/powerpoint/2010/main" val="2124354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emotional human portraits black and white photograph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emotional human portraits black and white photograph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emotional human portraits black and white photograph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Image result for kathe kollwit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7"/>
          <p:cNvSpPr>
            <a:spLocks noGrp="1"/>
          </p:cNvSpPr>
          <p:nvPr>
            <p:ph type="title"/>
          </p:nvPr>
        </p:nvSpPr>
        <p:spPr>
          <a:xfrm>
            <a:off x="1069975" y="207306"/>
            <a:ext cx="9601200" cy="1485900"/>
          </a:xfrm>
        </p:spPr>
        <p:txBody>
          <a:bodyPr>
            <a:normAutofit fontScale="90000"/>
          </a:bodyPr>
          <a:lstStyle/>
          <a:p>
            <a:r>
              <a:rPr lang="en-GB" sz="2200" b="1" dirty="0"/>
              <a:t>Artist, cultural and historical links: Cindy Sherman, Claude </a:t>
            </a:r>
            <a:r>
              <a:rPr lang="en-GB" sz="2200" b="1" dirty="0" err="1"/>
              <a:t>Cahun</a:t>
            </a:r>
            <a:r>
              <a:rPr lang="en-GB" sz="2200" b="1" dirty="0"/>
              <a:t>, Allison Lambert, Frank </a:t>
            </a:r>
            <a:r>
              <a:rPr lang="en-GB" sz="2200" b="1" dirty="0" err="1"/>
              <a:t>Auerbach</a:t>
            </a:r>
            <a:r>
              <a:rPr lang="en-GB" sz="2200" b="1" dirty="0"/>
              <a:t>, Emma Hopkins, Jenny Saville, Mona </a:t>
            </a:r>
            <a:r>
              <a:rPr lang="en-GB" sz="2200" b="1" dirty="0" err="1"/>
              <a:t>Hatoum</a:t>
            </a:r>
            <a:r>
              <a:rPr lang="en-GB" sz="2200" b="1" dirty="0"/>
              <a:t>, </a:t>
            </a:r>
            <a:r>
              <a:rPr lang="en-GB" sz="2200" b="1" dirty="0" err="1"/>
              <a:t>Christain</a:t>
            </a:r>
            <a:r>
              <a:rPr lang="en-GB" sz="2200" b="1" dirty="0"/>
              <a:t> </a:t>
            </a:r>
            <a:r>
              <a:rPr lang="en-GB" sz="2200" b="1" dirty="0" err="1"/>
              <a:t>Boltanski</a:t>
            </a:r>
            <a:r>
              <a:rPr lang="en-GB" sz="2200" b="1" dirty="0"/>
              <a:t>, Suzie </a:t>
            </a:r>
            <a:r>
              <a:rPr lang="en-GB" sz="2200" b="1" dirty="0" smtClean="0"/>
              <a:t>McMurray.</a:t>
            </a:r>
            <a:r>
              <a:rPr lang="en-GB" dirty="0"/>
              <a:t/>
            </a:r>
            <a:br>
              <a:rPr lang="en-GB" dirty="0"/>
            </a:br>
            <a:endParaRPr lang="en-GB"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2525"/>
            <a:ext cx="21971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 result for jenny sa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686" y="3294993"/>
            <a:ext cx="2594314" cy="3563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2648606" y="4114800"/>
            <a:ext cx="5572125" cy="2743200"/>
          </a:xfrm>
          <a:prstGeom prst="rect">
            <a:avLst/>
          </a:prstGeom>
        </p:spPr>
      </p:pic>
      <p:pic>
        <p:nvPicPr>
          <p:cNvPr id="15" name="Picture 2" descr="Image result for susie macmurray art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2748" y="1078384"/>
            <a:ext cx="5832538" cy="28314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1179508"/>
            <a:ext cx="1889125" cy="226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144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2060"/>
                </a:solidFill>
              </a:rPr>
              <a:t>Consider how best to present your sketchbook</a:t>
            </a:r>
            <a:endParaRPr lang="en-GB" b="1" dirty="0">
              <a:solidFill>
                <a:srgbClr val="002060"/>
              </a:solidFill>
            </a:endParaRPr>
          </a:p>
        </p:txBody>
      </p:sp>
      <p:sp>
        <p:nvSpPr>
          <p:cNvPr id="4" name="AutoShape 2" descr="A-Level Sketchbook - In-depth Brainstorm: Developing My Ideas | Flickr - Photo Shar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A-Level Sketchbook - In-depth Brainstorm: Developing My Ideas | Flickr - Photo Sharing!: "/>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stretch>
            <a:fillRect/>
          </a:stretch>
        </p:blipFill>
        <p:spPr>
          <a:xfrm>
            <a:off x="155575" y="2659480"/>
            <a:ext cx="5229225" cy="3752850"/>
          </a:xfrm>
          <a:prstGeom prst="rect">
            <a:avLst/>
          </a:prstGeom>
        </p:spPr>
      </p:pic>
      <p:pic>
        <p:nvPicPr>
          <p:cNvPr id="7" name="Picture 6"/>
          <p:cNvPicPr>
            <a:picLocks noChangeAspect="1"/>
          </p:cNvPicPr>
          <p:nvPr/>
        </p:nvPicPr>
        <p:blipFill>
          <a:blip r:embed="rId3"/>
          <a:stretch>
            <a:fillRect/>
          </a:stretch>
        </p:blipFill>
        <p:spPr>
          <a:xfrm>
            <a:off x="6758403" y="2286000"/>
            <a:ext cx="5252372" cy="4144878"/>
          </a:xfrm>
          <a:prstGeom prst="rect">
            <a:avLst/>
          </a:prstGeom>
        </p:spPr>
      </p:pic>
    </p:spTree>
    <p:extLst>
      <p:ext uri="{BB962C8B-B14F-4D97-AF65-F5344CB8AC3E}">
        <p14:creationId xmlns:p14="http://schemas.microsoft.com/office/powerpoint/2010/main" val="181738319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368</TotalTime>
  <Words>584</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Franklin Gothic Book</vt:lpstr>
      <vt:lpstr>Crop</vt:lpstr>
      <vt:lpstr>A LEVEL FINE ART</vt:lpstr>
      <vt:lpstr>ART BACKGROUND INFO AUDIT</vt:lpstr>
      <vt:lpstr>A Level Fine Art OCR</vt:lpstr>
      <vt:lpstr>Checklist for lesson</vt:lpstr>
      <vt:lpstr>Visits trips and competitions</vt:lpstr>
      <vt:lpstr>Clubs and extra curricular </vt:lpstr>
      <vt:lpstr>Project theme: Being Human</vt:lpstr>
      <vt:lpstr>Artist, cultural and historical links: Cindy Sherman, Claude Cahun, Allison Lambert, Frank Auerbach, Emma Hopkins, Jenny Saville, Mona Hatoum, Christain Boltanski, Suzie McMurray. </vt:lpstr>
      <vt:lpstr>Consider how best to present your sketchbook</vt:lpstr>
      <vt:lpstr>Mind Map mood board combo</vt:lpstr>
      <vt:lpstr>Homework</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FINE ART</dc:title>
  <dc:creator>Alex Westmore</dc:creator>
  <cp:lastModifiedBy>Alex Westmore</cp:lastModifiedBy>
  <cp:revision>37</cp:revision>
  <dcterms:created xsi:type="dcterms:W3CDTF">2016-09-05T14:16:51Z</dcterms:created>
  <dcterms:modified xsi:type="dcterms:W3CDTF">2020-09-03T14:26:14Z</dcterms:modified>
</cp:coreProperties>
</file>