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1"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5" r:id="rId20"/>
    <p:sldId id="277" r:id="rId21"/>
    <p:sldId id="280" r:id="rId22"/>
    <p:sldId id="281" r:id="rId23"/>
    <p:sldId id="279" r:id="rId24"/>
    <p:sldId id="282" r:id="rId25"/>
    <p:sldId id="283" r:id="rId26"/>
    <p:sldId id="285" r:id="rId27"/>
    <p:sldId id="296" r:id="rId28"/>
    <p:sldId id="297" r:id="rId29"/>
    <p:sldId id="298" r:id="rId30"/>
    <p:sldId id="300" r:id="rId31"/>
    <p:sldId id="301" r:id="rId32"/>
    <p:sldId id="302" r:id="rId33"/>
    <p:sldId id="286" r:id="rId34"/>
    <p:sldId id="288" r:id="rId35"/>
    <p:sldId id="290" r:id="rId36"/>
    <p:sldId id="284" r:id="rId37"/>
    <p:sldId id="289" r:id="rId38"/>
    <p:sldId id="294" r:id="rId39"/>
    <p:sldId id="292" r:id="rId40"/>
    <p:sldId id="293" r:id="rId41"/>
    <p:sldId id="303" r:id="rId42"/>
    <p:sldId id="304" r:id="rId43"/>
    <p:sldId id="305" r:id="rId44"/>
    <p:sldId id="278" r:id="rId45"/>
    <p:sldId id="29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FC209C-898F-4E40-BF48-4965A16CDF87}">
          <p14:sldIdLst>
            <p14:sldId id="257"/>
            <p14:sldId id="258"/>
            <p14:sldId id="259"/>
            <p14:sldId id="261"/>
            <p14:sldId id="260"/>
            <p14:sldId id="263"/>
            <p14:sldId id="264"/>
            <p14:sldId id="265"/>
            <p14:sldId id="266"/>
            <p14:sldId id="267"/>
            <p14:sldId id="268"/>
            <p14:sldId id="269"/>
            <p14:sldId id="270"/>
            <p14:sldId id="271"/>
            <p14:sldId id="272"/>
            <p14:sldId id="273"/>
            <p14:sldId id="274"/>
            <p14:sldId id="276"/>
            <p14:sldId id="275"/>
            <p14:sldId id="277"/>
            <p14:sldId id="280"/>
            <p14:sldId id="281"/>
            <p14:sldId id="279"/>
          </p14:sldIdLst>
        </p14:section>
        <p14:section name="Untitled Section" id="{1EC9AF45-0236-431F-A80A-027043D07E57}">
          <p14:sldIdLst>
            <p14:sldId id="282"/>
            <p14:sldId id="283"/>
            <p14:sldId id="285"/>
            <p14:sldId id="296"/>
            <p14:sldId id="297"/>
            <p14:sldId id="298"/>
            <p14:sldId id="300"/>
            <p14:sldId id="301"/>
            <p14:sldId id="302"/>
            <p14:sldId id="286"/>
            <p14:sldId id="288"/>
            <p14:sldId id="290"/>
            <p14:sldId id="284"/>
            <p14:sldId id="289"/>
            <p14:sldId id="294"/>
            <p14:sldId id="292"/>
            <p14:sldId id="293"/>
            <p14:sldId id="303"/>
            <p14:sldId id="304"/>
            <p14:sldId id="305"/>
            <p14:sldId id="278"/>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5B5BA-D555-4326-8B34-3003DB4F2A53}" type="datetimeFigureOut">
              <a:rPr lang="en-GB" smtClean="0"/>
              <a:t>04/01/2016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1BEA3-19DB-47A7-A614-894D15061AEE}" type="slidenum">
              <a:rPr lang="en-GB" smtClean="0"/>
              <a:t>‹#›</a:t>
            </a:fld>
            <a:endParaRPr lang="en-GB"/>
          </a:p>
        </p:txBody>
      </p:sp>
    </p:spTree>
    <p:extLst>
      <p:ext uri="{BB962C8B-B14F-4D97-AF65-F5344CB8AC3E}">
        <p14:creationId xmlns:p14="http://schemas.microsoft.com/office/powerpoint/2010/main" val="235128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D26F9-B7EA-4D2E-9FB7-01DB93C6D17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9036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9ADD54-A33E-42FA-9C47-7140136DFC87}" type="slidenum">
              <a:rPr lang="en-GB"/>
              <a:pPr/>
              <a:t>30</a:t>
            </a:fld>
            <a:endParaRPr lang="en-GB"/>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FFEEF7-7E45-4A69-A9C0-642045250371}" type="slidenum">
              <a:rPr lang="en-GB"/>
              <a:pPr/>
              <a:t>31</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34AC2D0-FC76-4BE0-8B2F-3A85A561E8B7}" type="slidenum">
              <a:rPr lang="en-GB"/>
              <a:pPr/>
              <a:t>32</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https://www.youtube.com/watch?v=7Wo0JyM_aLY</a:t>
            </a:r>
            <a:endParaRPr lang="en-GB" dirty="0"/>
          </a:p>
        </p:txBody>
      </p:sp>
      <p:sp>
        <p:nvSpPr>
          <p:cNvPr id="4" name="Slide Number Placeholder 3"/>
          <p:cNvSpPr>
            <a:spLocks noGrp="1"/>
          </p:cNvSpPr>
          <p:nvPr>
            <p:ph type="sldNum" sz="quarter" idx="10"/>
          </p:nvPr>
        </p:nvSpPr>
        <p:spPr/>
        <p:txBody>
          <a:bodyPr/>
          <a:lstStyle/>
          <a:p>
            <a:fld id="{C3A1BEA3-19DB-47A7-A614-894D15061AEE}" type="slidenum">
              <a:rPr lang="en-GB" smtClean="0"/>
              <a:t>37</a:t>
            </a:fld>
            <a:endParaRPr lang="en-GB"/>
          </a:p>
        </p:txBody>
      </p:sp>
    </p:spTree>
    <p:extLst>
      <p:ext uri="{BB962C8B-B14F-4D97-AF65-F5344CB8AC3E}">
        <p14:creationId xmlns:p14="http://schemas.microsoft.com/office/powerpoint/2010/main" val="55955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Handout</a:t>
            </a:r>
            <a:r>
              <a:rPr lang="en-GB" dirty="0" smtClean="0"/>
              <a:t> 118</a:t>
            </a:r>
            <a:endParaRPr lang="en-GB" dirty="0"/>
          </a:p>
        </p:txBody>
      </p:sp>
      <p:sp>
        <p:nvSpPr>
          <p:cNvPr id="4" name="Slide Number Placeholder 3"/>
          <p:cNvSpPr>
            <a:spLocks noGrp="1"/>
          </p:cNvSpPr>
          <p:nvPr>
            <p:ph type="sldNum" sz="quarter" idx="10"/>
          </p:nvPr>
        </p:nvSpPr>
        <p:spPr/>
        <p:txBody>
          <a:bodyPr/>
          <a:lstStyle/>
          <a:p>
            <a:fld id="{C3A1BEA3-19DB-47A7-A614-894D15061AEE}" type="slidenum">
              <a:rPr lang="en-GB" smtClean="0"/>
              <a:t>39</a:t>
            </a:fld>
            <a:endParaRPr lang="en-GB"/>
          </a:p>
        </p:txBody>
      </p:sp>
    </p:spTree>
    <p:extLst>
      <p:ext uri="{BB962C8B-B14F-4D97-AF65-F5344CB8AC3E}">
        <p14:creationId xmlns:p14="http://schemas.microsoft.com/office/powerpoint/2010/main" val="189717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D26F9-B7EA-4D2E-9FB7-01DB93C6D17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40349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67390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Was Wegner</a:t>
            </a:r>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18282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Effects were minimal.</a:t>
            </a:r>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2471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61667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3C23A7-5EDC-4D45-BACE-40939ACE0A66}" type="slidenum">
              <a:rPr lang="en-GB"/>
              <a:pPr fontAlgn="base">
                <a:spcBef>
                  <a:spcPct val="0"/>
                </a:spcBef>
                <a:spcAft>
                  <a:spcPct val="0"/>
                </a:spcAft>
              </a:pPr>
              <a:t>27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A8303C9-5FE5-4E8B-8FA2-C2809CAF7D88}" type="slidenum">
              <a:rPr lang="en-GB"/>
              <a:pPr fontAlgn="base">
                <a:spcBef>
                  <a:spcPct val="0"/>
                </a:spcBef>
                <a:spcAft>
                  <a:spcPct val="0"/>
                </a:spcAft>
              </a:pPr>
              <a:t>28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7B3EAD-23DB-419B-A12A-05773D686F42}" type="slidenum">
              <a:rPr lang="en-GB"/>
              <a:pPr fontAlgn="base">
                <a:spcBef>
                  <a:spcPct val="0"/>
                </a:spcBef>
                <a:spcAft>
                  <a:spcPct val="0"/>
                </a:spcAft>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23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46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038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724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24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52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092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070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32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217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368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31000">
              <a:srgbClr val="00B050"/>
            </a:gs>
            <a:gs pos="75000">
              <a:srgbClr val="15D11E"/>
            </a:gs>
            <a:gs pos="100000">
              <a:srgbClr val="229E3A"/>
            </a:gs>
          </a:gsLst>
          <a:lin ang="189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4C269-199A-4252-8FC0-35961A29E2C9}" type="datetimeFigureOut">
              <a:rPr lang="en-GB" smtClean="0">
                <a:solidFill>
                  <a:prstClr val="black">
                    <a:tint val="75000"/>
                  </a:prstClr>
                </a:solidFill>
              </a:rPr>
              <a:pPr/>
              <a:t>04/01/2016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6513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0.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0.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0.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9.png"/><Relationship Id="rId4" Type="http://schemas.openxmlformats.org/officeDocument/2006/relationships/image" Target="../media/image10.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notesSlide" Target="../notesSlides/notesSlide5.xml"/><Relationship Id="rId7" Type="http://schemas.microsoft.com/office/2007/relationships/hdphoto" Target="../media/hdphoto2.wdp"/><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7Wo0JyM_aL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notesSlide" Target="../notesSlides/notesSlide1.xml"/><Relationship Id="rId7" Type="http://schemas.microsoft.com/office/2007/relationships/hdphoto" Target="../media/hdphoto2.wdp"/><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slideLayout" Target="../slideLayouts/slideLayout7.xml"/><Relationship Id="rId16" Type="http://schemas.microsoft.com/office/2007/relationships/hdphoto" Target="../media/hdphoto6.wdp"/><Relationship Id="rId1" Type="http://schemas.openxmlformats.org/officeDocument/2006/relationships/tags" Target="../tags/tag1.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3" Type="http://schemas.openxmlformats.org/officeDocument/2006/relationships/notesSlide" Target="../notesSlides/notesSlide2.xml"/><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3" y="188640"/>
            <a:ext cx="8784976" cy="2664296"/>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FFC000"/>
            </a:solidFill>
          </a:ln>
        </p:spPr>
        <p:txBody>
          <a:bodyPr>
            <a:normAutofit fontScale="92500"/>
          </a:bodyPr>
          <a:lstStyle/>
          <a:p>
            <a:pPr marL="0" indent="0" algn="ctr">
              <a:buNone/>
            </a:pPr>
            <a:r>
              <a:rPr lang="en-GB" sz="2600" b="1" u="sng" dirty="0" smtClean="0"/>
              <a:t>True or false?</a:t>
            </a:r>
          </a:p>
          <a:p>
            <a:pPr>
              <a:buFont typeface="Wingdings" panose="05000000000000000000" pitchFamily="2" charset="2"/>
              <a:buChar char="Ø"/>
            </a:pPr>
            <a:r>
              <a:rPr lang="en-GB" sz="2600" dirty="0" smtClean="0"/>
              <a:t>Delusions of grandeur are a negative symptom of SZ.</a:t>
            </a:r>
          </a:p>
          <a:p>
            <a:pPr>
              <a:buFont typeface="Wingdings" panose="05000000000000000000" pitchFamily="2" charset="2"/>
              <a:buChar char="Ø"/>
            </a:pPr>
            <a:r>
              <a:rPr lang="en-GB" sz="2600" dirty="0" smtClean="0"/>
              <a:t>The DSM and ICD increased the reliability of diagnosis.</a:t>
            </a:r>
          </a:p>
          <a:p>
            <a:pPr>
              <a:buFont typeface="Wingdings" panose="05000000000000000000" pitchFamily="2" charset="2"/>
              <a:buChar char="Ø"/>
            </a:pPr>
            <a:r>
              <a:rPr lang="en-GB" sz="2600" dirty="0"/>
              <a:t> </a:t>
            </a:r>
            <a:r>
              <a:rPr lang="en-GB" sz="2600" dirty="0" smtClean="0"/>
              <a:t>Atypical antipsychotics are older drug treatments for SZ.</a:t>
            </a:r>
          </a:p>
          <a:p>
            <a:pPr>
              <a:buFont typeface="Wingdings" panose="05000000000000000000" pitchFamily="2" charset="2"/>
              <a:buChar char="Ø"/>
            </a:pPr>
            <a:r>
              <a:rPr lang="en-GB" sz="2600" dirty="0" smtClean="0"/>
              <a:t>Family intervention therapies are based on the assumption that a stressful family environment can increase the risk of SZ relapse.</a:t>
            </a:r>
            <a:endParaRPr lang="en-GB" dirty="0" smtClean="0"/>
          </a:p>
        </p:txBody>
      </p:sp>
      <p:sp>
        <p:nvSpPr>
          <p:cNvPr id="7" name="TextBox 6"/>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a:t>
            </a:r>
            <a:r>
              <a:rPr lang="en-GB" kern="0" dirty="0" smtClean="0">
                <a:solidFill>
                  <a:srgbClr val="FFFFFF"/>
                </a:solidFill>
                <a:latin typeface="Comic Sans MS"/>
              </a:rPr>
              <a:t>‘schizophrenia’ </a:t>
            </a:r>
            <a:r>
              <a:rPr lang="en-GB" kern="0" dirty="0">
                <a:solidFill>
                  <a:srgbClr val="FFFFFF"/>
                </a:solidFill>
                <a:latin typeface="Comic Sans MS"/>
              </a:rPr>
              <a:t>topic.</a:t>
            </a:r>
          </a:p>
          <a:p>
            <a:pPr>
              <a:defRPr/>
            </a:pPr>
            <a:r>
              <a:rPr lang="en-GB" kern="0" dirty="0">
                <a:solidFill>
                  <a:srgbClr val="FFFFFF"/>
                </a:solidFill>
                <a:latin typeface="Comic Sans MS"/>
              </a:rPr>
              <a:t>To </a:t>
            </a:r>
            <a:r>
              <a:rPr lang="en-GB" kern="0" dirty="0" smtClean="0">
                <a:solidFill>
                  <a:srgbClr val="FFFFFF"/>
                </a:solidFill>
                <a:latin typeface="Comic Sans MS"/>
              </a:rPr>
              <a:t>ensure </a:t>
            </a:r>
            <a:r>
              <a:rPr lang="en-GB" kern="0" dirty="0">
                <a:solidFill>
                  <a:srgbClr val="FFFFFF"/>
                </a:solidFill>
                <a:latin typeface="Comic Sans MS"/>
              </a:rPr>
              <a:t>you UNDERSTAND all key words, theories and research from the topic.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350" y="3573016"/>
            <a:ext cx="5022773" cy="257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rot="21284197">
            <a:off x="258557" y="3135393"/>
            <a:ext cx="3852066" cy="2462926"/>
          </a:xfrm>
          <a:solidFill>
            <a:schemeClr val="bg1"/>
          </a:solidFill>
          <a:ln w="28575">
            <a:solidFill>
              <a:schemeClr val="tx1"/>
            </a:solidFill>
          </a:ln>
        </p:spPr>
        <p:txBody>
          <a:bodyPr>
            <a:normAutofit fontScale="90000"/>
          </a:bodyPr>
          <a:lstStyle/>
          <a:p>
            <a:r>
              <a:rPr lang="en-GB" i="1" dirty="0" smtClean="0">
                <a:latin typeface="Comic Sans MS" panose="030F0702030302020204" pitchFamily="66" charset="0"/>
              </a:rPr>
              <a:t>Unit 4 </a:t>
            </a:r>
            <a:r>
              <a:rPr lang="en-GB" dirty="0" smtClean="0">
                <a:latin typeface="Comic Sans MS" panose="030F0702030302020204" pitchFamily="66" charset="0"/>
              </a:rPr>
              <a:t>– Schizophrenia ‘bare bones’ revision</a:t>
            </a:r>
            <a:endParaRPr lang="en-GB" dirty="0">
              <a:latin typeface="Comic Sans MS" panose="030F0702030302020204" pitchFamily="66" charset="0"/>
            </a:endParaRPr>
          </a:p>
        </p:txBody>
      </p:sp>
      <p:sp>
        <p:nvSpPr>
          <p:cNvPr id="2" name="Rounded Rectangle 1"/>
          <p:cNvSpPr/>
          <p:nvPr/>
        </p:nvSpPr>
        <p:spPr>
          <a:xfrm>
            <a:off x="7392385" y="639982"/>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False</a:t>
            </a:r>
            <a:endParaRPr lang="en-GB" sz="2400" b="1" dirty="0"/>
          </a:p>
        </p:txBody>
      </p:sp>
      <p:sp>
        <p:nvSpPr>
          <p:cNvPr id="10" name="Rounded Rectangle 9"/>
          <p:cNvSpPr/>
          <p:nvPr/>
        </p:nvSpPr>
        <p:spPr>
          <a:xfrm>
            <a:off x="7524328" y="1115941"/>
            <a:ext cx="948177"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True</a:t>
            </a:r>
            <a:endParaRPr lang="en-GB" sz="2400" b="1" dirty="0"/>
          </a:p>
        </p:txBody>
      </p:sp>
      <p:sp>
        <p:nvSpPr>
          <p:cNvPr id="11" name="Rounded Rectangle 10"/>
          <p:cNvSpPr/>
          <p:nvPr/>
        </p:nvSpPr>
        <p:spPr>
          <a:xfrm>
            <a:off x="7761414" y="1547989"/>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False</a:t>
            </a:r>
            <a:endParaRPr lang="en-GB" sz="2400" b="1" dirty="0"/>
          </a:p>
        </p:txBody>
      </p:sp>
      <p:sp>
        <p:nvSpPr>
          <p:cNvPr id="12" name="Rounded Rectangle 11"/>
          <p:cNvSpPr/>
          <p:nvPr/>
        </p:nvSpPr>
        <p:spPr>
          <a:xfrm>
            <a:off x="7893357" y="2708920"/>
            <a:ext cx="948177"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True</a:t>
            </a:r>
            <a:endParaRPr lang="en-GB" sz="2400" b="1" dirty="0"/>
          </a:p>
        </p:txBody>
      </p:sp>
    </p:spTree>
    <p:extLst>
      <p:ext uri="{BB962C8B-B14F-4D97-AF65-F5344CB8AC3E}">
        <p14:creationId xmlns:p14="http://schemas.microsoft.com/office/powerpoint/2010/main" val="5774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pic>
        <p:nvPicPr>
          <p:cNvPr id="2050" name="Picture 2" descr="C:\Users\tutor2u\Downloads\shutterstock_121820917.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2987824" y="3317974"/>
            <a:ext cx="670560" cy="21272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prstClr val="black"/>
                </a:solidFill>
              </a:rPr>
              <a:t>Question </a:t>
            </a:r>
            <a:r>
              <a:rPr lang="en-GB" sz="2400" dirty="0" smtClean="0">
                <a:solidFill>
                  <a:prstClr val="black"/>
                </a:solidFill>
              </a:rPr>
              <a:t>3</a:t>
            </a:r>
          </a:p>
          <a:p>
            <a:pPr algn="ctr"/>
            <a:r>
              <a:rPr lang="en-GB" sz="2400" b="1" dirty="0" smtClean="0">
                <a:solidFill>
                  <a:prstClr val="black"/>
                </a:solidFill>
              </a:rPr>
              <a:t>The ‘Schneider criteria’ are a better way of diagnosing SZ.</a:t>
            </a:r>
            <a:endParaRPr lang="en-GB" sz="2400" b="1" dirty="0">
              <a:solidFill>
                <a:prstClr val="black"/>
              </a:solidFill>
            </a:endParaRPr>
          </a:p>
          <a:p>
            <a:pPr algn="ctr"/>
            <a:endParaRPr lang="en-GB" sz="2400" dirty="0" smtClean="0">
              <a:solidFill>
                <a:prstClr val="black"/>
              </a:solidFill>
            </a:endParaRP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97290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146087" y="3894038"/>
            <a:ext cx="658289" cy="212725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3043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600" dirty="0">
                <a:solidFill>
                  <a:prstClr val="black"/>
                </a:solidFill>
              </a:rPr>
              <a:t>Question </a:t>
            </a:r>
            <a:r>
              <a:rPr lang="en-GB" sz="2600" dirty="0" smtClean="0">
                <a:solidFill>
                  <a:prstClr val="black"/>
                </a:solidFill>
              </a:rPr>
              <a:t>4</a:t>
            </a:r>
          </a:p>
          <a:p>
            <a:pPr algn="ctr"/>
            <a:r>
              <a:rPr lang="en-GB" sz="2600" b="1" dirty="0" smtClean="0">
                <a:solidFill>
                  <a:prstClr val="black"/>
                </a:solidFill>
              </a:rPr>
              <a:t>SZ is very often co-morbid with depression.</a:t>
            </a:r>
            <a:endParaRPr lang="en-GB" sz="2600" b="1" dirty="0">
              <a:solidFill>
                <a:prstClr val="black"/>
              </a:solidFill>
            </a:endParaRP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289169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36096" y="3173958"/>
            <a:ext cx="658289" cy="212725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prstClr val="black"/>
                </a:solidFill>
              </a:rPr>
              <a:t>Question </a:t>
            </a:r>
            <a:r>
              <a:rPr lang="en-GB" sz="2800" dirty="0" smtClean="0">
                <a:solidFill>
                  <a:prstClr val="black"/>
                </a:solidFill>
              </a:rPr>
              <a:t>5</a:t>
            </a:r>
          </a:p>
          <a:p>
            <a:pPr algn="ctr"/>
            <a:r>
              <a:rPr lang="en-GB" sz="2800" b="1" dirty="0" smtClean="0">
                <a:solidFill>
                  <a:prstClr val="black"/>
                </a:solidFill>
              </a:rPr>
              <a:t>Copeland (1971) found cultural differences in doctors diagnosis of SZ.</a:t>
            </a:r>
            <a:endParaRPr lang="en-GB" sz="2800" b="1" dirty="0">
              <a:solidFill>
                <a:prstClr val="black"/>
              </a:solidFill>
            </a:endParaRP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13240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794031" y="2381870"/>
            <a:ext cx="658289" cy="212725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prstClr val="black"/>
                </a:solidFill>
              </a:rPr>
              <a:t>Question </a:t>
            </a:r>
            <a:r>
              <a:rPr lang="en-GB" sz="2800" dirty="0" smtClean="0">
                <a:solidFill>
                  <a:prstClr val="black"/>
                </a:solidFill>
              </a:rPr>
              <a:t>6</a:t>
            </a:r>
          </a:p>
          <a:p>
            <a:pPr algn="ctr"/>
            <a:r>
              <a:rPr lang="en-GB" sz="2800" b="1" dirty="0" smtClean="0">
                <a:solidFill>
                  <a:prstClr val="black"/>
                </a:solidFill>
              </a:rPr>
              <a:t>A problem with diagnosing SZ is that there is a </a:t>
            </a:r>
            <a:r>
              <a:rPr lang="en-GB" sz="2800" b="1" dirty="0">
                <a:solidFill>
                  <a:prstClr val="black"/>
                </a:solidFill>
              </a:rPr>
              <a:t>lack of objective </a:t>
            </a:r>
            <a:r>
              <a:rPr lang="en-GB" sz="2800" b="1" dirty="0" smtClean="0">
                <a:solidFill>
                  <a:prstClr val="black"/>
                </a:solidFill>
              </a:rPr>
              <a:t>tests for it.</a:t>
            </a:r>
            <a:endParaRPr lang="en-GB" sz="2800" dirty="0" smtClean="0">
              <a:solidFill>
                <a:prstClr val="black"/>
              </a:solidFill>
            </a:endParaRP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12630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794031" y="1819254"/>
            <a:ext cx="658289" cy="175376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prstClr val="black"/>
                </a:solidFill>
              </a:rPr>
              <a:t>Question 7</a:t>
            </a:r>
          </a:p>
          <a:p>
            <a:pPr algn="ctr"/>
            <a:r>
              <a:rPr lang="en-GB" sz="2800" dirty="0">
                <a:solidFill>
                  <a:prstClr val="black"/>
                </a:solidFill>
              </a:rPr>
              <a:t> </a:t>
            </a:r>
            <a:r>
              <a:rPr lang="en-GB" sz="2800" b="1" dirty="0" smtClean="0">
                <a:solidFill>
                  <a:prstClr val="black"/>
                </a:solidFill>
              </a:rPr>
              <a:t>Thomas </a:t>
            </a:r>
            <a:r>
              <a:rPr lang="en-GB" sz="2800" b="1" dirty="0" err="1" smtClean="0">
                <a:solidFill>
                  <a:prstClr val="black"/>
                </a:solidFill>
              </a:rPr>
              <a:t>Szasz</a:t>
            </a:r>
            <a:r>
              <a:rPr lang="en-GB" sz="2800" b="1" dirty="0" smtClean="0">
                <a:solidFill>
                  <a:prstClr val="black"/>
                </a:solidFill>
              </a:rPr>
              <a:t> questions </a:t>
            </a:r>
            <a:r>
              <a:rPr lang="en-GB" sz="2800" b="1" dirty="0">
                <a:solidFill>
                  <a:prstClr val="black"/>
                </a:solidFill>
              </a:rPr>
              <a:t>whether </a:t>
            </a:r>
            <a:r>
              <a:rPr lang="en-GB" sz="2800" b="1" dirty="0" smtClean="0">
                <a:solidFill>
                  <a:prstClr val="black"/>
                </a:solidFill>
              </a:rPr>
              <a:t>SZ </a:t>
            </a:r>
            <a:r>
              <a:rPr lang="en-GB" sz="2800" b="1" dirty="0">
                <a:solidFill>
                  <a:prstClr val="black"/>
                </a:solidFill>
              </a:rPr>
              <a:t>is a mental disorder at </a:t>
            </a:r>
            <a:r>
              <a:rPr lang="en-GB" sz="2800" b="1" dirty="0" smtClean="0">
                <a:solidFill>
                  <a:prstClr val="black"/>
                </a:solidFill>
              </a:rPr>
              <a:t>all, </a:t>
            </a:r>
            <a:r>
              <a:rPr lang="en-GB" sz="2800" b="1" dirty="0">
                <a:solidFill>
                  <a:prstClr val="black"/>
                </a:solidFill>
              </a:rPr>
              <a:t>or </a:t>
            </a:r>
            <a:r>
              <a:rPr lang="en-GB" sz="2800" b="1" dirty="0" smtClean="0">
                <a:solidFill>
                  <a:prstClr val="black"/>
                </a:solidFill>
              </a:rPr>
              <a:t>just a </a:t>
            </a:r>
            <a:r>
              <a:rPr lang="en-GB" sz="2800" b="1" dirty="0">
                <a:solidFill>
                  <a:prstClr val="black"/>
                </a:solidFill>
              </a:rPr>
              <a:t>form of </a:t>
            </a:r>
            <a:r>
              <a:rPr lang="en-GB" sz="2800" b="1" dirty="0" smtClean="0">
                <a:solidFill>
                  <a:prstClr val="black"/>
                </a:solidFill>
              </a:rPr>
              <a:t>political control.</a:t>
            </a:r>
            <a:endParaRPr lang="en-GB" sz="2800" b="1" dirty="0">
              <a:solidFill>
                <a:prstClr val="black"/>
              </a:solidFill>
            </a:endParaRP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17081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004048" y="620688"/>
            <a:ext cx="552762" cy="175376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prstClr val="black"/>
                </a:solidFill>
              </a:rPr>
              <a:t>Question </a:t>
            </a:r>
            <a:r>
              <a:rPr lang="en-GB" sz="2400" dirty="0" smtClean="0">
                <a:solidFill>
                  <a:prstClr val="black"/>
                </a:solidFill>
              </a:rPr>
              <a:t>8</a:t>
            </a:r>
          </a:p>
          <a:p>
            <a:pPr algn="ctr"/>
            <a:r>
              <a:rPr lang="en-GB" sz="2400" b="1" dirty="0" smtClean="0">
                <a:solidFill>
                  <a:prstClr val="black"/>
                </a:solidFill>
              </a:rPr>
              <a:t>The consequences of unreliable and not particularly valid diagnoses, are that it makes prescribing effective treatment easier.</a:t>
            </a:r>
            <a:endParaRPr lang="en-GB" sz="2400" b="1" dirty="0">
              <a:solidFill>
                <a:prstClr val="black"/>
              </a:solidFill>
            </a:endParaRP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20887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707904" y="1171182"/>
            <a:ext cx="552762" cy="175376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1985744" y="207578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prstClr val="black"/>
                </a:solidFill>
              </a:rPr>
              <a:t>Question </a:t>
            </a:r>
            <a:r>
              <a:rPr lang="en-GB" sz="2400" dirty="0" smtClean="0">
                <a:solidFill>
                  <a:prstClr val="black"/>
                </a:solidFill>
              </a:rPr>
              <a:t>9</a:t>
            </a:r>
          </a:p>
          <a:p>
            <a:pPr algn="ctr"/>
            <a:r>
              <a:rPr lang="en-GB" sz="2400" b="1" dirty="0" smtClean="0">
                <a:solidFill>
                  <a:prstClr val="black"/>
                </a:solidFill>
              </a:rPr>
              <a:t>Whaley (2001) showed </a:t>
            </a:r>
            <a:r>
              <a:rPr lang="en-GB" sz="2400" b="1" dirty="0">
                <a:solidFill>
                  <a:prstClr val="black"/>
                </a:solidFill>
              </a:rPr>
              <a:t>that healthy ‘</a:t>
            </a:r>
            <a:r>
              <a:rPr lang="en-GB" sz="2400" b="1" dirty="0" err="1">
                <a:solidFill>
                  <a:prstClr val="black"/>
                </a:solidFill>
              </a:rPr>
              <a:t>pseudopatients</a:t>
            </a:r>
            <a:r>
              <a:rPr lang="en-GB" sz="2400" b="1" dirty="0">
                <a:solidFill>
                  <a:prstClr val="black"/>
                </a:solidFill>
              </a:rPr>
              <a:t>’ could gain </a:t>
            </a:r>
            <a:r>
              <a:rPr lang="en-GB" sz="2400" b="1" dirty="0" smtClean="0">
                <a:solidFill>
                  <a:prstClr val="black"/>
                </a:solidFill>
              </a:rPr>
              <a:t>admission to a psychiatric hospital.</a:t>
            </a:r>
            <a:endParaRPr lang="en-GB" sz="2400" b="1" dirty="0">
              <a:solidFill>
                <a:prstClr val="black"/>
              </a:solidFill>
            </a:endParaRP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6785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483768" y="1675238"/>
            <a:ext cx="552762" cy="175376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600" dirty="0">
                <a:solidFill>
                  <a:prstClr val="black"/>
                </a:solidFill>
              </a:rPr>
              <a:t>Question </a:t>
            </a:r>
            <a:r>
              <a:rPr lang="en-GB" sz="2600" dirty="0" smtClean="0">
                <a:solidFill>
                  <a:prstClr val="black"/>
                </a:solidFill>
              </a:rPr>
              <a:t>10</a:t>
            </a:r>
          </a:p>
          <a:p>
            <a:pPr algn="ctr"/>
            <a:r>
              <a:rPr lang="en-GB" sz="2600" b="1" dirty="0" smtClean="0">
                <a:solidFill>
                  <a:prstClr val="black"/>
                </a:solidFill>
              </a:rPr>
              <a:t>Careful </a:t>
            </a:r>
            <a:r>
              <a:rPr lang="en-GB" sz="2600" b="1" dirty="0">
                <a:solidFill>
                  <a:prstClr val="black"/>
                </a:solidFill>
              </a:rPr>
              <a:t>diagnosis can lead to effective treatment programmes</a:t>
            </a:r>
          </a:p>
          <a:p>
            <a:pPr algn="ctr"/>
            <a:r>
              <a:rPr lang="en-GB" sz="2600" b="1" dirty="0">
                <a:solidFill>
                  <a:prstClr val="black"/>
                </a:solidFill>
              </a:rPr>
              <a:t>which would, otherwise, not </a:t>
            </a:r>
            <a:r>
              <a:rPr lang="en-GB" sz="2600" b="1" dirty="0" smtClean="0">
                <a:solidFill>
                  <a:prstClr val="black"/>
                </a:solidFill>
              </a:rPr>
              <a:t>be available to SZ patients.</a:t>
            </a:r>
            <a:endParaRPr lang="en-GB" sz="2600" b="1" dirty="0">
              <a:solidFill>
                <a:prstClr val="black"/>
              </a:solidFill>
            </a:endParaRP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1141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2" fill="hold" grpId="1" nodeType="clickEffect">
                                  <p:stCondLst>
                                    <p:cond delay="0"/>
                                  </p:stCondLst>
                                  <p:childTnLst>
                                    <p:anim calcmode="lin" valueType="num">
                                      <p:cBhvr additive="base">
                                        <p:cTn id="61" dur="500"/>
                                        <p:tgtEl>
                                          <p:spTgt spid="33"/>
                                        </p:tgtEl>
                                        <p:attrNameLst>
                                          <p:attrName>ppt_x</p:attrName>
                                        </p:attrNameLst>
                                      </p:cBhvr>
                                      <p:tavLst>
                                        <p:tav tm="0">
                                          <p:val>
                                            <p:strVal val="ppt_x"/>
                                          </p:val>
                                        </p:tav>
                                        <p:tav tm="100000">
                                          <p:val>
                                            <p:strVal val="1+ppt_w/2"/>
                                          </p:val>
                                        </p:tav>
                                      </p:tavLst>
                                    </p:anim>
                                    <p:anim calcmode="lin" valueType="num">
                                      <p:cBhvr additive="base">
                                        <p:cTn id="62" dur="500"/>
                                        <p:tgtEl>
                                          <p:spTgt spid="33"/>
                                        </p:tgtEl>
                                        <p:attrNameLst>
                                          <p:attrName>ppt_y</p:attrName>
                                        </p:attrNameLst>
                                      </p:cBhvr>
                                      <p:tavLst>
                                        <p:tav tm="0">
                                          <p:val>
                                            <p:strVal val="ppt_y"/>
                                          </p:val>
                                        </p:tav>
                                        <p:tav tm="100000">
                                          <p:val>
                                            <p:strVal val="ppt_y"/>
                                          </p:val>
                                        </p:tav>
                                      </p:tavLst>
                                    </p:anim>
                                    <p:set>
                                      <p:cBhvr>
                                        <p:cTn id="63" dur="1" fill="hold">
                                          <p:stCondLst>
                                            <p:cond delay="499"/>
                                          </p:stCondLst>
                                        </p:cTn>
                                        <p:tgtEl>
                                          <p:spTgt spid="3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1" grpId="1" animBg="1"/>
      <p:bldP spid="32" grpId="0" animBg="1"/>
      <p:bldP spid="33" grpId="0" animBg="1"/>
      <p:bldP spid="3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3" name="Title 1"/>
          <p:cNvSpPr txBox="1">
            <a:spLocks/>
          </p:cNvSpPr>
          <p:nvPr/>
        </p:nvSpPr>
        <p:spPr>
          <a:xfrm>
            <a:off x="0" y="0"/>
            <a:ext cx="9098988" cy="548680"/>
          </a:xfrm>
          <a:prstGeom prst="rect">
            <a:avLst/>
          </a:prstGeom>
          <a:solidFill>
            <a:schemeClr val="bg1"/>
          </a:solidFill>
          <a:ln w="28575">
            <a:solidFill>
              <a:schemeClr val="tx1"/>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B</a:t>
            </a:r>
            <a:r>
              <a:rPr lang="en-GB" sz="3600" b="1" dirty="0" smtClean="0">
                <a:solidFill>
                  <a:prstClr val="black"/>
                </a:solidFill>
                <a:latin typeface="Comic Sans MS" panose="030F0702030302020204" pitchFamily="66" charset="0"/>
              </a:rPr>
              <a:t>iological </a:t>
            </a:r>
            <a:r>
              <a:rPr lang="en-GB" sz="3600" dirty="0" smtClean="0">
                <a:solidFill>
                  <a:prstClr val="black"/>
                </a:solidFill>
                <a:latin typeface="Comic Sans MS" panose="030F0702030302020204" pitchFamily="66" charset="0"/>
              </a:rPr>
              <a:t>explanations of SZ…</a:t>
            </a:r>
            <a:endParaRPr lang="en-GB" sz="3600" dirty="0">
              <a:solidFill>
                <a:prstClr val="black"/>
              </a:solidFill>
              <a:latin typeface="Comic Sans MS" panose="030F0702030302020204" pitchFamily="66" charset="0"/>
            </a:endParaRPr>
          </a:p>
        </p:txBody>
      </p:sp>
      <p:grpSp>
        <p:nvGrpSpPr>
          <p:cNvPr id="5" name="Group 4"/>
          <p:cNvGrpSpPr/>
          <p:nvPr/>
        </p:nvGrpSpPr>
        <p:grpSpPr>
          <a:xfrm>
            <a:off x="305512" y="839294"/>
            <a:ext cx="3711160" cy="932252"/>
            <a:chOff x="13679" y="485863"/>
            <a:chExt cx="4104456" cy="635420"/>
          </a:xfrm>
        </p:grpSpPr>
        <p:sp>
          <p:nvSpPr>
            <p:cNvPr id="6" name="Rounded Rectangle 5"/>
            <p:cNvSpPr/>
            <p:nvPr/>
          </p:nvSpPr>
          <p:spPr>
            <a:xfrm>
              <a:off x="13679" y="485863"/>
              <a:ext cx="4104456" cy="63542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200" dirty="0">
                  <a:solidFill>
                    <a:schemeClr val="tx1"/>
                  </a:solidFill>
                </a:rPr>
                <a:t>G</a:t>
              </a:r>
              <a:r>
                <a:rPr lang="en-GB" sz="3200" dirty="0" smtClean="0">
                  <a:solidFill>
                    <a:schemeClr val="tx1"/>
                  </a:solidFill>
                </a:rPr>
                <a:t>enetic link</a:t>
              </a:r>
              <a:endParaRPr lang="en-GB" sz="3200" dirty="0">
                <a:solidFill>
                  <a:schemeClr val="tx1"/>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417" y="536590"/>
              <a:ext cx="754718" cy="5660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165644" y="2159821"/>
            <a:ext cx="4304603" cy="1815882"/>
          </a:xfrm>
          <a:prstGeom prst="rect">
            <a:avLst/>
          </a:prstGeom>
          <a:noFill/>
        </p:spPr>
        <p:txBody>
          <a:bodyPr wrap="square" rtlCol="0">
            <a:spAutoFit/>
          </a:bodyPr>
          <a:lstStyle/>
          <a:p>
            <a:r>
              <a:rPr lang="en-GB" sz="2800" dirty="0" smtClean="0">
                <a:latin typeface="Comic Sans MS" panose="030F0702030302020204" pitchFamily="66" charset="0"/>
              </a:rPr>
              <a:t>SZ’s is caused by underlying </a:t>
            </a:r>
            <a:r>
              <a:rPr lang="en-GB" sz="2800" b="1" dirty="0" smtClean="0">
                <a:latin typeface="Comic Sans MS" panose="030F0702030302020204" pitchFamily="66" charset="0"/>
              </a:rPr>
              <a:t>faulty genetics</a:t>
            </a:r>
            <a:r>
              <a:rPr lang="en-GB" sz="2800" dirty="0" smtClean="0">
                <a:latin typeface="Comic Sans MS" panose="030F0702030302020204" pitchFamily="66" charset="0"/>
              </a:rPr>
              <a:t>. Passed on through generations.</a:t>
            </a:r>
            <a:endParaRPr lang="en-GB" sz="2800" dirty="0">
              <a:latin typeface="Comic Sans MS" panose="030F0702030302020204" pitchFamily="66" charset="0"/>
            </a:endParaRPr>
          </a:p>
        </p:txBody>
      </p:sp>
      <p:sp>
        <p:nvSpPr>
          <p:cNvPr id="9" name="TextBox 8"/>
          <p:cNvSpPr txBox="1"/>
          <p:nvPr/>
        </p:nvSpPr>
        <p:spPr>
          <a:xfrm>
            <a:off x="4284667" y="1916832"/>
            <a:ext cx="4677086" cy="3046988"/>
          </a:xfrm>
          <a:prstGeom prst="rect">
            <a:avLst/>
          </a:prstGeom>
          <a:noFill/>
        </p:spPr>
        <p:txBody>
          <a:bodyPr wrap="square" rtlCol="0">
            <a:spAutoFit/>
          </a:bodyPr>
          <a:lstStyle/>
          <a:p>
            <a:r>
              <a:rPr lang="en-GB" sz="2400" b="1" dirty="0" smtClean="0">
                <a:latin typeface="Comic Sans MS" panose="030F0702030302020204" pitchFamily="66" charset="0"/>
              </a:rPr>
              <a:t>Excessive</a:t>
            </a:r>
            <a:r>
              <a:rPr lang="en-GB" sz="2400" dirty="0" smtClean="0">
                <a:latin typeface="Comic Sans MS" panose="030F0702030302020204" pitchFamily="66" charset="0"/>
              </a:rPr>
              <a:t> amounts of </a:t>
            </a:r>
            <a:r>
              <a:rPr lang="en-GB" sz="2400" b="1" dirty="0" smtClean="0">
                <a:latin typeface="Comic Sans MS" panose="030F0702030302020204" pitchFamily="66" charset="0"/>
              </a:rPr>
              <a:t>dopamine</a:t>
            </a:r>
            <a:r>
              <a:rPr lang="en-GB" sz="2400" dirty="0" smtClean="0">
                <a:latin typeface="Comic Sans MS" panose="030F0702030302020204" pitchFamily="66" charset="0"/>
              </a:rPr>
              <a:t> and an </a:t>
            </a:r>
            <a:r>
              <a:rPr lang="en-GB" sz="2400" b="1" dirty="0" smtClean="0">
                <a:latin typeface="Comic Sans MS" panose="030F0702030302020204" pitchFamily="66" charset="0"/>
              </a:rPr>
              <a:t>oversensitivity</a:t>
            </a:r>
            <a:r>
              <a:rPr lang="en-GB" sz="2400" dirty="0" smtClean="0">
                <a:latin typeface="Comic Sans MS" panose="030F0702030302020204" pitchFamily="66" charset="0"/>
              </a:rPr>
              <a:t> of the brain to dopamine causes SZ (messages from dopamine neurons – responsible for guiding attention and perception- fire too easily and too often).</a:t>
            </a:r>
            <a:endParaRPr lang="en-GB" sz="3200" dirty="0" smtClean="0">
              <a:latin typeface="Comic Sans MS" panose="030F0702030302020204" pitchFamily="66" charset="0"/>
            </a:endParaRPr>
          </a:p>
        </p:txBody>
      </p:sp>
      <p:grpSp>
        <p:nvGrpSpPr>
          <p:cNvPr id="10" name="Group 9"/>
          <p:cNvGrpSpPr/>
          <p:nvPr/>
        </p:nvGrpSpPr>
        <p:grpSpPr>
          <a:xfrm>
            <a:off x="4549494" y="839294"/>
            <a:ext cx="4454419" cy="904884"/>
            <a:chOff x="4549494" y="839294"/>
            <a:chExt cx="4454419" cy="904884"/>
          </a:xfrm>
        </p:grpSpPr>
        <p:sp>
          <p:nvSpPr>
            <p:cNvPr id="4" name="Rounded Rectangle 3"/>
            <p:cNvSpPr/>
            <p:nvPr/>
          </p:nvSpPr>
          <p:spPr>
            <a:xfrm>
              <a:off x="4549494" y="839294"/>
              <a:ext cx="4454419" cy="90488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GB" sz="2800" dirty="0" smtClean="0">
                  <a:solidFill>
                    <a:srgbClr val="FFC000"/>
                  </a:solidFill>
                </a:rPr>
                <a:t>‘The dopamine hypothesis’</a:t>
              </a:r>
              <a:endParaRPr lang="en-GB" sz="2800" dirty="0">
                <a:solidFill>
                  <a:srgbClr val="FFC000"/>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2647" y="1291736"/>
              <a:ext cx="412341" cy="31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583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6" name="Title 1"/>
          <p:cNvSpPr txBox="1">
            <a:spLocks/>
          </p:cNvSpPr>
          <p:nvPr/>
        </p:nvSpPr>
        <p:spPr>
          <a:xfrm>
            <a:off x="0" y="0"/>
            <a:ext cx="9098988" cy="548680"/>
          </a:xfrm>
          <a:prstGeom prst="rect">
            <a:avLst/>
          </a:prstGeom>
          <a:solidFill>
            <a:schemeClr val="bg1"/>
          </a:solidFill>
          <a:ln w="28575">
            <a:solidFill>
              <a:schemeClr val="tx1"/>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Evidence for </a:t>
            </a:r>
            <a:r>
              <a:rPr lang="en-GB" sz="3600" b="1" dirty="0" smtClean="0">
                <a:solidFill>
                  <a:prstClr val="black"/>
                </a:solidFill>
                <a:latin typeface="Comic Sans MS" panose="030F0702030302020204" pitchFamily="66" charset="0"/>
              </a:rPr>
              <a:t>biological </a:t>
            </a:r>
            <a:r>
              <a:rPr lang="en-GB" sz="3600" dirty="0" smtClean="0">
                <a:solidFill>
                  <a:prstClr val="black"/>
                </a:solidFill>
                <a:latin typeface="Comic Sans MS" panose="030F0702030302020204" pitchFamily="66" charset="0"/>
              </a:rPr>
              <a:t>explanations of SZ…</a:t>
            </a:r>
            <a:endParaRPr lang="en-GB" sz="3600" dirty="0">
              <a:solidFill>
                <a:prstClr val="black"/>
              </a:solidFill>
              <a:latin typeface="Comic Sans MS" panose="030F0702030302020204" pitchFamily="66" charset="0"/>
            </a:endParaRPr>
          </a:p>
        </p:txBody>
      </p:sp>
      <p:sp>
        <p:nvSpPr>
          <p:cNvPr id="8" name="Rounded Rectangle 7"/>
          <p:cNvSpPr/>
          <p:nvPr/>
        </p:nvSpPr>
        <p:spPr>
          <a:xfrm>
            <a:off x="4510069" y="462529"/>
            <a:ext cx="4454419" cy="67479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800" dirty="0" smtClean="0">
                <a:solidFill>
                  <a:srgbClr val="FFC000"/>
                </a:solidFill>
              </a:rPr>
              <a:t>‘The dopamine hypothesis’</a:t>
            </a:r>
            <a:endParaRPr lang="en-GB" sz="2800" dirty="0">
              <a:solidFill>
                <a:srgbClr val="FFC000"/>
              </a:solidFill>
            </a:endParaRPr>
          </a:p>
        </p:txBody>
      </p:sp>
      <p:sp>
        <p:nvSpPr>
          <p:cNvPr id="9" name="Rectangle 8"/>
          <p:cNvSpPr/>
          <p:nvPr/>
        </p:nvSpPr>
        <p:spPr>
          <a:xfrm>
            <a:off x="107504" y="1137321"/>
            <a:ext cx="4608512" cy="4667943"/>
          </a:xfrm>
          <a:prstGeom prst="rect">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err="1" smtClean="0">
                <a:solidFill>
                  <a:srgbClr val="002060"/>
                </a:solidFill>
                <a:latin typeface="Comic Sans MS" panose="030F0702030302020204" pitchFamily="66" charset="0"/>
              </a:rPr>
              <a:t>Gottesman</a:t>
            </a:r>
            <a:r>
              <a:rPr lang="en-GB" sz="1600" b="1" u="sng" dirty="0" smtClean="0">
                <a:solidFill>
                  <a:srgbClr val="002060"/>
                </a:solidFill>
                <a:latin typeface="Comic Sans MS" panose="030F0702030302020204" pitchFamily="66" charset="0"/>
              </a:rPr>
              <a:t> (1991) </a:t>
            </a:r>
            <a:r>
              <a:rPr lang="en-GB" sz="1600" dirty="0" smtClean="0">
                <a:solidFill>
                  <a:srgbClr val="002060"/>
                </a:solidFill>
                <a:latin typeface="Comic Sans MS" panose="030F0702030302020204" pitchFamily="66" charset="0"/>
              </a:rPr>
              <a:t>– </a:t>
            </a:r>
            <a:r>
              <a:rPr lang="en-GB" i="1" dirty="0" smtClean="0">
                <a:solidFill>
                  <a:srgbClr val="002060"/>
                </a:solidFill>
                <a:latin typeface="Comic Sans MS" panose="030F0702030302020204" pitchFamily="66" charset="0"/>
              </a:rPr>
              <a:t>Family study </a:t>
            </a:r>
            <a:r>
              <a:rPr lang="en-GB" sz="1600" dirty="0" smtClean="0">
                <a:solidFill>
                  <a:srgbClr val="002060"/>
                </a:solidFill>
                <a:latin typeface="Comic Sans MS" panose="030F0702030302020204" pitchFamily="66" charset="0"/>
              </a:rPr>
              <a:t>(Closer the relative, higher the concordance).</a:t>
            </a:r>
          </a:p>
          <a:p>
            <a:pPr algn="ctr"/>
            <a:r>
              <a:rPr lang="en-GB" sz="1600" dirty="0" smtClean="0">
                <a:solidFill>
                  <a:srgbClr val="C00000"/>
                </a:solidFill>
                <a:latin typeface="Comic Sans MS" panose="030F0702030302020204" pitchFamily="66" charset="0"/>
              </a:rPr>
              <a:t>- Similar family and rearing environment, Correlational study, Retrospective, MZ not 100%, Variations in findings </a:t>
            </a:r>
            <a:r>
              <a:rPr lang="en-GB" sz="1600" dirty="0" err="1" smtClean="0">
                <a:solidFill>
                  <a:srgbClr val="C00000"/>
                </a:solidFill>
                <a:latin typeface="Comic Sans MS" panose="030F0702030302020204" pitchFamily="66" charset="0"/>
              </a:rPr>
              <a:t>Cardno</a:t>
            </a:r>
            <a:r>
              <a:rPr lang="en-GB" sz="1600" dirty="0" smtClean="0">
                <a:solidFill>
                  <a:srgbClr val="C00000"/>
                </a:solidFill>
                <a:latin typeface="Comic Sans MS" panose="030F0702030302020204" pitchFamily="66" charset="0"/>
              </a:rPr>
              <a:t> (2002) 26.5% MZ and 0% for DZ</a:t>
            </a:r>
          </a:p>
          <a:p>
            <a:pPr algn="ctr"/>
            <a:r>
              <a:rPr lang="en-GB" sz="1600" b="1" u="sng" dirty="0" err="1" smtClean="0">
                <a:solidFill>
                  <a:srgbClr val="002060"/>
                </a:solidFill>
                <a:latin typeface="Comic Sans MS" panose="030F0702030302020204" pitchFamily="66" charset="0"/>
              </a:rPr>
              <a:t>Tienari</a:t>
            </a:r>
            <a:r>
              <a:rPr lang="en-GB" sz="1600" b="1" u="sng" dirty="0" smtClean="0">
                <a:solidFill>
                  <a:srgbClr val="002060"/>
                </a:solidFill>
                <a:latin typeface="Comic Sans MS" panose="030F0702030302020204" pitchFamily="66" charset="0"/>
              </a:rPr>
              <a:t> (2000) – </a:t>
            </a:r>
            <a:r>
              <a:rPr lang="en-GB" i="1" dirty="0" smtClean="0">
                <a:solidFill>
                  <a:srgbClr val="002060"/>
                </a:solidFill>
                <a:latin typeface="Comic Sans MS" panose="030F0702030302020204" pitchFamily="66" charset="0"/>
              </a:rPr>
              <a:t>Adoption study </a:t>
            </a:r>
            <a:r>
              <a:rPr lang="en-GB" sz="1600" dirty="0" smtClean="0">
                <a:solidFill>
                  <a:srgbClr val="002060"/>
                </a:solidFill>
                <a:latin typeface="Comic Sans MS" panose="030F0702030302020204" pitchFamily="66" charset="0"/>
              </a:rPr>
              <a:t>(Finland 6.7% bio. mothers vs 2% non-bio mothers).</a:t>
            </a:r>
          </a:p>
          <a:p>
            <a:pPr algn="ctr"/>
            <a:r>
              <a:rPr lang="en-GB" sz="1600" dirty="0" smtClean="0">
                <a:solidFill>
                  <a:srgbClr val="C00000"/>
                </a:solidFill>
                <a:latin typeface="Comic Sans MS" panose="030F0702030302020204" pitchFamily="66" charset="0"/>
              </a:rPr>
              <a:t>Wahlberg et al (2000) re-examined data found strong interaction between genetic and environmental factors, Only children adopted into families with poor communication have been found to be at increased risk, </a:t>
            </a:r>
            <a:r>
              <a:rPr lang="en-GB" sz="1600" dirty="0" err="1" smtClean="0">
                <a:solidFill>
                  <a:srgbClr val="C00000"/>
                </a:solidFill>
                <a:latin typeface="Comic Sans MS" panose="030F0702030302020204" pitchFamily="66" charset="0"/>
              </a:rPr>
              <a:t>Schizo</a:t>
            </a:r>
            <a:r>
              <a:rPr lang="en-GB" sz="1600" dirty="0" smtClean="0">
                <a:solidFill>
                  <a:srgbClr val="C00000"/>
                </a:solidFill>
                <a:latin typeface="Comic Sans MS" panose="030F0702030302020204" pitchFamily="66" charset="0"/>
              </a:rPr>
              <a:t>-spectrum disorder included in original study – if not included no significant results.</a:t>
            </a:r>
          </a:p>
          <a:p>
            <a:pPr algn="ctr"/>
            <a:r>
              <a:rPr lang="en-GB" sz="1600" b="1" u="sng" dirty="0" smtClean="0">
                <a:solidFill>
                  <a:srgbClr val="002060"/>
                </a:solidFill>
                <a:latin typeface="Comic Sans MS" panose="030F0702030302020204" pitchFamily="66" charset="0"/>
              </a:rPr>
              <a:t>Joseph (2004) </a:t>
            </a:r>
            <a:r>
              <a:rPr lang="en-GB" sz="1600" dirty="0" smtClean="0">
                <a:solidFill>
                  <a:srgbClr val="002060"/>
                </a:solidFill>
                <a:latin typeface="Comic Sans MS" panose="030F0702030302020204" pitchFamily="66" charset="0"/>
              </a:rPr>
              <a:t>– </a:t>
            </a:r>
            <a:r>
              <a:rPr lang="en-GB" i="1" dirty="0" smtClean="0">
                <a:solidFill>
                  <a:srgbClr val="002060"/>
                </a:solidFill>
                <a:latin typeface="Comic Sans MS" panose="030F0702030302020204" pitchFamily="66" charset="0"/>
              </a:rPr>
              <a:t>Twin study </a:t>
            </a:r>
            <a:r>
              <a:rPr lang="en-GB" sz="1600" dirty="0" smtClean="0">
                <a:solidFill>
                  <a:srgbClr val="002060"/>
                </a:solidFill>
                <a:latin typeface="Comic Sans MS" panose="030F0702030302020204" pitchFamily="66" charset="0"/>
              </a:rPr>
              <a:t>(MZ 40% vs DZ 7%) </a:t>
            </a:r>
            <a:r>
              <a:rPr lang="en-GB" sz="1600" dirty="0" smtClean="0">
                <a:solidFill>
                  <a:srgbClr val="C00000"/>
                </a:solidFill>
                <a:latin typeface="Comic Sans MS" panose="030F0702030302020204" pitchFamily="66" charset="0"/>
              </a:rPr>
              <a:t>- MZ twins likely treated more similarly, not 100% concordance.</a:t>
            </a:r>
          </a:p>
        </p:txBody>
      </p:sp>
      <p:grpSp>
        <p:nvGrpSpPr>
          <p:cNvPr id="10" name="Group 9"/>
          <p:cNvGrpSpPr/>
          <p:nvPr/>
        </p:nvGrpSpPr>
        <p:grpSpPr>
          <a:xfrm>
            <a:off x="103281" y="501900"/>
            <a:ext cx="4104456" cy="635420"/>
            <a:chOff x="103281" y="501900"/>
            <a:chExt cx="4104456" cy="635420"/>
          </a:xfrm>
        </p:grpSpPr>
        <p:sp>
          <p:nvSpPr>
            <p:cNvPr id="7" name="Rounded Rectangle 6"/>
            <p:cNvSpPr/>
            <p:nvPr/>
          </p:nvSpPr>
          <p:spPr>
            <a:xfrm>
              <a:off x="103281" y="501900"/>
              <a:ext cx="4104456" cy="63542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200" dirty="0">
                  <a:solidFill>
                    <a:schemeClr val="tx1"/>
                  </a:solidFill>
                </a:rPr>
                <a:t>G</a:t>
              </a:r>
              <a:r>
                <a:rPr lang="en-GB" sz="3200" dirty="0" smtClean="0">
                  <a:solidFill>
                    <a:schemeClr val="tx1"/>
                  </a:solidFill>
                </a:rPr>
                <a:t>enetic link</a:t>
              </a:r>
              <a:endParaRPr lang="en-GB" sz="3200" dirty="0">
                <a:solidFill>
                  <a:schemeClr val="tx1"/>
                </a:solidFill>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417" y="536590"/>
              <a:ext cx="754718" cy="5660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p:cNvSpPr/>
          <p:nvPr/>
        </p:nvSpPr>
        <p:spPr>
          <a:xfrm>
            <a:off x="4716016" y="1137321"/>
            <a:ext cx="4325518" cy="4667943"/>
          </a:xfrm>
          <a:prstGeom prst="rect">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r>
              <a:rPr lang="en-GB" sz="1900" b="1" dirty="0" smtClean="0">
                <a:solidFill>
                  <a:schemeClr val="tx1"/>
                </a:solidFill>
                <a:latin typeface="Comic Sans MS" panose="030F0702030302020204" pitchFamily="66" charset="0"/>
              </a:rPr>
              <a:t>Post mortems </a:t>
            </a:r>
            <a:r>
              <a:rPr lang="en-GB" sz="1900" dirty="0" smtClean="0">
                <a:solidFill>
                  <a:schemeClr val="tx1"/>
                </a:solidFill>
                <a:latin typeface="Comic Sans MS" panose="030F0702030302020204" pitchFamily="66" charset="0"/>
              </a:rPr>
              <a:t>of SZ patients show an increase of dopamine in parts of the brain. </a:t>
            </a:r>
            <a:r>
              <a:rPr lang="en-GB" sz="1900" b="1" dirty="0" smtClean="0">
                <a:solidFill>
                  <a:schemeClr val="tx1"/>
                </a:solidFill>
                <a:latin typeface="Comic Sans MS" panose="030F0702030302020204" pitchFamily="66" charset="0"/>
              </a:rPr>
              <a:t>(</a:t>
            </a:r>
            <a:r>
              <a:rPr lang="en-GB" sz="1900" b="1" dirty="0" err="1" smtClean="0">
                <a:solidFill>
                  <a:schemeClr val="tx1"/>
                </a:solidFill>
                <a:latin typeface="Comic Sans MS" panose="030F0702030302020204" pitchFamily="66" charset="0"/>
              </a:rPr>
              <a:t>Seeman</a:t>
            </a:r>
            <a:r>
              <a:rPr lang="en-GB" sz="1900" b="1" dirty="0" smtClean="0">
                <a:solidFill>
                  <a:schemeClr val="tx1"/>
                </a:solidFill>
                <a:latin typeface="Comic Sans MS" panose="030F0702030302020204" pitchFamily="66" charset="0"/>
              </a:rPr>
              <a:t> 1987)</a:t>
            </a:r>
          </a:p>
          <a:p>
            <a:pPr marL="285750" indent="-285750" algn="ctr">
              <a:buFont typeface="Wingdings" panose="05000000000000000000" pitchFamily="2" charset="2"/>
              <a:buChar char="§"/>
            </a:pPr>
            <a:r>
              <a:rPr lang="en-GB" sz="1900" b="1" dirty="0" smtClean="0">
                <a:solidFill>
                  <a:schemeClr val="tx1"/>
                </a:solidFill>
                <a:latin typeface="Comic Sans MS" panose="030F0702030302020204" pitchFamily="66" charset="0"/>
              </a:rPr>
              <a:t>Anti-psychotic drugs </a:t>
            </a:r>
            <a:r>
              <a:rPr lang="en-GB" sz="1900" dirty="0" smtClean="0">
                <a:solidFill>
                  <a:schemeClr val="tx1"/>
                </a:solidFill>
                <a:latin typeface="Comic Sans MS" panose="030F0702030302020204" pitchFamily="66" charset="0"/>
              </a:rPr>
              <a:t>(block dopamine) reduce SZ </a:t>
            </a:r>
            <a:r>
              <a:rPr lang="en-GB" sz="1900" b="1" dirty="0" smtClean="0">
                <a:solidFill>
                  <a:schemeClr val="tx1"/>
                </a:solidFill>
                <a:latin typeface="Comic Sans MS" panose="030F0702030302020204" pitchFamily="66" charset="0"/>
              </a:rPr>
              <a:t>(Barlow &amp; Durand, 1995) </a:t>
            </a:r>
            <a:r>
              <a:rPr lang="en-GB" sz="1900" dirty="0" smtClean="0">
                <a:solidFill>
                  <a:schemeClr val="tx1"/>
                </a:solidFill>
                <a:latin typeface="Comic Sans MS" panose="030F0702030302020204" pitchFamily="66" charset="0"/>
              </a:rPr>
              <a:t>and</a:t>
            </a:r>
            <a:r>
              <a:rPr lang="en-GB" sz="1900" b="1" dirty="0" smtClean="0">
                <a:solidFill>
                  <a:schemeClr val="tx1"/>
                </a:solidFill>
                <a:latin typeface="Comic Sans MS" panose="030F0702030302020204" pitchFamily="66" charset="0"/>
              </a:rPr>
              <a:t> </a:t>
            </a:r>
            <a:r>
              <a:rPr lang="en-GB" sz="1900" dirty="0" smtClean="0">
                <a:solidFill>
                  <a:schemeClr val="tx1"/>
                </a:solidFill>
                <a:latin typeface="Comic Sans MS" panose="030F0702030302020204" pitchFamily="66" charset="0"/>
              </a:rPr>
              <a:t>prevent relapses </a:t>
            </a:r>
            <a:r>
              <a:rPr lang="en-GB" sz="1900" b="1" dirty="0" smtClean="0">
                <a:solidFill>
                  <a:schemeClr val="tx1"/>
                </a:solidFill>
                <a:latin typeface="Comic Sans MS" panose="030F0702030302020204" pitchFamily="66" charset="0"/>
              </a:rPr>
              <a:t>(Davis et al 1980).</a:t>
            </a:r>
          </a:p>
          <a:p>
            <a:pPr marL="285750" indent="-285750" algn="ctr">
              <a:buFont typeface="Wingdings" panose="05000000000000000000" pitchFamily="2" charset="2"/>
              <a:buChar char="§"/>
            </a:pPr>
            <a:r>
              <a:rPr lang="en-GB" sz="1900" b="1" dirty="0" smtClean="0">
                <a:solidFill>
                  <a:schemeClr val="tx1"/>
                </a:solidFill>
                <a:latin typeface="Comic Sans MS" panose="030F0702030302020204" pitchFamily="66" charset="0"/>
              </a:rPr>
              <a:t>L-Dopa</a:t>
            </a:r>
            <a:r>
              <a:rPr lang="en-GB" sz="1900" dirty="0" smtClean="0">
                <a:solidFill>
                  <a:schemeClr val="tx1"/>
                </a:solidFill>
                <a:latin typeface="Comic Sans MS" panose="030F0702030302020204" pitchFamily="66" charset="0"/>
              </a:rPr>
              <a:t> (</a:t>
            </a:r>
            <a:r>
              <a:rPr lang="en-GB" sz="1900" dirty="0" err="1" smtClean="0">
                <a:solidFill>
                  <a:schemeClr val="tx1"/>
                </a:solidFill>
                <a:latin typeface="Comic Sans MS" panose="030F0702030302020204" pitchFamily="66" charset="0"/>
              </a:rPr>
              <a:t>Parkinsons</a:t>
            </a:r>
            <a:r>
              <a:rPr lang="en-GB" sz="1900" dirty="0" smtClean="0">
                <a:solidFill>
                  <a:schemeClr val="tx1"/>
                </a:solidFill>
                <a:latin typeface="Comic Sans MS" panose="030F0702030302020204" pitchFamily="66" charset="0"/>
              </a:rPr>
              <a:t>) can produce symptoms of SZ.</a:t>
            </a:r>
          </a:p>
          <a:p>
            <a:pPr marL="285750" indent="-285750" algn="ctr">
              <a:buFont typeface="Wingdings" panose="05000000000000000000" pitchFamily="2" charset="2"/>
              <a:buChar char="§"/>
            </a:pPr>
            <a:r>
              <a:rPr lang="en-GB" sz="1900" b="1" dirty="0" smtClean="0">
                <a:solidFill>
                  <a:schemeClr val="tx1"/>
                </a:solidFill>
                <a:latin typeface="Comic Sans MS" panose="030F0702030302020204" pitchFamily="66" charset="0"/>
              </a:rPr>
              <a:t>Amphetamines</a:t>
            </a:r>
            <a:r>
              <a:rPr lang="en-GB" sz="1900" dirty="0" smtClean="0">
                <a:solidFill>
                  <a:schemeClr val="tx1"/>
                </a:solidFill>
                <a:latin typeface="Comic Sans MS" panose="030F0702030302020204" pitchFamily="66" charset="0"/>
              </a:rPr>
              <a:t> (stimulant drugs which act by increasing dopamine in the brain) can induce symptoms of paranoid schizophrenia. </a:t>
            </a:r>
            <a:r>
              <a:rPr lang="en-GB" sz="1900" b="1" dirty="0" smtClean="0">
                <a:solidFill>
                  <a:schemeClr val="tx1"/>
                </a:solidFill>
                <a:latin typeface="Comic Sans MS" panose="030F0702030302020204" pitchFamily="66" charset="0"/>
              </a:rPr>
              <a:t>(Timmons &amp; Hamilton, 1990).</a:t>
            </a:r>
          </a:p>
        </p:txBody>
      </p:sp>
    </p:spTree>
    <p:extLst>
      <p:ext uri="{BB962C8B-B14F-4D97-AF65-F5344CB8AC3E}">
        <p14:creationId xmlns:p14="http://schemas.microsoft.com/office/powerpoint/2010/main" val="135209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Effect transition="in" filter="wipe(down)">
                                      <p:cBhvr>
                                        <p:cTn id="43" dur="580">
                                          <p:stCondLst>
                                            <p:cond delay="0"/>
                                          </p:stCondLst>
                                        </p:cTn>
                                        <p:tgtEl>
                                          <p:spTgt spid="13">
                                            <p:bg/>
                                          </p:spTgt>
                                        </p:tgtEl>
                                      </p:cBhvr>
                                    </p:animEffect>
                                    <p:anim calcmode="lin" valueType="num">
                                      <p:cBhvr>
                                        <p:cTn id="44" dur="1822" tmFilter="0,0; 0.14,0.36; 0.43,0.73; 0.71,0.91; 1.0,1.0">
                                          <p:stCondLst>
                                            <p:cond delay="0"/>
                                          </p:stCondLst>
                                        </p:cTn>
                                        <p:tgtEl>
                                          <p:spTgt spid="13">
                                            <p:bg/>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bg/>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bg/>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bg/>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bg/>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bg/>
                                          </p:spTgt>
                                        </p:tgtEl>
                                      </p:cBhvr>
                                      <p:to x="100000" y="60000"/>
                                    </p:animScale>
                                    <p:animScale>
                                      <p:cBhvr>
                                        <p:cTn id="50" dur="166" decel="50000">
                                          <p:stCondLst>
                                            <p:cond delay="676"/>
                                          </p:stCondLst>
                                        </p:cTn>
                                        <p:tgtEl>
                                          <p:spTgt spid="13">
                                            <p:bg/>
                                          </p:spTgt>
                                        </p:tgtEl>
                                      </p:cBhvr>
                                      <p:to x="100000" y="100000"/>
                                    </p:animScale>
                                    <p:animScale>
                                      <p:cBhvr>
                                        <p:cTn id="51" dur="26">
                                          <p:stCondLst>
                                            <p:cond delay="1312"/>
                                          </p:stCondLst>
                                        </p:cTn>
                                        <p:tgtEl>
                                          <p:spTgt spid="13">
                                            <p:bg/>
                                          </p:spTgt>
                                        </p:tgtEl>
                                      </p:cBhvr>
                                      <p:to x="100000" y="80000"/>
                                    </p:animScale>
                                    <p:animScale>
                                      <p:cBhvr>
                                        <p:cTn id="52" dur="166" decel="50000">
                                          <p:stCondLst>
                                            <p:cond delay="1338"/>
                                          </p:stCondLst>
                                        </p:cTn>
                                        <p:tgtEl>
                                          <p:spTgt spid="13">
                                            <p:bg/>
                                          </p:spTgt>
                                        </p:tgtEl>
                                      </p:cBhvr>
                                      <p:to x="100000" y="100000"/>
                                    </p:animScale>
                                    <p:animScale>
                                      <p:cBhvr>
                                        <p:cTn id="53" dur="26">
                                          <p:stCondLst>
                                            <p:cond delay="1642"/>
                                          </p:stCondLst>
                                        </p:cTn>
                                        <p:tgtEl>
                                          <p:spTgt spid="13">
                                            <p:bg/>
                                          </p:spTgt>
                                        </p:tgtEl>
                                      </p:cBhvr>
                                      <p:to x="100000" y="90000"/>
                                    </p:animScale>
                                    <p:animScale>
                                      <p:cBhvr>
                                        <p:cTn id="54" dur="166" decel="50000">
                                          <p:stCondLst>
                                            <p:cond delay="1668"/>
                                          </p:stCondLst>
                                        </p:cTn>
                                        <p:tgtEl>
                                          <p:spTgt spid="13">
                                            <p:bg/>
                                          </p:spTgt>
                                        </p:tgtEl>
                                      </p:cBhvr>
                                      <p:to x="100000" y="100000"/>
                                    </p:animScale>
                                    <p:animScale>
                                      <p:cBhvr>
                                        <p:cTn id="55" dur="26">
                                          <p:stCondLst>
                                            <p:cond delay="1808"/>
                                          </p:stCondLst>
                                        </p:cTn>
                                        <p:tgtEl>
                                          <p:spTgt spid="13">
                                            <p:bg/>
                                          </p:spTgt>
                                        </p:tgtEl>
                                      </p:cBhvr>
                                      <p:to x="100000" y="95000"/>
                                    </p:animScale>
                                    <p:animScale>
                                      <p:cBhvr>
                                        <p:cTn id="56" dur="166" decel="50000">
                                          <p:stCondLst>
                                            <p:cond delay="1834"/>
                                          </p:stCondLst>
                                        </p:cTn>
                                        <p:tgtEl>
                                          <p:spTgt spid="13">
                                            <p:bg/>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wipe(down)">
                                      <p:cBhvr>
                                        <p:cTn id="61" dur="580">
                                          <p:stCondLst>
                                            <p:cond delay="0"/>
                                          </p:stCondLst>
                                        </p:cTn>
                                        <p:tgtEl>
                                          <p:spTgt spid="13">
                                            <p:txEl>
                                              <p:pRg st="0" end="0"/>
                                            </p:txEl>
                                          </p:spTgt>
                                        </p:tgtEl>
                                      </p:cBhvr>
                                    </p:animEffect>
                                    <p:anim calcmode="lin" valueType="num">
                                      <p:cBhvr>
                                        <p:cTn id="62"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xEl>
                                              <p:pRg st="0" end="0"/>
                                            </p:txEl>
                                          </p:spTgt>
                                        </p:tgtEl>
                                      </p:cBhvr>
                                      <p:to x="100000" y="60000"/>
                                    </p:animScale>
                                    <p:animScale>
                                      <p:cBhvr>
                                        <p:cTn id="68" dur="166" decel="50000">
                                          <p:stCondLst>
                                            <p:cond delay="676"/>
                                          </p:stCondLst>
                                        </p:cTn>
                                        <p:tgtEl>
                                          <p:spTgt spid="13">
                                            <p:txEl>
                                              <p:pRg st="0" end="0"/>
                                            </p:txEl>
                                          </p:spTgt>
                                        </p:tgtEl>
                                      </p:cBhvr>
                                      <p:to x="100000" y="100000"/>
                                    </p:animScale>
                                    <p:animScale>
                                      <p:cBhvr>
                                        <p:cTn id="69" dur="26">
                                          <p:stCondLst>
                                            <p:cond delay="1312"/>
                                          </p:stCondLst>
                                        </p:cTn>
                                        <p:tgtEl>
                                          <p:spTgt spid="13">
                                            <p:txEl>
                                              <p:pRg st="0" end="0"/>
                                            </p:txEl>
                                          </p:spTgt>
                                        </p:tgtEl>
                                      </p:cBhvr>
                                      <p:to x="100000" y="80000"/>
                                    </p:animScale>
                                    <p:animScale>
                                      <p:cBhvr>
                                        <p:cTn id="70" dur="166" decel="50000">
                                          <p:stCondLst>
                                            <p:cond delay="1338"/>
                                          </p:stCondLst>
                                        </p:cTn>
                                        <p:tgtEl>
                                          <p:spTgt spid="13">
                                            <p:txEl>
                                              <p:pRg st="0" end="0"/>
                                            </p:txEl>
                                          </p:spTgt>
                                        </p:tgtEl>
                                      </p:cBhvr>
                                      <p:to x="100000" y="100000"/>
                                    </p:animScale>
                                    <p:animScale>
                                      <p:cBhvr>
                                        <p:cTn id="71" dur="26">
                                          <p:stCondLst>
                                            <p:cond delay="1642"/>
                                          </p:stCondLst>
                                        </p:cTn>
                                        <p:tgtEl>
                                          <p:spTgt spid="13">
                                            <p:txEl>
                                              <p:pRg st="0" end="0"/>
                                            </p:txEl>
                                          </p:spTgt>
                                        </p:tgtEl>
                                      </p:cBhvr>
                                      <p:to x="100000" y="90000"/>
                                    </p:animScale>
                                    <p:animScale>
                                      <p:cBhvr>
                                        <p:cTn id="72" dur="166" decel="50000">
                                          <p:stCondLst>
                                            <p:cond delay="1668"/>
                                          </p:stCondLst>
                                        </p:cTn>
                                        <p:tgtEl>
                                          <p:spTgt spid="13">
                                            <p:txEl>
                                              <p:pRg st="0" end="0"/>
                                            </p:txEl>
                                          </p:spTgt>
                                        </p:tgtEl>
                                      </p:cBhvr>
                                      <p:to x="100000" y="100000"/>
                                    </p:animScale>
                                    <p:animScale>
                                      <p:cBhvr>
                                        <p:cTn id="73" dur="26">
                                          <p:stCondLst>
                                            <p:cond delay="1808"/>
                                          </p:stCondLst>
                                        </p:cTn>
                                        <p:tgtEl>
                                          <p:spTgt spid="13">
                                            <p:txEl>
                                              <p:pRg st="0" end="0"/>
                                            </p:txEl>
                                          </p:spTgt>
                                        </p:tgtEl>
                                      </p:cBhvr>
                                      <p:to x="100000" y="95000"/>
                                    </p:animScale>
                                    <p:animScale>
                                      <p:cBhvr>
                                        <p:cTn id="74" dur="166" decel="50000">
                                          <p:stCondLst>
                                            <p:cond delay="1834"/>
                                          </p:stCondLst>
                                        </p:cTn>
                                        <p:tgtEl>
                                          <p:spTgt spid="13">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
                                            <p:txEl>
                                              <p:pRg st="1" end="1"/>
                                            </p:txEl>
                                          </p:spTgt>
                                        </p:tgtEl>
                                        <p:attrNameLst>
                                          <p:attrName>style.visibility</p:attrName>
                                        </p:attrNameLst>
                                      </p:cBhvr>
                                      <p:to>
                                        <p:strVal val="visible"/>
                                      </p:to>
                                    </p:set>
                                    <p:animEffect transition="in" filter="wipe(down)">
                                      <p:cBhvr>
                                        <p:cTn id="79" dur="580">
                                          <p:stCondLst>
                                            <p:cond delay="0"/>
                                          </p:stCondLst>
                                        </p:cTn>
                                        <p:tgtEl>
                                          <p:spTgt spid="13">
                                            <p:txEl>
                                              <p:pRg st="1" end="1"/>
                                            </p:txEl>
                                          </p:spTgt>
                                        </p:tgtEl>
                                      </p:cBhvr>
                                    </p:animEffect>
                                    <p:anim calcmode="lin" valueType="num">
                                      <p:cBhvr>
                                        <p:cTn id="80"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xEl>
                                              <p:pRg st="1" end="1"/>
                                            </p:txEl>
                                          </p:spTgt>
                                        </p:tgtEl>
                                      </p:cBhvr>
                                      <p:to x="100000" y="60000"/>
                                    </p:animScale>
                                    <p:animScale>
                                      <p:cBhvr>
                                        <p:cTn id="86" dur="166" decel="50000">
                                          <p:stCondLst>
                                            <p:cond delay="676"/>
                                          </p:stCondLst>
                                        </p:cTn>
                                        <p:tgtEl>
                                          <p:spTgt spid="13">
                                            <p:txEl>
                                              <p:pRg st="1" end="1"/>
                                            </p:txEl>
                                          </p:spTgt>
                                        </p:tgtEl>
                                      </p:cBhvr>
                                      <p:to x="100000" y="100000"/>
                                    </p:animScale>
                                    <p:animScale>
                                      <p:cBhvr>
                                        <p:cTn id="87" dur="26">
                                          <p:stCondLst>
                                            <p:cond delay="1312"/>
                                          </p:stCondLst>
                                        </p:cTn>
                                        <p:tgtEl>
                                          <p:spTgt spid="13">
                                            <p:txEl>
                                              <p:pRg st="1" end="1"/>
                                            </p:txEl>
                                          </p:spTgt>
                                        </p:tgtEl>
                                      </p:cBhvr>
                                      <p:to x="100000" y="80000"/>
                                    </p:animScale>
                                    <p:animScale>
                                      <p:cBhvr>
                                        <p:cTn id="88" dur="166" decel="50000">
                                          <p:stCondLst>
                                            <p:cond delay="1338"/>
                                          </p:stCondLst>
                                        </p:cTn>
                                        <p:tgtEl>
                                          <p:spTgt spid="13">
                                            <p:txEl>
                                              <p:pRg st="1" end="1"/>
                                            </p:txEl>
                                          </p:spTgt>
                                        </p:tgtEl>
                                      </p:cBhvr>
                                      <p:to x="100000" y="100000"/>
                                    </p:animScale>
                                    <p:animScale>
                                      <p:cBhvr>
                                        <p:cTn id="89" dur="26">
                                          <p:stCondLst>
                                            <p:cond delay="1642"/>
                                          </p:stCondLst>
                                        </p:cTn>
                                        <p:tgtEl>
                                          <p:spTgt spid="13">
                                            <p:txEl>
                                              <p:pRg st="1" end="1"/>
                                            </p:txEl>
                                          </p:spTgt>
                                        </p:tgtEl>
                                      </p:cBhvr>
                                      <p:to x="100000" y="90000"/>
                                    </p:animScale>
                                    <p:animScale>
                                      <p:cBhvr>
                                        <p:cTn id="90" dur="166" decel="50000">
                                          <p:stCondLst>
                                            <p:cond delay="1668"/>
                                          </p:stCondLst>
                                        </p:cTn>
                                        <p:tgtEl>
                                          <p:spTgt spid="13">
                                            <p:txEl>
                                              <p:pRg st="1" end="1"/>
                                            </p:txEl>
                                          </p:spTgt>
                                        </p:tgtEl>
                                      </p:cBhvr>
                                      <p:to x="100000" y="100000"/>
                                    </p:animScale>
                                    <p:animScale>
                                      <p:cBhvr>
                                        <p:cTn id="91" dur="26">
                                          <p:stCondLst>
                                            <p:cond delay="1808"/>
                                          </p:stCondLst>
                                        </p:cTn>
                                        <p:tgtEl>
                                          <p:spTgt spid="13">
                                            <p:txEl>
                                              <p:pRg st="1" end="1"/>
                                            </p:txEl>
                                          </p:spTgt>
                                        </p:tgtEl>
                                      </p:cBhvr>
                                      <p:to x="100000" y="95000"/>
                                    </p:animScale>
                                    <p:animScale>
                                      <p:cBhvr>
                                        <p:cTn id="92" dur="166" decel="50000">
                                          <p:stCondLst>
                                            <p:cond delay="1834"/>
                                          </p:stCondLst>
                                        </p:cTn>
                                        <p:tgtEl>
                                          <p:spTgt spid="13">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
                                            <p:txEl>
                                              <p:pRg st="2" end="2"/>
                                            </p:txEl>
                                          </p:spTgt>
                                        </p:tgtEl>
                                        <p:attrNameLst>
                                          <p:attrName>style.visibility</p:attrName>
                                        </p:attrNameLst>
                                      </p:cBhvr>
                                      <p:to>
                                        <p:strVal val="visible"/>
                                      </p:to>
                                    </p:set>
                                    <p:animEffect transition="in" filter="wipe(down)">
                                      <p:cBhvr>
                                        <p:cTn id="97" dur="580">
                                          <p:stCondLst>
                                            <p:cond delay="0"/>
                                          </p:stCondLst>
                                        </p:cTn>
                                        <p:tgtEl>
                                          <p:spTgt spid="13">
                                            <p:txEl>
                                              <p:pRg st="2" end="2"/>
                                            </p:txEl>
                                          </p:spTgt>
                                        </p:tgtEl>
                                      </p:cBhvr>
                                    </p:animEffect>
                                    <p:anim calcmode="lin" valueType="num">
                                      <p:cBhvr>
                                        <p:cTn id="98" dur="1822" tmFilter="0,0; 0.14,0.36; 0.43,0.73; 0.71,0.91; 1.0,1.0">
                                          <p:stCondLst>
                                            <p:cond delay="0"/>
                                          </p:stCondLst>
                                        </p:cTn>
                                        <p:tgtEl>
                                          <p:spTgt spid="13">
                                            <p:txEl>
                                              <p:pRg st="2" end="2"/>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xEl>
                                              <p:pRg st="2" end="2"/>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xEl>
                                              <p:pRg st="2" end="2"/>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xEl>
                                              <p:pRg st="2" end="2"/>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xEl>
                                              <p:pRg st="2" end="2"/>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xEl>
                                              <p:pRg st="2" end="2"/>
                                            </p:txEl>
                                          </p:spTgt>
                                        </p:tgtEl>
                                      </p:cBhvr>
                                      <p:to x="100000" y="60000"/>
                                    </p:animScale>
                                    <p:animScale>
                                      <p:cBhvr>
                                        <p:cTn id="104" dur="166" decel="50000">
                                          <p:stCondLst>
                                            <p:cond delay="676"/>
                                          </p:stCondLst>
                                        </p:cTn>
                                        <p:tgtEl>
                                          <p:spTgt spid="13">
                                            <p:txEl>
                                              <p:pRg st="2" end="2"/>
                                            </p:txEl>
                                          </p:spTgt>
                                        </p:tgtEl>
                                      </p:cBhvr>
                                      <p:to x="100000" y="100000"/>
                                    </p:animScale>
                                    <p:animScale>
                                      <p:cBhvr>
                                        <p:cTn id="105" dur="26">
                                          <p:stCondLst>
                                            <p:cond delay="1312"/>
                                          </p:stCondLst>
                                        </p:cTn>
                                        <p:tgtEl>
                                          <p:spTgt spid="13">
                                            <p:txEl>
                                              <p:pRg st="2" end="2"/>
                                            </p:txEl>
                                          </p:spTgt>
                                        </p:tgtEl>
                                      </p:cBhvr>
                                      <p:to x="100000" y="80000"/>
                                    </p:animScale>
                                    <p:animScale>
                                      <p:cBhvr>
                                        <p:cTn id="106" dur="166" decel="50000">
                                          <p:stCondLst>
                                            <p:cond delay="1338"/>
                                          </p:stCondLst>
                                        </p:cTn>
                                        <p:tgtEl>
                                          <p:spTgt spid="13">
                                            <p:txEl>
                                              <p:pRg st="2" end="2"/>
                                            </p:txEl>
                                          </p:spTgt>
                                        </p:tgtEl>
                                      </p:cBhvr>
                                      <p:to x="100000" y="100000"/>
                                    </p:animScale>
                                    <p:animScale>
                                      <p:cBhvr>
                                        <p:cTn id="107" dur="26">
                                          <p:stCondLst>
                                            <p:cond delay="1642"/>
                                          </p:stCondLst>
                                        </p:cTn>
                                        <p:tgtEl>
                                          <p:spTgt spid="13">
                                            <p:txEl>
                                              <p:pRg st="2" end="2"/>
                                            </p:txEl>
                                          </p:spTgt>
                                        </p:tgtEl>
                                      </p:cBhvr>
                                      <p:to x="100000" y="90000"/>
                                    </p:animScale>
                                    <p:animScale>
                                      <p:cBhvr>
                                        <p:cTn id="108" dur="166" decel="50000">
                                          <p:stCondLst>
                                            <p:cond delay="1668"/>
                                          </p:stCondLst>
                                        </p:cTn>
                                        <p:tgtEl>
                                          <p:spTgt spid="13">
                                            <p:txEl>
                                              <p:pRg st="2" end="2"/>
                                            </p:txEl>
                                          </p:spTgt>
                                        </p:tgtEl>
                                      </p:cBhvr>
                                      <p:to x="100000" y="100000"/>
                                    </p:animScale>
                                    <p:animScale>
                                      <p:cBhvr>
                                        <p:cTn id="109" dur="26">
                                          <p:stCondLst>
                                            <p:cond delay="1808"/>
                                          </p:stCondLst>
                                        </p:cTn>
                                        <p:tgtEl>
                                          <p:spTgt spid="13">
                                            <p:txEl>
                                              <p:pRg st="2" end="2"/>
                                            </p:txEl>
                                          </p:spTgt>
                                        </p:tgtEl>
                                      </p:cBhvr>
                                      <p:to x="100000" y="95000"/>
                                    </p:animScale>
                                    <p:animScale>
                                      <p:cBhvr>
                                        <p:cTn id="110" dur="166" decel="50000">
                                          <p:stCondLst>
                                            <p:cond delay="1834"/>
                                          </p:stCondLst>
                                        </p:cTn>
                                        <p:tgtEl>
                                          <p:spTgt spid="13">
                                            <p:txEl>
                                              <p:pRg st="2" end="2"/>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3">
                                            <p:txEl>
                                              <p:pRg st="3" end="3"/>
                                            </p:txEl>
                                          </p:spTgt>
                                        </p:tgtEl>
                                        <p:attrNameLst>
                                          <p:attrName>style.visibility</p:attrName>
                                        </p:attrNameLst>
                                      </p:cBhvr>
                                      <p:to>
                                        <p:strVal val="visible"/>
                                      </p:to>
                                    </p:set>
                                    <p:animEffect transition="in" filter="wipe(down)">
                                      <p:cBhvr>
                                        <p:cTn id="115" dur="580">
                                          <p:stCondLst>
                                            <p:cond delay="0"/>
                                          </p:stCondLst>
                                        </p:cTn>
                                        <p:tgtEl>
                                          <p:spTgt spid="13">
                                            <p:txEl>
                                              <p:pRg st="3" end="3"/>
                                            </p:txEl>
                                          </p:spTgt>
                                        </p:tgtEl>
                                      </p:cBhvr>
                                    </p:animEffect>
                                    <p:anim calcmode="lin" valueType="num">
                                      <p:cBhvr>
                                        <p:cTn id="116" dur="1822" tmFilter="0,0; 0.14,0.36; 0.43,0.73; 0.71,0.91; 1.0,1.0">
                                          <p:stCondLst>
                                            <p:cond delay="0"/>
                                          </p:stCondLst>
                                        </p:cTn>
                                        <p:tgtEl>
                                          <p:spTgt spid="13">
                                            <p:txEl>
                                              <p:pRg st="3" end="3"/>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3">
                                            <p:txEl>
                                              <p:pRg st="3" end="3"/>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3">
                                            <p:txEl>
                                              <p:pRg st="3" end="3"/>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3">
                                            <p:txEl>
                                              <p:pRg st="3" end="3"/>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3">
                                            <p:txEl>
                                              <p:pRg st="3" end="3"/>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3">
                                            <p:txEl>
                                              <p:pRg st="3" end="3"/>
                                            </p:txEl>
                                          </p:spTgt>
                                        </p:tgtEl>
                                      </p:cBhvr>
                                      <p:to x="100000" y="60000"/>
                                    </p:animScale>
                                    <p:animScale>
                                      <p:cBhvr>
                                        <p:cTn id="122" dur="166" decel="50000">
                                          <p:stCondLst>
                                            <p:cond delay="676"/>
                                          </p:stCondLst>
                                        </p:cTn>
                                        <p:tgtEl>
                                          <p:spTgt spid="13">
                                            <p:txEl>
                                              <p:pRg st="3" end="3"/>
                                            </p:txEl>
                                          </p:spTgt>
                                        </p:tgtEl>
                                      </p:cBhvr>
                                      <p:to x="100000" y="100000"/>
                                    </p:animScale>
                                    <p:animScale>
                                      <p:cBhvr>
                                        <p:cTn id="123" dur="26">
                                          <p:stCondLst>
                                            <p:cond delay="1312"/>
                                          </p:stCondLst>
                                        </p:cTn>
                                        <p:tgtEl>
                                          <p:spTgt spid="13">
                                            <p:txEl>
                                              <p:pRg st="3" end="3"/>
                                            </p:txEl>
                                          </p:spTgt>
                                        </p:tgtEl>
                                      </p:cBhvr>
                                      <p:to x="100000" y="80000"/>
                                    </p:animScale>
                                    <p:animScale>
                                      <p:cBhvr>
                                        <p:cTn id="124" dur="166" decel="50000">
                                          <p:stCondLst>
                                            <p:cond delay="1338"/>
                                          </p:stCondLst>
                                        </p:cTn>
                                        <p:tgtEl>
                                          <p:spTgt spid="13">
                                            <p:txEl>
                                              <p:pRg st="3" end="3"/>
                                            </p:txEl>
                                          </p:spTgt>
                                        </p:tgtEl>
                                      </p:cBhvr>
                                      <p:to x="100000" y="100000"/>
                                    </p:animScale>
                                    <p:animScale>
                                      <p:cBhvr>
                                        <p:cTn id="125" dur="26">
                                          <p:stCondLst>
                                            <p:cond delay="1642"/>
                                          </p:stCondLst>
                                        </p:cTn>
                                        <p:tgtEl>
                                          <p:spTgt spid="13">
                                            <p:txEl>
                                              <p:pRg st="3" end="3"/>
                                            </p:txEl>
                                          </p:spTgt>
                                        </p:tgtEl>
                                      </p:cBhvr>
                                      <p:to x="100000" y="90000"/>
                                    </p:animScale>
                                    <p:animScale>
                                      <p:cBhvr>
                                        <p:cTn id="126" dur="166" decel="50000">
                                          <p:stCondLst>
                                            <p:cond delay="1668"/>
                                          </p:stCondLst>
                                        </p:cTn>
                                        <p:tgtEl>
                                          <p:spTgt spid="13">
                                            <p:txEl>
                                              <p:pRg st="3" end="3"/>
                                            </p:txEl>
                                          </p:spTgt>
                                        </p:tgtEl>
                                      </p:cBhvr>
                                      <p:to x="100000" y="100000"/>
                                    </p:animScale>
                                    <p:animScale>
                                      <p:cBhvr>
                                        <p:cTn id="127" dur="26">
                                          <p:stCondLst>
                                            <p:cond delay="1808"/>
                                          </p:stCondLst>
                                        </p:cTn>
                                        <p:tgtEl>
                                          <p:spTgt spid="13">
                                            <p:txEl>
                                              <p:pRg st="3" end="3"/>
                                            </p:txEl>
                                          </p:spTgt>
                                        </p:tgtEl>
                                      </p:cBhvr>
                                      <p:to x="100000" y="95000"/>
                                    </p:animScale>
                                    <p:animScale>
                                      <p:cBhvr>
                                        <p:cTn id="128" dur="166" decel="50000">
                                          <p:stCondLst>
                                            <p:cond delay="1834"/>
                                          </p:stCondLst>
                                        </p:cTn>
                                        <p:tgtEl>
                                          <p:spTgt spid="1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098988" cy="764704"/>
          </a:xfrm>
          <a:prstGeom prst="rect">
            <a:avLst/>
          </a:prstGeom>
          <a:solidFill>
            <a:schemeClr val="bg1"/>
          </a:solidFill>
          <a:ln w="28575">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i="1" dirty="0" smtClean="0">
                <a:latin typeface="Comic Sans MS" panose="030F0702030302020204" pitchFamily="66" charset="0"/>
              </a:rPr>
              <a:t>Clinical characteristics </a:t>
            </a:r>
            <a:r>
              <a:rPr lang="en-GB" dirty="0" smtClean="0">
                <a:latin typeface="Comic Sans MS" panose="030F0702030302020204" pitchFamily="66" charset="0"/>
              </a:rPr>
              <a:t>of SZ</a:t>
            </a:r>
            <a:endParaRPr lang="en-GB" dirty="0">
              <a:latin typeface="Comic Sans MS" panose="030F0702030302020204" pitchFamily="66" charset="0"/>
            </a:endParaRPr>
          </a:p>
        </p:txBody>
      </p:sp>
      <p:sp>
        <p:nvSpPr>
          <p:cNvPr id="6" name="Rectangle 5"/>
          <p:cNvSpPr/>
          <p:nvPr/>
        </p:nvSpPr>
        <p:spPr>
          <a:xfrm>
            <a:off x="179512" y="1385245"/>
            <a:ext cx="4104456" cy="4276003"/>
          </a:xfrm>
          <a:prstGeom prst="rect">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800" b="1" i="1" u="sng" dirty="0" smtClean="0">
                <a:solidFill>
                  <a:schemeClr val="tx1"/>
                </a:solidFill>
                <a:latin typeface="Comic Sans MS" panose="030F0702030302020204" pitchFamily="66" charset="0"/>
              </a:rPr>
              <a:t>Positive symptoms</a:t>
            </a:r>
          </a:p>
          <a:p>
            <a:pPr marL="342900" indent="-342900" algn="ctr">
              <a:buFont typeface="Wingdings" panose="05000000000000000000" pitchFamily="2" charset="2"/>
              <a:buChar char="q"/>
            </a:pPr>
            <a:r>
              <a:rPr lang="en-GB" sz="2200" dirty="0" smtClean="0">
                <a:solidFill>
                  <a:schemeClr val="tx1"/>
                </a:solidFill>
                <a:latin typeface="Comic Sans MS" panose="030F0702030302020204" pitchFamily="66" charset="0"/>
              </a:rPr>
              <a:t>Auditory, olfactory, visual and/or tactile </a:t>
            </a:r>
            <a:r>
              <a:rPr lang="en-GB" sz="2200" b="1" dirty="0" smtClean="0">
                <a:solidFill>
                  <a:schemeClr val="tx1"/>
                </a:solidFill>
                <a:latin typeface="Comic Sans MS" panose="030F0702030302020204" pitchFamily="66" charset="0"/>
              </a:rPr>
              <a:t>hallucinations</a:t>
            </a:r>
          </a:p>
          <a:p>
            <a:pPr marL="342900" indent="-342900" algn="ctr">
              <a:buFont typeface="Wingdings" panose="05000000000000000000" pitchFamily="2" charset="2"/>
              <a:buChar char="q"/>
            </a:pPr>
            <a:r>
              <a:rPr lang="en-GB" sz="2200" b="1" dirty="0" smtClean="0">
                <a:solidFill>
                  <a:schemeClr val="tx1"/>
                </a:solidFill>
                <a:latin typeface="Comic Sans MS" panose="030F0702030302020204" pitchFamily="66" charset="0"/>
              </a:rPr>
              <a:t>Delusions</a:t>
            </a:r>
            <a:r>
              <a:rPr lang="en-GB" sz="2200" dirty="0" smtClean="0">
                <a:solidFill>
                  <a:schemeClr val="tx1"/>
                </a:solidFill>
                <a:latin typeface="Comic Sans MS" panose="030F0702030302020204" pitchFamily="66" charset="0"/>
              </a:rPr>
              <a:t> (e.g. paranoid delusions and/or delusions of grandeur).</a:t>
            </a:r>
          </a:p>
          <a:p>
            <a:pPr marL="342900" indent="-342900" algn="ctr">
              <a:buFont typeface="Wingdings" panose="05000000000000000000" pitchFamily="2" charset="2"/>
              <a:buChar char="q"/>
            </a:pPr>
            <a:r>
              <a:rPr lang="en-GB" sz="2200" b="1" dirty="0" smtClean="0">
                <a:solidFill>
                  <a:schemeClr val="tx1"/>
                </a:solidFill>
                <a:latin typeface="Comic Sans MS" panose="030F0702030302020204" pitchFamily="66" charset="0"/>
              </a:rPr>
              <a:t>Disordered thinking </a:t>
            </a:r>
            <a:r>
              <a:rPr lang="en-GB" sz="2200" dirty="0" smtClean="0">
                <a:solidFill>
                  <a:schemeClr val="tx1"/>
                </a:solidFill>
                <a:latin typeface="Comic Sans MS" panose="030F0702030302020204" pitchFamily="66" charset="0"/>
              </a:rPr>
              <a:t>(e.g. thought insertion and/or broadcast).</a:t>
            </a:r>
          </a:p>
          <a:p>
            <a:pPr marL="342900" indent="-342900" algn="ctr">
              <a:buFont typeface="Wingdings" panose="05000000000000000000" pitchFamily="2" charset="2"/>
              <a:buChar char="q"/>
            </a:pPr>
            <a:r>
              <a:rPr lang="en-GB" sz="2200" b="1" dirty="0" smtClean="0">
                <a:solidFill>
                  <a:schemeClr val="tx1"/>
                </a:solidFill>
                <a:latin typeface="Comic Sans MS" panose="030F0702030302020204" pitchFamily="66" charset="0"/>
              </a:rPr>
              <a:t>Experiences of being controlled.</a:t>
            </a:r>
            <a:endParaRPr lang="en-GB" dirty="0">
              <a:solidFill>
                <a:schemeClr val="tx1"/>
              </a:solidFill>
              <a:latin typeface="Comic Sans MS" panose="030F0702030302020204" pitchFamily="66" charset="0"/>
            </a:endParaRPr>
          </a:p>
        </p:txBody>
      </p:sp>
      <p:sp>
        <p:nvSpPr>
          <p:cNvPr id="7" name="TextBox 6"/>
          <p:cNvSpPr txBox="1"/>
          <p:nvPr/>
        </p:nvSpPr>
        <p:spPr>
          <a:xfrm>
            <a:off x="179512" y="764704"/>
            <a:ext cx="8712968" cy="461665"/>
          </a:xfrm>
          <a:prstGeom prst="rect">
            <a:avLst/>
          </a:prstGeom>
          <a:noFill/>
        </p:spPr>
        <p:txBody>
          <a:bodyPr wrap="square" rtlCol="0">
            <a:spAutoFit/>
          </a:bodyPr>
          <a:lstStyle/>
          <a:p>
            <a:r>
              <a:rPr lang="en-GB" sz="2400" dirty="0" smtClean="0">
                <a:latin typeface="Comic Sans MS" panose="030F0702030302020204" pitchFamily="66" charset="0"/>
              </a:rPr>
              <a:t>According to ICD and DSM clinical symptoms include:</a:t>
            </a:r>
            <a:endParaRPr lang="en-GB" sz="2400" dirty="0">
              <a:latin typeface="Comic Sans MS" panose="030F0702030302020204" pitchFamily="66" charset="0"/>
            </a:endParaRPr>
          </a:p>
        </p:txBody>
      </p:sp>
      <p:sp>
        <p:nvSpPr>
          <p:cNvPr id="9" name="TextBox 8"/>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a:t>
            </a:r>
            <a:r>
              <a:rPr lang="en-GB" kern="0" dirty="0" smtClean="0">
                <a:solidFill>
                  <a:srgbClr val="FFFFFF"/>
                </a:solidFill>
                <a:latin typeface="Comic Sans MS"/>
              </a:rPr>
              <a:t>‘schizophrenia’ </a:t>
            </a:r>
            <a:r>
              <a:rPr lang="en-GB" kern="0" dirty="0">
                <a:solidFill>
                  <a:srgbClr val="FFFFFF"/>
                </a:solidFill>
                <a:latin typeface="Comic Sans MS"/>
              </a:rPr>
              <a:t>topic.</a:t>
            </a:r>
          </a:p>
          <a:p>
            <a:pPr>
              <a:defRPr/>
            </a:pPr>
            <a:r>
              <a:rPr lang="en-GB" kern="0" dirty="0">
                <a:solidFill>
                  <a:srgbClr val="FFFFFF"/>
                </a:solidFill>
                <a:latin typeface="Comic Sans MS"/>
              </a:rPr>
              <a:t>To </a:t>
            </a:r>
            <a:r>
              <a:rPr lang="en-GB" kern="0" dirty="0" smtClean="0">
                <a:solidFill>
                  <a:srgbClr val="FFFFFF"/>
                </a:solidFill>
                <a:latin typeface="Comic Sans MS"/>
              </a:rPr>
              <a:t>ensure </a:t>
            </a:r>
            <a:r>
              <a:rPr lang="en-GB" kern="0" dirty="0">
                <a:solidFill>
                  <a:srgbClr val="FFFFFF"/>
                </a:solidFill>
                <a:latin typeface="Comic Sans MS"/>
              </a:rPr>
              <a:t>you UNDERSTAND all key words, theories and research from the topic.</a:t>
            </a:r>
          </a:p>
        </p:txBody>
      </p:sp>
      <p:sp>
        <p:nvSpPr>
          <p:cNvPr id="11" name="Rectangle 10"/>
          <p:cNvSpPr/>
          <p:nvPr/>
        </p:nvSpPr>
        <p:spPr>
          <a:xfrm>
            <a:off x="4578629" y="1385245"/>
            <a:ext cx="4104456" cy="4276003"/>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t"/>
          <a:lstStyle/>
          <a:p>
            <a:pPr algn="ctr"/>
            <a:r>
              <a:rPr lang="en-GB" sz="2800" b="1" i="1" u="sng" dirty="0" smtClean="0">
                <a:solidFill>
                  <a:schemeClr val="bg1"/>
                </a:solidFill>
                <a:latin typeface="Comic Sans MS" panose="030F0702030302020204" pitchFamily="66" charset="0"/>
              </a:rPr>
              <a:t>Negative symptoms</a:t>
            </a:r>
          </a:p>
          <a:p>
            <a:pPr marL="342900" indent="-342900" algn="ctr">
              <a:buFont typeface="Wingdings" panose="05000000000000000000" pitchFamily="2" charset="2"/>
              <a:buChar char="q"/>
            </a:pPr>
            <a:r>
              <a:rPr lang="en-GB" sz="2200" b="1" dirty="0" smtClean="0">
                <a:solidFill>
                  <a:schemeClr val="bg1"/>
                </a:solidFill>
                <a:latin typeface="Comic Sans MS" panose="030F0702030302020204" pitchFamily="66" charset="0"/>
              </a:rPr>
              <a:t>Affective flattening </a:t>
            </a:r>
            <a:r>
              <a:rPr lang="en-GB" sz="2200" dirty="0" smtClean="0">
                <a:solidFill>
                  <a:schemeClr val="bg1"/>
                </a:solidFill>
                <a:latin typeface="Comic Sans MS" panose="030F0702030302020204" pitchFamily="66" charset="0"/>
              </a:rPr>
              <a:t>of ability to express emotions.</a:t>
            </a:r>
          </a:p>
          <a:p>
            <a:pPr marL="342900" indent="-342900" algn="ctr">
              <a:buFont typeface="Wingdings" panose="05000000000000000000" pitchFamily="2" charset="2"/>
              <a:buChar char="q"/>
            </a:pPr>
            <a:r>
              <a:rPr lang="en-GB" sz="2200" b="1" dirty="0" err="1" smtClean="0">
                <a:solidFill>
                  <a:schemeClr val="bg1"/>
                </a:solidFill>
                <a:latin typeface="Comic Sans MS" panose="030F0702030302020204" pitchFamily="66" charset="0"/>
              </a:rPr>
              <a:t>Alogia</a:t>
            </a:r>
            <a:endParaRPr lang="en-GB" sz="2200" b="1" dirty="0" smtClean="0">
              <a:solidFill>
                <a:schemeClr val="bg1"/>
              </a:solidFill>
              <a:latin typeface="Comic Sans MS" panose="030F0702030302020204" pitchFamily="66" charset="0"/>
            </a:endParaRPr>
          </a:p>
          <a:p>
            <a:pPr marL="342900" indent="-342900" algn="ctr">
              <a:buFont typeface="Wingdings" panose="05000000000000000000" pitchFamily="2" charset="2"/>
              <a:buChar char="q"/>
            </a:pPr>
            <a:r>
              <a:rPr lang="en-GB" sz="2200" b="1" dirty="0" err="1" smtClean="0">
                <a:solidFill>
                  <a:schemeClr val="bg1"/>
                </a:solidFill>
                <a:latin typeface="Comic Sans MS" panose="030F0702030302020204" pitchFamily="66" charset="0"/>
              </a:rPr>
              <a:t>Avolition</a:t>
            </a:r>
            <a:r>
              <a:rPr lang="en-GB" sz="2200" b="1" dirty="0" smtClean="0">
                <a:solidFill>
                  <a:schemeClr val="bg1"/>
                </a:solidFill>
                <a:latin typeface="Comic Sans MS" panose="030F0702030302020204" pitchFamily="66" charset="0"/>
              </a:rPr>
              <a:t> </a:t>
            </a:r>
            <a:endParaRPr lang="en-GB"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568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anim calcmode="lin" valueType="num">
                                      <p:cBhvr additive="base">
                                        <p:cTn id="4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additive="base">
                                        <p:cTn id="5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 calcmode="lin" valueType="num">
                                      <p:cBhvr additive="base">
                                        <p:cTn id="6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xEl>
                                              <p:pRg st="3" end="3"/>
                                            </p:txEl>
                                          </p:spTgt>
                                        </p:tgtEl>
                                        <p:attrNameLst>
                                          <p:attrName>style.visibility</p:attrName>
                                        </p:attrNameLst>
                                      </p:cBhvr>
                                      <p:to>
                                        <p:strVal val="visible"/>
                                      </p:to>
                                    </p:set>
                                    <p:anim calcmode="lin" valueType="num">
                                      <p:cBhvr additive="base">
                                        <p:cTn id="6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3" name="Title 1"/>
          <p:cNvSpPr txBox="1">
            <a:spLocks/>
          </p:cNvSpPr>
          <p:nvPr/>
        </p:nvSpPr>
        <p:spPr>
          <a:xfrm>
            <a:off x="0" y="0"/>
            <a:ext cx="9098988" cy="548680"/>
          </a:xfrm>
          <a:prstGeom prst="rect">
            <a:avLst/>
          </a:prstGeom>
          <a:solidFill>
            <a:schemeClr val="bg1"/>
          </a:solidFill>
          <a:ln w="28575">
            <a:solidFill>
              <a:schemeClr val="tx1"/>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B</a:t>
            </a:r>
            <a:r>
              <a:rPr lang="en-GB" sz="3600" b="1" dirty="0" smtClean="0">
                <a:solidFill>
                  <a:prstClr val="black"/>
                </a:solidFill>
                <a:latin typeface="Comic Sans MS" panose="030F0702030302020204" pitchFamily="66" charset="0"/>
              </a:rPr>
              <a:t>iological </a:t>
            </a:r>
            <a:r>
              <a:rPr lang="en-GB" sz="3600" dirty="0" smtClean="0">
                <a:solidFill>
                  <a:prstClr val="black"/>
                </a:solidFill>
                <a:latin typeface="Comic Sans MS" panose="030F0702030302020204" pitchFamily="66" charset="0"/>
              </a:rPr>
              <a:t>explanations of SZ…</a:t>
            </a:r>
            <a:endParaRPr lang="en-GB" sz="3600" dirty="0">
              <a:solidFill>
                <a:prstClr val="black"/>
              </a:solidFill>
              <a:latin typeface="Comic Sans MS" panose="030F0702030302020204" pitchFamily="66" charset="0"/>
            </a:endParaRPr>
          </a:p>
        </p:txBody>
      </p:sp>
      <p:grpSp>
        <p:nvGrpSpPr>
          <p:cNvPr id="5" name="Group 4"/>
          <p:cNvGrpSpPr/>
          <p:nvPr/>
        </p:nvGrpSpPr>
        <p:grpSpPr>
          <a:xfrm>
            <a:off x="273129" y="703867"/>
            <a:ext cx="3711160" cy="932252"/>
            <a:chOff x="13679" y="485863"/>
            <a:chExt cx="4104456" cy="635420"/>
          </a:xfrm>
        </p:grpSpPr>
        <p:sp>
          <p:nvSpPr>
            <p:cNvPr id="6" name="Rounded Rectangle 5"/>
            <p:cNvSpPr/>
            <p:nvPr/>
          </p:nvSpPr>
          <p:spPr>
            <a:xfrm>
              <a:off x="13679" y="485863"/>
              <a:ext cx="4104456" cy="63542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200" dirty="0">
                  <a:solidFill>
                    <a:prstClr val="black"/>
                  </a:solidFill>
                </a:rPr>
                <a:t>Genetic link</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417" y="536590"/>
              <a:ext cx="754718" cy="5660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1782" y="1901442"/>
            <a:ext cx="3641307" cy="3046988"/>
          </a:xfrm>
          <a:prstGeom prst="rect">
            <a:avLst/>
          </a:prstGeom>
          <a:noFill/>
        </p:spPr>
        <p:txBody>
          <a:bodyPr wrap="square" rtlCol="0">
            <a:spAutoFit/>
          </a:bodyPr>
          <a:lstStyle/>
          <a:p>
            <a:pPr marL="457200" indent="-457200">
              <a:buFont typeface="Wingdings" panose="05000000000000000000" pitchFamily="2" charset="2"/>
              <a:buChar char="q"/>
            </a:pPr>
            <a:r>
              <a:rPr lang="en-GB" sz="2400" b="1" dirty="0" smtClean="0">
                <a:solidFill>
                  <a:prstClr val="black"/>
                </a:solidFill>
                <a:latin typeface="Comic Sans MS" panose="030F0702030302020204" pitchFamily="66" charset="0"/>
              </a:rPr>
              <a:t>Yet </a:t>
            </a:r>
            <a:r>
              <a:rPr lang="en-GB" sz="2400" b="1" dirty="0">
                <a:solidFill>
                  <a:prstClr val="black"/>
                </a:solidFill>
                <a:latin typeface="Comic Sans MS" panose="030F0702030302020204" pitchFamily="66" charset="0"/>
              </a:rPr>
              <a:t>to identify a specific gene </a:t>
            </a:r>
            <a:r>
              <a:rPr lang="en-GB" sz="2400" dirty="0" smtClean="0">
                <a:solidFill>
                  <a:prstClr val="black"/>
                </a:solidFill>
                <a:latin typeface="Comic Sans MS" panose="030F0702030302020204" pitchFamily="66" charset="0"/>
              </a:rPr>
              <a:t>– therefore difficult </a:t>
            </a:r>
            <a:r>
              <a:rPr lang="en-GB" sz="2400" dirty="0">
                <a:solidFill>
                  <a:prstClr val="black"/>
                </a:solidFill>
                <a:latin typeface="Comic Sans MS" panose="030F0702030302020204" pitchFamily="66" charset="0"/>
              </a:rPr>
              <a:t>to understand the precise mechanism of genetic </a:t>
            </a:r>
            <a:r>
              <a:rPr lang="en-GB" sz="2400" dirty="0" smtClean="0">
                <a:solidFill>
                  <a:prstClr val="black"/>
                </a:solidFill>
                <a:latin typeface="Comic Sans MS" panose="030F0702030302020204" pitchFamily="66" charset="0"/>
              </a:rPr>
              <a:t>transmission.</a:t>
            </a:r>
          </a:p>
          <a:p>
            <a:pPr marL="457200" indent="-457200">
              <a:buFont typeface="Wingdings" panose="05000000000000000000" pitchFamily="2" charset="2"/>
              <a:buChar char="q"/>
            </a:pPr>
            <a:r>
              <a:rPr lang="en-GB" sz="2400" b="1" dirty="0" smtClean="0">
                <a:solidFill>
                  <a:prstClr val="black"/>
                </a:solidFill>
                <a:latin typeface="Comic Sans MS" panose="030F0702030302020204" pitchFamily="66" charset="0"/>
              </a:rPr>
              <a:t>Reductionist</a:t>
            </a:r>
            <a:endParaRPr lang="en-GB" sz="2400" b="1" dirty="0">
              <a:solidFill>
                <a:prstClr val="black"/>
              </a:solidFill>
              <a:latin typeface="Comic Sans MS" panose="030F0702030302020204" pitchFamily="66" charset="0"/>
            </a:endParaRPr>
          </a:p>
        </p:txBody>
      </p:sp>
      <p:sp>
        <p:nvSpPr>
          <p:cNvPr id="9" name="TextBox 8"/>
          <p:cNvSpPr txBox="1"/>
          <p:nvPr/>
        </p:nvSpPr>
        <p:spPr>
          <a:xfrm>
            <a:off x="3797900" y="1716776"/>
            <a:ext cx="5346100" cy="3046988"/>
          </a:xfrm>
          <a:prstGeom prst="rect">
            <a:avLst/>
          </a:prstGeom>
          <a:noFill/>
        </p:spPr>
        <p:txBody>
          <a:bodyPr wrap="square" rtlCol="0">
            <a:spAutoFit/>
          </a:bodyPr>
          <a:lstStyle/>
          <a:p>
            <a:r>
              <a:rPr lang="en-GB" sz="2400" dirty="0" smtClean="0">
                <a:solidFill>
                  <a:prstClr val="black"/>
                </a:solidFill>
                <a:latin typeface="Comic Sans MS" panose="030F0702030302020204" pitchFamily="66" charset="0"/>
              </a:rPr>
              <a:t>+ Strong </a:t>
            </a:r>
            <a:r>
              <a:rPr lang="en-GB" sz="2400" b="1" dirty="0">
                <a:solidFill>
                  <a:prstClr val="black"/>
                </a:solidFill>
                <a:latin typeface="Comic Sans MS" panose="030F0702030302020204" pitchFamily="66" charset="0"/>
              </a:rPr>
              <a:t>empirical </a:t>
            </a:r>
            <a:r>
              <a:rPr lang="en-GB" sz="2400" b="1" dirty="0" smtClean="0">
                <a:solidFill>
                  <a:prstClr val="black"/>
                </a:solidFill>
                <a:latin typeface="Comic Sans MS" panose="030F0702030302020204" pitchFamily="66" charset="0"/>
              </a:rPr>
              <a:t>support</a:t>
            </a:r>
            <a:r>
              <a:rPr lang="en-GB" sz="2400" dirty="0" smtClean="0">
                <a:solidFill>
                  <a:prstClr val="black"/>
                </a:solidFill>
                <a:latin typeface="Comic Sans MS" panose="030F0702030302020204" pitchFamily="66" charset="0"/>
              </a:rPr>
              <a:t>.</a:t>
            </a:r>
          </a:p>
          <a:p>
            <a:pPr marL="342900" indent="-342900">
              <a:buFontTx/>
              <a:buChar char="-"/>
            </a:pPr>
            <a:r>
              <a:rPr lang="en-GB" sz="2400" b="1" dirty="0" smtClean="0">
                <a:solidFill>
                  <a:prstClr val="black"/>
                </a:solidFill>
                <a:latin typeface="Comic Sans MS" panose="030F0702030302020204" pitchFamily="66" charset="0"/>
              </a:rPr>
              <a:t>PET</a:t>
            </a:r>
            <a:r>
              <a:rPr lang="en-GB" sz="2400" dirty="0" smtClean="0">
                <a:solidFill>
                  <a:prstClr val="black"/>
                </a:solidFill>
                <a:latin typeface="Comic Sans MS" panose="030F0702030302020204" pitchFamily="66" charset="0"/>
              </a:rPr>
              <a:t> scans haven’t found evidence.</a:t>
            </a:r>
          </a:p>
          <a:p>
            <a:pPr marL="342900" indent="-342900">
              <a:buFontTx/>
              <a:buChar char="-"/>
            </a:pPr>
            <a:r>
              <a:rPr lang="en-GB" sz="2400" b="1" dirty="0" smtClean="0">
                <a:solidFill>
                  <a:prstClr val="black"/>
                </a:solidFill>
                <a:latin typeface="Comic Sans MS" panose="030F0702030302020204" pitchFamily="66" charset="0"/>
              </a:rPr>
              <a:t>Cause and effect</a:t>
            </a:r>
            <a:r>
              <a:rPr lang="en-GB" sz="2400" dirty="0" smtClean="0">
                <a:solidFill>
                  <a:prstClr val="black"/>
                </a:solidFill>
                <a:latin typeface="Comic Sans MS" panose="030F0702030302020204" pitchFamily="66" charset="0"/>
              </a:rPr>
              <a:t> issues.</a:t>
            </a:r>
          </a:p>
          <a:p>
            <a:pPr marL="342900" indent="-342900">
              <a:buFontTx/>
              <a:buChar char="-"/>
            </a:pPr>
            <a:r>
              <a:rPr lang="en-GB" sz="2400" b="1" dirty="0" smtClean="0">
                <a:solidFill>
                  <a:prstClr val="black"/>
                </a:solidFill>
                <a:latin typeface="Comic Sans MS" panose="030F0702030302020204" pitchFamily="66" charset="0"/>
              </a:rPr>
              <a:t>Aetiology fallacy</a:t>
            </a:r>
          </a:p>
          <a:p>
            <a:pPr marL="342900" indent="-342900">
              <a:buFontTx/>
              <a:buChar char="-"/>
            </a:pPr>
            <a:r>
              <a:rPr lang="en-GB" sz="2400" dirty="0" smtClean="0">
                <a:solidFill>
                  <a:prstClr val="black"/>
                </a:solidFill>
                <a:latin typeface="Comic Sans MS" panose="030F0702030302020204" pitchFamily="66" charset="0"/>
              </a:rPr>
              <a:t>Drugs </a:t>
            </a:r>
            <a:r>
              <a:rPr lang="en-GB" sz="2400" b="1" dirty="0" smtClean="0">
                <a:solidFill>
                  <a:prstClr val="black"/>
                </a:solidFill>
                <a:latin typeface="Comic Sans MS" panose="030F0702030302020204" pitchFamily="66" charset="0"/>
              </a:rPr>
              <a:t>only effective up to 80%</a:t>
            </a:r>
          </a:p>
          <a:p>
            <a:pPr marL="342900" indent="-342900">
              <a:buFontTx/>
              <a:buChar char="-"/>
            </a:pPr>
            <a:r>
              <a:rPr lang="en-GB" sz="2400" dirty="0" smtClean="0">
                <a:solidFill>
                  <a:prstClr val="black"/>
                </a:solidFill>
                <a:latin typeface="Comic Sans MS" panose="030F0702030302020204" pitchFamily="66" charset="0"/>
              </a:rPr>
              <a:t>Evidence for </a:t>
            </a:r>
            <a:r>
              <a:rPr lang="en-GB" sz="2400" b="1" dirty="0" smtClean="0">
                <a:solidFill>
                  <a:prstClr val="black"/>
                </a:solidFill>
                <a:latin typeface="Comic Sans MS" panose="030F0702030302020204" pitchFamily="66" charset="0"/>
              </a:rPr>
              <a:t>macro structure </a:t>
            </a:r>
            <a:r>
              <a:rPr lang="en-GB" sz="2400" dirty="0" smtClean="0">
                <a:solidFill>
                  <a:prstClr val="black"/>
                </a:solidFill>
                <a:latin typeface="Comic Sans MS" panose="030F0702030302020204" pitchFamily="66" charset="0"/>
              </a:rPr>
              <a:t>involvement (enlarged ventricles).</a:t>
            </a:r>
            <a:endParaRPr lang="en-GB" sz="2400" dirty="0">
              <a:solidFill>
                <a:prstClr val="black"/>
              </a:solidFill>
              <a:latin typeface="Comic Sans MS" panose="030F0702030302020204" pitchFamily="66" charset="0"/>
            </a:endParaRPr>
          </a:p>
        </p:txBody>
      </p:sp>
      <p:grpSp>
        <p:nvGrpSpPr>
          <p:cNvPr id="10" name="Group 9"/>
          <p:cNvGrpSpPr/>
          <p:nvPr/>
        </p:nvGrpSpPr>
        <p:grpSpPr>
          <a:xfrm>
            <a:off x="4556123" y="703867"/>
            <a:ext cx="4454419" cy="904884"/>
            <a:chOff x="4549494" y="839294"/>
            <a:chExt cx="4454419" cy="904884"/>
          </a:xfrm>
        </p:grpSpPr>
        <p:sp>
          <p:nvSpPr>
            <p:cNvPr id="4" name="Rounded Rectangle 3"/>
            <p:cNvSpPr/>
            <p:nvPr/>
          </p:nvSpPr>
          <p:spPr>
            <a:xfrm>
              <a:off x="4549494" y="839294"/>
              <a:ext cx="4454419" cy="90488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GB" sz="2800" dirty="0">
                  <a:solidFill>
                    <a:srgbClr val="FFC000"/>
                  </a:solidFill>
                </a:rPr>
                <a:t>‘The dopamine hypothesis’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2647" y="1291736"/>
              <a:ext cx="412341" cy="31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Pentagon 10"/>
          <p:cNvSpPr/>
          <p:nvPr/>
        </p:nvSpPr>
        <p:spPr>
          <a:xfrm>
            <a:off x="467544" y="5085184"/>
            <a:ext cx="8267902" cy="64081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b="1" dirty="0" smtClean="0">
                <a:solidFill>
                  <a:schemeClr val="tx1"/>
                </a:solidFill>
              </a:rPr>
              <a:t>Diathesis stress model likely!!!!!</a:t>
            </a:r>
            <a:endParaRPr lang="en-GB" sz="2800" b="1" dirty="0">
              <a:solidFill>
                <a:schemeClr val="tx1"/>
              </a:solidFill>
            </a:endParaRPr>
          </a:p>
        </p:txBody>
      </p:sp>
    </p:spTree>
    <p:extLst>
      <p:ext uri="{BB962C8B-B14F-4D97-AF65-F5344CB8AC3E}">
        <p14:creationId xmlns:p14="http://schemas.microsoft.com/office/powerpoint/2010/main" val="42284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anim calcmode="lin" valueType="num">
                                      <p:cBhvr>
                                        <p:cTn id="24"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2000"/>
                                        <p:tgtEl>
                                          <p:spTgt spid="9">
                                            <p:txEl>
                                              <p:pRg st="1" end="1"/>
                                            </p:txEl>
                                          </p:spTgt>
                                        </p:tgtEl>
                                      </p:cBhvr>
                                    </p:animEffect>
                                    <p:anim calcmode="lin" valueType="num">
                                      <p:cBhvr>
                                        <p:cTn id="31"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32"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2000"/>
                                        <p:tgtEl>
                                          <p:spTgt spid="9">
                                            <p:txEl>
                                              <p:pRg st="2" end="2"/>
                                            </p:txEl>
                                          </p:spTgt>
                                        </p:tgtEl>
                                      </p:cBhvr>
                                    </p:animEffect>
                                    <p:anim calcmode="lin" valueType="num">
                                      <p:cBhvr>
                                        <p:cTn id="38" dur="2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39" dur="20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fade">
                                      <p:cBhvr>
                                        <p:cTn id="44" dur="2000"/>
                                        <p:tgtEl>
                                          <p:spTgt spid="9">
                                            <p:txEl>
                                              <p:pRg st="3" end="3"/>
                                            </p:txEl>
                                          </p:spTgt>
                                        </p:tgtEl>
                                      </p:cBhvr>
                                    </p:animEffect>
                                    <p:anim calcmode="lin" valueType="num">
                                      <p:cBhvr>
                                        <p:cTn id="45" dur="2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46" dur="20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fade">
                                      <p:cBhvr>
                                        <p:cTn id="51" dur="2000"/>
                                        <p:tgtEl>
                                          <p:spTgt spid="9">
                                            <p:txEl>
                                              <p:pRg st="4" end="4"/>
                                            </p:txEl>
                                          </p:spTgt>
                                        </p:tgtEl>
                                      </p:cBhvr>
                                    </p:animEffect>
                                    <p:anim calcmode="lin" valueType="num">
                                      <p:cBhvr>
                                        <p:cTn id="52" dur="2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53" dur="2000" fill="hold"/>
                                        <p:tgtEl>
                                          <p:spTgt spid="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9">
                                            <p:txEl>
                                              <p:pRg st="5" end="5"/>
                                            </p:txEl>
                                          </p:spTgt>
                                        </p:tgtEl>
                                        <p:attrNameLst>
                                          <p:attrName>style.visibility</p:attrName>
                                        </p:attrNameLst>
                                      </p:cBhvr>
                                      <p:to>
                                        <p:strVal val="visible"/>
                                      </p:to>
                                    </p:set>
                                    <p:animEffect transition="in" filter="fade">
                                      <p:cBhvr>
                                        <p:cTn id="58" dur="2000"/>
                                        <p:tgtEl>
                                          <p:spTgt spid="9">
                                            <p:txEl>
                                              <p:pRg st="5" end="5"/>
                                            </p:txEl>
                                          </p:spTgt>
                                        </p:tgtEl>
                                      </p:cBhvr>
                                    </p:animEffect>
                                    <p:anim calcmode="lin" valueType="num">
                                      <p:cBhvr>
                                        <p:cTn id="59" dur="2000" fill="hold"/>
                                        <p:tgtEl>
                                          <p:spTgt spid="9">
                                            <p:txEl>
                                              <p:pRg st="5" end="5"/>
                                            </p:txEl>
                                          </p:spTgt>
                                        </p:tgtEl>
                                        <p:attrNameLst>
                                          <p:attrName>ppt_w</p:attrName>
                                        </p:attrNameLst>
                                      </p:cBhvr>
                                      <p:tavLst>
                                        <p:tav tm="0" fmla="#ppt_w*sin(2.5*pi*$)">
                                          <p:val>
                                            <p:fltVal val="0"/>
                                          </p:val>
                                        </p:tav>
                                        <p:tav tm="100000">
                                          <p:val>
                                            <p:fltVal val="1"/>
                                          </p:val>
                                        </p:tav>
                                      </p:tavLst>
                                    </p:anim>
                                    <p:anim calcmode="lin" valueType="num">
                                      <p:cBhvr>
                                        <p:cTn id="60" dur="2000" fill="hold"/>
                                        <p:tgtEl>
                                          <p:spTgt spid="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righ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2550" y="67949"/>
            <a:ext cx="3191337" cy="1374666"/>
            <a:chOff x="372550" y="67949"/>
            <a:chExt cx="3191337" cy="1374666"/>
          </a:xfrm>
        </p:grpSpPr>
        <p:sp>
          <p:nvSpPr>
            <p:cNvPr id="6" name="Oval 5"/>
            <p:cNvSpPr/>
            <p:nvPr/>
          </p:nvSpPr>
          <p:spPr>
            <a:xfrm>
              <a:off x="372550" y="67949"/>
              <a:ext cx="3191337" cy="1374666"/>
            </a:xfrm>
            <a:prstGeom prst="ellipse">
              <a:avLst/>
            </a:prstGeom>
          </p:spPr>
          <p:style>
            <a:lnRef idx="0">
              <a:schemeClr val="accent6"/>
            </a:lnRef>
            <a:fillRef idx="3">
              <a:schemeClr val="accent6"/>
            </a:fillRef>
            <a:effectRef idx="3">
              <a:schemeClr val="accent6"/>
            </a:effectRef>
            <a:fontRef idx="minor">
              <a:schemeClr val="lt1"/>
            </a:fontRef>
          </p:style>
          <p:txBody>
            <a:bodyPr rtlCol="0" anchor="t"/>
            <a:lstStyle/>
            <a:p>
              <a:pPr algn="ctr"/>
              <a:r>
                <a:rPr lang="en-GB" sz="2400" dirty="0" smtClean="0">
                  <a:solidFill>
                    <a:schemeClr val="tx1"/>
                  </a:solidFill>
                  <a:latin typeface="Comic Sans MS" panose="030F0702030302020204" pitchFamily="66" charset="0"/>
                </a:rPr>
                <a:t>Antipsychotic drugs</a:t>
              </a:r>
              <a:endParaRPr lang="en-GB" sz="2400" dirty="0">
                <a:solidFill>
                  <a:schemeClr val="tx1"/>
                </a:solidFill>
                <a:latin typeface="Comic Sans MS" panose="030F0702030302020204" pitchFamily="66"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7" t="9817" r="4345"/>
            <a:stretch/>
          </p:blipFill>
          <p:spPr bwMode="auto">
            <a:xfrm>
              <a:off x="2476776" y="678350"/>
              <a:ext cx="781709" cy="6207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8" name="Straight Arrow Connector 7"/>
          <p:cNvCxnSpPr/>
          <p:nvPr/>
        </p:nvCxnSpPr>
        <p:spPr>
          <a:xfrm>
            <a:off x="3851920" y="1442614"/>
            <a:ext cx="21602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3549" y="67948"/>
            <a:ext cx="2736304" cy="1323439"/>
          </a:xfrm>
          <a:prstGeom prst="rect">
            <a:avLst/>
          </a:prstGeom>
          <a:noFill/>
        </p:spPr>
        <p:txBody>
          <a:bodyPr wrap="square" rtlCol="0">
            <a:spAutoFit/>
          </a:bodyPr>
          <a:lstStyle/>
          <a:p>
            <a:r>
              <a:rPr lang="en-GB" sz="2000" b="1" i="1" dirty="0" smtClean="0"/>
              <a:t>On very rare occasions for severe catatonic schizophrenia in the US  WITH…</a:t>
            </a:r>
            <a:endParaRPr lang="en-GB" sz="2000" b="1" i="1" dirty="0"/>
          </a:p>
        </p:txBody>
      </p:sp>
      <p:grpSp>
        <p:nvGrpSpPr>
          <p:cNvPr id="9" name="Group 8"/>
          <p:cNvGrpSpPr/>
          <p:nvPr/>
        </p:nvGrpSpPr>
        <p:grpSpPr>
          <a:xfrm>
            <a:off x="6876256" y="62090"/>
            <a:ext cx="1494336" cy="1306627"/>
            <a:chOff x="6876256" y="62090"/>
            <a:chExt cx="1494336" cy="1306627"/>
          </a:xfrm>
        </p:grpSpPr>
        <p:sp>
          <p:nvSpPr>
            <p:cNvPr id="11" name="Oval 10"/>
            <p:cNvSpPr/>
            <p:nvPr/>
          </p:nvSpPr>
          <p:spPr>
            <a:xfrm>
              <a:off x="6876256" y="62090"/>
              <a:ext cx="1494336" cy="1232520"/>
            </a:xfrm>
            <a:prstGeom prst="ellipse">
              <a:avLst/>
            </a:prstGeom>
          </p:spPr>
          <p:style>
            <a:lnRef idx="0">
              <a:schemeClr val="accent6"/>
            </a:lnRef>
            <a:fillRef idx="3">
              <a:schemeClr val="accent6"/>
            </a:fillRef>
            <a:effectRef idx="3">
              <a:schemeClr val="accent6"/>
            </a:effectRef>
            <a:fontRef idx="minor">
              <a:schemeClr val="lt1"/>
            </a:fontRef>
          </p:style>
          <p:txBody>
            <a:bodyPr rtlCol="0" anchor="t"/>
            <a:lstStyle/>
            <a:p>
              <a:pPr algn="ctr"/>
              <a:r>
                <a:rPr lang="en-GB" dirty="0" smtClean="0">
                  <a:solidFill>
                    <a:schemeClr val="tx1"/>
                  </a:solidFill>
                  <a:latin typeface="Comic Sans MS" panose="030F0702030302020204" pitchFamily="66" charset="0"/>
                </a:rPr>
                <a:t>ECT</a:t>
              </a:r>
              <a:endParaRPr lang="en-GB" dirty="0">
                <a:solidFill>
                  <a:schemeClr val="tx1"/>
                </a:solidFill>
                <a:latin typeface="Comic Sans MS" panose="030F0702030302020204" pitchFamily="66"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380" y="539862"/>
              <a:ext cx="1180088" cy="8288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2" name="TextBox 1"/>
          <p:cNvSpPr txBox="1"/>
          <p:nvPr/>
        </p:nvSpPr>
        <p:spPr>
          <a:xfrm>
            <a:off x="-15877" y="1472258"/>
            <a:ext cx="5451973" cy="5032147"/>
          </a:xfrm>
          <a:prstGeom prst="rect">
            <a:avLst/>
          </a:prstGeom>
          <a:noFill/>
        </p:spPr>
        <p:txBody>
          <a:bodyPr wrap="square" rtlCol="0">
            <a:spAutoFit/>
          </a:bodyPr>
          <a:lstStyle/>
          <a:p>
            <a:r>
              <a:rPr lang="en-GB" sz="1900" b="1" u="sng" dirty="0" smtClean="0">
                <a:latin typeface="Comic Sans MS" panose="030F0702030302020204" pitchFamily="66" charset="0"/>
              </a:rPr>
              <a:t>Work by? </a:t>
            </a:r>
            <a:r>
              <a:rPr lang="en-GB" sz="1900" dirty="0" smtClean="0">
                <a:latin typeface="Comic Sans MS" panose="030F0702030302020204" pitchFamily="66" charset="0"/>
              </a:rPr>
              <a:t>Bind and block D2 receptors.</a:t>
            </a:r>
          </a:p>
          <a:p>
            <a:r>
              <a:rPr lang="en-GB" sz="1900" b="1" u="sng" dirty="0" smtClean="0">
                <a:latin typeface="Comic Sans MS" panose="030F0702030302020204" pitchFamily="66" charset="0"/>
              </a:rPr>
              <a:t>Types? </a:t>
            </a:r>
            <a:r>
              <a:rPr lang="en-GB" sz="1900" dirty="0" smtClean="0">
                <a:latin typeface="Comic Sans MS" panose="030F0702030302020204" pitchFamily="66" charset="0"/>
              </a:rPr>
              <a:t>Typical – e.g. Chlorpromazine    Atypical – e.g. Clozapine</a:t>
            </a:r>
          </a:p>
          <a:p>
            <a:r>
              <a:rPr lang="en-GB" sz="1900" b="1" u="sng" dirty="0" smtClean="0">
                <a:latin typeface="Comic Sans MS" panose="030F0702030302020204" pitchFamily="66" charset="0"/>
              </a:rPr>
              <a:t>Effective and appropriate?</a:t>
            </a:r>
          </a:p>
          <a:p>
            <a:r>
              <a:rPr lang="en-GB" sz="1900" dirty="0" smtClean="0">
                <a:latin typeface="Comic Sans MS" panose="030F0702030302020204" pitchFamily="66" charset="0"/>
              </a:rPr>
              <a:t>+ Cheap</a:t>
            </a:r>
          </a:p>
          <a:p>
            <a:r>
              <a:rPr lang="en-GB" sz="1900" dirty="0" smtClean="0">
                <a:latin typeface="Comic Sans MS" panose="030F0702030302020204" pitchFamily="66" charset="0"/>
              </a:rPr>
              <a:t>+ Evidence they work (effective).</a:t>
            </a:r>
          </a:p>
          <a:p>
            <a:r>
              <a:rPr lang="en-GB" sz="1900" dirty="0" smtClean="0">
                <a:latin typeface="Comic Sans MS" panose="030F0702030302020204" pitchFamily="66" charset="0"/>
              </a:rPr>
              <a:t>+ Fast acting</a:t>
            </a:r>
          </a:p>
          <a:p>
            <a:r>
              <a:rPr lang="en-GB" sz="1900" dirty="0" smtClean="0">
                <a:latin typeface="Comic Sans MS" panose="030F0702030302020204" pitchFamily="66" charset="0"/>
              </a:rPr>
              <a:t>+ Easy to take (don’t need motivation/time).</a:t>
            </a:r>
          </a:p>
          <a:p>
            <a:endParaRPr lang="en-GB" sz="1900" dirty="0">
              <a:latin typeface="Comic Sans MS" panose="030F0702030302020204" pitchFamily="66" charset="0"/>
            </a:endParaRPr>
          </a:p>
          <a:p>
            <a:r>
              <a:rPr lang="en-GB" sz="1900" dirty="0" smtClean="0">
                <a:latin typeface="Comic Sans MS" panose="030F0702030302020204" pitchFamily="66" charset="0"/>
              </a:rPr>
              <a:t>-    Side effects</a:t>
            </a:r>
          </a:p>
          <a:p>
            <a:pPr marL="285750" indent="-285750">
              <a:buFontTx/>
              <a:buChar char="-"/>
            </a:pPr>
            <a:r>
              <a:rPr lang="en-GB" sz="1900" dirty="0" smtClean="0">
                <a:latin typeface="Comic Sans MS" panose="030F0702030302020204" pitchFamily="66" charset="0"/>
              </a:rPr>
              <a:t>Only treats symptoms not underlying cause (many on drugs long-term).</a:t>
            </a:r>
          </a:p>
          <a:p>
            <a:pPr marL="285750" indent="-285750">
              <a:buFontTx/>
              <a:buChar char="-"/>
            </a:pPr>
            <a:r>
              <a:rPr lang="en-GB" sz="1900" dirty="0" smtClean="0">
                <a:latin typeface="Comic Sans MS" panose="030F0702030302020204" pitchFamily="66" charset="0"/>
              </a:rPr>
              <a:t>Remove personal responsibility.</a:t>
            </a:r>
          </a:p>
          <a:p>
            <a:pPr marL="285750" indent="-285750">
              <a:buFontTx/>
              <a:buChar char="-"/>
            </a:pPr>
            <a:r>
              <a:rPr lang="en-GB" sz="1900" dirty="0">
                <a:latin typeface="Comic Sans MS" panose="030F0702030302020204" pitchFamily="66" charset="0"/>
              </a:rPr>
              <a:t>M</a:t>
            </a:r>
            <a:r>
              <a:rPr lang="en-GB" sz="1900" dirty="0" smtClean="0">
                <a:latin typeface="Comic Sans MS" panose="030F0702030302020204" pitchFamily="66" charset="0"/>
              </a:rPr>
              <a:t>uch less of a difference in SZ living in supportive home environments</a:t>
            </a:r>
          </a:p>
          <a:p>
            <a:pPr marL="285750" indent="-285750">
              <a:buFontTx/>
              <a:buChar char="-"/>
            </a:pPr>
            <a:endParaRPr lang="en-GB" dirty="0" smtClean="0"/>
          </a:p>
          <a:p>
            <a:endParaRPr lang="en-GB" dirty="0"/>
          </a:p>
        </p:txBody>
      </p:sp>
      <p:sp>
        <p:nvSpPr>
          <p:cNvPr id="13" name="TextBox 12"/>
          <p:cNvSpPr txBox="1"/>
          <p:nvPr/>
        </p:nvSpPr>
        <p:spPr>
          <a:xfrm>
            <a:off x="5436096" y="1712075"/>
            <a:ext cx="3692027" cy="2554545"/>
          </a:xfrm>
          <a:prstGeom prst="rect">
            <a:avLst/>
          </a:prstGeom>
          <a:noFill/>
        </p:spPr>
        <p:txBody>
          <a:bodyPr wrap="square" rtlCol="0">
            <a:spAutoFit/>
          </a:bodyPr>
          <a:lstStyle/>
          <a:p>
            <a:r>
              <a:rPr lang="en-GB" sz="2000" b="1" u="sng" dirty="0" smtClean="0">
                <a:latin typeface="Comic Sans MS" panose="030F0702030302020204" pitchFamily="66" charset="0"/>
              </a:rPr>
              <a:t>Work by? </a:t>
            </a:r>
            <a:r>
              <a:rPr lang="en-GB" sz="2000" dirty="0" smtClean="0">
                <a:latin typeface="Comic Sans MS" panose="030F0702030302020204" pitchFamily="66" charset="0"/>
              </a:rPr>
              <a:t>Small electrical current sent through brain to induce seizure (ONLY used historically in UK).</a:t>
            </a:r>
          </a:p>
          <a:p>
            <a:r>
              <a:rPr lang="en-GB" sz="2000" b="1" dirty="0" smtClean="0">
                <a:latin typeface="Comic Sans MS" panose="030F0702030302020204" pitchFamily="66" charset="0"/>
              </a:rPr>
              <a:t>Effective and appropriate?</a:t>
            </a:r>
          </a:p>
          <a:p>
            <a:pPr marL="285750" indent="-285750">
              <a:buFontTx/>
              <a:buChar char="-"/>
            </a:pPr>
            <a:r>
              <a:rPr lang="en-GB" sz="2000" dirty="0" smtClean="0">
                <a:latin typeface="Comic Sans MS" panose="030F0702030302020204" pitchFamily="66" charset="0"/>
              </a:rPr>
              <a:t>Ineffective (</a:t>
            </a:r>
            <a:r>
              <a:rPr lang="en-GB" sz="2000" dirty="0" err="1" smtClean="0">
                <a:latin typeface="Comic Sans MS" panose="030F0702030302020204" pitchFamily="66" charset="0"/>
              </a:rPr>
              <a:t>Sarita</a:t>
            </a:r>
            <a:r>
              <a:rPr lang="en-GB" sz="2000" dirty="0" smtClean="0">
                <a:latin typeface="Comic Sans MS" panose="030F0702030302020204" pitchFamily="66" charset="0"/>
              </a:rPr>
              <a:t> et al 1998 Sham ECT)</a:t>
            </a:r>
          </a:p>
          <a:p>
            <a:pPr marL="285750" indent="-285750">
              <a:buFontTx/>
              <a:buChar char="-"/>
            </a:pPr>
            <a:r>
              <a:rPr lang="en-GB" sz="2000" dirty="0" smtClean="0">
                <a:latin typeface="Comic Sans MS" panose="030F0702030302020204" pitchFamily="66" charset="0"/>
              </a:rPr>
              <a:t>Serious side effects</a:t>
            </a:r>
            <a:endParaRPr lang="en-GB" sz="2000" dirty="0">
              <a:latin typeface="Comic Sans MS" panose="030F0702030302020204" pitchFamily="66" charset="0"/>
            </a:endParaRPr>
          </a:p>
        </p:txBody>
      </p:sp>
    </p:spTree>
    <p:extLst>
      <p:ext uri="{BB962C8B-B14F-4D97-AF65-F5344CB8AC3E}">
        <p14:creationId xmlns:p14="http://schemas.microsoft.com/office/powerpoint/2010/main" val="356824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1000"/>
                                        <p:tgtEl>
                                          <p:spTgt spid="2">
                                            <p:txEl>
                                              <p:pRg st="4" end="4"/>
                                            </p:txEl>
                                          </p:spTgt>
                                        </p:tgtEl>
                                      </p:cBhvr>
                                    </p:animEffect>
                                    <p:anim calcmode="lin" valueType="num">
                                      <p:cBhvr>
                                        <p:cTn id="5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fade">
                                      <p:cBhvr>
                                        <p:cTn id="56" dur="1000"/>
                                        <p:tgtEl>
                                          <p:spTgt spid="2">
                                            <p:txEl>
                                              <p:pRg st="5" end="5"/>
                                            </p:txEl>
                                          </p:spTgt>
                                        </p:tgtEl>
                                      </p:cBhvr>
                                    </p:animEffect>
                                    <p:anim calcmode="lin" valueType="num">
                                      <p:cBhvr>
                                        <p:cTn id="5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animEffect transition="in" filter="fade">
                                      <p:cBhvr>
                                        <p:cTn id="63" dur="1000"/>
                                        <p:tgtEl>
                                          <p:spTgt spid="2">
                                            <p:txEl>
                                              <p:pRg st="6" end="6"/>
                                            </p:txEl>
                                          </p:spTgt>
                                        </p:tgtEl>
                                      </p:cBhvr>
                                    </p:animEffect>
                                    <p:anim calcmode="lin" valueType="num">
                                      <p:cBhvr>
                                        <p:cTn id="6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fade">
                                      <p:cBhvr>
                                        <p:cTn id="77" dur="1000"/>
                                        <p:tgtEl>
                                          <p:spTgt spid="2">
                                            <p:txEl>
                                              <p:pRg st="9" end="9"/>
                                            </p:txEl>
                                          </p:spTgt>
                                        </p:tgtEl>
                                      </p:cBhvr>
                                    </p:animEffect>
                                    <p:anim calcmode="lin" valueType="num">
                                      <p:cBhvr>
                                        <p:cTn id="7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xEl>
                                              <p:pRg st="10" end="10"/>
                                            </p:txEl>
                                          </p:spTgt>
                                        </p:tgtEl>
                                        <p:attrNameLst>
                                          <p:attrName>style.visibility</p:attrName>
                                        </p:attrNameLst>
                                      </p:cBhvr>
                                      <p:to>
                                        <p:strVal val="visible"/>
                                      </p:to>
                                    </p:set>
                                    <p:animEffect transition="in" filter="fade">
                                      <p:cBhvr>
                                        <p:cTn id="84" dur="1000"/>
                                        <p:tgtEl>
                                          <p:spTgt spid="2">
                                            <p:txEl>
                                              <p:pRg st="10" end="10"/>
                                            </p:txEl>
                                          </p:spTgt>
                                        </p:tgtEl>
                                      </p:cBhvr>
                                    </p:animEffect>
                                    <p:anim calcmode="lin" valueType="num">
                                      <p:cBhvr>
                                        <p:cTn id="8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txEl>
                                              <p:pRg st="11" end="11"/>
                                            </p:txEl>
                                          </p:spTgt>
                                        </p:tgtEl>
                                        <p:attrNameLst>
                                          <p:attrName>style.visibility</p:attrName>
                                        </p:attrNameLst>
                                      </p:cBhvr>
                                      <p:to>
                                        <p:strVal val="visible"/>
                                      </p:to>
                                    </p:set>
                                    <p:animEffect transition="in" filter="fade">
                                      <p:cBhvr>
                                        <p:cTn id="91" dur="1000"/>
                                        <p:tgtEl>
                                          <p:spTgt spid="2">
                                            <p:txEl>
                                              <p:pRg st="11" end="11"/>
                                            </p:txEl>
                                          </p:spTgt>
                                        </p:tgtEl>
                                      </p:cBhvr>
                                    </p:animEffect>
                                    <p:anim calcmode="lin" valueType="num">
                                      <p:cBhvr>
                                        <p:cTn id="92"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13">
                                            <p:txEl>
                                              <p:pRg st="0" end="0"/>
                                            </p:txEl>
                                          </p:spTgt>
                                        </p:tgtEl>
                                        <p:attrNameLst>
                                          <p:attrName>style.visibility</p:attrName>
                                        </p:attrNameLst>
                                      </p:cBhvr>
                                      <p:to>
                                        <p:strVal val="visible"/>
                                      </p:to>
                                    </p:set>
                                    <p:animEffect transition="in" filter="wheel(1)">
                                      <p:cBhvr>
                                        <p:cTn id="98" dur="2000"/>
                                        <p:tgtEl>
                                          <p:spTgt spid="1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13">
                                            <p:txEl>
                                              <p:pRg st="1" end="1"/>
                                            </p:txEl>
                                          </p:spTgt>
                                        </p:tgtEl>
                                        <p:attrNameLst>
                                          <p:attrName>style.visibility</p:attrName>
                                        </p:attrNameLst>
                                      </p:cBhvr>
                                      <p:to>
                                        <p:strVal val="visible"/>
                                      </p:to>
                                    </p:set>
                                    <p:animEffect transition="in" filter="wheel(1)">
                                      <p:cBhvr>
                                        <p:cTn id="103" dur="2000"/>
                                        <p:tgtEl>
                                          <p:spTgt spid="13">
                                            <p:txEl>
                                              <p:pRg st="1" end="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grpId="0" nodeType="clickEffect">
                                  <p:stCondLst>
                                    <p:cond delay="0"/>
                                  </p:stCondLst>
                                  <p:childTnLst>
                                    <p:set>
                                      <p:cBhvr>
                                        <p:cTn id="107" dur="1" fill="hold">
                                          <p:stCondLst>
                                            <p:cond delay="0"/>
                                          </p:stCondLst>
                                        </p:cTn>
                                        <p:tgtEl>
                                          <p:spTgt spid="13">
                                            <p:txEl>
                                              <p:pRg st="2" end="2"/>
                                            </p:txEl>
                                          </p:spTgt>
                                        </p:tgtEl>
                                        <p:attrNameLst>
                                          <p:attrName>style.visibility</p:attrName>
                                        </p:attrNameLst>
                                      </p:cBhvr>
                                      <p:to>
                                        <p:strVal val="visible"/>
                                      </p:to>
                                    </p:set>
                                    <p:animEffect transition="in" filter="wheel(1)">
                                      <p:cBhvr>
                                        <p:cTn id="108" dur="2000"/>
                                        <p:tgtEl>
                                          <p:spTgt spid="13">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ntr" presetSubtype="1" fill="hold" grpId="0" nodeType="clickEffect">
                                  <p:stCondLst>
                                    <p:cond delay="0"/>
                                  </p:stCondLst>
                                  <p:childTnLst>
                                    <p:set>
                                      <p:cBhvr>
                                        <p:cTn id="112" dur="1" fill="hold">
                                          <p:stCondLst>
                                            <p:cond delay="0"/>
                                          </p:stCondLst>
                                        </p:cTn>
                                        <p:tgtEl>
                                          <p:spTgt spid="13">
                                            <p:txEl>
                                              <p:pRg st="3" end="3"/>
                                            </p:txEl>
                                          </p:spTgt>
                                        </p:tgtEl>
                                        <p:attrNameLst>
                                          <p:attrName>style.visibility</p:attrName>
                                        </p:attrNameLst>
                                      </p:cBhvr>
                                      <p:to>
                                        <p:strVal val="visible"/>
                                      </p:to>
                                    </p:set>
                                    <p:animEffect transition="in" filter="wheel(1)">
                                      <p:cBhvr>
                                        <p:cTn id="113"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
            <a:ext cx="1907703" cy="19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9606" y="124984"/>
            <a:ext cx="1378674" cy="1431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290" y="1716801"/>
            <a:ext cx="5048766" cy="2585323"/>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latin typeface="Comic Sans MS" panose="030F0702030302020204" pitchFamily="66" charset="0"/>
              </a:rPr>
              <a:t>Works </a:t>
            </a:r>
            <a:r>
              <a:rPr lang="en-GB" b="1" dirty="0" smtClean="0">
                <a:latin typeface="Comic Sans MS" panose="030F0702030302020204" pitchFamily="66" charset="0"/>
              </a:rPr>
              <a:t>only</a:t>
            </a:r>
            <a:r>
              <a:rPr lang="en-GB" dirty="0" smtClean="0">
                <a:latin typeface="Comic Sans MS" panose="030F0702030302020204" pitchFamily="66" charset="0"/>
              </a:rPr>
              <a:t> on positive symptoms.</a:t>
            </a:r>
          </a:p>
          <a:p>
            <a:pPr marL="285750" indent="-285750">
              <a:buFont typeface="Wingdings" panose="05000000000000000000" pitchFamily="2" charset="2"/>
              <a:buChar char="q"/>
            </a:pPr>
            <a:r>
              <a:rPr lang="en-GB" b="1" dirty="0" smtClean="0">
                <a:latin typeface="Comic Sans MS" panose="030F0702030302020204" pitchFamily="66" charset="0"/>
              </a:rPr>
              <a:t>Do help alleviate the disorder. </a:t>
            </a:r>
            <a:r>
              <a:rPr lang="en-GB" dirty="0" smtClean="0">
                <a:latin typeface="Comic Sans MS" panose="030F0702030302020204" pitchFamily="66" charset="0"/>
              </a:rPr>
              <a:t>Davis et al. (1980) </a:t>
            </a:r>
            <a:r>
              <a:rPr lang="en-GB" i="1" dirty="0" smtClean="0">
                <a:latin typeface="Comic Sans MS" panose="030F0702030302020204" pitchFamily="66" charset="0"/>
              </a:rPr>
              <a:t>meta-analysis</a:t>
            </a:r>
            <a:r>
              <a:rPr lang="en-GB" dirty="0" smtClean="0">
                <a:latin typeface="Comic Sans MS" panose="030F0702030302020204" pitchFamily="66" charset="0"/>
              </a:rPr>
              <a:t> of drug trials –55% of </a:t>
            </a:r>
            <a:r>
              <a:rPr lang="en-GB" i="1" dirty="0" smtClean="0">
                <a:latin typeface="Comic Sans MS" panose="030F0702030302020204" pitchFamily="66" charset="0"/>
              </a:rPr>
              <a:t>placebo</a:t>
            </a:r>
            <a:r>
              <a:rPr lang="en-GB" dirty="0" smtClean="0">
                <a:latin typeface="Comic Sans MS" panose="030F0702030302020204" pitchFamily="66" charset="0"/>
              </a:rPr>
              <a:t> patients relapsed, whereas only 19% of patients on typical antipsychotics relapsed. (However, </a:t>
            </a:r>
            <a:r>
              <a:rPr lang="en-GB" b="1" dirty="0" smtClean="0">
                <a:latin typeface="Comic Sans MS" panose="030F0702030302020204" pitchFamily="66" charset="0"/>
              </a:rPr>
              <a:t>this study may be unfair</a:t>
            </a:r>
            <a:r>
              <a:rPr lang="en-GB" dirty="0" smtClean="0">
                <a:latin typeface="Comic Sans MS" panose="030F0702030302020204" pitchFamily="66" charset="0"/>
              </a:rPr>
              <a:t>, as possible the placebo patients are in a state of withdrawal – dopamine flooding).</a:t>
            </a:r>
          </a:p>
        </p:txBody>
      </p:sp>
      <p:sp>
        <p:nvSpPr>
          <p:cNvPr id="10" name="TextBox 9"/>
          <p:cNvSpPr txBox="1"/>
          <p:nvPr/>
        </p:nvSpPr>
        <p:spPr>
          <a:xfrm>
            <a:off x="4989939" y="1716801"/>
            <a:ext cx="3979626"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omic Sans MS" panose="030F0702030302020204" pitchFamily="66" charset="0"/>
              </a:rPr>
              <a:t>Marginally more effective than typical.</a:t>
            </a:r>
          </a:p>
          <a:p>
            <a:pPr marL="285750" indent="-285750">
              <a:buFont typeface="Arial" panose="020B0604020202020204" pitchFamily="34" charset="0"/>
              <a:buChar char="•"/>
            </a:pPr>
            <a:r>
              <a:rPr lang="en-GB" dirty="0" smtClean="0">
                <a:latin typeface="Comic Sans MS" panose="030F0702030302020204" pitchFamily="66" charset="0"/>
              </a:rPr>
              <a:t>Works on positive symptoms AND </a:t>
            </a:r>
            <a:r>
              <a:rPr lang="en-GB" b="1" i="1" dirty="0" smtClean="0">
                <a:latin typeface="Comic Sans MS" panose="030F0702030302020204" pitchFamily="66" charset="0"/>
              </a:rPr>
              <a:t>some</a:t>
            </a:r>
            <a:r>
              <a:rPr lang="en-GB" dirty="0" smtClean="0">
                <a:latin typeface="Comic Sans MS" panose="030F0702030302020204" pitchFamily="66" charset="0"/>
              </a:rPr>
              <a:t> negative symptoms </a:t>
            </a:r>
            <a:r>
              <a:rPr lang="en-GB" b="1" i="1" dirty="0" smtClean="0">
                <a:latin typeface="Comic Sans MS" panose="030F0702030302020204" pitchFamily="66" charset="0"/>
              </a:rPr>
              <a:t>some</a:t>
            </a:r>
            <a:r>
              <a:rPr lang="en-GB" dirty="0" smtClean="0">
                <a:latin typeface="Comic Sans MS" panose="030F0702030302020204" pitchFamily="66" charset="0"/>
              </a:rPr>
              <a:t> of the time such as apathy.</a:t>
            </a:r>
          </a:p>
          <a:p>
            <a:pPr marL="285750" indent="-285750">
              <a:buFont typeface="Arial" panose="020B0604020202020204" pitchFamily="34" charset="0"/>
              <a:buChar char="•"/>
            </a:pPr>
            <a:r>
              <a:rPr lang="en-GB" b="1" dirty="0" smtClean="0">
                <a:latin typeface="Comic Sans MS" panose="030F0702030302020204" pitchFamily="66" charset="0"/>
              </a:rPr>
              <a:t>Fewest side effects .</a:t>
            </a:r>
          </a:p>
          <a:p>
            <a:pPr marL="285750" indent="-285750">
              <a:buFont typeface="Arial" panose="020B0604020202020204" pitchFamily="34" charset="0"/>
              <a:buChar char="•"/>
            </a:pPr>
            <a:r>
              <a:rPr lang="en-GB" dirty="0" smtClean="0">
                <a:latin typeface="Comic Sans MS" panose="030F0702030302020204" pitchFamily="66" charset="0"/>
              </a:rPr>
              <a:t>Enables </a:t>
            </a:r>
            <a:r>
              <a:rPr lang="en-GB" b="1" dirty="0" smtClean="0">
                <a:latin typeface="Comic Sans MS" panose="030F0702030302020204" pitchFamily="66" charset="0"/>
              </a:rPr>
              <a:t>treatment of some patients who are drug resistant</a:t>
            </a:r>
            <a:r>
              <a:rPr lang="en-GB" dirty="0" smtClean="0">
                <a:latin typeface="Comic Sans MS" panose="030F0702030302020204" pitchFamily="66" charset="0"/>
              </a:rPr>
              <a:t> with typical antipsychotics (though some people remain drug resistant to both types!)</a:t>
            </a:r>
            <a:endParaRPr lang="en-GB" dirty="0">
              <a:latin typeface="Comic Sans MS" panose="030F0702030302020204" pitchFamily="66" charset="0"/>
            </a:endParaRPr>
          </a:p>
        </p:txBody>
      </p:sp>
      <p:sp>
        <p:nvSpPr>
          <p:cNvPr id="8" name="Rectangle 7"/>
          <p:cNvSpPr/>
          <p:nvPr/>
        </p:nvSpPr>
        <p:spPr>
          <a:xfrm>
            <a:off x="1731399" y="481325"/>
            <a:ext cx="21739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Typical</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5050726" y="455408"/>
            <a:ext cx="24917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002060"/>
                </a:solidFill>
                <a:effectLst>
                  <a:outerShdw blurRad="50800" dist="39000" dir="5460000" algn="tl">
                    <a:srgbClr val="000000">
                      <a:alpha val="38000"/>
                    </a:srgbClr>
                  </a:outerShdw>
                </a:effectLst>
              </a:rPr>
              <a:t>Atypical</a:t>
            </a:r>
            <a:endParaRPr lang="en-US" sz="5400" b="1" cap="none" spc="0" dirty="0">
              <a:ln w="11430"/>
              <a:solidFill>
                <a:srgbClr val="002060"/>
              </a:solidFill>
              <a:effectLst>
                <a:outerShdw blurRad="50800" dist="39000" dir="5460000" algn="tl">
                  <a:srgbClr val="000000">
                    <a:alpha val="38000"/>
                  </a:srgbClr>
                </a:outerShdw>
              </a:effectLst>
            </a:endParaRPr>
          </a:p>
        </p:txBody>
      </p:sp>
      <p:sp>
        <p:nvSpPr>
          <p:cNvPr id="15" name="Rectangle 14"/>
          <p:cNvSpPr/>
          <p:nvPr/>
        </p:nvSpPr>
        <p:spPr>
          <a:xfrm>
            <a:off x="3965555" y="491332"/>
            <a:ext cx="10243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effectLst>
                  <a:outerShdw blurRad="50800" dist="39000" dir="5460000" algn="tl">
                    <a:srgbClr val="000000">
                      <a:alpha val="38000"/>
                    </a:srgbClr>
                  </a:outerShdw>
                </a:effectLst>
              </a:rPr>
              <a:t>Vs.</a:t>
            </a:r>
            <a:endParaRPr lang="en-US" sz="5400" b="1" cap="none" spc="0" dirty="0">
              <a:ln w="11430"/>
              <a:effectLst>
                <a:outerShdw blurRad="50800" dist="39000" dir="5460000" algn="tl">
                  <a:srgbClr val="000000">
                    <a:alpha val="38000"/>
                  </a:srgbClr>
                </a:outerShdw>
              </a:effectLst>
            </a:endParaRPr>
          </a:p>
        </p:txBody>
      </p:sp>
      <p:sp>
        <p:nvSpPr>
          <p:cNvPr id="11" name="TextBox 10"/>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Tree>
    <p:extLst>
      <p:ext uri="{BB962C8B-B14F-4D97-AF65-F5344CB8AC3E}">
        <p14:creationId xmlns:p14="http://schemas.microsoft.com/office/powerpoint/2010/main" val="40283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2" name="TextBox 1"/>
          <p:cNvSpPr txBox="1"/>
          <p:nvPr/>
        </p:nvSpPr>
        <p:spPr>
          <a:xfrm>
            <a:off x="3144932" y="9869"/>
            <a:ext cx="6015835" cy="1061829"/>
          </a:xfrm>
          <a:prstGeom prst="rect">
            <a:avLst/>
          </a:prstGeom>
          <a:solidFill>
            <a:schemeClr val="bg1"/>
          </a:solidFill>
          <a:ln w="63500">
            <a:solidFill>
              <a:schemeClr val="tx1"/>
            </a:solidFill>
          </a:ln>
        </p:spPr>
        <p:txBody>
          <a:bodyPr wrap="square" rtlCol="0">
            <a:spAutoFit/>
          </a:bodyPr>
          <a:lstStyle/>
          <a:p>
            <a:r>
              <a:rPr lang="en-GB" sz="2100" dirty="0">
                <a:solidFill>
                  <a:prstClr val="black"/>
                </a:solidFill>
                <a:latin typeface="Comic Sans MS" panose="030F0702030302020204" pitchFamily="66" charset="0"/>
              </a:rPr>
              <a:t>Choose and write down </a:t>
            </a:r>
            <a:r>
              <a:rPr lang="en-GB" sz="2100" b="1" dirty="0">
                <a:solidFill>
                  <a:prstClr val="black"/>
                </a:solidFill>
                <a:latin typeface="Comic Sans MS" panose="030F0702030302020204" pitchFamily="66" charset="0"/>
              </a:rPr>
              <a:t>9 </a:t>
            </a:r>
            <a:r>
              <a:rPr lang="en-GB" sz="2100" dirty="0">
                <a:solidFill>
                  <a:prstClr val="black"/>
                </a:solidFill>
                <a:latin typeface="Comic Sans MS" panose="030F0702030302020204" pitchFamily="66" charset="0"/>
              </a:rPr>
              <a:t>key words from the ones below. Make sure to write them in </a:t>
            </a:r>
            <a:r>
              <a:rPr lang="en-GB" sz="2100" b="1" dirty="0">
                <a:solidFill>
                  <a:prstClr val="black"/>
                </a:solidFill>
                <a:latin typeface="Comic Sans MS" panose="030F0702030302020204" pitchFamily="66" charset="0"/>
              </a:rPr>
              <a:t>three rows of three.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4" y="9869"/>
            <a:ext cx="3164797"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653"/>
          <a:stretch/>
        </p:blipFill>
        <p:spPr bwMode="auto">
          <a:xfrm rot="596269">
            <a:off x="4975638" y="1421506"/>
            <a:ext cx="4140877" cy="1000638"/>
          </a:xfrm>
          <a:prstGeom prst="rect">
            <a:avLst/>
          </a:prstGeom>
          <a:solidFill>
            <a:schemeClr val="bg1"/>
          </a:solidFill>
          <a:ln w="31750">
            <a:solidFill>
              <a:schemeClr val="tx1"/>
            </a:solidFill>
          </a:ln>
          <a:effectLst/>
        </p:spPr>
      </p:pic>
      <p:sp>
        <p:nvSpPr>
          <p:cNvPr id="8" name="Bent Arrow 7"/>
          <p:cNvSpPr/>
          <p:nvPr/>
        </p:nvSpPr>
        <p:spPr>
          <a:xfrm rot="19423779" flipH="1" flipV="1">
            <a:off x="8553765" y="887726"/>
            <a:ext cx="432048" cy="669063"/>
          </a:xfrm>
          <a:prstGeom prst="bentArrow">
            <a:avLst>
              <a:gd name="adj1" fmla="val 25000"/>
              <a:gd name="adj2" fmla="val 36382"/>
              <a:gd name="adj3" fmla="val 25000"/>
              <a:gd name="adj4" fmla="val 30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TextBox 8"/>
          <p:cNvSpPr txBox="1"/>
          <p:nvPr/>
        </p:nvSpPr>
        <p:spPr>
          <a:xfrm>
            <a:off x="201804" y="2070393"/>
            <a:ext cx="2065939" cy="769441"/>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Atypical antipsychotics</a:t>
            </a:r>
          </a:p>
        </p:txBody>
      </p:sp>
      <p:sp>
        <p:nvSpPr>
          <p:cNvPr id="14" name="TextBox 13"/>
          <p:cNvSpPr txBox="1"/>
          <p:nvPr/>
        </p:nvSpPr>
        <p:spPr>
          <a:xfrm rot="554648">
            <a:off x="3371119" y="3532209"/>
            <a:ext cx="2559655" cy="430887"/>
          </a:xfrm>
          <a:prstGeom prst="rect">
            <a:avLst/>
          </a:prstGeom>
          <a:solidFill>
            <a:srgbClr val="FFFF00"/>
          </a:solidFill>
          <a:ln w="63500">
            <a:solidFill>
              <a:schemeClr val="tx1"/>
            </a:solidFill>
          </a:ln>
        </p:spPr>
        <p:txBody>
          <a:bodyPr wrap="square" rtlCol="0">
            <a:spAutoFit/>
          </a:bodyPr>
          <a:lstStyle/>
          <a:p>
            <a:r>
              <a:rPr lang="en-GB" sz="2200" dirty="0" err="1">
                <a:solidFill>
                  <a:prstClr val="black"/>
                </a:solidFill>
                <a:latin typeface="Comic Sans MS" panose="030F0702030302020204" pitchFamily="66" charset="0"/>
              </a:rPr>
              <a:t>Gottesman</a:t>
            </a:r>
            <a:r>
              <a:rPr lang="en-GB" sz="2200" dirty="0">
                <a:solidFill>
                  <a:prstClr val="black"/>
                </a:solidFill>
                <a:latin typeface="Comic Sans MS" panose="030F0702030302020204" pitchFamily="66" charset="0"/>
              </a:rPr>
              <a:t> (1991)</a:t>
            </a:r>
          </a:p>
        </p:txBody>
      </p:sp>
      <p:sp>
        <p:nvSpPr>
          <p:cNvPr id="15" name="TextBox 14"/>
          <p:cNvSpPr txBox="1"/>
          <p:nvPr/>
        </p:nvSpPr>
        <p:spPr>
          <a:xfrm rot="21199506">
            <a:off x="5152795" y="2705391"/>
            <a:ext cx="2151404" cy="430887"/>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Amphetamines</a:t>
            </a:r>
          </a:p>
        </p:txBody>
      </p:sp>
      <p:sp>
        <p:nvSpPr>
          <p:cNvPr id="16" name="TextBox 15"/>
          <p:cNvSpPr txBox="1"/>
          <p:nvPr/>
        </p:nvSpPr>
        <p:spPr>
          <a:xfrm>
            <a:off x="6495366" y="4368485"/>
            <a:ext cx="1547516" cy="769441"/>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Negative symptoms</a:t>
            </a:r>
            <a:endParaRPr lang="en-GB" sz="2200" dirty="0">
              <a:solidFill>
                <a:prstClr val="black"/>
              </a:solidFill>
              <a:latin typeface="Comic Sans MS" panose="030F0702030302020204" pitchFamily="66" charset="0"/>
            </a:endParaRPr>
          </a:p>
        </p:txBody>
      </p:sp>
      <p:sp>
        <p:nvSpPr>
          <p:cNvPr id="17" name="TextBox 16"/>
          <p:cNvSpPr txBox="1"/>
          <p:nvPr/>
        </p:nvSpPr>
        <p:spPr>
          <a:xfrm rot="447933">
            <a:off x="8176417" y="4411468"/>
            <a:ext cx="878716" cy="430887"/>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PET</a:t>
            </a:r>
            <a:endParaRPr lang="en-GB" sz="2200" dirty="0">
              <a:solidFill>
                <a:prstClr val="black"/>
              </a:solidFill>
              <a:latin typeface="Comic Sans MS" panose="030F0702030302020204" pitchFamily="66" charset="0"/>
            </a:endParaRPr>
          </a:p>
        </p:txBody>
      </p:sp>
      <p:sp>
        <p:nvSpPr>
          <p:cNvPr id="18" name="TextBox 17"/>
          <p:cNvSpPr txBox="1"/>
          <p:nvPr/>
        </p:nvSpPr>
        <p:spPr>
          <a:xfrm>
            <a:off x="77694" y="5265782"/>
            <a:ext cx="1910566" cy="430887"/>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Side effects</a:t>
            </a:r>
            <a:endParaRPr lang="en-GB" sz="2200" dirty="0">
              <a:solidFill>
                <a:prstClr val="black"/>
              </a:solidFill>
              <a:latin typeface="Comic Sans MS" panose="030F0702030302020204" pitchFamily="66" charset="0"/>
            </a:endParaRPr>
          </a:p>
        </p:txBody>
      </p:sp>
      <p:sp>
        <p:nvSpPr>
          <p:cNvPr id="19" name="TextBox 18"/>
          <p:cNvSpPr txBox="1"/>
          <p:nvPr/>
        </p:nvSpPr>
        <p:spPr>
          <a:xfrm rot="21348396">
            <a:off x="2086375" y="1254583"/>
            <a:ext cx="2079848" cy="769441"/>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Inter-</a:t>
            </a:r>
            <a:r>
              <a:rPr lang="en-GB" sz="2200" dirty="0" err="1">
                <a:solidFill>
                  <a:prstClr val="black"/>
                </a:solidFill>
                <a:latin typeface="Comic Sans MS" panose="030F0702030302020204" pitchFamily="66" charset="0"/>
              </a:rPr>
              <a:t>rater</a:t>
            </a:r>
            <a:r>
              <a:rPr lang="en-GB" sz="2200" dirty="0">
                <a:solidFill>
                  <a:prstClr val="black"/>
                </a:solidFill>
                <a:latin typeface="Comic Sans MS" panose="030F0702030302020204" pitchFamily="66" charset="0"/>
              </a:rPr>
              <a:t> reliability</a:t>
            </a:r>
          </a:p>
        </p:txBody>
      </p:sp>
      <p:sp>
        <p:nvSpPr>
          <p:cNvPr id="20" name="TextBox 19"/>
          <p:cNvSpPr txBox="1"/>
          <p:nvPr/>
        </p:nvSpPr>
        <p:spPr>
          <a:xfrm>
            <a:off x="3542964" y="4867053"/>
            <a:ext cx="1377394" cy="430887"/>
          </a:xfrm>
          <a:prstGeom prst="rect">
            <a:avLst/>
          </a:prstGeom>
          <a:solidFill>
            <a:srgbClr val="FFFF00"/>
          </a:solidFill>
          <a:ln w="63500">
            <a:solidFill>
              <a:schemeClr val="tx1"/>
            </a:solidFill>
          </a:ln>
        </p:spPr>
        <p:txBody>
          <a:bodyPr wrap="square" rtlCol="0">
            <a:spAutoFit/>
          </a:bodyPr>
          <a:lstStyle/>
          <a:p>
            <a:r>
              <a:rPr lang="en-GB" sz="2200" dirty="0" err="1" smtClean="0">
                <a:solidFill>
                  <a:prstClr val="black"/>
                </a:solidFill>
                <a:latin typeface="Comic Sans MS" panose="030F0702030302020204" pitchFamily="66" charset="0"/>
              </a:rPr>
              <a:t>Szasz</a:t>
            </a:r>
            <a:endParaRPr lang="en-GB" sz="2200" dirty="0">
              <a:solidFill>
                <a:prstClr val="black"/>
              </a:solidFill>
              <a:latin typeface="Comic Sans MS" panose="030F0702030302020204" pitchFamily="66" charset="0"/>
            </a:endParaRPr>
          </a:p>
        </p:txBody>
      </p:sp>
      <p:sp>
        <p:nvSpPr>
          <p:cNvPr id="21" name="TextBox 20"/>
          <p:cNvSpPr txBox="1"/>
          <p:nvPr/>
        </p:nvSpPr>
        <p:spPr>
          <a:xfrm>
            <a:off x="3146180" y="2231930"/>
            <a:ext cx="1876085" cy="769441"/>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Post-mortem studies</a:t>
            </a:r>
          </a:p>
        </p:txBody>
      </p:sp>
      <p:sp>
        <p:nvSpPr>
          <p:cNvPr id="22" name="TextBox 21"/>
          <p:cNvSpPr txBox="1"/>
          <p:nvPr/>
        </p:nvSpPr>
        <p:spPr>
          <a:xfrm rot="21355885">
            <a:off x="5963322" y="3817164"/>
            <a:ext cx="2350563" cy="430887"/>
          </a:xfrm>
          <a:prstGeom prst="rect">
            <a:avLst/>
          </a:prstGeom>
          <a:solidFill>
            <a:srgbClr val="FFFF00"/>
          </a:solidFill>
          <a:ln w="63500">
            <a:solidFill>
              <a:schemeClr val="tx1"/>
            </a:solidFill>
          </a:ln>
        </p:spPr>
        <p:txBody>
          <a:bodyPr wrap="square" rtlCol="0">
            <a:spAutoFit/>
          </a:bodyPr>
          <a:lstStyle/>
          <a:p>
            <a:r>
              <a:rPr lang="en-GB" sz="2200" dirty="0" err="1">
                <a:solidFill>
                  <a:prstClr val="black"/>
                </a:solidFill>
                <a:latin typeface="Comic Sans MS" panose="030F0702030302020204" pitchFamily="66" charset="0"/>
              </a:rPr>
              <a:t>Tienari</a:t>
            </a:r>
            <a:r>
              <a:rPr lang="en-GB" sz="2200" dirty="0">
                <a:solidFill>
                  <a:prstClr val="black"/>
                </a:solidFill>
                <a:latin typeface="Comic Sans MS" panose="030F0702030302020204" pitchFamily="66" charset="0"/>
              </a:rPr>
              <a:t> (2000)</a:t>
            </a:r>
          </a:p>
        </p:txBody>
      </p:sp>
      <p:sp>
        <p:nvSpPr>
          <p:cNvPr id="23" name="TextBox 22"/>
          <p:cNvSpPr txBox="1"/>
          <p:nvPr/>
        </p:nvSpPr>
        <p:spPr>
          <a:xfrm rot="479407">
            <a:off x="4367696" y="4255640"/>
            <a:ext cx="1534699" cy="430887"/>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Placebo</a:t>
            </a:r>
            <a:endParaRPr lang="en-GB" sz="2200" dirty="0">
              <a:solidFill>
                <a:prstClr val="black"/>
              </a:solidFill>
              <a:latin typeface="Comic Sans MS" panose="030F0702030302020204" pitchFamily="66" charset="0"/>
            </a:endParaRPr>
          </a:p>
        </p:txBody>
      </p:sp>
      <p:sp>
        <p:nvSpPr>
          <p:cNvPr id="24" name="TextBox 23"/>
          <p:cNvSpPr txBox="1"/>
          <p:nvPr/>
        </p:nvSpPr>
        <p:spPr>
          <a:xfrm>
            <a:off x="6917337" y="5434307"/>
            <a:ext cx="2142776" cy="430887"/>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Joseph (2004)</a:t>
            </a:r>
          </a:p>
        </p:txBody>
      </p:sp>
      <p:sp>
        <p:nvSpPr>
          <p:cNvPr id="25" name="TextBox 24"/>
          <p:cNvSpPr txBox="1"/>
          <p:nvPr/>
        </p:nvSpPr>
        <p:spPr>
          <a:xfrm rot="520407">
            <a:off x="129890" y="1352143"/>
            <a:ext cx="1582950" cy="430887"/>
          </a:xfrm>
          <a:prstGeom prst="rect">
            <a:avLst/>
          </a:prstGeom>
          <a:solidFill>
            <a:srgbClr val="FFFF00"/>
          </a:solidFill>
          <a:ln w="63500">
            <a:solidFill>
              <a:schemeClr val="tx1"/>
            </a:solidFill>
          </a:ln>
        </p:spPr>
        <p:txBody>
          <a:bodyPr wrap="square" rtlCol="0">
            <a:spAutoFit/>
          </a:bodyPr>
          <a:lstStyle/>
          <a:p>
            <a:r>
              <a:rPr lang="en-GB" sz="2200" dirty="0" err="1">
                <a:solidFill>
                  <a:prstClr val="black"/>
                </a:solidFill>
                <a:latin typeface="Comic Sans MS" panose="030F0702030302020204" pitchFamily="66" charset="0"/>
              </a:rPr>
              <a:t>Alogia</a:t>
            </a:r>
            <a:endParaRPr lang="en-GB" sz="2200" dirty="0">
              <a:solidFill>
                <a:prstClr val="black"/>
              </a:solidFill>
              <a:latin typeface="Comic Sans MS" panose="030F0702030302020204" pitchFamily="66" charset="0"/>
            </a:endParaRPr>
          </a:p>
        </p:txBody>
      </p:sp>
      <p:sp>
        <p:nvSpPr>
          <p:cNvPr id="26" name="TextBox 25"/>
          <p:cNvSpPr txBox="1"/>
          <p:nvPr/>
        </p:nvSpPr>
        <p:spPr>
          <a:xfrm rot="21060847">
            <a:off x="1992187" y="3532208"/>
            <a:ext cx="1292061" cy="430887"/>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L-Dopa</a:t>
            </a:r>
          </a:p>
        </p:txBody>
      </p:sp>
      <p:sp>
        <p:nvSpPr>
          <p:cNvPr id="27" name="TextBox 26"/>
          <p:cNvSpPr txBox="1"/>
          <p:nvPr/>
        </p:nvSpPr>
        <p:spPr>
          <a:xfrm>
            <a:off x="2097122" y="4291935"/>
            <a:ext cx="1728192" cy="430887"/>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Dopamine</a:t>
            </a:r>
            <a:endParaRPr lang="en-GB" sz="2200" dirty="0">
              <a:solidFill>
                <a:prstClr val="black"/>
              </a:solidFill>
              <a:latin typeface="Comic Sans MS" panose="030F0702030302020204" pitchFamily="66" charset="0"/>
            </a:endParaRPr>
          </a:p>
        </p:txBody>
      </p:sp>
      <p:sp>
        <p:nvSpPr>
          <p:cNvPr id="28" name="TextBox 27"/>
          <p:cNvSpPr txBox="1"/>
          <p:nvPr/>
        </p:nvSpPr>
        <p:spPr>
          <a:xfrm rot="526637">
            <a:off x="7357804" y="2815771"/>
            <a:ext cx="1512809" cy="769441"/>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Aetiology fallacy</a:t>
            </a:r>
            <a:endParaRPr lang="en-GB" sz="2200" dirty="0">
              <a:solidFill>
                <a:prstClr val="black"/>
              </a:solidFill>
              <a:latin typeface="Comic Sans MS" panose="030F0702030302020204" pitchFamily="66" charset="0"/>
            </a:endParaRPr>
          </a:p>
        </p:txBody>
      </p:sp>
      <p:sp>
        <p:nvSpPr>
          <p:cNvPr id="29" name="TextBox 28"/>
          <p:cNvSpPr txBox="1"/>
          <p:nvPr/>
        </p:nvSpPr>
        <p:spPr>
          <a:xfrm rot="350335">
            <a:off x="5032314" y="5050337"/>
            <a:ext cx="1867951" cy="430887"/>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Clozapine</a:t>
            </a:r>
            <a:endParaRPr lang="en-GB" sz="2200" dirty="0">
              <a:solidFill>
                <a:prstClr val="black"/>
              </a:solidFill>
              <a:latin typeface="Comic Sans MS" panose="030F0702030302020204" pitchFamily="66" charset="0"/>
            </a:endParaRPr>
          </a:p>
        </p:txBody>
      </p:sp>
      <p:sp>
        <p:nvSpPr>
          <p:cNvPr id="30" name="TextBox 29"/>
          <p:cNvSpPr txBox="1"/>
          <p:nvPr/>
        </p:nvSpPr>
        <p:spPr>
          <a:xfrm>
            <a:off x="2267744" y="5442687"/>
            <a:ext cx="2652614" cy="430887"/>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Schneider criteria</a:t>
            </a:r>
          </a:p>
        </p:txBody>
      </p:sp>
      <p:sp>
        <p:nvSpPr>
          <p:cNvPr id="31" name="TextBox 30"/>
          <p:cNvSpPr txBox="1"/>
          <p:nvPr/>
        </p:nvSpPr>
        <p:spPr>
          <a:xfrm>
            <a:off x="477435" y="2952182"/>
            <a:ext cx="2170197" cy="430887"/>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Whaley (2001)</a:t>
            </a:r>
          </a:p>
        </p:txBody>
      </p:sp>
      <p:sp>
        <p:nvSpPr>
          <p:cNvPr id="32" name="TextBox 31"/>
          <p:cNvSpPr txBox="1"/>
          <p:nvPr/>
        </p:nvSpPr>
        <p:spPr>
          <a:xfrm rot="332417">
            <a:off x="115764" y="3637764"/>
            <a:ext cx="1728192" cy="430887"/>
          </a:xfrm>
          <a:prstGeom prst="rect">
            <a:avLst/>
          </a:prstGeom>
          <a:solidFill>
            <a:srgbClr val="FFFF00"/>
          </a:solidFill>
          <a:ln w="63500">
            <a:solidFill>
              <a:schemeClr val="tx1"/>
            </a:solidFill>
          </a:ln>
        </p:spPr>
        <p:txBody>
          <a:bodyPr wrap="square" rtlCol="0">
            <a:spAutoFit/>
          </a:bodyPr>
          <a:lstStyle/>
          <a:p>
            <a:r>
              <a:rPr lang="en-GB" sz="2200" dirty="0" smtClean="0">
                <a:solidFill>
                  <a:prstClr val="black"/>
                </a:solidFill>
                <a:latin typeface="Comic Sans MS" panose="030F0702030302020204" pitchFamily="66" charset="0"/>
              </a:rPr>
              <a:t>Co-morbid</a:t>
            </a:r>
            <a:endParaRPr lang="en-GB" sz="2200" dirty="0">
              <a:solidFill>
                <a:prstClr val="black"/>
              </a:solidFill>
              <a:latin typeface="Comic Sans MS" panose="030F0702030302020204" pitchFamily="66" charset="0"/>
            </a:endParaRPr>
          </a:p>
        </p:txBody>
      </p:sp>
      <p:cxnSp>
        <p:nvCxnSpPr>
          <p:cNvPr id="4" name="Straight Connector 3"/>
          <p:cNvCxnSpPr/>
          <p:nvPr/>
        </p:nvCxnSpPr>
        <p:spPr>
          <a:xfrm flipH="1">
            <a:off x="6300192" y="1371991"/>
            <a:ext cx="108012" cy="913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596336" y="1545099"/>
            <a:ext cx="216024" cy="105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22265" y="1371991"/>
            <a:ext cx="4121735" cy="727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7666" y="1733685"/>
            <a:ext cx="4121735" cy="727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21250681">
            <a:off x="78950" y="4237937"/>
            <a:ext cx="1853269" cy="769441"/>
          </a:xfrm>
          <a:prstGeom prst="rect">
            <a:avLst/>
          </a:prstGeom>
          <a:solidFill>
            <a:srgbClr val="FFFF00"/>
          </a:solidFill>
          <a:ln w="63500">
            <a:solidFill>
              <a:schemeClr val="tx1"/>
            </a:solidFill>
          </a:ln>
        </p:spPr>
        <p:txBody>
          <a:bodyPr wrap="square" rtlCol="0">
            <a:spAutoFit/>
          </a:bodyPr>
          <a:lstStyle/>
          <a:p>
            <a:r>
              <a:rPr lang="en-GB" sz="2200" dirty="0">
                <a:solidFill>
                  <a:prstClr val="black"/>
                </a:solidFill>
                <a:latin typeface="Comic Sans MS" panose="030F0702030302020204" pitchFamily="66" charset="0"/>
              </a:rPr>
              <a:t>Wahlberg et al 2000</a:t>
            </a:r>
          </a:p>
        </p:txBody>
      </p:sp>
    </p:spTree>
    <p:extLst>
      <p:ext uri="{BB962C8B-B14F-4D97-AF65-F5344CB8AC3E}">
        <p14:creationId xmlns:p14="http://schemas.microsoft.com/office/powerpoint/2010/main" val="1102516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6" name="Title 1"/>
          <p:cNvSpPr txBox="1">
            <a:spLocks/>
          </p:cNvSpPr>
          <p:nvPr/>
        </p:nvSpPr>
        <p:spPr>
          <a:xfrm>
            <a:off x="0" y="0"/>
            <a:ext cx="9098988" cy="764704"/>
          </a:xfrm>
          <a:prstGeom prst="rect">
            <a:avLst/>
          </a:prstGeom>
          <a:solidFill>
            <a:schemeClr val="bg1"/>
          </a:solidFill>
          <a:ln w="28575">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Psychological explanations of SZ</a:t>
            </a:r>
            <a:endParaRPr lang="en-GB" dirty="0">
              <a:solidFill>
                <a:prstClr val="black"/>
              </a:solidFill>
              <a:latin typeface="Comic Sans MS" panose="030F0702030302020204" pitchFamily="66" charset="0"/>
            </a:endParaRPr>
          </a:p>
        </p:txBody>
      </p:sp>
      <p:grpSp>
        <p:nvGrpSpPr>
          <p:cNvPr id="8" name="Group 7"/>
          <p:cNvGrpSpPr/>
          <p:nvPr/>
        </p:nvGrpSpPr>
        <p:grpSpPr>
          <a:xfrm>
            <a:off x="70945" y="3358016"/>
            <a:ext cx="4320479" cy="2454771"/>
            <a:chOff x="-180528" y="2564904"/>
            <a:chExt cx="4320479" cy="2454771"/>
          </a:xfrm>
        </p:grpSpPr>
        <p:sp>
          <p:nvSpPr>
            <p:cNvPr id="7" name="Isosceles Triangle 6"/>
            <p:cNvSpPr/>
            <p:nvPr/>
          </p:nvSpPr>
          <p:spPr>
            <a:xfrm>
              <a:off x="-180528" y="2564904"/>
              <a:ext cx="4320479" cy="2454771"/>
            </a:xfrm>
            <a:prstGeom prst="triangle">
              <a:avLst>
                <a:gd name="adj" fmla="val 50641"/>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b"/>
            <a:lstStyle/>
            <a:p>
              <a:pPr algn="ctr"/>
              <a:r>
                <a:rPr lang="en-GB" sz="2400" b="1" dirty="0" smtClean="0">
                  <a:solidFill>
                    <a:schemeClr val="tx1"/>
                  </a:solidFill>
                </a:rPr>
                <a:t>Psychodynamic</a:t>
              </a:r>
              <a:endParaRPr lang="en-GB" sz="2400"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038066"/>
              <a:ext cx="1108354" cy="15722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4391424" y="3389902"/>
            <a:ext cx="4320479" cy="2454771"/>
            <a:chOff x="4355976" y="3289734"/>
            <a:chExt cx="4320479" cy="2454771"/>
          </a:xfrm>
          <a:solidFill>
            <a:schemeClr val="tx2">
              <a:lumMod val="60000"/>
              <a:lumOff val="40000"/>
            </a:schemeClr>
          </a:solidFill>
        </p:grpSpPr>
        <p:sp>
          <p:nvSpPr>
            <p:cNvPr id="14" name="Isosceles Triangle 13"/>
            <p:cNvSpPr/>
            <p:nvPr/>
          </p:nvSpPr>
          <p:spPr>
            <a:xfrm>
              <a:off x="4355976" y="3289734"/>
              <a:ext cx="4320479" cy="2454771"/>
            </a:xfrm>
            <a:prstGeom prst="triangle">
              <a:avLst>
                <a:gd name="adj" fmla="val 50641"/>
              </a:avLst>
            </a:prstGeom>
            <a:grpFill/>
          </p:spPr>
          <p:style>
            <a:lnRef idx="3">
              <a:schemeClr val="lt1"/>
            </a:lnRef>
            <a:fillRef idx="1">
              <a:schemeClr val="accent5"/>
            </a:fillRef>
            <a:effectRef idx="1">
              <a:schemeClr val="accent5"/>
            </a:effectRef>
            <a:fontRef idx="minor">
              <a:schemeClr val="lt1"/>
            </a:fontRef>
          </p:style>
          <p:txBody>
            <a:bodyPr rtlCol="0" anchor="b"/>
            <a:lstStyle/>
            <a:p>
              <a:pPr algn="ctr"/>
              <a:r>
                <a:rPr lang="en-GB" sz="2400" b="1" dirty="0" smtClean="0">
                  <a:solidFill>
                    <a:schemeClr val="tx1"/>
                  </a:solidFill>
                </a:rPr>
                <a:t>Behavioural</a:t>
              </a:r>
              <a:endParaRPr lang="en-GB" sz="2400" b="1" dirty="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643" y="4274399"/>
              <a:ext cx="1753306" cy="986235"/>
            </a:xfrm>
            <a:prstGeom prst="rect">
              <a:avLst/>
            </a:prstGeom>
            <a:grpFill/>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4355976" y="903245"/>
            <a:ext cx="4320479" cy="2454771"/>
            <a:chOff x="4355976" y="903245"/>
            <a:chExt cx="4320479" cy="2454771"/>
          </a:xfrm>
          <a:solidFill>
            <a:schemeClr val="accent5">
              <a:lumMod val="20000"/>
              <a:lumOff val="80000"/>
            </a:schemeClr>
          </a:solidFill>
        </p:grpSpPr>
        <p:sp>
          <p:nvSpPr>
            <p:cNvPr id="20" name="Isosceles Triangle 19"/>
            <p:cNvSpPr/>
            <p:nvPr/>
          </p:nvSpPr>
          <p:spPr>
            <a:xfrm>
              <a:off x="4355976" y="903245"/>
              <a:ext cx="4320479" cy="2454771"/>
            </a:xfrm>
            <a:prstGeom prst="triangle">
              <a:avLst>
                <a:gd name="adj" fmla="val 50641"/>
              </a:avLst>
            </a:prstGeom>
            <a:grpFill/>
          </p:spPr>
          <p:style>
            <a:lnRef idx="3">
              <a:schemeClr val="lt1"/>
            </a:lnRef>
            <a:fillRef idx="1">
              <a:schemeClr val="accent5"/>
            </a:fillRef>
            <a:effectRef idx="1">
              <a:schemeClr val="accent5"/>
            </a:effectRef>
            <a:fontRef idx="minor">
              <a:schemeClr val="lt1"/>
            </a:fontRef>
          </p:style>
          <p:txBody>
            <a:bodyPr rtlCol="0" anchor="b"/>
            <a:lstStyle/>
            <a:p>
              <a:pPr algn="ctr"/>
              <a:r>
                <a:rPr lang="en-GB" sz="2400" b="1" dirty="0" smtClean="0">
                  <a:solidFill>
                    <a:schemeClr val="tx1"/>
                  </a:solidFill>
                </a:rPr>
                <a:t>Social</a:t>
              </a:r>
              <a:endParaRPr lang="en-GB" sz="2400" b="1" dirty="0">
                <a:solidFill>
                  <a:schemeClr val="tx1"/>
                </a:solidFill>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919288"/>
              <a:ext cx="1628337" cy="1087729"/>
            </a:xfrm>
            <a:prstGeom prst="rect">
              <a:avLst/>
            </a:prstGeom>
            <a:grpFill/>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70945" y="903245"/>
            <a:ext cx="4320479" cy="2454771"/>
            <a:chOff x="-251871" y="813174"/>
            <a:chExt cx="4320479" cy="2454771"/>
          </a:xfrm>
          <a:solidFill>
            <a:schemeClr val="accent2">
              <a:lumMod val="60000"/>
              <a:lumOff val="40000"/>
            </a:schemeClr>
          </a:solidFill>
        </p:grpSpPr>
        <p:sp>
          <p:nvSpPr>
            <p:cNvPr id="17" name="Isosceles Triangle 16"/>
            <p:cNvSpPr/>
            <p:nvPr/>
          </p:nvSpPr>
          <p:spPr>
            <a:xfrm>
              <a:off x="-251871" y="813174"/>
              <a:ext cx="4320479" cy="2454771"/>
            </a:xfrm>
            <a:prstGeom prst="triangle">
              <a:avLst>
                <a:gd name="adj" fmla="val 50641"/>
              </a:avLst>
            </a:prstGeom>
            <a:grpFill/>
          </p:spPr>
          <p:style>
            <a:lnRef idx="3">
              <a:schemeClr val="lt1"/>
            </a:lnRef>
            <a:fillRef idx="1">
              <a:schemeClr val="accent5"/>
            </a:fillRef>
            <a:effectRef idx="1">
              <a:schemeClr val="accent5"/>
            </a:effectRef>
            <a:fontRef idx="minor">
              <a:schemeClr val="lt1"/>
            </a:fontRef>
          </p:style>
          <p:txBody>
            <a:bodyPr rtlCol="0" anchor="b"/>
            <a:lstStyle/>
            <a:p>
              <a:pPr algn="ctr"/>
              <a:r>
                <a:rPr lang="en-GB" sz="2400" b="1" dirty="0" smtClean="0">
                  <a:solidFill>
                    <a:schemeClr val="tx1"/>
                  </a:solidFill>
                </a:rPr>
                <a:t>Cognitive</a:t>
              </a:r>
              <a:endParaRPr lang="en-GB" sz="2400" b="1" dirty="0">
                <a:solidFill>
                  <a:schemeClr val="tx1"/>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577" y="1453337"/>
              <a:ext cx="1307581" cy="1354585"/>
            </a:xfrm>
            <a:prstGeom prst="rect">
              <a:avLst/>
            </a:prstGeom>
            <a:grpFill/>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192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2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6" name="Title 1"/>
          <p:cNvSpPr txBox="1">
            <a:spLocks/>
          </p:cNvSpPr>
          <p:nvPr/>
        </p:nvSpPr>
        <p:spPr>
          <a:xfrm>
            <a:off x="0" y="0"/>
            <a:ext cx="9098988" cy="476672"/>
          </a:xfrm>
          <a:prstGeom prst="rect">
            <a:avLst/>
          </a:prstGeom>
          <a:solidFill>
            <a:schemeClr val="bg1"/>
          </a:solidFill>
          <a:ln w="28575">
            <a:solidFill>
              <a:schemeClr val="tx1"/>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prstClr val="black"/>
                </a:solidFill>
                <a:latin typeface="Comic Sans MS" panose="030F0702030302020204" pitchFamily="66" charset="0"/>
              </a:rPr>
              <a:t>Psychological explanations of SZ</a:t>
            </a:r>
            <a:endParaRPr lang="en-GB" sz="3200" dirty="0">
              <a:solidFill>
                <a:prstClr val="black"/>
              </a:solidFill>
              <a:latin typeface="Comic Sans MS" panose="030F0702030302020204" pitchFamily="66" charset="0"/>
            </a:endParaRPr>
          </a:p>
        </p:txBody>
      </p:sp>
      <p:sp>
        <p:nvSpPr>
          <p:cNvPr id="7" name="Rounded Rectangle 6"/>
          <p:cNvSpPr/>
          <p:nvPr/>
        </p:nvSpPr>
        <p:spPr>
          <a:xfrm>
            <a:off x="343655" y="364926"/>
            <a:ext cx="8424936" cy="597065"/>
          </a:xfrm>
          <a:prstGeom prst="roundRect">
            <a:avLst/>
          </a:prstGeom>
          <a:solidFill>
            <a:schemeClr val="accent5">
              <a:lumMod val="20000"/>
              <a:lumOff val="8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prstClr val="black"/>
                </a:solidFill>
                <a:latin typeface="Comic Sans MS" panose="030F0702030302020204" pitchFamily="66" charset="0"/>
              </a:rPr>
              <a:t>Social explanation</a:t>
            </a:r>
            <a:endParaRPr lang="en-GB" sz="2400" b="1" dirty="0">
              <a:solidFill>
                <a:prstClr val="black"/>
              </a:solidFill>
              <a:latin typeface="Comic Sans MS" panose="030F0702030302020204" pitchFamily="66" charset="0"/>
            </a:endParaRPr>
          </a:p>
        </p:txBody>
      </p:sp>
      <p:sp>
        <p:nvSpPr>
          <p:cNvPr id="12" name="Rectangle 11"/>
          <p:cNvSpPr/>
          <p:nvPr/>
        </p:nvSpPr>
        <p:spPr>
          <a:xfrm>
            <a:off x="12836" y="1772816"/>
            <a:ext cx="4703179" cy="4247317"/>
          </a:xfrm>
          <a:prstGeom prst="rect">
            <a:avLst/>
          </a:prstGeom>
        </p:spPr>
        <p:txBody>
          <a:bodyPr wrap="square">
            <a:spAutoFit/>
          </a:bodyPr>
          <a:lstStyle/>
          <a:p>
            <a:pPr marL="285750" indent="-285750">
              <a:buFont typeface="Arial" panose="020B0604020202020204" pitchFamily="34" charset="0"/>
              <a:buChar char="•"/>
            </a:pPr>
            <a:r>
              <a:rPr lang="en-GB" b="1" dirty="0" smtClean="0">
                <a:latin typeface="Comic Sans MS" panose="030F0702030302020204" pitchFamily="66" charset="0"/>
              </a:rPr>
              <a:t>Fromm-Reichmann </a:t>
            </a:r>
            <a:r>
              <a:rPr lang="en-GB" b="1" dirty="0">
                <a:latin typeface="Comic Sans MS" panose="030F0702030302020204" pitchFamily="66" charset="0"/>
              </a:rPr>
              <a:t>(1948) </a:t>
            </a:r>
            <a:r>
              <a:rPr lang="en-GB" dirty="0">
                <a:latin typeface="Comic Sans MS" panose="030F0702030302020204" pitchFamily="66" charset="0"/>
              </a:rPr>
              <a:t>proposed the idea of the ‘</a:t>
            </a:r>
            <a:r>
              <a:rPr lang="en-GB" b="1" dirty="0" err="1">
                <a:latin typeface="Comic Sans MS" panose="030F0702030302020204" pitchFamily="66" charset="0"/>
              </a:rPr>
              <a:t>schizophrenogenic</a:t>
            </a:r>
            <a:r>
              <a:rPr lang="en-GB" b="1" dirty="0">
                <a:latin typeface="Comic Sans MS" panose="030F0702030302020204" pitchFamily="66" charset="0"/>
              </a:rPr>
              <a:t> </a:t>
            </a:r>
            <a:r>
              <a:rPr lang="en-GB" b="1" dirty="0" smtClean="0">
                <a:latin typeface="Comic Sans MS" panose="030F0702030302020204" pitchFamily="66" charset="0"/>
              </a:rPr>
              <a:t>family’ </a:t>
            </a:r>
            <a:r>
              <a:rPr lang="en-GB" dirty="0" smtClean="0">
                <a:latin typeface="Comic Sans MS" panose="030F0702030302020204" pitchFamily="66" charset="0"/>
              </a:rPr>
              <a:t>who have high emotional tension and many secrets, and the influence of the ‘</a:t>
            </a:r>
            <a:r>
              <a:rPr lang="en-GB" dirty="0" err="1" smtClean="0">
                <a:latin typeface="Comic Sans MS" panose="030F0702030302020204" pitchFamily="66" charset="0"/>
              </a:rPr>
              <a:t>schizophrenogenic</a:t>
            </a:r>
            <a:r>
              <a:rPr lang="en-GB" dirty="0" smtClean="0">
                <a:latin typeface="Comic Sans MS" panose="030F0702030302020204" pitchFamily="66" charset="0"/>
              </a:rPr>
              <a:t> mother</a:t>
            </a:r>
            <a:r>
              <a:rPr lang="en-GB" dirty="0">
                <a:latin typeface="Comic Sans MS" panose="030F0702030302020204" pitchFamily="66" charset="0"/>
              </a:rPr>
              <a:t>’ </a:t>
            </a:r>
            <a:r>
              <a:rPr lang="en-GB" dirty="0" smtClean="0">
                <a:latin typeface="Comic Sans MS" panose="030F0702030302020204" pitchFamily="66" charset="0"/>
              </a:rPr>
              <a:t>in particular, who </a:t>
            </a:r>
            <a:r>
              <a:rPr lang="en-GB" dirty="0">
                <a:latin typeface="Comic Sans MS" panose="030F0702030302020204" pitchFamily="66" charset="0"/>
              </a:rPr>
              <a:t>is cold and domineering, leading to a lack of trust in </a:t>
            </a:r>
            <a:r>
              <a:rPr lang="en-GB" dirty="0" smtClean="0">
                <a:latin typeface="Comic Sans MS" panose="030F0702030302020204" pitchFamily="66" charset="0"/>
              </a:rPr>
              <a:t>offspring</a:t>
            </a:r>
            <a:r>
              <a:rPr lang="en-GB" dirty="0">
                <a:latin typeface="Comic Sans MS" panose="030F0702030302020204" pitchFamily="66" charset="0"/>
              </a:rPr>
              <a:t>.</a:t>
            </a:r>
            <a:endParaRPr lang="en-GB" dirty="0" smtClean="0">
              <a:latin typeface="Comic Sans MS" panose="030F0702030302020204" pitchFamily="66" charset="0"/>
            </a:endParaRPr>
          </a:p>
          <a:p>
            <a:pPr marL="285750" indent="-285750">
              <a:buFont typeface="Arial" panose="020B0604020202020204" pitchFamily="34" charset="0"/>
              <a:buChar char="•"/>
            </a:pPr>
            <a:r>
              <a:rPr lang="en-GB" b="1" dirty="0" smtClean="0">
                <a:latin typeface="Comic Sans MS" panose="030F0702030302020204" pitchFamily="66" charset="0"/>
              </a:rPr>
              <a:t>Bateson (1956</a:t>
            </a:r>
            <a:r>
              <a:rPr lang="en-GB" b="1" dirty="0">
                <a:latin typeface="Comic Sans MS" panose="030F0702030302020204" pitchFamily="66" charset="0"/>
              </a:rPr>
              <a:t>) </a:t>
            </a:r>
            <a:r>
              <a:rPr lang="en-GB" dirty="0" smtClean="0">
                <a:latin typeface="Comic Sans MS" panose="030F0702030302020204" pitchFamily="66" charset="0"/>
              </a:rPr>
              <a:t>suggested the </a:t>
            </a:r>
            <a:r>
              <a:rPr lang="en-GB" b="1" dirty="0" smtClean="0">
                <a:latin typeface="Comic Sans MS" panose="030F0702030302020204" pitchFamily="66" charset="0"/>
              </a:rPr>
              <a:t>double-bind hypothesis </a:t>
            </a:r>
            <a:r>
              <a:rPr lang="en-GB" dirty="0" smtClean="0">
                <a:latin typeface="Comic Sans MS" panose="030F0702030302020204" pitchFamily="66" charset="0"/>
              </a:rPr>
              <a:t>to explain how repeated </a:t>
            </a:r>
            <a:r>
              <a:rPr lang="en-GB" dirty="0">
                <a:latin typeface="Comic Sans MS" panose="030F0702030302020204" pitchFamily="66" charset="0"/>
              </a:rPr>
              <a:t>exposure to faulty communication </a:t>
            </a:r>
            <a:r>
              <a:rPr lang="en-GB" dirty="0" smtClean="0">
                <a:latin typeface="Comic Sans MS" panose="030F0702030302020204" pitchFamily="66" charset="0"/>
              </a:rPr>
              <a:t>in the family (e.g. </a:t>
            </a:r>
            <a:r>
              <a:rPr lang="en-GB" i="1" dirty="0" smtClean="0">
                <a:latin typeface="Comic Sans MS" panose="030F0702030302020204" pitchFamily="66" charset="0"/>
              </a:rPr>
              <a:t>contradictory behaviour </a:t>
            </a:r>
            <a:r>
              <a:rPr lang="en-GB" dirty="0" smtClean="0">
                <a:latin typeface="Comic Sans MS" panose="030F0702030302020204" pitchFamily="66" charset="0"/>
              </a:rPr>
              <a:t>–caring yet critical at the same time) puts </a:t>
            </a:r>
            <a:r>
              <a:rPr lang="en-GB" dirty="0">
                <a:latin typeface="Comic Sans MS" panose="030F0702030302020204" pitchFamily="66" charset="0"/>
              </a:rPr>
              <a:t>the </a:t>
            </a:r>
            <a:r>
              <a:rPr lang="en-GB" dirty="0" smtClean="0">
                <a:latin typeface="Comic Sans MS" panose="030F0702030302020204" pitchFamily="66" charset="0"/>
              </a:rPr>
              <a:t>child </a:t>
            </a:r>
            <a:r>
              <a:rPr lang="en-GB" dirty="0">
                <a:latin typeface="Comic Sans MS" panose="030F0702030302020204" pitchFamily="66" charset="0"/>
              </a:rPr>
              <a:t>in a ‘no win’ </a:t>
            </a:r>
            <a:r>
              <a:rPr lang="en-GB" dirty="0" smtClean="0">
                <a:latin typeface="Comic Sans MS" panose="030F0702030302020204" pitchFamily="66" charset="0"/>
              </a:rPr>
              <a:t>situation, and leads to doubt, confusion and withdrawal.</a:t>
            </a:r>
            <a:endParaRPr lang="en-GB" dirty="0">
              <a:latin typeface="Comic Sans MS" panose="030F0702030302020204" pitchFamily="66" charset="0"/>
            </a:endParaRPr>
          </a:p>
        </p:txBody>
      </p:sp>
      <p:sp>
        <p:nvSpPr>
          <p:cNvPr id="13" name="Rectangle 12"/>
          <p:cNvSpPr/>
          <p:nvPr/>
        </p:nvSpPr>
        <p:spPr>
          <a:xfrm>
            <a:off x="4471508" y="1772816"/>
            <a:ext cx="4656615" cy="4247317"/>
          </a:xfrm>
          <a:prstGeom prst="rect">
            <a:avLst/>
          </a:prstGeom>
        </p:spPr>
        <p:txBody>
          <a:bodyPr wrap="square">
            <a:spAutoFit/>
          </a:bodyPr>
          <a:lstStyle/>
          <a:p>
            <a:pPr marL="285750" indent="-285750">
              <a:buFont typeface="Wingdings" panose="05000000000000000000" pitchFamily="2" charset="2"/>
              <a:buChar char="q"/>
            </a:pPr>
            <a:r>
              <a:rPr lang="en-GB" b="1" dirty="0">
                <a:latin typeface="Comic Sans MS" panose="030F0702030302020204" pitchFamily="66" charset="0"/>
              </a:rPr>
              <a:t>Expressed emotion </a:t>
            </a:r>
            <a:r>
              <a:rPr lang="en-GB" dirty="0">
                <a:latin typeface="Comic Sans MS" panose="030F0702030302020204" pitchFamily="66" charset="0"/>
              </a:rPr>
              <a:t>(Vaughn and </a:t>
            </a:r>
            <a:r>
              <a:rPr lang="en-GB" dirty="0" err="1">
                <a:latin typeface="Comic Sans MS" panose="030F0702030302020204" pitchFamily="66" charset="0"/>
              </a:rPr>
              <a:t>Leff</a:t>
            </a:r>
            <a:r>
              <a:rPr lang="en-GB" dirty="0">
                <a:latin typeface="Comic Sans MS" panose="030F0702030302020204" pitchFamily="66" charset="0"/>
              </a:rPr>
              <a:t> </a:t>
            </a:r>
            <a:r>
              <a:rPr lang="en-GB" dirty="0" smtClean="0">
                <a:latin typeface="Comic Sans MS" panose="030F0702030302020204" pitchFamily="66" charset="0"/>
              </a:rPr>
              <a:t>1976) </a:t>
            </a:r>
            <a:r>
              <a:rPr lang="en-GB" dirty="0">
                <a:latin typeface="Comic Sans MS" panose="030F0702030302020204" pitchFamily="66" charset="0"/>
              </a:rPr>
              <a:t>refers to a pattern of criticism and hostility in relatives of people with schizophrenia which is strongly linked to </a:t>
            </a:r>
            <a:r>
              <a:rPr lang="en-GB" dirty="0" smtClean="0">
                <a:latin typeface="Comic Sans MS" panose="030F0702030302020204" pitchFamily="66" charset="0"/>
              </a:rPr>
              <a:t>relapse and maintenance of SZ. </a:t>
            </a:r>
          </a:p>
          <a:p>
            <a:pPr marL="285750" indent="-285750">
              <a:buFont typeface="Wingdings" panose="05000000000000000000" pitchFamily="2" charset="2"/>
              <a:buChar char="q"/>
            </a:pPr>
            <a:r>
              <a:rPr lang="en-GB" b="1" i="1" dirty="0" smtClean="0">
                <a:latin typeface="Comic Sans MS" panose="030F0702030302020204" pitchFamily="66" charset="0"/>
              </a:rPr>
              <a:t>Brown </a:t>
            </a:r>
            <a:r>
              <a:rPr lang="en-GB" b="1" i="1" dirty="0">
                <a:latin typeface="Comic Sans MS" panose="030F0702030302020204" pitchFamily="66" charset="0"/>
              </a:rPr>
              <a:t>(1972) </a:t>
            </a:r>
            <a:r>
              <a:rPr lang="en-GB" dirty="0">
                <a:latin typeface="Comic Sans MS" panose="030F0702030302020204" pitchFamily="66" charset="0"/>
              </a:rPr>
              <a:t>showed patients who returned to families with high EE (e.g. hostility, </a:t>
            </a:r>
            <a:r>
              <a:rPr lang="en-GB" dirty="0" smtClean="0">
                <a:latin typeface="Comic Sans MS" panose="030F0702030302020204" pitchFamily="66" charset="0"/>
              </a:rPr>
              <a:t>criticism, over-involvement</a:t>
            </a:r>
            <a:r>
              <a:rPr lang="en-GB" dirty="0">
                <a:latin typeface="Comic Sans MS" panose="030F0702030302020204" pitchFamily="66" charset="0"/>
              </a:rPr>
              <a:t>) demonstrated higher levels of relapse (</a:t>
            </a:r>
            <a:r>
              <a:rPr lang="en-GB" dirty="0" smtClean="0">
                <a:latin typeface="Comic Sans MS" panose="030F0702030302020204" pitchFamily="66" charset="0"/>
              </a:rPr>
              <a:t>58%)  </a:t>
            </a:r>
            <a:r>
              <a:rPr lang="en-GB" dirty="0">
                <a:latin typeface="Comic Sans MS" panose="030F0702030302020204" pitchFamily="66" charset="0"/>
              </a:rPr>
              <a:t>than those who returned to low EE settings (</a:t>
            </a:r>
            <a:r>
              <a:rPr lang="en-GB" dirty="0" smtClean="0">
                <a:latin typeface="Comic Sans MS" panose="030F0702030302020204" pitchFamily="66" charset="0"/>
              </a:rPr>
              <a:t>10%).</a:t>
            </a:r>
            <a:endParaRPr lang="en-GB" dirty="0">
              <a:latin typeface="Comic Sans MS" panose="030F0702030302020204" pitchFamily="66" charset="0"/>
            </a:endParaRPr>
          </a:p>
          <a:p>
            <a:pPr marL="285750" indent="-285750">
              <a:buFont typeface="Wingdings" panose="05000000000000000000" pitchFamily="2" charset="2"/>
              <a:buChar char="q"/>
            </a:pPr>
            <a:r>
              <a:rPr lang="en-GB" b="1" i="1" dirty="0">
                <a:latin typeface="Comic Sans MS" panose="030F0702030302020204" pitchFamily="66" charset="0"/>
              </a:rPr>
              <a:t>Vaughn and </a:t>
            </a:r>
            <a:r>
              <a:rPr lang="en-GB" b="1" i="1" dirty="0" err="1">
                <a:latin typeface="Comic Sans MS" panose="030F0702030302020204" pitchFamily="66" charset="0"/>
              </a:rPr>
              <a:t>Leff</a:t>
            </a:r>
            <a:r>
              <a:rPr lang="en-GB" b="1" i="1" dirty="0">
                <a:latin typeface="Comic Sans MS" panose="030F0702030302020204" pitchFamily="66" charset="0"/>
              </a:rPr>
              <a:t> (1976) </a:t>
            </a:r>
            <a:r>
              <a:rPr lang="en-GB" dirty="0">
                <a:latin typeface="Comic Sans MS" panose="030F0702030302020204" pitchFamily="66" charset="0"/>
              </a:rPr>
              <a:t>found relapse rates were </a:t>
            </a:r>
            <a:r>
              <a:rPr lang="en-GB" dirty="0" smtClean="0">
                <a:latin typeface="Comic Sans MS" panose="030F0702030302020204" pitchFamily="66" charset="0"/>
              </a:rPr>
              <a:t>correlated </a:t>
            </a:r>
            <a:r>
              <a:rPr lang="en-GB" dirty="0">
                <a:latin typeface="Comic Sans MS" panose="030F0702030302020204" pitchFamily="66" charset="0"/>
              </a:rPr>
              <a:t>with </a:t>
            </a:r>
            <a:r>
              <a:rPr lang="en-GB" dirty="0" smtClean="0">
                <a:latin typeface="Comic Sans MS" panose="030F0702030302020204" pitchFamily="66" charset="0"/>
              </a:rPr>
              <a:t>amount </a:t>
            </a:r>
            <a:r>
              <a:rPr lang="en-GB" dirty="0">
                <a:latin typeface="Comic Sans MS" panose="030F0702030302020204" pitchFamily="66" charset="0"/>
              </a:rPr>
              <a:t>of time spent in high EE </a:t>
            </a:r>
            <a:r>
              <a:rPr lang="en-GB" dirty="0" smtClean="0">
                <a:latin typeface="Comic Sans MS" panose="030F0702030302020204" pitchFamily="66" charset="0"/>
              </a:rPr>
              <a:t>environment.</a:t>
            </a:r>
            <a:endParaRPr lang="en-GB" dirty="0">
              <a:latin typeface="Comic Sans MS" panose="030F0702030302020204" pitchFamily="66" charset="0"/>
            </a:endParaRPr>
          </a:p>
        </p:txBody>
      </p:sp>
      <p:sp>
        <p:nvSpPr>
          <p:cNvPr id="15" name="Snip Same Side Corner Rectangle 14"/>
          <p:cNvSpPr/>
          <p:nvPr/>
        </p:nvSpPr>
        <p:spPr>
          <a:xfrm>
            <a:off x="125696" y="835501"/>
            <a:ext cx="4302288" cy="93731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900" b="1" u="sng" dirty="0" smtClean="0"/>
              <a:t>Cause</a:t>
            </a:r>
            <a:r>
              <a:rPr lang="en-GB" sz="1900" dirty="0" smtClean="0"/>
              <a:t>: Dysfunctional family </a:t>
            </a:r>
            <a:r>
              <a:rPr lang="en-GB" sz="1900" dirty="0"/>
              <a:t>relationships</a:t>
            </a:r>
          </a:p>
          <a:p>
            <a:pPr algn="r"/>
            <a:r>
              <a:rPr lang="en-GB" sz="1900" i="1" dirty="0"/>
              <a:t>- Bateman’s ‘double-bind </a:t>
            </a:r>
            <a:r>
              <a:rPr lang="en-GB" sz="1900" i="1" dirty="0" smtClean="0"/>
              <a:t>hypothesis’</a:t>
            </a:r>
            <a:endParaRPr lang="en-GB" sz="1900" i="1" dirty="0"/>
          </a:p>
        </p:txBody>
      </p:sp>
      <p:sp>
        <p:nvSpPr>
          <p:cNvPr id="17" name="Snip Same Side Corner Rectangle 16"/>
          <p:cNvSpPr/>
          <p:nvPr/>
        </p:nvSpPr>
        <p:spPr>
          <a:xfrm>
            <a:off x="4549494" y="871037"/>
            <a:ext cx="4535105" cy="901779"/>
          </a:xfrm>
          <a:prstGeom prst="snip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b="1" u="sng" dirty="0" smtClean="0"/>
              <a:t>Maintenance</a:t>
            </a:r>
            <a:r>
              <a:rPr lang="en-GB" sz="1900" dirty="0" smtClean="0"/>
              <a:t>: Dysfunctional communication</a:t>
            </a:r>
            <a:endParaRPr lang="en-GB" sz="1900" dirty="0"/>
          </a:p>
          <a:p>
            <a:r>
              <a:rPr lang="en-GB" sz="1900" dirty="0"/>
              <a:t>- </a:t>
            </a:r>
            <a:r>
              <a:rPr lang="en-GB" sz="1900" i="1" dirty="0"/>
              <a:t>Vaughn and </a:t>
            </a:r>
            <a:r>
              <a:rPr lang="en-GB" sz="1900" i="1" dirty="0" err="1"/>
              <a:t>Leff’s</a:t>
            </a:r>
            <a:r>
              <a:rPr lang="en-GB" sz="1900" i="1" dirty="0"/>
              <a:t> </a:t>
            </a:r>
            <a:r>
              <a:rPr lang="en-GB" sz="1900" i="1" dirty="0" smtClean="0"/>
              <a:t>‘expressed emotion’</a:t>
            </a:r>
            <a:endParaRPr lang="en-GB" sz="1900" i="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8" y="835502"/>
            <a:ext cx="888259" cy="91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786167"/>
            <a:ext cx="1416255" cy="77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2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1000"/>
                                        <p:tgtEl>
                                          <p:spTgt spid="13">
                                            <p:txEl>
                                              <p:pRg st="1" end="1"/>
                                            </p:txEl>
                                          </p:spTgt>
                                        </p:tgtEl>
                                      </p:cBhvr>
                                    </p:animEffect>
                                    <p:anim calcmode="lin" valueType="num">
                                      <p:cBhvr>
                                        <p:cTn id="2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1000"/>
                                        <p:tgtEl>
                                          <p:spTgt spid="13">
                                            <p:txEl>
                                              <p:pRg st="2" end="2"/>
                                            </p:txEl>
                                          </p:spTgt>
                                        </p:tgtEl>
                                      </p:cBhvr>
                                    </p:animEffect>
                                    <p:anim calcmode="lin" valueType="num">
                                      <p:cBhvr>
                                        <p:cTn id="3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6" name="Title 1"/>
          <p:cNvSpPr txBox="1">
            <a:spLocks/>
          </p:cNvSpPr>
          <p:nvPr/>
        </p:nvSpPr>
        <p:spPr>
          <a:xfrm>
            <a:off x="0" y="1"/>
            <a:ext cx="9098988" cy="476672"/>
          </a:xfrm>
          <a:prstGeom prst="rect">
            <a:avLst/>
          </a:prstGeom>
          <a:solidFill>
            <a:schemeClr val="bg1"/>
          </a:solidFill>
          <a:ln w="28575">
            <a:solidFill>
              <a:schemeClr val="tx1"/>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Psychological explanations of SZ</a:t>
            </a:r>
            <a:endParaRPr lang="en-GB" sz="3600" dirty="0">
              <a:solidFill>
                <a:prstClr val="black"/>
              </a:solidFill>
              <a:latin typeface="Comic Sans MS" panose="030F0702030302020204" pitchFamily="66" charset="0"/>
            </a:endParaRPr>
          </a:p>
        </p:txBody>
      </p:sp>
      <p:sp>
        <p:nvSpPr>
          <p:cNvPr id="7" name="Rounded Rectangle 6"/>
          <p:cNvSpPr/>
          <p:nvPr/>
        </p:nvSpPr>
        <p:spPr>
          <a:xfrm>
            <a:off x="251520" y="441786"/>
            <a:ext cx="8424936" cy="597065"/>
          </a:xfrm>
          <a:prstGeom prst="roundRect">
            <a:avLst/>
          </a:prstGeom>
          <a:solidFill>
            <a:schemeClr val="accent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prstClr val="black"/>
                </a:solidFill>
                <a:latin typeface="Comic Sans MS" panose="030F0702030302020204" pitchFamily="66" charset="0"/>
              </a:rPr>
              <a:t>Cognitive explanation</a:t>
            </a:r>
            <a:endParaRPr lang="en-GB" sz="2400" b="1" dirty="0">
              <a:solidFill>
                <a:prstClr val="black"/>
              </a:solidFill>
              <a:latin typeface="Comic Sans MS" panose="030F0702030302020204" pitchFamily="66" charset="0"/>
            </a:endParaRPr>
          </a:p>
        </p:txBody>
      </p:sp>
      <p:sp>
        <p:nvSpPr>
          <p:cNvPr id="2" name="Rectangle 1"/>
          <p:cNvSpPr/>
          <p:nvPr/>
        </p:nvSpPr>
        <p:spPr>
          <a:xfrm>
            <a:off x="0" y="1249046"/>
            <a:ext cx="5796136" cy="4801314"/>
          </a:xfrm>
          <a:prstGeom prst="rect">
            <a:avLst/>
          </a:prstGeom>
        </p:spPr>
        <p:txBody>
          <a:bodyPr wrap="square">
            <a:spAutoFit/>
          </a:bodyPr>
          <a:lstStyle/>
          <a:p>
            <a:r>
              <a:rPr lang="en-GB" sz="2400" b="1" dirty="0" smtClean="0">
                <a:latin typeface="Comic Sans MS" panose="030F0702030302020204" pitchFamily="66" charset="0"/>
              </a:rPr>
              <a:t>• </a:t>
            </a:r>
            <a:r>
              <a:rPr lang="en-GB" sz="2400" b="1" dirty="0">
                <a:latin typeface="Comic Sans MS" panose="030F0702030302020204" pitchFamily="66" charset="0"/>
              </a:rPr>
              <a:t>Frith (1992): </a:t>
            </a:r>
            <a:r>
              <a:rPr lang="en-GB" sz="2400" dirty="0" smtClean="0">
                <a:latin typeface="Comic Sans MS" panose="030F0702030302020204" pitchFamily="66" charset="0"/>
              </a:rPr>
              <a:t>SZ </a:t>
            </a:r>
            <a:r>
              <a:rPr lang="en-GB" sz="2400" dirty="0">
                <a:latin typeface="Comic Sans MS" panose="030F0702030302020204" pitchFamily="66" charset="0"/>
              </a:rPr>
              <a:t>occurs due to faulty information processing leading to cognitive overload. </a:t>
            </a:r>
            <a:r>
              <a:rPr lang="en-GB" sz="2400" dirty="0" smtClean="0">
                <a:latin typeface="Comic Sans MS" panose="030F0702030302020204" pitchFamily="66" charset="0"/>
              </a:rPr>
              <a:t>The person </a:t>
            </a:r>
            <a:r>
              <a:rPr lang="en-GB" sz="2400" dirty="0">
                <a:latin typeface="Comic Sans MS" panose="030F0702030302020204" pitchFamily="66" charset="0"/>
              </a:rPr>
              <a:t>is unable to distinguish effectively between their thoughts and outside stimuli hence </a:t>
            </a:r>
            <a:r>
              <a:rPr lang="en-GB" sz="2400" dirty="0" smtClean="0">
                <a:latin typeface="Comic Sans MS" panose="030F0702030302020204" pitchFamily="66" charset="0"/>
              </a:rPr>
              <a:t>experience hallucinations </a:t>
            </a:r>
            <a:r>
              <a:rPr lang="en-GB" sz="2400" dirty="0">
                <a:latin typeface="Comic Sans MS" panose="030F0702030302020204" pitchFamily="66" charset="0"/>
              </a:rPr>
              <a:t>and passivity </a:t>
            </a:r>
            <a:r>
              <a:rPr lang="en-GB" sz="2400" dirty="0" smtClean="0">
                <a:latin typeface="Comic Sans MS" panose="030F0702030302020204" pitchFamily="66" charset="0"/>
              </a:rPr>
              <a:t>symptoms.</a:t>
            </a:r>
            <a:endParaRPr lang="en-GB" sz="2400" dirty="0">
              <a:latin typeface="Comic Sans MS" panose="030F0702030302020204" pitchFamily="66" charset="0"/>
            </a:endParaRPr>
          </a:p>
          <a:p>
            <a:r>
              <a:rPr lang="en-GB" sz="2400" dirty="0">
                <a:latin typeface="Comic Sans MS" panose="030F0702030302020204" pitchFamily="66" charset="0"/>
              </a:rPr>
              <a:t>• </a:t>
            </a:r>
            <a:r>
              <a:rPr lang="en-GB" sz="2400" b="1" dirty="0" err="1">
                <a:latin typeface="Comic Sans MS" panose="030F0702030302020204" pitchFamily="66" charset="0"/>
              </a:rPr>
              <a:t>Bentall</a:t>
            </a:r>
            <a:r>
              <a:rPr lang="en-GB" sz="2400" b="1" dirty="0">
                <a:latin typeface="Comic Sans MS" panose="030F0702030302020204" pitchFamily="66" charset="0"/>
              </a:rPr>
              <a:t> (2005): </a:t>
            </a:r>
            <a:r>
              <a:rPr lang="en-GB" sz="2400" dirty="0">
                <a:latin typeface="Comic Sans MS" panose="030F0702030302020204" pitchFamily="66" charset="0"/>
              </a:rPr>
              <a:t>schizophrenia occurs due to deficits and biases </a:t>
            </a:r>
            <a:r>
              <a:rPr lang="en-GB" sz="2400" dirty="0" smtClean="0">
                <a:latin typeface="Comic Sans MS" panose="030F0702030302020204" pitchFamily="66" charset="0"/>
              </a:rPr>
              <a:t>in information </a:t>
            </a:r>
            <a:r>
              <a:rPr lang="en-GB" sz="2400" dirty="0">
                <a:latin typeface="Comic Sans MS" panose="030F0702030302020204" pitchFamily="66" charset="0"/>
              </a:rPr>
              <a:t>processing which over emphasise threatening </a:t>
            </a:r>
            <a:r>
              <a:rPr lang="en-GB" sz="2400" dirty="0" smtClean="0">
                <a:latin typeface="Comic Sans MS" panose="030F0702030302020204" pitchFamily="66" charset="0"/>
              </a:rPr>
              <a:t>interpretations, and bias sensory information.</a:t>
            </a:r>
            <a:endParaRPr lang="en-GB" sz="2400" dirty="0">
              <a:latin typeface="Comic Sans MS" panose="030F0702030302020204" pitchFamily="66" charset="0"/>
            </a:endParaRP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531" y="-85378"/>
            <a:ext cx="13049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1" y="2204864"/>
            <a:ext cx="3725069" cy="222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65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normAutofit fontScale="90000"/>
          </a:bodyPr>
          <a:lstStyle/>
          <a:p>
            <a:pPr marL="360000" indent="0"/>
            <a:r>
              <a:rPr lang="en-GB" sz="4800" dirty="0" smtClean="0"/>
              <a:t>What is happening inside the black box?</a:t>
            </a:r>
          </a:p>
        </p:txBody>
      </p:sp>
      <p:sp>
        <p:nvSpPr>
          <p:cNvPr id="7" name="Isosceles Triangle 6"/>
          <p:cNvSpPr/>
          <p:nvPr/>
        </p:nvSpPr>
        <p:spPr>
          <a:xfrm>
            <a:off x="857250" y="2857500"/>
            <a:ext cx="1500188" cy="15716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Isosceles Triangle 7"/>
          <p:cNvSpPr/>
          <p:nvPr/>
        </p:nvSpPr>
        <p:spPr>
          <a:xfrm flipV="1">
            <a:off x="3786188" y="2857500"/>
            <a:ext cx="1500187" cy="15716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Action Button: Custom 5">
            <a:hlinkClick r:id="" action="ppaction://noaction" highlightClick="1"/>
          </p:cNvPr>
          <p:cNvSpPr/>
          <p:nvPr/>
        </p:nvSpPr>
        <p:spPr>
          <a:xfrm>
            <a:off x="3428992" y="2000240"/>
            <a:ext cx="2214578" cy="3429024"/>
          </a:xfrm>
          <a:prstGeom prst="actionButtonBlank">
            <a:avLst/>
          </a:prstGeom>
          <a:solidFill>
            <a:schemeClr val="bg1"/>
          </a:solidFill>
          <a:ln w="38100">
            <a:solidFill>
              <a:schemeClr val="tx1"/>
            </a:solidFill>
          </a:ln>
          <a:scene3d>
            <a:camera prst="orthographicFront"/>
            <a:lightRig rig="threePt" dir="t"/>
          </a:scene3d>
          <a:sp3d prstMaterial="metal">
            <a:bevelT w="152400" h="152400"/>
            <a:bevelB w="152400" h="152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sz="13800" dirty="0"/>
              <a:t>?</a:t>
            </a:r>
          </a:p>
        </p:txBody>
      </p:sp>
    </p:spTree>
    <p:extLst>
      <p:ext uri="{BB962C8B-B14F-4D97-AF65-F5344CB8AC3E}">
        <p14:creationId xmlns:p14="http://schemas.microsoft.com/office/powerpoint/2010/main" val="261135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4.44444E-6 0 L 0.32431 0.00023 " pathEditMode="relative" rAng="0" ptsTypes="AA">
                                      <p:cBhvr>
                                        <p:cTn id="6" dur="2000" fill="hold"/>
                                        <p:tgtEl>
                                          <p:spTgt spid="7"/>
                                        </p:tgtEl>
                                        <p:attrNameLst>
                                          <p:attrName>ppt_x</p:attrName>
                                          <p:attrName>ppt_y</p:attrName>
                                        </p:attrNameLst>
                                      </p:cBhvr>
                                      <p:rCtr x="16200" y="0"/>
                                    </p:animMotion>
                                  </p:childTnLst>
                                </p:cTn>
                              </p:par>
                            </p:childTnLst>
                          </p:cTn>
                        </p:par>
                        <p:par>
                          <p:cTn id="7" fill="hold" nodeType="afterGroup">
                            <p:stCondLst>
                              <p:cond delay="2000"/>
                            </p:stCondLst>
                            <p:childTnLst>
                              <p:par>
                                <p:cTn id="8" presetID="63" presetClass="path" presetSubtype="0" accel="50000" decel="50000" fill="hold" grpId="0" nodeType="afterEffect">
                                  <p:stCondLst>
                                    <p:cond delay="0"/>
                                  </p:stCondLst>
                                  <p:childTnLst>
                                    <p:animMotion origin="layout" path="M 0 -1.48148E-6 L 0.29132 -1.48148E-6 " pathEditMode="relative" rAng="0" ptsTypes="AA">
                                      <p:cBhvr>
                                        <p:cTn id="9" dur="2000" fill="hold"/>
                                        <p:tgtEl>
                                          <p:spTgt spid="8"/>
                                        </p:tgtEl>
                                        <p:attrNameLst>
                                          <p:attrName>ppt_x</p:attrName>
                                          <p:attrName>ppt_y</p:attrName>
                                        </p:attrNameLst>
                                      </p:cBhvr>
                                      <p:rCtr x="146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normAutofit fontScale="90000"/>
          </a:bodyPr>
          <a:lstStyle/>
          <a:p>
            <a:r>
              <a:rPr lang="en-GB" sz="4800" dirty="0" smtClean="0"/>
              <a:t>What is happening inside the black box?</a:t>
            </a:r>
          </a:p>
        </p:txBody>
      </p:sp>
      <p:grpSp>
        <p:nvGrpSpPr>
          <p:cNvPr id="2" name="Group 10"/>
          <p:cNvGrpSpPr>
            <a:grpSpLocks/>
          </p:cNvGrpSpPr>
          <p:nvPr/>
        </p:nvGrpSpPr>
        <p:grpSpPr bwMode="auto">
          <a:xfrm>
            <a:off x="1428750" y="2786063"/>
            <a:ext cx="428625" cy="1714500"/>
            <a:chOff x="1428728" y="2786058"/>
            <a:chExt cx="428628" cy="1714512"/>
          </a:xfrm>
        </p:grpSpPr>
        <p:sp>
          <p:nvSpPr>
            <p:cNvPr id="9" name="Rectangle 8"/>
            <p:cNvSpPr/>
            <p:nvPr/>
          </p:nvSpPr>
          <p:spPr>
            <a:xfrm>
              <a:off x="1428728" y="2786058"/>
              <a:ext cx="428628" cy="50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ectangle 9"/>
            <p:cNvSpPr/>
            <p:nvPr/>
          </p:nvSpPr>
          <p:spPr>
            <a:xfrm>
              <a:off x="1428728" y="4000503"/>
              <a:ext cx="428628" cy="500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3" name="Group 17"/>
          <p:cNvGrpSpPr>
            <a:grpSpLocks/>
          </p:cNvGrpSpPr>
          <p:nvPr/>
        </p:nvGrpSpPr>
        <p:grpSpPr bwMode="auto">
          <a:xfrm>
            <a:off x="4000500" y="2786063"/>
            <a:ext cx="1204913" cy="1724025"/>
            <a:chOff x="1581128" y="2928934"/>
            <a:chExt cx="1204922" cy="1724036"/>
          </a:xfrm>
        </p:grpSpPr>
        <p:grpSp>
          <p:nvGrpSpPr>
            <p:cNvPr id="4104" name="Group 11"/>
            <p:cNvGrpSpPr>
              <a:grpSpLocks/>
            </p:cNvGrpSpPr>
            <p:nvPr/>
          </p:nvGrpSpPr>
          <p:grpSpPr bwMode="auto">
            <a:xfrm>
              <a:off x="1581128" y="2938458"/>
              <a:ext cx="428628" cy="1714512"/>
              <a:chOff x="1428728" y="2786058"/>
              <a:chExt cx="428628" cy="1714512"/>
            </a:xfrm>
          </p:grpSpPr>
          <p:sp>
            <p:nvSpPr>
              <p:cNvPr id="13" name="Rectangle 12"/>
              <p:cNvSpPr/>
              <p:nvPr/>
            </p:nvSpPr>
            <p:spPr>
              <a:xfrm>
                <a:off x="1428728" y="2786059"/>
                <a:ext cx="428628" cy="50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1428728" y="4000504"/>
                <a:ext cx="42862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105" name="Group 14"/>
            <p:cNvGrpSpPr>
              <a:grpSpLocks/>
            </p:cNvGrpSpPr>
            <p:nvPr/>
          </p:nvGrpSpPr>
          <p:grpSpPr bwMode="auto">
            <a:xfrm>
              <a:off x="2357422" y="2928934"/>
              <a:ext cx="428628" cy="1714512"/>
              <a:chOff x="1428728" y="2786058"/>
              <a:chExt cx="428628" cy="1714512"/>
            </a:xfrm>
          </p:grpSpPr>
          <p:sp>
            <p:nvSpPr>
              <p:cNvPr id="16" name="Rectangle 15"/>
              <p:cNvSpPr/>
              <p:nvPr/>
            </p:nvSpPr>
            <p:spPr>
              <a:xfrm>
                <a:off x="1428728" y="2786058"/>
                <a:ext cx="428628" cy="50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Rectangle 16"/>
              <p:cNvSpPr/>
              <p:nvPr/>
            </p:nvSpPr>
            <p:spPr>
              <a:xfrm>
                <a:off x="1428728" y="4000503"/>
                <a:ext cx="42862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sp>
        <p:nvSpPr>
          <p:cNvPr id="6" name="Action Button: Custom 5">
            <a:hlinkClick r:id="" action="ppaction://noaction" highlightClick="1"/>
          </p:cNvPr>
          <p:cNvSpPr/>
          <p:nvPr/>
        </p:nvSpPr>
        <p:spPr>
          <a:xfrm>
            <a:off x="3428992" y="2000240"/>
            <a:ext cx="2214578" cy="3429024"/>
          </a:xfrm>
          <a:prstGeom prst="actionButtonBlank">
            <a:avLst/>
          </a:prstGeom>
          <a:solidFill>
            <a:schemeClr val="bg1"/>
          </a:solidFill>
          <a:ln w="38100">
            <a:solidFill>
              <a:schemeClr val="tx1"/>
            </a:solidFill>
          </a:ln>
          <a:scene3d>
            <a:camera prst="orthographicFront"/>
            <a:lightRig rig="threePt" dir="t"/>
          </a:scene3d>
          <a:sp3d prstMaterial="metal">
            <a:bevelT w="152400" h="152400"/>
            <a:bevelB w="152400" h="152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t>?</a:t>
            </a:r>
          </a:p>
        </p:txBody>
      </p:sp>
    </p:spTree>
    <p:extLst>
      <p:ext uri="{BB962C8B-B14F-4D97-AF65-F5344CB8AC3E}">
        <p14:creationId xmlns:p14="http://schemas.microsoft.com/office/powerpoint/2010/main" val="1688876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5E-6 0 L 0.3125 0.00023 " pathEditMode="relative" rAng="0" ptsTypes="AA">
                                      <p:cBhvr>
                                        <p:cTn id="6" dur="2000" fill="hold"/>
                                        <p:tgtEl>
                                          <p:spTgt spid="2"/>
                                        </p:tgtEl>
                                        <p:attrNameLst>
                                          <p:attrName>ppt_x</p:attrName>
                                          <p:attrName>ppt_y</p:attrName>
                                        </p:attrNameLst>
                                      </p:cBhvr>
                                      <p:rCtr x="15600" y="0"/>
                                    </p:animMotion>
                                  </p:childTnLst>
                                </p:cTn>
                              </p:par>
                            </p:childTnLst>
                          </p:cTn>
                        </p:par>
                        <p:par>
                          <p:cTn id="7" fill="hold" nodeType="afterGroup">
                            <p:stCondLst>
                              <p:cond delay="2000"/>
                            </p:stCondLst>
                            <p:childTnLst>
                              <p:par>
                                <p:cTn id="8" presetID="63" presetClass="path" presetSubtype="0" accel="50000" decel="50000" fill="hold" nodeType="afterEffect">
                                  <p:stCondLst>
                                    <p:cond delay="0"/>
                                  </p:stCondLst>
                                  <p:childTnLst>
                                    <p:animMotion origin="layout" path="M -0.01111 -0.00047 L 0.29271 -0.00093 " pathEditMode="relative" rAng="0" ptsTypes="AA">
                                      <p:cBhvr>
                                        <p:cTn id="9" dur="2000" fill="hold"/>
                                        <p:tgtEl>
                                          <p:spTgt spid="3"/>
                                        </p:tgtEl>
                                        <p:attrNameLst>
                                          <p:attrName>ppt_x</p:attrName>
                                          <p:attrName>ppt_y</p:attrName>
                                        </p:attrNameLst>
                                      </p:cBhvr>
                                      <p:rCtr x="15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normAutofit fontScale="90000"/>
          </a:bodyPr>
          <a:lstStyle/>
          <a:p>
            <a:r>
              <a:rPr lang="en-GB" sz="4800" dirty="0" smtClean="0"/>
              <a:t>What is happening inside the black box?</a:t>
            </a:r>
          </a:p>
        </p:txBody>
      </p:sp>
      <p:grpSp>
        <p:nvGrpSpPr>
          <p:cNvPr id="2" name="Group 18"/>
          <p:cNvGrpSpPr>
            <a:grpSpLocks/>
          </p:cNvGrpSpPr>
          <p:nvPr/>
        </p:nvGrpSpPr>
        <p:grpSpPr bwMode="auto">
          <a:xfrm>
            <a:off x="1285875" y="2643188"/>
            <a:ext cx="642938" cy="2071687"/>
            <a:chOff x="1285852" y="2500306"/>
            <a:chExt cx="642942" cy="2071702"/>
          </a:xfrm>
        </p:grpSpPr>
        <p:sp>
          <p:nvSpPr>
            <p:cNvPr id="15" name="Isosceles Triangle 14"/>
            <p:cNvSpPr/>
            <p:nvPr/>
          </p:nvSpPr>
          <p:spPr>
            <a:xfrm>
              <a:off x="1285852" y="2500306"/>
              <a:ext cx="642942" cy="6429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Isosceles Triangle 17"/>
            <p:cNvSpPr/>
            <p:nvPr/>
          </p:nvSpPr>
          <p:spPr>
            <a:xfrm>
              <a:off x="1285852" y="3929066"/>
              <a:ext cx="642942" cy="6429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3" name="Group 25"/>
          <p:cNvGrpSpPr>
            <a:grpSpLocks/>
          </p:cNvGrpSpPr>
          <p:nvPr/>
        </p:nvGrpSpPr>
        <p:grpSpPr bwMode="auto">
          <a:xfrm flipV="1">
            <a:off x="3795713" y="2633663"/>
            <a:ext cx="1562100" cy="2081212"/>
            <a:chOff x="1438252" y="2643182"/>
            <a:chExt cx="1562112" cy="2081226"/>
          </a:xfrm>
        </p:grpSpPr>
        <p:grpSp>
          <p:nvGrpSpPr>
            <p:cNvPr id="5128" name="Group 19"/>
            <p:cNvGrpSpPr>
              <a:grpSpLocks/>
            </p:cNvGrpSpPr>
            <p:nvPr/>
          </p:nvGrpSpPr>
          <p:grpSpPr bwMode="auto">
            <a:xfrm>
              <a:off x="1438252" y="2652706"/>
              <a:ext cx="642942" cy="2071702"/>
              <a:chOff x="1285852" y="2500306"/>
              <a:chExt cx="642942" cy="2071702"/>
            </a:xfrm>
          </p:grpSpPr>
          <p:sp>
            <p:nvSpPr>
              <p:cNvPr id="21" name="Isosceles Triangle 20"/>
              <p:cNvSpPr/>
              <p:nvPr/>
            </p:nvSpPr>
            <p:spPr>
              <a:xfrm>
                <a:off x="1285852" y="2500307"/>
                <a:ext cx="642942" cy="6429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Isosceles Triangle 21"/>
              <p:cNvSpPr/>
              <p:nvPr/>
            </p:nvSpPr>
            <p:spPr>
              <a:xfrm>
                <a:off x="1285852" y="3929067"/>
                <a:ext cx="642942" cy="6429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5129" name="Group 22"/>
            <p:cNvGrpSpPr>
              <a:grpSpLocks/>
            </p:cNvGrpSpPr>
            <p:nvPr/>
          </p:nvGrpSpPr>
          <p:grpSpPr bwMode="auto">
            <a:xfrm>
              <a:off x="2357422" y="2643182"/>
              <a:ext cx="642942" cy="2071702"/>
              <a:chOff x="1285852" y="2500306"/>
              <a:chExt cx="642942" cy="2071702"/>
            </a:xfrm>
          </p:grpSpPr>
          <p:sp>
            <p:nvSpPr>
              <p:cNvPr id="24" name="Isosceles Triangle 23"/>
              <p:cNvSpPr/>
              <p:nvPr/>
            </p:nvSpPr>
            <p:spPr>
              <a:xfrm>
                <a:off x="1285851" y="2500306"/>
                <a:ext cx="642943" cy="6429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Isosceles Triangle 24"/>
              <p:cNvSpPr/>
              <p:nvPr/>
            </p:nvSpPr>
            <p:spPr>
              <a:xfrm>
                <a:off x="1285851" y="3929066"/>
                <a:ext cx="642943" cy="6429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sp>
        <p:nvSpPr>
          <p:cNvPr id="6" name="Action Button: Custom 5">
            <a:hlinkClick r:id="" action="ppaction://noaction" highlightClick="1"/>
          </p:cNvPr>
          <p:cNvSpPr/>
          <p:nvPr/>
        </p:nvSpPr>
        <p:spPr>
          <a:xfrm>
            <a:off x="3428992" y="2000240"/>
            <a:ext cx="2214578" cy="3429024"/>
          </a:xfrm>
          <a:prstGeom prst="actionButtonBlank">
            <a:avLst/>
          </a:prstGeom>
          <a:solidFill>
            <a:schemeClr val="bg1"/>
          </a:solidFill>
          <a:ln w="38100">
            <a:solidFill>
              <a:schemeClr val="tx1"/>
            </a:solidFill>
          </a:ln>
          <a:scene3d>
            <a:camera prst="orthographicFront"/>
            <a:lightRig rig="threePt" dir="t"/>
          </a:scene3d>
          <a:sp3d prstMaterial="metal">
            <a:bevelT w="152400" h="152400"/>
            <a:bevelB w="152400" h="152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sz="13800" dirty="0"/>
              <a:t>?</a:t>
            </a:r>
          </a:p>
        </p:txBody>
      </p:sp>
    </p:spTree>
    <p:extLst>
      <p:ext uri="{BB962C8B-B14F-4D97-AF65-F5344CB8AC3E}">
        <p14:creationId xmlns:p14="http://schemas.microsoft.com/office/powerpoint/2010/main" val="1192198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44444E-6 -2.59259E-6 L 0.28855 -0.00023 " pathEditMode="relative" rAng="0" ptsTypes="AA">
                                      <p:cBhvr>
                                        <p:cTn id="6" dur="2000" fill="hold"/>
                                        <p:tgtEl>
                                          <p:spTgt spid="2"/>
                                        </p:tgtEl>
                                        <p:attrNameLst>
                                          <p:attrName>ppt_x</p:attrName>
                                          <p:attrName>ppt_y</p:attrName>
                                        </p:attrNameLst>
                                      </p:cBhvr>
                                      <p:rCtr x="14400" y="0"/>
                                    </p:animMotion>
                                  </p:childTnLst>
                                </p:cTn>
                              </p:par>
                            </p:childTnLst>
                          </p:cTn>
                        </p:par>
                        <p:par>
                          <p:cTn id="7" fill="hold" nodeType="afterGroup">
                            <p:stCondLst>
                              <p:cond delay="2000"/>
                            </p:stCondLst>
                            <p:childTnLst>
                              <p:par>
                                <p:cTn id="8" presetID="63" presetClass="path" presetSubtype="0" accel="50000" decel="50000" fill="hold" nodeType="afterEffect">
                                  <p:stCondLst>
                                    <p:cond delay="0"/>
                                  </p:stCondLst>
                                  <p:childTnLst>
                                    <p:animMotion origin="layout" path="M -0.03629 0.00046 L 0.27135 0.00023 " pathEditMode="relative" rAng="0" ptsTypes="AA">
                                      <p:cBhvr>
                                        <p:cTn id="9" dur="2000" fill="hold"/>
                                        <p:tgtEl>
                                          <p:spTgt spid="3"/>
                                        </p:tgtEl>
                                        <p:attrNameLst>
                                          <p:attrName>ppt_x</p:attrName>
                                          <p:attrName>ppt_y</p:attrName>
                                        </p:attrNameLst>
                                      </p:cBhvr>
                                      <p:rCtr x="154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1336"/>
            <a:ext cx="9098988" cy="4841960"/>
          </a:xfrm>
        </p:spPr>
        <p:txBody>
          <a:bodyPr>
            <a:noAutofit/>
          </a:bodyPr>
          <a:lstStyle/>
          <a:p>
            <a:pPr marL="0" indent="0">
              <a:buNone/>
            </a:pPr>
            <a:r>
              <a:rPr lang="en-GB" sz="2250" b="1" dirty="0"/>
              <a:t>Inter-</a:t>
            </a:r>
            <a:r>
              <a:rPr lang="en-GB" sz="2250" b="1" dirty="0" err="1"/>
              <a:t>rater</a:t>
            </a:r>
            <a:r>
              <a:rPr lang="en-GB" sz="2250" b="1" dirty="0"/>
              <a:t> reliability </a:t>
            </a:r>
            <a:r>
              <a:rPr lang="en-GB" sz="2250" b="1" dirty="0" smtClean="0"/>
              <a:t>problems </a:t>
            </a:r>
            <a:r>
              <a:rPr lang="en-GB" sz="2250" dirty="0" smtClean="0"/>
              <a:t>between doctors as no objective tests (evidence Whaley 2001 11% diagnosis correlation).</a:t>
            </a:r>
          </a:p>
          <a:p>
            <a:pPr>
              <a:buFontTx/>
              <a:buChar char="-"/>
            </a:pPr>
            <a:r>
              <a:rPr lang="en-GB" sz="2250" dirty="0" smtClean="0"/>
              <a:t>Issue as need a </a:t>
            </a:r>
            <a:r>
              <a:rPr lang="en-GB" sz="2250" dirty="0"/>
              <a:t>reliable </a:t>
            </a:r>
            <a:r>
              <a:rPr lang="en-GB" sz="2250" dirty="0" smtClean="0"/>
              <a:t>diagnosis to </a:t>
            </a:r>
            <a:r>
              <a:rPr lang="en-GB" sz="2250" i="1" dirty="0" smtClean="0"/>
              <a:t>prescribe effective </a:t>
            </a:r>
            <a:r>
              <a:rPr lang="en-GB" sz="2250" i="1" dirty="0"/>
              <a:t>and tailored </a:t>
            </a:r>
            <a:r>
              <a:rPr lang="en-GB" sz="2250" i="1" dirty="0" smtClean="0"/>
              <a:t>treatments</a:t>
            </a:r>
            <a:r>
              <a:rPr lang="en-GB" sz="2250" dirty="0" smtClean="0"/>
              <a:t> (A02).</a:t>
            </a:r>
          </a:p>
          <a:p>
            <a:pPr>
              <a:buFontTx/>
              <a:buChar char="-"/>
            </a:pPr>
            <a:r>
              <a:rPr lang="en-GB" sz="2250" dirty="0" smtClean="0"/>
              <a:t>ICD + DSM introduced to </a:t>
            </a:r>
            <a:r>
              <a:rPr lang="en-GB" sz="2250" i="1" dirty="0" smtClean="0"/>
              <a:t>improve reliability. </a:t>
            </a:r>
            <a:r>
              <a:rPr lang="en-GB" sz="2250" dirty="0" smtClean="0"/>
              <a:t>However has </a:t>
            </a:r>
            <a:r>
              <a:rPr lang="en-GB" sz="2250" i="1" dirty="0" smtClean="0"/>
              <a:t>not</a:t>
            </a:r>
            <a:r>
              <a:rPr lang="en-GB" sz="2250" dirty="0" smtClean="0"/>
              <a:t> eliminated reliable diagnosis issues completely as: </a:t>
            </a:r>
            <a:r>
              <a:rPr lang="en-GB" sz="2250" i="1" dirty="0" smtClean="0"/>
              <a:t>inconsistencies between the two, criteria change over, not everyone uses them (Schneider criteria). </a:t>
            </a:r>
            <a:r>
              <a:rPr lang="en-GB" sz="2250" dirty="0" smtClean="0"/>
              <a:t>(A02)</a:t>
            </a:r>
          </a:p>
          <a:p>
            <a:pPr>
              <a:buFontTx/>
              <a:buChar char="-"/>
            </a:pPr>
            <a:r>
              <a:rPr lang="en-GB" sz="2250" dirty="0" smtClean="0"/>
              <a:t>Using ICD/DSM can lead to </a:t>
            </a:r>
            <a:r>
              <a:rPr lang="en-GB" sz="2250" i="1" dirty="0" smtClean="0"/>
              <a:t>labelling and stigmatisation </a:t>
            </a:r>
            <a:r>
              <a:rPr lang="en-GB" sz="2250" dirty="0" smtClean="0"/>
              <a:t>(</a:t>
            </a:r>
            <a:r>
              <a:rPr lang="en-GB" sz="2250" dirty="0" err="1" smtClean="0"/>
              <a:t>Scheff</a:t>
            </a:r>
            <a:r>
              <a:rPr lang="en-GB" sz="2250" dirty="0" smtClean="0"/>
              <a:t> 1966), and therefore self-fulfilling prophecy and difficulties maintaining job/relationship.</a:t>
            </a:r>
          </a:p>
          <a:p>
            <a:pPr marL="0" indent="0">
              <a:buNone/>
            </a:pPr>
            <a:r>
              <a:rPr lang="en-GB" sz="2250" b="1" dirty="0"/>
              <a:t>Reliability </a:t>
            </a:r>
            <a:r>
              <a:rPr lang="en-GB" sz="2250" b="1" dirty="0" smtClean="0"/>
              <a:t>questioned </a:t>
            </a:r>
            <a:r>
              <a:rPr lang="en-GB" sz="2250" b="1" dirty="0"/>
              <a:t>by </a:t>
            </a:r>
            <a:r>
              <a:rPr lang="en-GB" sz="2250" b="1" dirty="0" smtClean="0"/>
              <a:t>variations in diagnosis across country and culture</a:t>
            </a:r>
            <a:r>
              <a:rPr lang="en-GB" sz="2250" dirty="0" smtClean="0"/>
              <a:t>. (Evidence - Copeland </a:t>
            </a:r>
            <a:r>
              <a:rPr lang="en-GB" sz="2250" dirty="0"/>
              <a:t>(1971) </a:t>
            </a:r>
            <a:r>
              <a:rPr lang="en-GB" sz="2250" dirty="0" smtClean="0"/>
              <a:t>US psychiatrists 69% diagnosis of SZ vs UK 2%!) (A02).</a:t>
            </a:r>
            <a:endParaRPr lang="en-GB" sz="2250" dirty="0"/>
          </a:p>
        </p:txBody>
      </p:sp>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a:t>
            </a:r>
            <a:r>
              <a:rPr lang="en-GB" kern="0" dirty="0" smtClean="0">
                <a:solidFill>
                  <a:srgbClr val="FFFFFF"/>
                </a:solidFill>
                <a:latin typeface="Comic Sans MS"/>
              </a:rPr>
              <a:t>‘schizophrenia’ </a:t>
            </a:r>
            <a:r>
              <a:rPr lang="en-GB" kern="0" dirty="0">
                <a:solidFill>
                  <a:srgbClr val="FFFFFF"/>
                </a:solidFill>
                <a:latin typeface="Comic Sans MS"/>
              </a:rPr>
              <a:t>topic.</a:t>
            </a:r>
          </a:p>
          <a:p>
            <a:pPr>
              <a:defRPr/>
            </a:pPr>
            <a:r>
              <a:rPr lang="en-GB" kern="0" dirty="0">
                <a:solidFill>
                  <a:srgbClr val="FFFFFF"/>
                </a:solidFill>
                <a:latin typeface="Comic Sans MS"/>
              </a:rPr>
              <a:t>To </a:t>
            </a:r>
            <a:r>
              <a:rPr lang="en-GB" kern="0" dirty="0" smtClean="0">
                <a:solidFill>
                  <a:srgbClr val="FFFFFF"/>
                </a:solidFill>
                <a:latin typeface="Comic Sans MS"/>
              </a:rPr>
              <a:t>ensure </a:t>
            </a:r>
            <a:r>
              <a:rPr lang="en-GB" kern="0" dirty="0">
                <a:solidFill>
                  <a:srgbClr val="FFFFFF"/>
                </a:solidFill>
                <a:latin typeface="Comic Sans MS"/>
              </a:rPr>
              <a:t>you UNDERSTAND all key words, theories and research from the topic.</a:t>
            </a:r>
          </a:p>
        </p:txBody>
      </p:sp>
      <p:sp>
        <p:nvSpPr>
          <p:cNvPr id="6" name="Title 1"/>
          <p:cNvSpPr txBox="1">
            <a:spLocks/>
          </p:cNvSpPr>
          <p:nvPr/>
        </p:nvSpPr>
        <p:spPr>
          <a:xfrm>
            <a:off x="0" y="0"/>
            <a:ext cx="9098988" cy="764704"/>
          </a:xfrm>
          <a:prstGeom prst="rect">
            <a:avLst/>
          </a:prstGeom>
          <a:solidFill>
            <a:schemeClr val="bg1"/>
          </a:solidFill>
          <a:ln w="28575">
            <a:solidFill>
              <a:schemeClr val="tx1"/>
            </a:solidFill>
          </a:ln>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Issues with classification and diagnosis</a:t>
            </a:r>
            <a:endParaRPr lang="en-GB" dirty="0">
              <a:latin typeface="Comic Sans MS" panose="030F0702030302020204" pitchFamily="66" charset="0"/>
            </a:endParaRPr>
          </a:p>
        </p:txBody>
      </p:sp>
      <p:sp>
        <p:nvSpPr>
          <p:cNvPr id="8" name="Rounded Rectangle 7"/>
          <p:cNvSpPr/>
          <p:nvPr/>
        </p:nvSpPr>
        <p:spPr>
          <a:xfrm>
            <a:off x="192027" y="692696"/>
            <a:ext cx="8810767" cy="4863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smtClean="0">
                <a:solidFill>
                  <a:schemeClr val="tx1"/>
                </a:solidFill>
                <a:latin typeface="Comic Sans MS" panose="030F0702030302020204" pitchFamily="66" charset="0"/>
              </a:rPr>
              <a:t>Issues with making a reliable diagnosis</a:t>
            </a:r>
            <a:endParaRPr lang="en-GB" sz="1600" b="1" dirty="0">
              <a:solidFill>
                <a:schemeClr val="tx1"/>
              </a:solidFill>
              <a:latin typeface="Comic Sans MS" panose="030F0702030302020204" pitchFamily="66"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4293096"/>
            <a:ext cx="1208599" cy="75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634" y="895831"/>
            <a:ext cx="1377571" cy="114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childTnLst>
                                </p:cTn>
                              </p:par>
                              <p:par>
                                <p:cTn id="43" presetID="16" presetClass="entr" presetSubtype="21"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barn(inVertical)">
                                      <p:cBhvr>
                                        <p:cTn id="4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ead_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205038"/>
            <a:ext cx="3446462" cy="3348037"/>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p:cNvSpPr>
            <a:spLocks noGrp="1" noChangeArrowheads="1"/>
          </p:cNvSpPr>
          <p:nvPr>
            <p:ph type="title"/>
          </p:nvPr>
        </p:nvSpPr>
        <p:spPr/>
        <p:txBody>
          <a:bodyPr>
            <a:normAutofit fontScale="90000"/>
          </a:bodyPr>
          <a:lstStyle/>
          <a:p>
            <a:r>
              <a:rPr lang="en-US"/>
              <a:t>What’s going on inside the ‘black box’?</a:t>
            </a:r>
          </a:p>
        </p:txBody>
      </p:sp>
      <p:sp>
        <p:nvSpPr>
          <p:cNvPr id="2061" name="Text Box 13"/>
          <p:cNvSpPr txBox="1">
            <a:spLocks noChangeArrowheads="1"/>
          </p:cNvSpPr>
          <p:nvPr/>
        </p:nvSpPr>
        <p:spPr bwMode="auto">
          <a:xfrm>
            <a:off x="304800" y="2209800"/>
            <a:ext cx="179863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Arial" charset="0"/>
              </a:rPr>
              <a:t>People are laughing on the bus</a:t>
            </a:r>
          </a:p>
        </p:txBody>
      </p:sp>
      <p:sp>
        <p:nvSpPr>
          <p:cNvPr id="2062" name="Text Box 14"/>
          <p:cNvSpPr txBox="1">
            <a:spLocks noChangeArrowheads="1"/>
          </p:cNvSpPr>
          <p:nvPr/>
        </p:nvSpPr>
        <p:spPr bwMode="auto">
          <a:xfrm>
            <a:off x="6734936" y="2074903"/>
            <a:ext cx="23209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dirty="0">
                <a:latin typeface="Arial" charset="0"/>
              </a:rPr>
              <a:t>There’s something wrong with me</a:t>
            </a:r>
          </a:p>
        </p:txBody>
      </p:sp>
      <p:sp>
        <p:nvSpPr>
          <p:cNvPr id="2063" name="AutoShape 15"/>
          <p:cNvSpPr>
            <a:spLocks noChangeArrowheads="1"/>
          </p:cNvSpPr>
          <p:nvPr/>
        </p:nvSpPr>
        <p:spPr bwMode="auto">
          <a:xfrm>
            <a:off x="2133601" y="2826544"/>
            <a:ext cx="792162" cy="647700"/>
          </a:xfrm>
          <a:prstGeom prst="rightArrow">
            <a:avLst>
              <a:gd name="adj1" fmla="val 50000"/>
              <a:gd name="adj2" fmla="val 55880"/>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4" name="AutoShape 16"/>
          <p:cNvSpPr>
            <a:spLocks noChangeArrowheads="1"/>
          </p:cNvSpPr>
          <p:nvPr/>
        </p:nvSpPr>
        <p:spPr bwMode="auto">
          <a:xfrm>
            <a:off x="6346360" y="2771816"/>
            <a:ext cx="792162" cy="647700"/>
          </a:xfrm>
          <a:prstGeom prst="rightArrow">
            <a:avLst>
              <a:gd name="adj1" fmla="val 50000"/>
              <a:gd name="adj2" fmla="val 55880"/>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3659716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additive="base">
                                        <p:cTn id="7" dur="500" fill="hold"/>
                                        <p:tgtEl>
                                          <p:spTgt spid="2061"/>
                                        </p:tgtEl>
                                        <p:attrNameLst>
                                          <p:attrName>ppt_x</p:attrName>
                                        </p:attrNameLst>
                                      </p:cBhvr>
                                      <p:tavLst>
                                        <p:tav tm="0">
                                          <p:val>
                                            <p:strVal val="0-#ppt_w/2"/>
                                          </p:val>
                                        </p:tav>
                                        <p:tav tm="100000">
                                          <p:val>
                                            <p:strVal val="#ppt_x"/>
                                          </p:val>
                                        </p:tav>
                                      </p:tavLst>
                                    </p:anim>
                                    <p:anim calcmode="lin" valueType="num">
                                      <p:cBhvr additive="base">
                                        <p:cTn id="8" dur="500" fill="hold"/>
                                        <p:tgtEl>
                                          <p:spTgt spid="20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2"/>
                                        </p:tgtEl>
                                        <p:attrNameLst>
                                          <p:attrName>style.visibility</p:attrName>
                                        </p:attrNameLst>
                                      </p:cBhvr>
                                      <p:to>
                                        <p:strVal val="visible"/>
                                      </p:to>
                                    </p:set>
                                    <p:anim calcmode="lin" valueType="num">
                                      <p:cBhvr additive="base">
                                        <p:cTn id="13" dur="500" fill="hold"/>
                                        <p:tgtEl>
                                          <p:spTgt spid="2062"/>
                                        </p:tgtEl>
                                        <p:attrNameLst>
                                          <p:attrName>ppt_x</p:attrName>
                                        </p:attrNameLst>
                                      </p:cBhvr>
                                      <p:tavLst>
                                        <p:tav tm="0">
                                          <p:val>
                                            <p:strVal val="0-#ppt_w/2"/>
                                          </p:val>
                                        </p:tav>
                                        <p:tav tm="100000">
                                          <p:val>
                                            <p:strVal val="#ppt_x"/>
                                          </p:val>
                                        </p:tav>
                                      </p:tavLst>
                                    </p:anim>
                                    <p:anim calcmode="lin" valueType="num">
                                      <p:cBhvr additive="base">
                                        <p:cTn id="14" dur="500" fill="hold"/>
                                        <p:tgtEl>
                                          <p:spTgt spid="2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utoUpdateAnimBg="0"/>
      <p:bldP spid="206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ead_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205038"/>
            <a:ext cx="3446462" cy="3348037"/>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Grp="1" noChangeArrowheads="1"/>
          </p:cNvSpPr>
          <p:nvPr>
            <p:ph type="title"/>
          </p:nvPr>
        </p:nvSpPr>
        <p:spPr/>
        <p:txBody>
          <a:bodyPr>
            <a:normAutofit fontScale="90000"/>
          </a:bodyPr>
          <a:lstStyle/>
          <a:p>
            <a:r>
              <a:rPr lang="en-US"/>
              <a:t>What’s going on inside the ‘black box’?</a:t>
            </a:r>
          </a:p>
        </p:txBody>
      </p:sp>
      <p:sp>
        <p:nvSpPr>
          <p:cNvPr id="15365" name="Text Box 5"/>
          <p:cNvSpPr txBox="1">
            <a:spLocks noChangeArrowheads="1"/>
          </p:cNvSpPr>
          <p:nvPr/>
        </p:nvSpPr>
        <p:spPr bwMode="auto">
          <a:xfrm>
            <a:off x="381000" y="2286000"/>
            <a:ext cx="180657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Arial" charset="0"/>
              </a:rPr>
              <a:t>My papers are not where I left them</a:t>
            </a:r>
          </a:p>
        </p:txBody>
      </p:sp>
      <p:sp>
        <p:nvSpPr>
          <p:cNvPr id="15366" name="Text Box 6"/>
          <p:cNvSpPr txBox="1">
            <a:spLocks noChangeArrowheads="1"/>
          </p:cNvSpPr>
          <p:nvPr/>
        </p:nvSpPr>
        <p:spPr bwMode="auto">
          <a:xfrm>
            <a:off x="6473825" y="2286000"/>
            <a:ext cx="23320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a:latin typeface="Arial" charset="0"/>
              </a:rPr>
              <a:t>People are trying to sabotage my career</a:t>
            </a:r>
          </a:p>
        </p:txBody>
      </p:sp>
      <p:sp>
        <p:nvSpPr>
          <p:cNvPr id="15367" name="AutoShape 7"/>
          <p:cNvSpPr>
            <a:spLocks noChangeArrowheads="1"/>
          </p:cNvSpPr>
          <p:nvPr/>
        </p:nvSpPr>
        <p:spPr bwMode="auto">
          <a:xfrm>
            <a:off x="2041094" y="2781300"/>
            <a:ext cx="792162" cy="647700"/>
          </a:xfrm>
          <a:prstGeom prst="rightArrow">
            <a:avLst>
              <a:gd name="adj1" fmla="val 50000"/>
              <a:gd name="adj2" fmla="val 55880"/>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8" name="AutoShape 8"/>
          <p:cNvSpPr>
            <a:spLocks noChangeArrowheads="1"/>
          </p:cNvSpPr>
          <p:nvPr/>
        </p:nvSpPr>
        <p:spPr bwMode="auto">
          <a:xfrm>
            <a:off x="6372225" y="2727614"/>
            <a:ext cx="792162" cy="647700"/>
          </a:xfrm>
          <a:prstGeom prst="rightArrow">
            <a:avLst>
              <a:gd name="adj1" fmla="val 50000"/>
              <a:gd name="adj2" fmla="val 55880"/>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777614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0-#ppt_w/2"/>
                                          </p:val>
                                        </p:tav>
                                        <p:tav tm="100000">
                                          <p:val>
                                            <p:strVal val="#ppt_x"/>
                                          </p:val>
                                        </p:tav>
                                      </p:tavLst>
                                    </p:anim>
                                    <p:anim calcmode="lin" valueType="num">
                                      <p:cBhvr additive="base">
                                        <p:cTn id="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ead_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205038"/>
            <a:ext cx="3446462" cy="3348037"/>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type="title"/>
          </p:nvPr>
        </p:nvSpPr>
        <p:spPr/>
        <p:txBody>
          <a:bodyPr>
            <a:normAutofit fontScale="90000"/>
          </a:bodyPr>
          <a:lstStyle/>
          <a:p>
            <a:r>
              <a:rPr lang="en-US"/>
              <a:t>What’s going on inside the ‘black box’?</a:t>
            </a:r>
          </a:p>
        </p:txBody>
      </p:sp>
      <p:sp>
        <p:nvSpPr>
          <p:cNvPr id="17413" name="Text Box 5"/>
          <p:cNvSpPr txBox="1">
            <a:spLocks noChangeArrowheads="1"/>
          </p:cNvSpPr>
          <p:nvPr/>
        </p:nvSpPr>
        <p:spPr bwMode="auto">
          <a:xfrm>
            <a:off x="381000" y="2286000"/>
            <a:ext cx="180657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Arial" charset="0"/>
              </a:rPr>
              <a:t>I can’t hear what people are saying</a:t>
            </a:r>
          </a:p>
        </p:txBody>
      </p:sp>
      <p:sp>
        <p:nvSpPr>
          <p:cNvPr id="17414" name="Text Box 6"/>
          <p:cNvSpPr txBox="1">
            <a:spLocks noChangeArrowheads="1"/>
          </p:cNvSpPr>
          <p:nvPr/>
        </p:nvSpPr>
        <p:spPr bwMode="auto">
          <a:xfrm>
            <a:off x="6473825" y="2286000"/>
            <a:ext cx="2332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a:latin typeface="Arial" charset="0"/>
              </a:rPr>
              <a:t>My family is plotting against me</a:t>
            </a:r>
          </a:p>
        </p:txBody>
      </p:sp>
      <p:sp>
        <p:nvSpPr>
          <p:cNvPr id="17415" name="AutoShape 7"/>
          <p:cNvSpPr>
            <a:spLocks noChangeArrowheads="1"/>
          </p:cNvSpPr>
          <p:nvPr/>
        </p:nvSpPr>
        <p:spPr bwMode="auto">
          <a:xfrm>
            <a:off x="1791494" y="2781300"/>
            <a:ext cx="792162" cy="647700"/>
          </a:xfrm>
          <a:prstGeom prst="rightArrow">
            <a:avLst>
              <a:gd name="adj1" fmla="val 50000"/>
              <a:gd name="adj2" fmla="val 55880"/>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AutoShape 8"/>
          <p:cNvSpPr>
            <a:spLocks noChangeArrowheads="1"/>
          </p:cNvSpPr>
          <p:nvPr/>
        </p:nvSpPr>
        <p:spPr bwMode="auto">
          <a:xfrm>
            <a:off x="6473825" y="2781300"/>
            <a:ext cx="792162" cy="647700"/>
          </a:xfrm>
          <a:prstGeom prst="rightArrow">
            <a:avLst>
              <a:gd name="adj1" fmla="val 50000"/>
              <a:gd name="adj2" fmla="val 55880"/>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0479519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7674"/>
            <a:ext cx="9098988" cy="5136996"/>
          </a:xfrm>
        </p:spPr>
        <p:txBody>
          <a:bodyPr>
            <a:normAutofit fontScale="62500" lnSpcReduction="20000"/>
          </a:bodyPr>
          <a:lstStyle/>
          <a:p>
            <a:pPr marL="0" indent="0">
              <a:buNone/>
            </a:pPr>
            <a:r>
              <a:rPr lang="en-GB" b="1" dirty="0" smtClean="0"/>
              <a:t>+ </a:t>
            </a:r>
            <a:r>
              <a:rPr lang="en-GB" dirty="0" smtClean="0"/>
              <a:t>  Expressed </a:t>
            </a:r>
            <a:r>
              <a:rPr lang="en-GB" dirty="0"/>
              <a:t>emotion theory has led to development of family intervention therapies which have had some success at reducing relapse rates</a:t>
            </a:r>
            <a:r>
              <a:rPr lang="en-GB" dirty="0" smtClean="0"/>
              <a:t>.</a:t>
            </a:r>
          </a:p>
          <a:p>
            <a:pPr marL="0" indent="0">
              <a:buNone/>
            </a:pPr>
            <a:endParaRPr lang="en-GB" dirty="0"/>
          </a:p>
          <a:p>
            <a:pPr>
              <a:buFontTx/>
              <a:buChar char="-"/>
            </a:pPr>
            <a:r>
              <a:rPr lang="en-GB" dirty="0" smtClean="0"/>
              <a:t>Dysfunctional family places </a:t>
            </a:r>
            <a:r>
              <a:rPr lang="en-GB" b="1" dirty="0"/>
              <a:t>too much </a:t>
            </a:r>
            <a:r>
              <a:rPr lang="en-GB" b="1" dirty="0" smtClean="0"/>
              <a:t>responsibility </a:t>
            </a:r>
            <a:r>
              <a:rPr lang="en-GB" b="1" dirty="0"/>
              <a:t>on </a:t>
            </a:r>
            <a:r>
              <a:rPr lang="en-GB" b="1" dirty="0" smtClean="0"/>
              <a:t>families</a:t>
            </a:r>
            <a:r>
              <a:rPr lang="en-GB" dirty="0" smtClean="0"/>
              <a:t>, mothers particularly. Living with someone with SZ is difficult enough (e.g. caring for them, changing lives around them). As families struggle to cope it is unhelpful to suggest that they caused it to begin with. </a:t>
            </a:r>
          </a:p>
          <a:p>
            <a:pPr>
              <a:buFontTx/>
              <a:buChar char="-"/>
            </a:pPr>
            <a:r>
              <a:rPr lang="en-GB" dirty="0" smtClean="0"/>
              <a:t>Supporting studies supposedly demonstrating </a:t>
            </a:r>
            <a:r>
              <a:rPr lang="en-GB" dirty="0"/>
              <a:t>links between schizophrenia and dysfunctional families (e.g. Fromm–Reichmann and Bateson) were </a:t>
            </a:r>
            <a:r>
              <a:rPr lang="en-GB" b="1" dirty="0"/>
              <a:t>mainly </a:t>
            </a:r>
            <a:r>
              <a:rPr lang="en-GB" b="1" dirty="0" smtClean="0"/>
              <a:t>retrospective, used poorly operationalised definitions of </a:t>
            </a:r>
            <a:r>
              <a:rPr lang="en-GB" b="1" dirty="0" err="1" smtClean="0"/>
              <a:t>sz</a:t>
            </a:r>
            <a:r>
              <a:rPr lang="en-GB" b="1" dirty="0" smtClean="0"/>
              <a:t> </a:t>
            </a:r>
            <a:r>
              <a:rPr lang="en-GB" b="1" dirty="0"/>
              <a:t>and made little use of control groups. </a:t>
            </a:r>
            <a:r>
              <a:rPr lang="en-GB" dirty="0" smtClean="0"/>
              <a:t>There are difficulties drawing conclusions about </a:t>
            </a:r>
            <a:r>
              <a:rPr lang="en-GB" b="1" i="1" dirty="0" smtClean="0"/>
              <a:t>cause and effect </a:t>
            </a:r>
            <a:r>
              <a:rPr lang="en-GB" dirty="0" smtClean="0"/>
              <a:t>from studies of this nature. Possible disturbed family communication may be an effect rather than a cause of schizophrenia. (High EE may develop as a result of having a SZ in the home).</a:t>
            </a:r>
          </a:p>
          <a:p>
            <a:pPr>
              <a:buFontTx/>
              <a:buChar char="-"/>
            </a:pPr>
            <a:r>
              <a:rPr lang="en-GB" b="1" dirty="0" smtClean="0"/>
              <a:t>Many patients estranged from family, yet do relapse</a:t>
            </a:r>
            <a:r>
              <a:rPr lang="en-GB" dirty="0" smtClean="0"/>
              <a:t>, suggests not just family (though could be social involvement with anyone is EE e.g. friends, doesn’t have to be family).</a:t>
            </a:r>
          </a:p>
          <a:p>
            <a:pPr>
              <a:buFontTx/>
              <a:buChar char="-"/>
            </a:pPr>
            <a:r>
              <a:rPr lang="en-GB" b="1" dirty="0" smtClean="0"/>
              <a:t>Ignores </a:t>
            </a:r>
            <a:r>
              <a:rPr lang="en-GB" b="1" dirty="0"/>
              <a:t>biological factors </a:t>
            </a:r>
            <a:r>
              <a:rPr lang="en-GB" dirty="0"/>
              <a:t>for which there is considerable empirical evidence e.g. for genetics– more likely to be diathesis- stress model</a:t>
            </a:r>
            <a:r>
              <a:rPr lang="en-GB" dirty="0" smtClean="0"/>
              <a:t>.</a:t>
            </a:r>
            <a:endParaRPr lang="en-GB" dirty="0"/>
          </a:p>
        </p:txBody>
      </p:sp>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5" name="Title 1"/>
          <p:cNvSpPr txBox="1">
            <a:spLocks/>
          </p:cNvSpPr>
          <p:nvPr/>
        </p:nvSpPr>
        <p:spPr>
          <a:xfrm>
            <a:off x="0" y="0"/>
            <a:ext cx="9098988" cy="764704"/>
          </a:xfrm>
          <a:prstGeom prst="rect">
            <a:avLst/>
          </a:prstGeom>
          <a:solidFill>
            <a:schemeClr val="accent5">
              <a:lumMod val="20000"/>
              <a:lumOff val="80000"/>
            </a:schemeClr>
          </a:solidFill>
          <a:ln w="28575">
            <a:solidFill>
              <a:schemeClr val="tx1"/>
            </a:solidFill>
          </a:ln>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Evaluation of social explanations of SZ</a:t>
            </a:r>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21919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8784976" cy="5360985"/>
          </a:xfrm>
        </p:spPr>
        <p:txBody>
          <a:bodyPr>
            <a:normAutofit fontScale="70000" lnSpcReduction="20000"/>
          </a:bodyPr>
          <a:lstStyle/>
          <a:p>
            <a:pPr marL="0" indent="0">
              <a:buNone/>
            </a:pPr>
            <a:r>
              <a:rPr lang="en-GB" b="1" dirty="0" smtClean="0"/>
              <a:t>+  </a:t>
            </a:r>
            <a:r>
              <a:rPr lang="en-GB" dirty="0" smtClean="0"/>
              <a:t> Allowed </a:t>
            </a:r>
            <a:r>
              <a:rPr lang="en-GB" dirty="0"/>
              <a:t>the </a:t>
            </a:r>
            <a:r>
              <a:rPr lang="en-GB" b="1" dirty="0"/>
              <a:t>development of CBT</a:t>
            </a:r>
            <a:r>
              <a:rPr lang="en-GB" dirty="0"/>
              <a:t>- effective and </a:t>
            </a:r>
            <a:r>
              <a:rPr lang="en-GB" dirty="0" smtClean="0"/>
              <a:t>appropriate </a:t>
            </a:r>
            <a:r>
              <a:rPr lang="en-GB" dirty="0"/>
              <a:t>therapy</a:t>
            </a:r>
            <a:r>
              <a:rPr lang="en-GB" dirty="0" smtClean="0"/>
              <a:t>.=</a:t>
            </a:r>
          </a:p>
          <a:p>
            <a:pPr marL="0" indent="0">
              <a:buNone/>
            </a:pPr>
            <a:r>
              <a:rPr lang="en-GB" b="1" dirty="0" smtClean="0"/>
              <a:t>+  </a:t>
            </a:r>
            <a:r>
              <a:rPr lang="en-GB" dirty="0" smtClean="0"/>
              <a:t> </a:t>
            </a:r>
            <a:r>
              <a:rPr lang="en-GB" b="1" dirty="0" smtClean="0"/>
              <a:t>Frith’s </a:t>
            </a:r>
            <a:r>
              <a:rPr lang="en-GB" b="1" dirty="0"/>
              <a:t>model has received some </a:t>
            </a:r>
            <a:r>
              <a:rPr lang="en-GB" b="1" dirty="0" smtClean="0"/>
              <a:t>empirical support </a:t>
            </a:r>
            <a:r>
              <a:rPr lang="en-GB" dirty="0"/>
              <a:t>from studies demonstrating changes in blood flow to areas of the brain when schizophrenics perform certain kinds of cognitive tasks, </a:t>
            </a:r>
            <a:r>
              <a:rPr lang="en-GB" dirty="0" smtClean="0"/>
              <a:t>and from </a:t>
            </a:r>
            <a:r>
              <a:rPr lang="en-GB" dirty="0"/>
              <a:t>Neufeld (1978). (Compared cognitive processes of SZs and a control group. </a:t>
            </a:r>
            <a:r>
              <a:rPr lang="en-GB" dirty="0" err="1"/>
              <a:t>Sz</a:t>
            </a:r>
            <a:r>
              <a:rPr lang="en-GB" dirty="0"/>
              <a:t> took longer to encode stimuli and showed ST memory </a:t>
            </a:r>
            <a:r>
              <a:rPr lang="en-GB" dirty="0" smtClean="0"/>
              <a:t>problems, </a:t>
            </a:r>
            <a:r>
              <a:rPr lang="en-GB" dirty="0"/>
              <a:t>suggests that their ability to process info was impaired</a:t>
            </a:r>
            <a:r>
              <a:rPr lang="en-GB" dirty="0" smtClean="0"/>
              <a:t>), BUT </a:t>
            </a:r>
            <a:r>
              <a:rPr lang="en-GB" dirty="0"/>
              <a:t>research support is as of yet </a:t>
            </a:r>
            <a:r>
              <a:rPr lang="en-GB" dirty="0" smtClean="0"/>
              <a:t>far </a:t>
            </a:r>
            <a:r>
              <a:rPr lang="en-GB" dirty="0"/>
              <a:t>from conclusive</a:t>
            </a:r>
            <a:r>
              <a:rPr lang="en-GB" dirty="0" smtClean="0"/>
              <a:t>.</a:t>
            </a:r>
            <a:endParaRPr lang="en-GB" dirty="0"/>
          </a:p>
          <a:p>
            <a:pPr>
              <a:buFontTx/>
              <a:buChar char="-"/>
            </a:pPr>
            <a:r>
              <a:rPr lang="en-GB" dirty="0" smtClean="0"/>
              <a:t>Problems with </a:t>
            </a:r>
            <a:r>
              <a:rPr lang="en-GB" dirty="0"/>
              <a:t>disentangling </a:t>
            </a:r>
            <a:r>
              <a:rPr lang="en-GB" b="1" dirty="0"/>
              <a:t>cause and effect </a:t>
            </a:r>
            <a:r>
              <a:rPr lang="en-GB" dirty="0" smtClean="0"/>
              <a:t>(e.g. </a:t>
            </a:r>
            <a:r>
              <a:rPr lang="en-GB" dirty="0"/>
              <a:t>does faulty thinking </a:t>
            </a:r>
            <a:r>
              <a:rPr lang="en-GB" dirty="0" smtClean="0"/>
              <a:t>cause schizophrenia </a:t>
            </a:r>
            <a:r>
              <a:rPr lang="en-GB" dirty="0"/>
              <a:t>or vice versa</a:t>
            </a:r>
            <a:r>
              <a:rPr lang="en-GB" dirty="0" smtClean="0"/>
              <a:t>?)</a:t>
            </a:r>
          </a:p>
          <a:p>
            <a:pPr>
              <a:buFontTx/>
              <a:buChar char="-"/>
            </a:pPr>
            <a:r>
              <a:rPr lang="en-GB" dirty="0" smtClean="0"/>
              <a:t>Cognitive explanations alone are </a:t>
            </a:r>
            <a:r>
              <a:rPr lang="en-GB" b="1" dirty="0" smtClean="0"/>
              <a:t>descriptive of the symptoms, rather than explanatory </a:t>
            </a:r>
            <a:r>
              <a:rPr lang="en-GB" dirty="0" smtClean="0"/>
              <a:t>of original cause. (However, cognitive explanations of SZ generally </a:t>
            </a:r>
            <a:r>
              <a:rPr lang="en-GB" i="1" dirty="0" smtClean="0"/>
              <a:t>assume underlying biological brain abnormalities</a:t>
            </a:r>
            <a:r>
              <a:rPr lang="en-GB" dirty="0" smtClean="0"/>
              <a:t> lead to the cognitive malfunctioning's – therefore when combined with biological ideas e.g. genetics, can explain cause, AND does not ignore the strong empirical evidence for biological explanations).</a:t>
            </a:r>
          </a:p>
        </p:txBody>
      </p:sp>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5" name="Title 1"/>
          <p:cNvSpPr txBox="1">
            <a:spLocks/>
          </p:cNvSpPr>
          <p:nvPr/>
        </p:nvSpPr>
        <p:spPr>
          <a:xfrm>
            <a:off x="0" y="0"/>
            <a:ext cx="9098988" cy="548680"/>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Evaluation of </a:t>
            </a:r>
            <a:r>
              <a:rPr lang="en-GB" b="1" dirty="0" smtClean="0">
                <a:solidFill>
                  <a:prstClr val="black"/>
                </a:solidFill>
                <a:latin typeface="Comic Sans MS" panose="030F0702030302020204" pitchFamily="66" charset="0"/>
              </a:rPr>
              <a:t>cognitive</a:t>
            </a:r>
            <a:r>
              <a:rPr lang="en-GB" dirty="0" smtClean="0">
                <a:solidFill>
                  <a:prstClr val="black"/>
                </a:solidFill>
                <a:latin typeface="Comic Sans MS" panose="030F0702030302020204" pitchFamily="66" charset="0"/>
              </a:rPr>
              <a:t> explanations of SZ</a:t>
            </a:r>
            <a:endParaRPr lang="en-GB" dirty="0">
              <a:solidFill>
                <a:prstClr val="black"/>
              </a:solidFill>
              <a:latin typeface="Comic Sans MS" panose="030F0702030302020204" pitchFamily="66"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328" y="299104"/>
            <a:ext cx="998653" cy="103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6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012" y="1794489"/>
            <a:ext cx="9098988" cy="4525963"/>
          </a:xfrm>
        </p:spPr>
        <p:txBody>
          <a:bodyPr/>
          <a:lstStyle/>
          <a:p>
            <a:pPr marL="0" indent="0">
              <a:buNone/>
            </a:pPr>
            <a:r>
              <a:rPr lang="en-GB" dirty="0" smtClean="0"/>
              <a:t>Both usually used in </a:t>
            </a:r>
            <a:r>
              <a:rPr lang="en-GB" u="sng" dirty="0" smtClean="0"/>
              <a:t>conjunction</a:t>
            </a:r>
            <a:r>
              <a:rPr lang="en-GB" dirty="0" smtClean="0"/>
              <a:t> with antipsychotics.</a:t>
            </a:r>
            <a:endParaRPr lang="en-GB" dirty="0"/>
          </a:p>
        </p:txBody>
      </p:sp>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5" name="Title 1"/>
          <p:cNvSpPr txBox="1">
            <a:spLocks/>
          </p:cNvSpPr>
          <p:nvPr/>
        </p:nvSpPr>
        <p:spPr>
          <a:xfrm>
            <a:off x="11832" y="2636912"/>
            <a:ext cx="9098988" cy="692696"/>
          </a:xfrm>
          <a:prstGeom prst="rect">
            <a:avLst/>
          </a:prstGeom>
          <a:solidFill>
            <a:schemeClr val="bg1"/>
          </a:solidFill>
          <a:ln w="285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Psychological </a:t>
            </a:r>
            <a:r>
              <a:rPr lang="en-GB" sz="3600" b="1" dirty="0" smtClean="0">
                <a:solidFill>
                  <a:prstClr val="black"/>
                </a:solidFill>
                <a:latin typeface="Comic Sans MS" panose="030F0702030302020204" pitchFamily="66" charset="0"/>
              </a:rPr>
              <a:t>therapies</a:t>
            </a:r>
            <a:r>
              <a:rPr lang="en-GB" sz="3600" dirty="0" smtClean="0">
                <a:solidFill>
                  <a:prstClr val="black"/>
                </a:solidFill>
                <a:latin typeface="Comic Sans MS" panose="030F0702030302020204" pitchFamily="66" charset="0"/>
              </a:rPr>
              <a:t> for SZ</a:t>
            </a:r>
            <a:endParaRPr lang="en-GB" sz="3600" dirty="0">
              <a:solidFill>
                <a:prstClr val="black"/>
              </a:solidFill>
              <a:latin typeface="Comic Sans MS" panose="030F0702030302020204" pitchFamily="66" charset="0"/>
            </a:endParaRPr>
          </a:p>
        </p:txBody>
      </p:sp>
      <p:sp>
        <p:nvSpPr>
          <p:cNvPr id="6" name="Oval 5"/>
          <p:cNvSpPr/>
          <p:nvPr/>
        </p:nvSpPr>
        <p:spPr>
          <a:xfrm>
            <a:off x="1691680" y="260648"/>
            <a:ext cx="5472608"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latin typeface="Comic Sans MS" panose="030F0702030302020204" pitchFamily="66" charset="0"/>
              </a:rPr>
              <a:t>Family intervention therapy</a:t>
            </a:r>
            <a:endParaRPr lang="en-GB" sz="2400" b="1" dirty="0">
              <a:latin typeface="Comic Sans MS" panose="030F0702030302020204" pitchFamily="66" charset="0"/>
            </a:endParaRPr>
          </a:p>
        </p:txBody>
      </p:sp>
      <p:sp>
        <p:nvSpPr>
          <p:cNvPr id="7" name="Oval 6"/>
          <p:cNvSpPr/>
          <p:nvPr/>
        </p:nvSpPr>
        <p:spPr>
          <a:xfrm>
            <a:off x="1691680" y="3789040"/>
            <a:ext cx="5472608" cy="14401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smtClean="0">
                <a:latin typeface="Comic Sans MS" panose="030F0702030302020204" pitchFamily="66" charset="0"/>
              </a:rPr>
              <a:t>CBT and MBCT</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2667081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6" name="Title 1"/>
          <p:cNvSpPr txBox="1">
            <a:spLocks/>
          </p:cNvSpPr>
          <p:nvPr/>
        </p:nvSpPr>
        <p:spPr>
          <a:xfrm>
            <a:off x="0" y="0"/>
            <a:ext cx="9098988" cy="476672"/>
          </a:xfrm>
          <a:prstGeom prst="rect">
            <a:avLst/>
          </a:prstGeom>
          <a:solidFill>
            <a:schemeClr val="bg1"/>
          </a:solidFill>
          <a:ln w="28575">
            <a:solidFill>
              <a:schemeClr val="tx1"/>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Psychological </a:t>
            </a:r>
            <a:r>
              <a:rPr lang="en-GB" sz="3600" b="1" dirty="0" smtClean="0">
                <a:solidFill>
                  <a:prstClr val="black"/>
                </a:solidFill>
                <a:latin typeface="Comic Sans MS" panose="030F0702030302020204" pitchFamily="66" charset="0"/>
              </a:rPr>
              <a:t>therapies</a:t>
            </a:r>
            <a:r>
              <a:rPr lang="en-GB" sz="3600" dirty="0" smtClean="0">
                <a:solidFill>
                  <a:prstClr val="black"/>
                </a:solidFill>
                <a:latin typeface="Comic Sans MS" panose="030F0702030302020204" pitchFamily="66" charset="0"/>
              </a:rPr>
              <a:t> for SZ</a:t>
            </a:r>
            <a:endParaRPr lang="en-GB" sz="3600" dirty="0">
              <a:solidFill>
                <a:prstClr val="black"/>
              </a:solidFill>
              <a:latin typeface="Comic Sans MS" panose="030F0702030302020204" pitchFamily="66" charset="0"/>
            </a:endParaRPr>
          </a:p>
        </p:txBody>
      </p:sp>
      <p:sp>
        <p:nvSpPr>
          <p:cNvPr id="7" name="Rectangle 6"/>
          <p:cNvSpPr/>
          <p:nvPr/>
        </p:nvSpPr>
        <p:spPr>
          <a:xfrm>
            <a:off x="179512" y="620688"/>
            <a:ext cx="5688632" cy="50405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solidFill>
                  <a:schemeClr val="tx1"/>
                </a:solidFill>
                <a:latin typeface="Comic Sans MS" panose="030F0702030302020204" pitchFamily="66" charset="0"/>
              </a:rPr>
              <a:t>Family intervention therapy</a:t>
            </a:r>
          </a:p>
          <a:p>
            <a:pPr algn="ctr"/>
            <a:r>
              <a:rPr lang="en-GB" sz="2000" dirty="0" smtClean="0">
                <a:solidFill>
                  <a:schemeClr val="tx1"/>
                </a:solidFill>
                <a:latin typeface="Comic Sans MS" panose="030F0702030302020204" pitchFamily="66" charset="0"/>
              </a:rPr>
              <a:t>Aims to reduce EE in the family (and thus relapse) by educating family members about disorder, how to manage it etc. and improving communication styles and discussing problems between family members and the patient.</a:t>
            </a:r>
          </a:p>
          <a:p>
            <a:pPr algn="ctr"/>
            <a:r>
              <a:rPr lang="en-GB" sz="2000" i="1" u="sng" dirty="0" smtClean="0">
                <a:solidFill>
                  <a:schemeClr val="tx1"/>
                </a:solidFill>
                <a:latin typeface="Comic Sans MS" panose="030F0702030302020204" pitchFamily="66" charset="0"/>
              </a:rPr>
              <a:t>Effective?</a:t>
            </a:r>
          </a:p>
          <a:p>
            <a:pPr algn="ctr"/>
            <a:r>
              <a:rPr lang="en-GB" sz="2000" dirty="0" smtClean="0">
                <a:solidFill>
                  <a:schemeClr val="tx1"/>
                </a:solidFill>
                <a:latin typeface="Comic Sans MS" panose="030F0702030302020204" pitchFamily="66" charset="0"/>
              </a:rPr>
              <a:t>+ </a:t>
            </a:r>
            <a:r>
              <a:rPr lang="en-GB" sz="2000" dirty="0" err="1" smtClean="0">
                <a:solidFill>
                  <a:schemeClr val="tx1"/>
                </a:solidFill>
                <a:latin typeface="Comic Sans MS" panose="030F0702030302020204" pitchFamily="66" charset="0"/>
              </a:rPr>
              <a:t>Pharoah</a:t>
            </a:r>
            <a:r>
              <a:rPr lang="en-GB" sz="2000" dirty="0" smtClean="0">
                <a:solidFill>
                  <a:schemeClr val="tx1"/>
                </a:solidFill>
                <a:latin typeface="Comic Sans MS" panose="030F0702030302020204" pitchFamily="66" charset="0"/>
              </a:rPr>
              <a:t> et al (2003) meta-analysis found significant reductions in relapse rates in patients who had undergone the therapy.</a:t>
            </a:r>
          </a:p>
          <a:p>
            <a:pPr algn="ctr"/>
            <a:r>
              <a:rPr lang="en-GB" sz="2000" i="1" u="sng" dirty="0" smtClean="0">
                <a:solidFill>
                  <a:schemeClr val="tx1"/>
                </a:solidFill>
                <a:latin typeface="Comic Sans MS" panose="030F0702030302020204" pitchFamily="66" charset="0"/>
              </a:rPr>
              <a:t>Appropriate?</a:t>
            </a:r>
          </a:p>
          <a:p>
            <a:pPr algn="ctr"/>
            <a:r>
              <a:rPr lang="en-GB" sz="2000" dirty="0" smtClean="0">
                <a:solidFill>
                  <a:schemeClr val="tx1"/>
                </a:solidFill>
                <a:latin typeface="Comic Sans MS" panose="030F0702030302020204" pitchFamily="66" charset="0"/>
              </a:rPr>
              <a:t>+ Can educate families and patients about the disorder and thus increase drug taking compliance rates.</a:t>
            </a:r>
          </a:p>
          <a:p>
            <a:pPr algn="ctr"/>
            <a:r>
              <a:rPr lang="en-GB" sz="2000" dirty="0" smtClean="0">
                <a:solidFill>
                  <a:schemeClr val="tx1"/>
                </a:solidFill>
                <a:latin typeface="Comic Sans MS" panose="030F0702030302020204" pitchFamily="66" charset="0"/>
              </a:rPr>
              <a:t>- Not useful for patients with families unwilling to help.</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2508">
            <a:off x="5746738" y="1196752"/>
            <a:ext cx="3381385" cy="241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195810">
            <a:off x="6575395" y="3501008"/>
            <a:ext cx="1724070" cy="200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6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7" y="2059536"/>
            <a:ext cx="9128123" cy="3734730"/>
          </a:xfrm>
        </p:spPr>
        <p:txBody>
          <a:bodyPr>
            <a:normAutofit fontScale="70000" lnSpcReduction="20000"/>
          </a:bodyPr>
          <a:lstStyle/>
          <a:p>
            <a:pPr marL="0" indent="0">
              <a:buNone/>
            </a:pPr>
            <a:r>
              <a:rPr lang="en-GB" sz="4000" b="1" i="1" u="sng" dirty="0" smtClean="0"/>
              <a:t>Effective?</a:t>
            </a:r>
          </a:p>
          <a:p>
            <a:pPr marL="0" indent="0">
              <a:buNone/>
            </a:pPr>
            <a:r>
              <a:rPr lang="en-GB" sz="2900" b="1" dirty="0" smtClean="0"/>
              <a:t>+ </a:t>
            </a:r>
            <a:r>
              <a:rPr lang="en-GB" dirty="0" smtClean="0"/>
              <a:t>Several </a:t>
            </a:r>
            <a:r>
              <a:rPr lang="en-GB" b="1" dirty="0" smtClean="0"/>
              <a:t>empirical studies </a:t>
            </a:r>
            <a:r>
              <a:rPr lang="en-GB" dirty="0"/>
              <a:t>have demonstrated the effectiveness of </a:t>
            </a:r>
            <a:r>
              <a:rPr lang="en-GB" dirty="0" smtClean="0"/>
              <a:t>CBT, </a:t>
            </a:r>
            <a:r>
              <a:rPr lang="en-GB" dirty="0"/>
              <a:t>especially with drug resistant patients. </a:t>
            </a:r>
            <a:r>
              <a:rPr lang="en-GB" dirty="0" smtClean="0"/>
              <a:t>e.g</a:t>
            </a:r>
            <a:r>
              <a:rPr lang="en-GB" dirty="0"/>
              <a:t>. </a:t>
            </a:r>
            <a:r>
              <a:rPr lang="en-GB" b="1" dirty="0"/>
              <a:t>Gould et al. (2001) </a:t>
            </a:r>
            <a:r>
              <a:rPr lang="en-GB" dirty="0"/>
              <a:t>meta-analysis found significant decrease in the positive symptoms of schizophrenia post-treatment. </a:t>
            </a:r>
            <a:r>
              <a:rPr lang="en-GB" dirty="0" smtClean="0"/>
              <a:t>(However</a:t>
            </a:r>
            <a:r>
              <a:rPr lang="en-GB" dirty="0"/>
              <a:t>, </a:t>
            </a:r>
            <a:r>
              <a:rPr lang="en-GB" dirty="0" smtClean="0"/>
              <a:t>patients in all 7 meta studies on antipsychotics at the same time, might influence the effectiveness of the </a:t>
            </a:r>
            <a:r>
              <a:rPr lang="en-GB" dirty="0"/>
              <a:t>CBT). </a:t>
            </a:r>
            <a:r>
              <a:rPr lang="en-GB" b="1" dirty="0" err="1"/>
              <a:t>Garety</a:t>
            </a:r>
            <a:r>
              <a:rPr lang="en-GB" b="1" dirty="0"/>
              <a:t> (1997) </a:t>
            </a:r>
            <a:r>
              <a:rPr lang="en-GB" dirty="0"/>
              <a:t>significant improvements in 60 drug resistant patients when CBT was combined with drugs.</a:t>
            </a:r>
            <a:endParaRPr lang="en-GB" dirty="0" smtClean="0"/>
          </a:p>
          <a:p>
            <a:pPr marL="0" indent="0">
              <a:buNone/>
            </a:pPr>
            <a:r>
              <a:rPr lang="en-GB" b="1" dirty="0" smtClean="0"/>
              <a:t>+</a:t>
            </a:r>
            <a:r>
              <a:rPr lang="en-GB" dirty="0" smtClean="0"/>
              <a:t> </a:t>
            </a:r>
            <a:r>
              <a:rPr lang="en-GB" b="1" dirty="0"/>
              <a:t>Drury et al (1996) </a:t>
            </a:r>
            <a:r>
              <a:rPr lang="en-GB" dirty="0"/>
              <a:t>faster reduction in positive symptoms for patients receiving CBT than those on a social </a:t>
            </a:r>
            <a:r>
              <a:rPr lang="en-GB" dirty="0" smtClean="0"/>
              <a:t>treatments</a:t>
            </a:r>
          </a:p>
          <a:p>
            <a:pPr marL="0" indent="0">
              <a:buNone/>
            </a:pPr>
            <a:r>
              <a:rPr lang="en-GB" b="1" dirty="0" smtClean="0"/>
              <a:t>+</a:t>
            </a:r>
            <a:r>
              <a:rPr lang="en-GB" dirty="0" smtClean="0"/>
              <a:t>  CBT has lower </a:t>
            </a:r>
            <a:r>
              <a:rPr lang="en-GB" dirty="0"/>
              <a:t>drop-out rates and greater patient </a:t>
            </a:r>
            <a:r>
              <a:rPr lang="en-GB" dirty="0" smtClean="0"/>
              <a:t>satisfaction than other forms of therapy </a:t>
            </a:r>
            <a:r>
              <a:rPr lang="en-GB" b="1" dirty="0" smtClean="0"/>
              <a:t>(</a:t>
            </a:r>
            <a:r>
              <a:rPr lang="en-GB" b="1" dirty="0" err="1" smtClean="0"/>
              <a:t>Kuipers</a:t>
            </a:r>
            <a:r>
              <a:rPr lang="en-GB" b="1" dirty="0" smtClean="0"/>
              <a:t> </a:t>
            </a:r>
            <a:r>
              <a:rPr lang="en-GB" b="1" dirty="0"/>
              <a:t>et al. 1997).</a:t>
            </a:r>
          </a:p>
          <a:p>
            <a:pPr marL="0" indent="0">
              <a:buNone/>
            </a:pPr>
            <a:endParaRPr lang="en-GB" dirty="0"/>
          </a:p>
          <a:p>
            <a:pPr marL="0" indent="0">
              <a:buNone/>
            </a:pPr>
            <a:endParaRPr lang="en-GB" dirty="0"/>
          </a:p>
        </p:txBody>
      </p:sp>
      <p:sp>
        <p:nvSpPr>
          <p:cNvPr id="5" name="TextBox 4"/>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4" name="Oval 3"/>
          <p:cNvSpPr/>
          <p:nvPr/>
        </p:nvSpPr>
        <p:spPr>
          <a:xfrm rot="20568155">
            <a:off x="40618" y="233214"/>
            <a:ext cx="1512168" cy="93610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4400" b="1" dirty="0" smtClean="0"/>
              <a:t>CBT</a:t>
            </a:r>
            <a:endParaRPr lang="en-GB"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399" y="30592"/>
            <a:ext cx="2309896" cy="223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75656" y="28211"/>
            <a:ext cx="6408712" cy="2031325"/>
          </a:xfrm>
          <a:prstGeom prst="rect">
            <a:avLst/>
          </a:prstGeom>
        </p:spPr>
        <p:txBody>
          <a:bodyPr wrap="square">
            <a:spAutoFit/>
          </a:bodyPr>
          <a:lstStyle/>
          <a:p>
            <a:r>
              <a:rPr lang="en-GB" b="1" dirty="0">
                <a:latin typeface="Comic Sans MS" panose="030F0702030302020204" pitchFamily="66" charset="0"/>
              </a:rPr>
              <a:t>CBT </a:t>
            </a:r>
            <a:r>
              <a:rPr lang="en-GB" b="1" dirty="0" smtClean="0">
                <a:latin typeface="Comic Sans MS" panose="030F0702030302020204" pitchFamily="66" charset="0"/>
              </a:rPr>
              <a:t>adjusts </a:t>
            </a:r>
            <a:r>
              <a:rPr lang="en-GB" b="1" dirty="0">
                <a:latin typeface="Comic Sans MS" panose="030F0702030302020204" pitchFamily="66" charset="0"/>
              </a:rPr>
              <a:t>faulty thinking patterns and </a:t>
            </a:r>
            <a:r>
              <a:rPr lang="en-GB" b="1" dirty="0" smtClean="0">
                <a:latin typeface="Comic Sans MS" panose="030F0702030302020204" pitchFamily="66" charset="0"/>
              </a:rPr>
              <a:t>beliefs.</a:t>
            </a:r>
            <a:endParaRPr lang="en-GB" b="1" dirty="0">
              <a:latin typeface="Comic Sans MS" panose="030F0702030302020204" pitchFamily="66" charset="0"/>
            </a:endParaRPr>
          </a:p>
          <a:p>
            <a:r>
              <a:rPr lang="en-GB" dirty="0">
                <a:latin typeface="Comic Sans MS" panose="030F0702030302020204" pitchFamily="66" charset="0"/>
              </a:rPr>
              <a:t>Taught to:</a:t>
            </a:r>
          </a:p>
          <a:p>
            <a:pPr marL="285750" indent="-285750">
              <a:buFont typeface="Arial" panose="020B0604020202020204" pitchFamily="34" charset="0"/>
              <a:buChar char="•"/>
            </a:pPr>
            <a:r>
              <a:rPr lang="en-GB" dirty="0">
                <a:latin typeface="Comic Sans MS" panose="030F0702030302020204" pitchFamily="66" charset="0"/>
              </a:rPr>
              <a:t>Trace back origin of </a:t>
            </a:r>
            <a:r>
              <a:rPr lang="en-GB" dirty="0" smtClean="0">
                <a:latin typeface="Comic Sans MS" panose="030F0702030302020204" pitchFamily="66" charset="0"/>
              </a:rPr>
              <a:t>symptoms</a:t>
            </a:r>
          </a:p>
          <a:p>
            <a:pPr marL="285750" indent="-285750">
              <a:buFont typeface="Arial" panose="020B0604020202020204" pitchFamily="34" charset="0"/>
              <a:buChar char="•"/>
            </a:pPr>
            <a:r>
              <a:rPr lang="en-GB" dirty="0" smtClean="0">
                <a:latin typeface="Comic Sans MS" panose="030F0702030302020204" pitchFamily="66" charset="0"/>
              </a:rPr>
              <a:t>Evaluate </a:t>
            </a:r>
            <a:r>
              <a:rPr lang="en-GB" dirty="0">
                <a:latin typeface="Comic Sans MS" panose="030F0702030302020204" pitchFamily="66" charset="0"/>
              </a:rPr>
              <a:t>content of </a:t>
            </a:r>
            <a:r>
              <a:rPr lang="en-GB" dirty="0" smtClean="0">
                <a:latin typeface="Comic Sans MS" panose="030F0702030302020204" pitchFamily="66" charset="0"/>
              </a:rPr>
              <a:t>delusions</a:t>
            </a:r>
          </a:p>
          <a:p>
            <a:pPr marL="285750" indent="-285750">
              <a:buFont typeface="Arial" panose="020B0604020202020204" pitchFamily="34" charset="0"/>
              <a:buChar char="•"/>
            </a:pPr>
            <a:r>
              <a:rPr lang="en-GB" dirty="0" smtClean="0">
                <a:latin typeface="Comic Sans MS" panose="030F0702030302020204" pitchFamily="66" charset="0"/>
              </a:rPr>
              <a:t>Rationally test </a:t>
            </a:r>
            <a:r>
              <a:rPr lang="en-GB" dirty="0">
                <a:latin typeface="Comic Sans MS" panose="030F0702030302020204" pitchFamily="66" charset="0"/>
              </a:rPr>
              <a:t>validity of faulty beliefs</a:t>
            </a:r>
          </a:p>
          <a:p>
            <a:r>
              <a:rPr lang="en-GB" dirty="0" smtClean="0">
                <a:latin typeface="Comic Sans MS" panose="030F0702030302020204" pitchFamily="66" charset="0"/>
              </a:rPr>
              <a:t>Patients </a:t>
            </a:r>
            <a:r>
              <a:rPr lang="en-GB" dirty="0">
                <a:latin typeface="Comic Sans MS" panose="030F0702030302020204" pitchFamily="66" charset="0"/>
              </a:rPr>
              <a:t>encouraged to come up with their own alternatives to previously maladaptive </a:t>
            </a:r>
            <a:r>
              <a:rPr lang="en-GB" dirty="0" smtClean="0">
                <a:latin typeface="Comic Sans MS" panose="030F0702030302020204" pitchFamily="66" charset="0"/>
              </a:rPr>
              <a:t>beliefs.</a:t>
            </a:r>
            <a:endParaRPr lang="en-GB" dirty="0">
              <a:latin typeface="Comic Sans MS" panose="030F0702030302020204" pitchFamily="66" charset="0"/>
            </a:endParaRPr>
          </a:p>
        </p:txBody>
      </p:sp>
    </p:spTree>
    <p:extLst>
      <p:ext uri="{BB962C8B-B14F-4D97-AF65-F5344CB8AC3E}">
        <p14:creationId xmlns:p14="http://schemas.microsoft.com/office/powerpoint/2010/main" val="6775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716373"/>
          </a:xfrm>
          <a:solidFill>
            <a:schemeClr val="bg1"/>
          </a:solidFill>
          <a:ln w="38100">
            <a:solidFill>
              <a:schemeClr val="tx1"/>
            </a:solidFill>
          </a:ln>
        </p:spPr>
        <p:txBody>
          <a:bodyPr>
            <a:normAutofit fontScale="90000"/>
          </a:bodyPr>
          <a:lstStyle/>
          <a:p>
            <a:r>
              <a:rPr lang="en-GB" dirty="0" smtClean="0">
                <a:latin typeface="Comic Sans MS" panose="030F0702030302020204" pitchFamily="66" charset="0"/>
              </a:rPr>
              <a:t>Evaluation (A02)</a:t>
            </a:r>
            <a:endParaRPr lang="en-GB" dirty="0">
              <a:latin typeface="Comic Sans MS" panose="030F0702030302020204" pitchFamily="66" charset="0"/>
            </a:endParaRPr>
          </a:p>
        </p:txBody>
      </p:sp>
      <p:sp>
        <p:nvSpPr>
          <p:cNvPr id="3" name="Content Placeholder 2"/>
          <p:cNvSpPr>
            <a:spLocks noGrp="1"/>
          </p:cNvSpPr>
          <p:nvPr>
            <p:ph idx="1"/>
          </p:nvPr>
        </p:nvSpPr>
        <p:spPr>
          <a:xfrm>
            <a:off x="441323" y="1052736"/>
            <a:ext cx="8229600" cy="4769647"/>
          </a:xfrm>
        </p:spPr>
        <p:txBody>
          <a:bodyPr>
            <a:normAutofit fontScale="85000" lnSpcReduction="10000"/>
          </a:bodyPr>
          <a:lstStyle/>
          <a:p>
            <a:pPr marL="0" indent="0">
              <a:buNone/>
            </a:pPr>
            <a:r>
              <a:rPr lang="en-GB" sz="3800" b="1" i="1" u="sng" dirty="0" smtClean="0">
                <a:latin typeface="Comic Sans MS" panose="030F0702030302020204" pitchFamily="66" charset="0"/>
              </a:rPr>
              <a:t>Appropriate?</a:t>
            </a:r>
          </a:p>
          <a:p>
            <a:pPr marL="0" indent="0">
              <a:buNone/>
            </a:pPr>
            <a:r>
              <a:rPr lang="en-GB" b="1" dirty="0" smtClean="0">
                <a:latin typeface="Comic Sans MS" panose="030F0702030302020204" pitchFamily="66" charset="0"/>
              </a:rPr>
              <a:t>+ </a:t>
            </a:r>
            <a:r>
              <a:rPr lang="en-GB" dirty="0" smtClean="0">
                <a:latin typeface="Comic Sans MS" panose="030F0702030302020204" pitchFamily="66" charset="0"/>
              </a:rPr>
              <a:t> </a:t>
            </a:r>
            <a:r>
              <a:rPr lang="en-GB" b="1" dirty="0" smtClean="0">
                <a:latin typeface="Comic Sans MS" panose="030F0702030302020204" pitchFamily="66" charset="0"/>
              </a:rPr>
              <a:t>Not </a:t>
            </a:r>
            <a:r>
              <a:rPr lang="en-GB" b="1" dirty="0">
                <a:latin typeface="Comic Sans MS" panose="030F0702030302020204" pitchFamily="66" charset="0"/>
              </a:rPr>
              <a:t>as ethically dubious </a:t>
            </a:r>
            <a:r>
              <a:rPr lang="en-GB" dirty="0">
                <a:latin typeface="Comic Sans MS" panose="030F0702030302020204" pitchFamily="66" charset="0"/>
              </a:rPr>
              <a:t>as other methods as it involves the active collaboration of the patient</a:t>
            </a:r>
          </a:p>
          <a:p>
            <a:pPr>
              <a:buFontTx/>
              <a:buChar char="-"/>
            </a:pPr>
            <a:r>
              <a:rPr lang="en-GB" b="1" dirty="0" smtClean="0">
                <a:latin typeface="Comic Sans MS" panose="030F0702030302020204" pitchFamily="66" charset="0"/>
              </a:rPr>
              <a:t>Financial constraints </a:t>
            </a:r>
            <a:r>
              <a:rPr lang="en-GB" dirty="0" smtClean="0">
                <a:latin typeface="Comic Sans MS" panose="030F0702030302020204" pitchFamily="66" charset="0"/>
              </a:rPr>
              <a:t>for those outside UK</a:t>
            </a:r>
          </a:p>
          <a:p>
            <a:pPr>
              <a:buFontTx/>
              <a:buChar char="-"/>
            </a:pPr>
            <a:r>
              <a:rPr lang="en-GB" b="1" dirty="0" smtClean="0">
                <a:latin typeface="Comic Sans MS" panose="030F0702030302020204" pitchFamily="66" charset="0"/>
              </a:rPr>
              <a:t>Can take time</a:t>
            </a:r>
            <a:r>
              <a:rPr lang="en-GB" dirty="0" smtClean="0">
                <a:latin typeface="Comic Sans MS" panose="030F0702030302020204" pitchFamily="66" charset="0"/>
              </a:rPr>
              <a:t> for treatment to work.</a:t>
            </a:r>
          </a:p>
          <a:p>
            <a:pPr>
              <a:buFontTx/>
              <a:buChar char="-"/>
            </a:pPr>
            <a:r>
              <a:rPr lang="en-GB" b="1" dirty="0" smtClean="0">
                <a:latin typeface="Comic Sans MS" panose="030F0702030302020204" pitchFamily="66" charset="0"/>
              </a:rPr>
              <a:t>Doesn’t </a:t>
            </a:r>
            <a:r>
              <a:rPr lang="en-GB" b="1" dirty="0">
                <a:latin typeface="Comic Sans MS" panose="030F0702030302020204" pitchFamily="66" charset="0"/>
              </a:rPr>
              <a:t>work for </a:t>
            </a:r>
            <a:r>
              <a:rPr lang="en-GB" dirty="0" smtClean="0">
                <a:latin typeface="Comic Sans MS" panose="030F0702030302020204" pitchFamily="66" charset="0"/>
                <a:hlinkClick r:id="rId2"/>
              </a:rPr>
              <a:t>everyone.</a:t>
            </a:r>
            <a:r>
              <a:rPr lang="en-GB" dirty="0" smtClean="0">
                <a:latin typeface="Comic Sans MS" panose="030F0702030302020204" pitchFamily="66" charset="0"/>
              </a:rPr>
              <a:t>  E.g. </a:t>
            </a:r>
            <a:r>
              <a:rPr lang="en-GB" dirty="0" err="1" smtClean="0">
                <a:latin typeface="Comic Sans MS" panose="030F0702030302020204" pitchFamily="66" charset="0"/>
              </a:rPr>
              <a:t>Kingdon</a:t>
            </a:r>
            <a:r>
              <a:rPr lang="en-GB" dirty="0" smtClean="0">
                <a:latin typeface="Comic Sans MS" panose="030F0702030302020204" pitchFamily="66" charset="0"/>
              </a:rPr>
              <a:t> &amp; </a:t>
            </a:r>
            <a:r>
              <a:rPr lang="en-GB" dirty="0" err="1" smtClean="0">
                <a:latin typeface="Comic Sans MS" panose="030F0702030302020204" pitchFamily="66" charset="0"/>
              </a:rPr>
              <a:t>Kirschen</a:t>
            </a:r>
            <a:r>
              <a:rPr lang="en-GB" dirty="0" smtClean="0">
                <a:latin typeface="Comic Sans MS" panose="030F0702030302020204" pitchFamily="66" charset="0"/>
              </a:rPr>
              <a:t> (2006) found CBT to be more unsuitable for older patients.</a:t>
            </a:r>
          </a:p>
          <a:p>
            <a:pPr>
              <a:buFontTx/>
              <a:buChar char="-"/>
            </a:pPr>
            <a:r>
              <a:rPr lang="en-GB" dirty="0" smtClean="0">
                <a:latin typeface="Comic Sans MS" panose="030F0702030302020204" pitchFamily="66" charset="0"/>
              </a:rPr>
              <a:t>Evidence has found </a:t>
            </a:r>
            <a:r>
              <a:rPr lang="en-GB" b="1" dirty="0" smtClean="0">
                <a:latin typeface="Comic Sans MS" panose="030F0702030302020204" pitchFamily="66" charset="0"/>
              </a:rPr>
              <a:t>more effective on positive </a:t>
            </a:r>
            <a:r>
              <a:rPr lang="en-GB" dirty="0" smtClean="0">
                <a:latin typeface="Comic Sans MS" panose="030F0702030302020204" pitchFamily="66" charset="0"/>
              </a:rPr>
              <a:t>symptoms than negative.</a:t>
            </a:r>
          </a:p>
          <a:p>
            <a:pPr>
              <a:buFontTx/>
              <a:buChar char="-"/>
            </a:pPr>
            <a:r>
              <a:rPr lang="en-GB" dirty="0" smtClean="0">
                <a:latin typeface="Comic Sans MS" panose="030F0702030302020204" pitchFamily="66" charset="0"/>
              </a:rPr>
              <a:t>‘Normalises’ symptoms </a:t>
            </a:r>
            <a:r>
              <a:rPr lang="en-GB" b="1" dirty="0" smtClean="0">
                <a:latin typeface="Comic Sans MS" panose="030F0702030302020204" pitchFamily="66" charset="0"/>
              </a:rPr>
              <a:t>but does not cure </a:t>
            </a:r>
            <a:r>
              <a:rPr lang="en-GB" dirty="0" smtClean="0">
                <a:latin typeface="Comic Sans MS" panose="030F0702030302020204" pitchFamily="66" charset="0"/>
              </a:rPr>
              <a:t>them</a:t>
            </a:r>
          </a:p>
          <a:p>
            <a:pPr marL="0" indent="0">
              <a:buNone/>
            </a:pPr>
            <a:endParaRPr lang="en-GB" dirty="0"/>
          </a:p>
          <a:p>
            <a:pPr marL="0" indent="0">
              <a:buNone/>
            </a:pPr>
            <a:endParaRPr lang="en-GB" dirty="0"/>
          </a:p>
        </p:txBody>
      </p:sp>
      <p:sp>
        <p:nvSpPr>
          <p:cNvPr id="4" name="TextBox 3"/>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5" name="Oval 4"/>
          <p:cNvSpPr/>
          <p:nvPr/>
        </p:nvSpPr>
        <p:spPr>
          <a:xfrm rot="20568155">
            <a:off x="213700" y="31222"/>
            <a:ext cx="1512168" cy="93610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4400" b="1" dirty="0" smtClean="0"/>
              <a:t>CBT</a:t>
            </a:r>
            <a:endParaRPr lang="en-GB" b="1" dirty="0"/>
          </a:p>
        </p:txBody>
      </p:sp>
    </p:spTree>
    <p:extLst>
      <p:ext uri="{BB962C8B-B14F-4D97-AF65-F5344CB8AC3E}">
        <p14:creationId xmlns:p14="http://schemas.microsoft.com/office/powerpoint/2010/main" val="1540627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229600" cy="4525963"/>
          </a:xfrm>
        </p:spPr>
        <p:txBody>
          <a:bodyPr>
            <a:normAutofit fontScale="85000" lnSpcReduction="10000"/>
          </a:bodyPr>
          <a:lstStyle/>
          <a:p>
            <a:pPr marL="0" indent="0">
              <a:buNone/>
            </a:pPr>
            <a:r>
              <a:rPr lang="en-GB" dirty="0" smtClean="0"/>
              <a:t>Read </a:t>
            </a:r>
            <a:r>
              <a:rPr lang="en-GB" dirty="0"/>
              <a:t>the boxes on </a:t>
            </a:r>
            <a:r>
              <a:rPr lang="en-GB" dirty="0" smtClean="0"/>
              <a:t>the far </a:t>
            </a:r>
            <a:r>
              <a:rPr lang="en-GB" dirty="0"/>
              <a:t>left-hand side of the </a:t>
            </a:r>
            <a:r>
              <a:rPr lang="en-GB" dirty="0" smtClean="0"/>
              <a:t>sheet you have been given, </a:t>
            </a:r>
            <a:r>
              <a:rPr lang="en-GB" dirty="0"/>
              <a:t>which outline </a:t>
            </a:r>
            <a:r>
              <a:rPr lang="en-GB" dirty="0" smtClean="0"/>
              <a:t>simple evaluation </a:t>
            </a:r>
            <a:r>
              <a:rPr lang="en-GB" dirty="0"/>
              <a:t>points. </a:t>
            </a:r>
            <a:endParaRPr lang="en-GB" dirty="0" smtClean="0"/>
          </a:p>
          <a:p>
            <a:pPr marL="0" indent="0">
              <a:buNone/>
            </a:pPr>
            <a:r>
              <a:rPr lang="en-GB" dirty="0" smtClean="0"/>
              <a:t>Highlight </a:t>
            </a:r>
            <a:r>
              <a:rPr lang="en-GB" dirty="0"/>
              <a:t>(or shade </a:t>
            </a:r>
            <a:r>
              <a:rPr lang="en-GB" dirty="0" smtClean="0"/>
              <a:t>in) each </a:t>
            </a:r>
            <a:r>
              <a:rPr lang="en-GB" dirty="0"/>
              <a:t>of the boxes in that column with a different </a:t>
            </a:r>
            <a:r>
              <a:rPr lang="en-GB" dirty="0" smtClean="0"/>
              <a:t>colour</a:t>
            </a:r>
            <a:r>
              <a:rPr lang="en-GB" dirty="0"/>
              <a:t>,</a:t>
            </a:r>
            <a:r>
              <a:rPr lang="en-GB" dirty="0" smtClean="0"/>
              <a:t> then </a:t>
            </a:r>
            <a:r>
              <a:rPr lang="en-GB" dirty="0"/>
              <a:t>read the boxes in </a:t>
            </a:r>
            <a:r>
              <a:rPr lang="en-GB" dirty="0" smtClean="0"/>
              <a:t>the next </a:t>
            </a:r>
            <a:r>
              <a:rPr lang="en-GB" dirty="0"/>
              <a:t>column. Each represents further explanation </a:t>
            </a:r>
            <a:r>
              <a:rPr lang="en-GB" dirty="0" smtClean="0"/>
              <a:t>and elaboration </a:t>
            </a:r>
            <a:r>
              <a:rPr lang="en-GB" dirty="0"/>
              <a:t>of one of the evaluation points, but </a:t>
            </a:r>
            <a:r>
              <a:rPr lang="en-GB" dirty="0" smtClean="0"/>
              <a:t>they are </a:t>
            </a:r>
            <a:r>
              <a:rPr lang="en-GB" dirty="0"/>
              <a:t>not in the same order. </a:t>
            </a:r>
            <a:endParaRPr lang="en-GB" dirty="0" smtClean="0"/>
          </a:p>
          <a:p>
            <a:pPr marL="0" indent="0">
              <a:buNone/>
            </a:pPr>
            <a:endParaRPr lang="en-GB" dirty="0"/>
          </a:p>
          <a:p>
            <a:pPr marL="0" indent="0">
              <a:buNone/>
            </a:pPr>
            <a:r>
              <a:rPr lang="en-GB" dirty="0" smtClean="0"/>
              <a:t>You need to highlight those </a:t>
            </a:r>
            <a:r>
              <a:rPr lang="en-GB" dirty="0"/>
              <a:t>boxes with the correct, </a:t>
            </a:r>
            <a:r>
              <a:rPr lang="en-GB" dirty="0" smtClean="0"/>
              <a:t>corresponding colour.</a:t>
            </a:r>
            <a:endParaRPr lang="en-GB" dirty="0"/>
          </a:p>
        </p:txBody>
      </p:sp>
      <p:sp>
        <p:nvSpPr>
          <p:cNvPr id="4" name="Title 1"/>
          <p:cNvSpPr txBox="1">
            <a:spLocks/>
          </p:cNvSpPr>
          <p:nvPr/>
        </p:nvSpPr>
        <p:spPr>
          <a:xfrm>
            <a:off x="457200" y="116632"/>
            <a:ext cx="8229600" cy="778098"/>
          </a:xfrm>
          <a:prstGeom prst="rect">
            <a:avLst/>
          </a:prstGeom>
          <a:solidFill>
            <a:schemeClr val="bg1"/>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A02 elaboration and depth…</a:t>
            </a:r>
            <a:endParaRPr lang="en-GB" dirty="0">
              <a:latin typeface="Comic Sans MS" panose="030F0702030302020204" pitchFamily="66" charset="0"/>
            </a:endParaRPr>
          </a:p>
        </p:txBody>
      </p:sp>
      <p:sp>
        <p:nvSpPr>
          <p:cNvPr id="5" name="TextBox 4"/>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Tree>
    <p:extLst>
      <p:ext uri="{BB962C8B-B14F-4D97-AF65-F5344CB8AC3E}">
        <p14:creationId xmlns:p14="http://schemas.microsoft.com/office/powerpoint/2010/main" val="420784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6" name="Title 1"/>
          <p:cNvSpPr txBox="1">
            <a:spLocks/>
          </p:cNvSpPr>
          <p:nvPr/>
        </p:nvSpPr>
        <p:spPr>
          <a:xfrm>
            <a:off x="0" y="0"/>
            <a:ext cx="9098988" cy="764704"/>
          </a:xfrm>
          <a:prstGeom prst="rect">
            <a:avLst/>
          </a:prstGeom>
          <a:solidFill>
            <a:schemeClr val="bg1"/>
          </a:solidFill>
          <a:ln w="28575">
            <a:solidFill>
              <a:schemeClr val="tx1"/>
            </a:solidFill>
          </a:ln>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Issues with classification and diagnosis</a:t>
            </a:r>
            <a:endParaRPr lang="en-GB" dirty="0">
              <a:solidFill>
                <a:prstClr val="black"/>
              </a:solidFill>
              <a:latin typeface="Comic Sans MS" panose="030F0702030302020204" pitchFamily="66" charset="0"/>
            </a:endParaRPr>
          </a:p>
        </p:txBody>
      </p:sp>
      <p:sp>
        <p:nvSpPr>
          <p:cNvPr id="7" name="Rounded Rectangle 6"/>
          <p:cNvSpPr/>
          <p:nvPr/>
        </p:nvSpPr>
        <p:spPr>
          <a:xfrm rot="21319852">
            <a:off x="127632" y="1768935"/>
            <a:ext cx="8856984" cy="260743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GB" sz="2000" dirty="0" smtClean="0">
                <a:solidFill>
                  <a:prstClr val="black"/>
                </a:solidFill>
                <a:latin typeface="Comic Sans MS" panose="030F0702030302020204" pitchFamily="66" charset="0"/>
              </a:rPr>
              <a:t>Unreliability of SZ diagnosis can be demonstrated by </a:t>
            </a:r>
            <a:r>
              <a:rPr lang="en-GB" sz="2000" b="1" dirty="0" err="1" smtClean="0">
                <a:solidFill>
                  <a:prstClr val="black"/>
                </a:solidFill>
                <a:latin typeface="Comic Sans MS" panose="030F0702030302020204" pitchFamily="66" charset="0"/>
              </a:rPr>
              <a:t>Rosenhan</a:t>
            </a:r>
            <a:r>
              <a:rPr lang="en-GB" sz="2000" b="1" dirty="0" smtClean="0">
                <a:solidFill>
                  <a:prstClr val="black"/>
                </a:solidFill>
                <a:latin typeface="Comic Sans MS" panose="030F0702030302020204" pitchFamily="66" charset="0"/>
              </a:rPr>
              <a:t> </a:t>
            </a:r>
            <a:r>
              <a:rPr lang="en-GB" sz="2000" b="1" dirty="0">
                <a:solidFill>
                  <a:prstClr val="black"/>
                </a:solidFill>
                <a:latin typeface="Comic Sans MS" panose="030F0702030302020204" pitchFamily="66" charset="0"/>
              </a:rPr>
              <a:t>(1973</a:t>
            </a:r>
            <a:r>
              <a:rPr lang="en-GB" sz="2000" b="1" dirty="0" smtClean="0">
                <a:solidFill>
                  <a:prstClr val="black"/>
                </a:solidFill>
                <a:latin typeface="Comic Sans MS" panose="030F0702030302020204" pitchFamily="66" charset="0"/>
              </a:rPr>
              <a:t>) </a:t>
            </a:r>
            <a:r>
              <a:rPr lang="en-GB" sz="2000" dirty="0" smtClean="0">
                <a:solidFill>
                  <a:prstClr val="black"/>
                </a:solidFill>
                <a:latin typeface="Comic Sans MS" panose="030F0702030302020204" pitchFamily="66" charset="0"/>
              </a:rPr>
              <a:t>who</a:t>
            </a:r>
            <a:r>
              <a:rPr lang="en-GB" sz="2000" b="1" dirty="0" smtClean="0">
                <a:solidFill>
                  <a:prstClr val="black"/>
                </a:solidFill>
                <a:latin typeface="Comic Sans MS" panose="030F0702030302020204" pitchFamily="66" charset="0"/>
              </a:rPr>
              <a:t> </a:t>
            </a:r>
            <a:r>
              <a:rPr lang="en-GB" sz="2000" dirty="0">
                <a:solidFill>
                  <a:prstClr val="black"/>
                </a:solidFill>
                <a:latin typeface="Comic Sans MS" panose="030F0702030302020204" pitchFamily="66" charset="0"/>
              </a:rPr>
              <a:t>showed that healthy ‘</a:t>
            </a:r>
            <a:r>
              <a:rPr lang="en-GB" sz="2000" i="1" dirty="0" err="1">
                <a:solidFill>
                  <a:prstClr val="black"/>
                </a:solidFill>
                <a:latin typeface="Comic Sans MS" panose="030F0702030302020204" pitchFamily="66" charset="0"/>
              </a:rPr>
              <a:t>pseudopatients</a:t>
            </a:r>
            <a:r>
              <a:rPr lang="en-GB" sz="2000" dirty="0">
                <a:solidFill>
                  <a:prstClr val="black"/>
                </a:solidFill>
                <a:latin typeface="Comic Sans MS" panose="030F0702030302020204" pitchFamily="66" charset="0"/>
              </a:rPr>
              <a:t>’ could </a:t>
            </a:r>
            <a:r>
              <a:rPr lang="en-GB" sz="2000" dirty="0" smtClean="0">
                <a:solidFill>
                  <a:prstClr val="black"/>
                </a:solidFill>
                <a:latin typeface="Comic Sans MS" panose="030F0702030302020204" pitchFamily="66" charset="0"/>
              </a:rPr>
              <a:t>be diagnosed and gain </a:t>
            </a:r>
            <a:r>
              <a:rPr lang="en-GB" sz="2000" dirty="0">
                <a:solidFill>
                  <a:prstClr val="black"/>
                </a:solidFill>
                <a:latin typeface="Comic Sans MS" panose="030F0702030302020204" pitchFamily="66" charset="0"/>
              </a:rPr>
              <a:t>admission to </a:t>
            </a:r>
            <a:r>
              <a:rPr lang="en-GB" sz="2000" dirty="0" smtClean="0">
                <a:solidFill>
                  <a:prstClr val="black"/>
                </a:solidFill>
                <a:latin typeface="Comic Sans MS" panose="030F0702030302020204" pitchFamily="66" charset="0"/>
              </a:rPr>
              <a:t>a psychiatric </a:t>
            </a:r>
            <a:r>
              <a:rPr lang="en-GB" sz="2000" dirty="0">
                <a:solidFill>
                  <a:prstClr val="black"/>
                </a:solidFill>
                <a:latin typeface="Comic Sans MS" panose="030F0702030302020204" pitchFamily="66" charset="0"/>
              </a:rPr>
              <a:t>hospital by pretending to have auditory </a:t>
            </a:r>
            <a:r>
              <a:rPr lang="en-GB" sz="2000" dirty="0" smtClean="0">
                <a:solidFill>
                  <a:prstClr val="black"/>
                </a:solidFill>
                <a:latin typeface="Comic Sans MS" panose="030F0702030302020204" pitchFamily="66" charset="0"/>
              </a:rPr>
              <a:t>hallucinations. </a:t>
            </a:r>
          </a:p>
          <a:p>
            <a:r>
              <a:rPr lang="en-GB" sz="2000" dirty="0" smtClean="0">
                <a:solidFill>
                  <a:prstClr val="black"/>
                </a:solidFill>
                <a:latin typeface="Comic Sans MS" panose="030F0702030302020204" pitchFamily="66" charset="0"/>
              </a:rPr>
              <a:t>Also that real patients diagnosis could be missed and deemed ‘pseudo patients’ by </a:t>
            </a:r>
            <a:r>
              <a:rPr lang="en-GB" sz="2000" dirty="0">
                <a:solidFill>
                  <a:prstClr val="black"/>
                </a:solidFill>
                <a:latin typeface="Comic Sans MS" panose="030F0702030302020204" pitchFamily="66" charset="0"/>
              </a:rPr>
              <a:t>institutions. </a:t>
            </a:r>
          </a:p>
          <a:p>
            <a:endParaRPr lang="en-GB" sz="2000" dirty="0">
              <a:solidFill>
                <a:prstClr val="black"/>
              </a:solidFill>
              <a:latin typeface="Comic Sans MS" panose="030F0702030302020204" pitchFamily="66" charset="0"/>
            </a:endParaRPr>
          </a:p>
        </p:txBody>
      </p:sp>
      <p:sp>
        <p:nvSpPr>
          <p:cNvPr id="8" name="Rounded Rectangle 7"/>
          <p:cNvSpPr/>
          <p:nvPr/>
        </p:nvSpPr>
        <p:spPr>
          <a:xfrm>
            <a:off x="192027" y="692696"/>
            <a:ext cx="8810767" cy="4863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latin typeface="Comic Sans MS" panose="030F0702030302020204" pitchFamily="66" charset="0"/>
              </a:rPr>
              <a:t>Issues with making a reliable diagnosis</a:t>
            </a:r>
            <a:endParaRPr lang="en-GB" sz="1600" b="1" dirty="0">
              <a:solidFill>
                <a:prstClr val="black"/>
              </a:solidFill>
              <a:latin typeface="Comic Sans MS" panose="030F0702030302020204" pitchFamily="66" charset="0"/>
            </a:endParaRPr>
          </a:p>
        </p:txBody>
      </p:sp>
      <p:pic>
        <p:nvPicPr>
          <p:cNvPr id="4100" name="Picture 4" descr="http://dynamic.pixton.com/comic/5/4/z/1/54z1tj8724gjbb5n_v10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441" y="3656926"/>
            <a:ext cx="3737484" cy="250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04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3" y="-33211"/>
            <a:ext cx="8229600" cy="868958"/>
          </a:xfrm>
        </p:spPr>
        <p:txBody>
          <a:bodyPr/>
          <a:lstStyle/>
          <a:p>
            <a:r>
              <a:rPr lang="en-GB" dirty="0" smtClean="0">
                <a:latin typeface="Comic Sans MS" panose="030F0702030302020204" pitchFamily="66" charset="0"/>
              </a:rPr>
              <a:t>Answers…</a:t>
            </a:r>
            <a:endParaRPr lang="en-GB" dirty="0">
              <a:latin typeface="Comic Sans MS" panose="030F0702030302020204" pitchFamily="66" charset="0"/>
            </a:endParaRPr>
          </a:p>
        </p:txBody>
      </p:sp>
      <p:sp>
        <p:nvSpPr>
          <p:cNvPr id="3" name="Content Placeholder 2"/>
          <p:cNvSpPr>
            <a:spLocks noGrp="1"/>
          </p:cNvSpPr>
          <p:nvPr>
            <p:ph idx="1"/>
          </p:nvPr>
        </p:nvSpPr>
        <p:spPr>
          <a:xfrm>
            <a:off x="179512" y="836711"/>
            <a:ext cx="8856984" cy="5102883"/>
          </a:xfrm>
        </p:spPr>
        <p:txBody>
          <a:bodyPr>
            <a:normAutofit fontScale="77500" lnSpcReduction="20000"/>
          </a:bodyPr>
          <a:lstStyle/>
          <a:p>
            <a:pPr marL="0" indent="0">
              <a:buNone/>
            </a:pPr>
            <a:r>
              <a:rPr lang="en-GB" i="1" dirty="0" smtClean="0"/>
              <a:t>‘One </a:t>
            </a:r>
            <a:r>
              <a:rPr lang="en-GB" i="1" dirty="0"/>
              <a:t>strength is that CBT has been supported by empirical</a:t>
            </a:r>
          </a:p>
          <a:p>
            <a:pPr marL="0" indent="0">
              <a:buNone/>
            </a:pPr>
            <a:r>
              <a:rPr lang="en-GB" i="1" dirty="0"/>
              <a:t>research</a:t>
            </a:r>
            <a:r>
              <a:rPr lang="en-GB" i="1" dirty="0" smtClean="0"/>
              <a:t>.’</a:t>
            </a:r>
          </a:p>
          <a:p>
            <a:pPr marL="0" indent="0">
              <a:buNone/>
            </a:pPr>
            <a:endParaRPr lang="en-GB" i="1" dirty="0"/>
          </a:p>
          <a:p>
            <a:pPr marL="0" indent="0">
              <a:buNone/>
            </a:pPr>
            <a:r>
              <a:rPr lang="en-GB" dirty="0" smtClean="0"/>
              <a:t>For </a:t>
            </a:r>
            <a:r>
              <a:rPr lang="en-GB" dirty="0"/>
              <a:t>example, Gould et al. (2001) found that all </a:t>
            </a:r>
            <a:r>
              <a:rPr lang="en-GB" dirty="0" smtClean="0"/>
              <a:t>seven studies </a:t>
            </a:r>
            <a:r>
              <a:rPr lang="en-GB" dirty="0"/>
              <a:t>in </a:t>
            </a:r>
            <a:r>
              <a:rPr lang="en-GB" dirty="0" smtClean="0"/>
              <a:t>their meta-analysis </a:t>
            </a:r>
            <a:r>
              <a:rPr lang="en-GB" dirty="0"/>
              <a:t>reported a </a:t>
            </a:r>
            <a:r>
              <a:rPr lang="en-GB" dirty="0" smtClean="0"/>
              <a:t>statistically significant </a:t>
            </a:r>
            <a:r>
              <a:rPr lang="en-GB" dirty="0"/>
              <a:t>decrease in the positive symptoms </a:t>
            </a:r>
            <a:r>
              <a:rPr lang="en-GB" dirty="0" smtClean="0"/>
              <a:t>of schizophrenia </a:t>
            </a:r>
            <a:r>
              <a:rPr lang="en-GB" dirty="0"/>
              <a:t>post-treatment.</a:t>
            </a:r>
          </a:p>
          <a:p>
            <a:pPr marL="0" indent="0">
              <a:buNone/>
            </a:pPr>
            <a:r>
              <a:rPr lang="en-GB" dirty="0"/>
              <a:t>• However, most studies of the effectiveness of CBT have</a:t>
            </a:r>
          </a:p>
          <a:p>
            <a:pPr marL="0" indent="0">
              <a:buNone/>
            </a:pPr>
            <a:r>
              <a:rPr lang="en-GB" dirty="0"/>
              <a:t>been conducted at the same time with antipsychotic</a:t>
            </a:r>
          </a:p>
          <a:p>
            <a:pPr marL="0" indent="0">
              <a:buNone/>
            </a:pPr>
            <a:r>
              <a:rPr lang="en-GB" dirty="0"/>
              <a:t>medication.</a:t>
            </a:r>
          </a:p>
          <a:p>
            <a:pPr marL="0" indent="0">
              <a:buNone/>
            </a:pPr>
            <a:r>
              <a:rPr lang="en-GB" dirty="0"/>
              <a:t>• Therefore it is very difficult to assess the effectiveness</a:t>
            </a:r>
          </a:p>
          <a:p>
            <a:pPr marL="0" indent="0">
              <a:buNone/>
            </a:pPr>
            <a:r>
              <a:rPr lang="en-GB" dirty="0"/>
              <a:t>of CBT independent of biological therapies and unpick</a:t>
            </a:r>
          </a:p>
          <a:p>
            <a:pPr marL="0" indent="0">
              <a:buNone/>
            </a:pPr>
            <a:r>
              <a:rPr lang="en-GB" dirty="0"/>
              <a:t>the variables involved in the recovery of schizophrenic</a:t>
            </a:r>
          </a:p>
          <a:p>
            <a:pPr marL="0" indent="0">
              <a:buNone/>
            </a:pPr>
            <a:r>
              <a:rPr lang="en-GB" dirty="0"/>
              <a:t>patients.</a:t>
            </a:r>
          </a:p>
        </p:txBody>
      </p:sp>
      <p:sp>
        <p:nvSpPr>
          <p:cNvPr id="4" name="TextBox 3"/>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Tree>
    <p:extLst>
      <p:ext uri="{BB962C8B-B14F-4D97-AF65-F5344CB8AC3E}">
        <p14:creationId xmlns:p14="http://schemas.microsoft.com/office/powerpoint/2010/main" val="2518729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3" y="-33211"/>
            <a:ext cx="8229600" cy="868958"/>
          </a:xfrm>
        </p:spPr>
        <p:txBody>
          <a:bodyPr/>
          <a:lstStyle/>
          <a:p>
            <a:r>
              <a:rPr lang="en-GB" dirty="0" smtClean="0">
                <a:latin typeface="Comic Sans MS" panose="030F0702030302020204" pitchFamily="66" charset="0"/>
              </a:rPr>
              <a:t>Answers…</a:t>
            </a:r>
            <a:endParaRPr lang="en-GB" dirty="0">
              <a:latin typeface="Comic Sans MS" panose="030F0702030302020204" pitchFamily="66" charset="0"/>
            </a:endParaRPr>
          </a:p>
        </p:txBody>
      </p:sp>
      <p:sp>
        <p:nvSpPr>
          <p:cNvPr id="3" name="Content Placeholder 2"/>
          <p:cNvSpPr>
            <a:spLocks noGrp="1"/>
          </p:cNvSpPr>
          <p:nvPr>
            <p:ph idx="1"/>
          </p:nvPr>
        </p:nvSpPr>
        <p:spPr>
          <a:xfrm>
            <a:off x="179512" y="836711"/>
            <a:ext cx="8856984" cy="5102883"/>
          </a:xfrm>
        </p:spPr>
        <p:txBody>
          <a:bodyPr>
            <a:normAutofit fontScale="85000" lnSpcReduction="20000"/>
          </a:bodyPr>
          <a:lstStyle/>
          <a:p>
            <a:pPr marL="0" indent="0">
              <a:buNone/>
            </a:pPr>
            <a:r>
              <a:rPr lang="en-GB" i="1" dirty="0"/>
              <a:t>‘Further support for CBT comes from studies that </a:t>
            </a:r>
            <a:r>
              <a:rPr lang="en-GB" i="1" dirty="0" smtClean="0"/>
              <a:t>indicate patients </a:t>
            </a:r>
            <a:r>
              <a:rPr lang="en-GB" i="1" dirty="0"/>
              <a:t>receiving CBT recover to a greater extent </a:t>
            </a:r>
            <a:r>
              <a:rPr lang="en-GB" i="1" dirty="0" smtClean="0"/>
              <a:t>than those </a:t>
            </a:r>
            <a:r>
              <a:rPr lang="en-GB" i="1" dirty="0"/>
              <a:t>taking medication alone.’</a:t>
            </a:r>
          </a:p>
          <a:p>
            <a:pPr marL="0" indent="0">
              <a:buNone/>
            </a:pPr>
            <a:r>
              <a:rPr lang="en-GB" i="1" dirty="0"/>
              <a:t>• </a:t>
            </a:r>
            <a:r>
              <a:rPr lang="en-GB" dirty="0"/>
              <a:t>For example, those receiving CBT as well as </a:t>
            </a:r>
            <a:r>
              <a:rPr lang="en-GB" dirty="0" smtClean="0"/>
              <a:t>medication experience </a:t>
            </a:r>
            <a:r>
              <a:rPr lang="en-GB" dirty="0"/>
              <a:t>fewer hallucinations and delusions, </a:t>
            </a:r>
            <a:r>
              <a:rPr lang="en-GB" dirty="0" smtClean="0"/>
              <a:t>a 25–50</a:t>
            </a:r>
            <a:r>
              <a:rPr lang="en-GB" dirty="0"/>
              <a:t>% reduction in recovery time (Drury et al. 1996</a:t>
            </a:r>
            <a:r>
              <a:rPr lang="en-GB" dirty="0" smtClean="0"/>
              <a:t>), lower </a:t>
            </a:r>
            <a:r>
              <a:rPr lang="en-GB" dirty="0"/>
              <a:t>drop-out rates and greater patient </a:t>
            </a:r>
            <a:r>
              <a:rPr lang="en-GB" dirty="0" smtClean="0"/>
              <a:t>satisfaction (</a:t>
            </a:r>
            <a:r>
              <a:rPr lang="en-GB" dirty="0" err="1" smtClean="0"/>
              <a:t>Kuipers</a:t>
            </a:r>
            <a:r>
              <a:rPr lang="en-GB" dirty="0" smtClean="0"/>
              <a:t> </a:t>
            </a:r>
            <a:r>
              <a:rPr lang="en-GB" dirty="0"/>
              <a:t>et al. 1997).</a:t>
            </a:r>
          </a:p>
          <a:p>
            <a:pPr marL="0" indent="0">
              <a:buNone/>
            </a:pPr>
            <a:r>
              <a:rPr lang="en-GB" dirty="0"/>
              <a:t>• This perhaps indicates that there is </a:t>
            </a:r>
            <a:r>
              <a:rPr lang="en-GB" dirty="0" smtClean="0"/>
              <a:t>more to </a:t>
            </a:r>
            <a:r>
              <a:rPr lang="en-GB" dirty="0"/>
              <a:t>schizophrenia than abnormal levels </a:t>
            </a:r>
            <a:r>
              <a:rPr lang="en-GB" dirty="0" smtClean="0"/>
              <a:t>of neurotransmitters</a:t>
            </a:r>
            <a:r>
              <a:rPr lang="en-GB" dirty="0"/>
              <a:t>, and that there is also a need </a:t>
            </a:r>
            <a:r>
              <a:rPr lang="en-GB" dirty="0" smtClean="0"/>
              <a:t>to address </a:t>
            </a:r>
            <a:r>
              <a:rPr lang="en-GB" dirty="0"/>
              <a:t>psychological abnormalities in thinking.</a:t>
            </a:r>
          </a:p>
          <a:p>
            <a:pPr marL="0" indent="0">
              <a:buNone/>
            </a:pPr>
            <a:r>
              <a:rPr lang="en-GB" dirty="0"/>
              <a:t>• However, some could argue that the improved </a:t>
            </a:r>
            <a:r>
              <a:rPr lang="en-GB" dirty="0" smtClean="0"/>
              <a:t>recovery measures </a:t>
            </a:r>
            <a:r>
              <a:rPr lang="en-GB" dirty="0"/>
              <a:t>are the result of a placebo effect, </a:t>
            </a:r>
            <a:r>
              <a:rPr lang="en-GB" dirty="0" smtClean="0"/>
              <a:t>with patients </a:t>
            </a:r>
            <a:r>
              <a:rPr lang="en-GB" dirty="0"/>
              <a:t>improving because they expect to rather </a:t>
            </a:r>
            <a:r>
              <a:rPr lang="en-GB" dirty="0" smtClean="0"/>
              <a:t>than through </a:t>
            </a:r>
            <a:r>
              <a:rPr lang="en-GB" dirty="0"/>
              <a:t>the actual action of CBT.</a:t>
            </a:r>
          </a:p>
        </p:txBody>
      </p:sp>
      <p:sp>
        <p:nvSpPr>
          <p:cNvPr id="4" name="TextBox 3"/>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Tree>
    <p:extLst>
      <p:ext uri="{BB962C8B-B14F-4D97-AF65-F5344CB8AC3E}">
        <p14:creationId xmlns:p14="http://schemas.microsoft.com/office/powerpoint/2010/main" val="153129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3" y="-33211"/>
            <a:ext cx="8229600" cy="868958"/>
          </a:xfrm>
        </p:spPr>
        <p:txBody>
          <a:bodyPr/>
          <a:lstStyle/>
          <a:p>
            <a:r>
              <a:rPr lang="en-GB" dirty="0" smtClean="0">
                <a:latin typeface="Comic Sans MS" panose="030F0702030302020204" pitchFamily="66" charset="0"/>
              </a:rPr>
              <a:t>Answers…</a:t>
            </a:r>
            <a:endParaRPr lang="en-GB" dirty="0">
              <a:latin typeface="Comic Sans MS" panose="030F0702030302020204" pitchFamily="66" charset="0"/>
            </a:endParaRPr>
          </a:p>
        </p:txBody>
      </p:sp>
      <p:sp>
        <p:nvSpPr>
          <p:cNvPr id="3" name="Content Placeholder 2"/>
          <p:cNvSpPr>
            <a:spLocks noGrp="1"/>
          </p:cNvSpPr>
          <p:nvPr>
            <p:ph idx="1"/>
          </p:nvPr>
        </p:nvSpPr>
        <p:spPr>
          <a:xfrm>
            <a:off x="127631" y="692696"/>
            <a:ext cx="8856984" cy="5102883"/>
          </a:xfrm>
        </p:spPr>
        <p:txBody>
          <a:bodyPr>
            <a:normAutofit fontScale="92500" lnSpcReduction="20000"/>
          </a:bodyPr>
          <a:lstStyle/>
          <a:p>
            <a:pPr marL="0" indent="0">
              <a:buNone/>
            </a:pPr>
            <a:r>
              <a:rPr lang="en-GB" i="1" dirty="0"/>
              <a:t>‘A problem with much of the research in this area is</a:t>
            </a:r>
          </a:p>
          <a:p>
            <a:pPr marL="0" indent="0">
              <a:buNone/>
            </a:pPr>
            <a:r>
              <a:rPr lang="en-GB" i="1" dirty="0"/>
              <a:t>subject attrition.’</a:t>
            </a:r>
          </a:p>
          <a:p>
            <a:pPr marL="0" indent="0">
              <a:buNone/>
            </a:pPr>
            <a:r>
              <a:rPr lang="en-GB" i="1" dirty="0"/>
              <a:t>• </a:t>
            </a:r>
            <a:r>
              <a:rPr lang="en-GB" dirty="0"/>
              <a:t>This refers to the problem of patients dropping out of</a:t>
            </a:r>
          </a:p>
          <a:p>
            <a:pPr marL="0" indent="0">
              <a:buNone/>
            </a:pPr>
            <a:r>
              <a:rPr lang="en-GB" dirty="0"/>
              <a:t>the research sample or refusing to cooperate with the</a:t>
            </a:r>
          </a:p>
          <a:p>
            <a:pPr marL="0" indent="0">
              <a:buNone/>
            </a:pPr>
            <a:r>
              <a:rPr lang="en-GB" dirty="0"/>
              <a:t>researcher midway through the study.</a:t>
            </a:r>
          </a:p>
          <a:p>
            <a:pPr marL="0" indent="0">
              <a:buNone/>
            </a:pPr>
            <a:r>
              <a:rPr lang="en-GB" dirty="0"/>
              <a:t>• This results in a biased sample, as it could be argued</a:t>
            </a:r>
          </a:p>
          <a:p>
            <a:pPr marL="0" indent="0">
              <a:buNone/>
            </a:pPr>
            <a:r>
              <a:rPr lang="en-GB" dirty="0"/>
              <a:t>that researchers are most likely to lose data from</a:t>
            </a:r>
          </a:p>
          <a:p>
            <a:pPr marL="0" indent="0">
              <a:buNone/>
            </a:pPr>
            <a:r>
              <a:rPr lang="en-GB" dirty="0"/>
              <a:t>the patients with the most severe expression of</a:t>
            </a:r>
          </a:p>
          <a:p>
            <a:pPr marL="0" indent="0">
              <a:buNone/>
            </a:pPr>
            <a:r>
              <a:rPr lang="en-GB" dirty="0"/>
              <a:t>schizophrenia.</a:t>
            </a:r>
          </a:p>
          <a:p>
            <a:pPr marL="0" indent="0">
              <a:buNone/>
            </a:pPr>
            <a:r>
              <a:rPr lang="en-GB" dirty="0"/>
              <a:t>• As a result the outcome of CBT studies perhaps shows</a:t>
            </a:r>
          </a:p>
          <a:p>
            <a:pPr marL="0" indent="0">
              <a:buNone/>
            </a:pPr>
            <a:r>
              <a:rPr lang="en-GB" dirty="0"/>
              <a:t>the therapy to be more effective than it actually is.</a:t>
            </a:r>
          </a:p>
        </p:txBody>
      </p:sp>
      <p:sp>
        <p:nvSpPr>
          <p:cNvPr id="4" name="TextBox 3"/>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Tree>
    <p:extLst>
      <p:ext uri="{BB962C8B-B14F-4D97-AF65-F5344CB8AC3E}">
        <p14:creationId xmlns:p14="http://schemas.microsoft.com/office/powerpoint/2010/main" val="2111265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3" y="-33211"/>
            <a:ext cx="8229600" cy="868958"/>
          </a:xfrm>
        </p:spPr>
        <p:txBody>
          <a:bodyPr/>
          <a:lstStyle/>
          <a:p>
            <a:r>
              <a:rPr lang="en-GB" dirty="0" smtClean="0">
                <a:latin typeface="Comic Sans MS" panose="030F0702030302020204" pitchFamily="66" charset="0"/>
              </a:rPr>
              <a:t>Answers…</a:t>
            </a:r>
            <a:endParaRPr lang="en-GB" dirty="0">
              <a:latin typeface="Comic Sans MS" panose="030F0702030302020204" pitchFamily="66" charset="0"/>
            </a:endParaRPr>
          </a:p>
        </p:txBody>
      </p:sp>
      <p:sp>
        <p:nvSpPr>
          <p:cNvPr id="3" name="Content Placeholder 2"/>
          <p:cNvSpPr>
            <a:spLocks noGrp="1"/>
          </p:cNvSpPr>
          <p:nvPr>
            <p:ph idx="1"/>
          </p:nvPr>
        </p:nvSpPr>
        <p:spPr>
          <a:xfrm>
            <a:off x="127631" y="692696"/>
            <a:ext cx="8856984" cy="5102883"/>
          </a:xfrm>
        </p:spPr>
        <p:txBody>
          <a:bodyPr>
            <a:normAutofit fontScale="85000" lnSpcReduction="20000"/>
          </a:bodyPr>
          <a:lstStyle/>
          <a:p>
            <a:pPr marL="0" indent="0">
              <a:buNone/>
            </a:pPr>
            <a:r>
              <a:rPr lang="en-GB" i="1" dirty="0"/>
              <a:t>‘Another problem with CBT is that is it not suitable for</a:t>
            </a:r>
          </a:p>
          <a:p>
            <a:pPr marL="0" indent="0">
              <a:buNone/>
            </a:pPr>
            <a:r>
              <a:rPr lang="en-GB" i="1" dirty="0"/>
              <a:t>some types of patient.’</a:t>
            </a:r>
          </a:p>
          <a:p>
            <a:pPr marL="0" indent="0">
              <a:buNone/>
            </a:pPr>
            <a:r>
              <a:rPr lang="en-GB" dirty="0"/>
              <a:t>• In </a:t>
            </a:r>
            <a:r>
              <a:rPr lang="en-GB" dirty="0" err="1"/>
              <a:t>Kingdon</a:t>
            </a:r>
            <a:r>
              <a:rPr lang="en-GB" dirty="0"/>
              <a:t> and </a:t>
            </a:r>
            <a:r>
              <a:rPr lang="en-GB" dirty="0" err="1"/>
              <a:t>Kirschen’s</a:t>
            </a:r>
            <a:r>
              <a:rPr lang="en-GB" dirty="0"/>
              <a:t> (2006) study of </a:t>
            </a:r>
            <a:r>
              <a:rPr lang="en-GB" dirty="0" smtClean="0"/>
              <a:t>142 schizophrenic </a:t>
            </a:r>
            <a:r>
              <a:rPr lang="en-GB" dirty="0"/>
              <a:t>patients they found that many of </a:t>
            </a:r>
            <a:r>
              <a:rPr lang="en-GB" dirty="0" smtClean="0"/>
              <a:t>the patients </a:t>
            </a:r>
            <a:r>
              <a:rPr lang="en-GB" dirty="0"/>
              <a:t>were deemed unsuitable for CBT </a:t>
            </a:r>
            <a:r>
              <a:rPr lang="en-GB" dirty="0" smtClean="0"/>
              <a:t>because psychiatrists </a:t>
            </a:r>
            <a:r>
              <a:rPr lang="en-GB" dirty="0"/>
              <a:t>believed they would not fully engage </a:t>
            </a:r>
            <a:r>
              <a:rPr lang="en-GB" dirty="0" smtClean="0"/>
              <a:t>with the </a:t>
            </a:r>
            <a:r>
              <a:rPr lang="en-GB" dirty="0"/>
              <a:t>therapy.</a:t>
            </a:r>
          </a:p>
          <a:p>
            <a:pPr marL="0" indent="0">
              <a:buNone/>
            </a:pPr>
            <a:r>
              <a:rPr lang="en-GB" dirty="0"/>
              <a:t>• In particular they found that older patients </a:t>
            </a:r>
            <a:r>
              <a:rPr lang="en-GB" dirty="0" smtClean="0"/>
              <a:t>were deemed </a:t>
            </a:r>
            <a:r>
              <a:rPr lang="en-GB" dirty="0"/>
              <a:t>less suitable than younger patients.</a:t>
            </a:r>
          </a:p>
          <a:p>
            <a:pPr marL="0" indent="0">
              <a:buNone/>
            </a:pPr>
            <a:r>
              <a:rPr lang="en-GB" dirty="0"/>
              <a:t>• This presents a problem for the cognitive </a:t>
            </a:r>
            <a:r>
              <a:rPr lang="en-GB" dirty="0" smtClean="0"/>
              <a:t>approach, since it suggests </a:t>
            </a:r>
            <a:r>
              <a:rPr lang="en-GB" dirty="0"/>
              <a:t>that maladaptive thinking is the </a:t>
            </a:r>
            <a:r>
              <a:rPr lang="en-GB" dirty="0" smtClean="0"/>
              <a:t>cause of </a:t>
            </a:r>
            <a:r>
              <a:rPr lang="en-GB" dirty="0"/>
              <a:t>schizophrenia. As such a cognitive therapy </a:t>
            </a:r>
            <a:r>
              <a:rPr lang="en-GB" dirty="0" smtClean="0"/>
              <a:t>should be </a:t>
            </a:r>
            <a:r>
              <a:rPr lang="en-GB" dirty="0"/>
              <a:t>effective and suitable for all those suffering </a:t>
            </a:r>
            <a:r>
              <a:rPr lang="en-GB" dirty="0" smtClean="0"/>
              <a:t>from maladaptive </a:t>
            </a:r>
            <a:r>
              <a:rPr lang="en-GB" dirty="0"/>
              <a:t>thinking, since it is the very origin of </a:t>
            </a:r>
            <a:r>
              <a:rPr lang="en-GB" dirty="0" smtClean="0"/>
              <a:t>their problems</a:t>
            </a:r>
            <a:r>
              <a:rPr lang="en-GB" dirty="0"/>
              <a:t>.</a:t>
            </a:r>
          </a:p>
        </p:txBody>
      </p:sp>
      <p:sp>
        <p:nvSpPr>
          <p:cNvPr id="4" name="TextBox 3"/>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Tree>
    <p:extLst>
      <p:ext uri="{BB962C8B-B14F-4D97-AF65-F5344CB8AC3E}">
        <p14:creationId xmlns:p14="http://schemas.microsoft.com/office/powerpoint/2010/main" val="4144524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bg1"/>
          </a:solidFill>
          <a:ln w="63500">
            <a:solidFill>
              <a:schemeClr val="tx1"/>
            </a:solidFill>
          </a:ln>
        </p:spPr>
        <p:txBody>
          <a:bodyPr/>
          <a:lstStyle/>
          <a:p>
            <a:r>
              <a:rPr lang="en-GB" dirty="0" smtClean="0">
                <a:latin typeface="Comic Sans MS" panose="030F0702030302020204" pitchFamily="66" charset="0"/>
              </a:rPr>
              <a:t>Pass or play?</a:t>
            </a:r>
            <a:endParaRPr lang="en-GB" dirty="0">
              <a:latin typeface="Comic Sans MS" panose="030F0702030302020204" pitchFamily="66" charset="0"/>
            </a:endParaRPr>
          </a:p>
        </p:txBody>
      </p:sp>
      <p:sp>
        <p:nvSpPr>
          <p:cNvPr id="3" name="Content Placeholder 2"/>
          <p:cNvSpPr>
            <a:spLocks noGrp="1"/>
          </p:cNvSpPr>
          <p:nvPr>
            <p:ph idx="1"/>
          </p:nvPr>
        </p:nvSpPr>
        <p:spPr>
          <a:xfrm>
            <a:off x="15875" y="1600200"/>
            <a:ext cx="8804597" cy="4421088"/>
          </a:xfrm>
        </p:spPr>
        <p:txBody>
          <a:bodyPr>
            <a:normAutofit fontScale="77500" lnSpcReduction="20000"/>
          </a:bodyPr>
          <a:lstStyle/>
          <a:p>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Get into teams of 3.</a:t>
            </a:r>
          </a:p>
          <a:p>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In your teams write 10 – 15 questions related to eating behaviours (do not number them!) e.g. “Name a second theory into the failure of dieting other than the boundary model”, “Describe how homeostasis is involved in controlling eating behaviour”, “Outline Garg et al. (2007) study” etc.</a:t>
            </a:r>
          </a:p>
          <a:p>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Select </a:t>
            </a:r>
            <a:r>
              <a:rPr lang="en-GB" dirty="0">
                <a:latin typeface="Comic Sans MS" panose="030F0702030302020204" pitchFamily="66" charset="0"/>
                <a:ea typeface="Arial Unicode MS" panose="020B0604020202020204" pitchFamily="34" charset="-128"/>
                <a:cs typeface="Arial Unicode MS" panose="020B0604020202020204" pitchFamily="34" charset="-128"/>
              </a:rPr>
              <a:t>a </a:t>
            </a:r>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number (which correlates to a question).</a:t>
            </a:r>
          </a:p>
          <a:p>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I will </a:t>
            </a:r>
            <a:r>
              <a:rPr lang="en-GB" dirty="0">
                <a:latin typeface="Comic Sans MS" panose="030F0702030302020204" pitchFamily="66" charset="0"/>
                <a:ea typeface="Arial Unicode MS" panose="020B0604020202020204" pitchFamily="34" charset="-128"/>
                <a:cs typeface="Arial Unicode MS" panose="020B0604020202020204" pitchFamily="34" charset="-128"/>
              </a:rPr>
              <a:t>read </a:t>
            </a:r>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your </a:t>
            </a:r>
            <a:r>
              <a:rPr lang="en-GB" dirty="0">
                <a:latin typeface="Comic Sans MS" panose="030F0702030302020204" pitchFamily="66" charset="0"/>
                <a:ea typeface="Arial Unicode MS" panose="020B0604020202020204" pitchFamily="34" charset="-128"/>
                <a:cs typeface="Arial Unicode MS" panose="020B0604020202020204" pitchFamily="34" charset="-128"/>
              </a:rPr>
              <a:t>team </a:t>
            </a:r>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your chosen question.</a:t>
            </a:r>
          </a:p>
          <a:p>
            <a:pPr marL="0" indent="0">
              <a:buNone/>
            </a:pPr>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You can </a:t>
            </a:r>
            <a:r>
              <a:rPr lang="en-GB" dirty="0">
                <a:latin typeface="Comic Sans MS" panose="030F0702030302020204" pitchFamily="66" charset="0"/>
                <a:ea typeface="Arial Unicode MS" panose="020B0604020202020204" pitchFamily="34" charset="-128"/>
                <a:cs typeface="Arial Unicode MS" panose="020B0604020202020204" pitchFamily="34" charset="-128"/>
              </a:rPr>
              <a:t>decide to </a:t>
            </a:r>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‘play’ – if you answer correctly you will get 2 points – or you can decide to ‘pass’ to another team. However, if you </a:t>
            </a:r>
            <a:r>
              <a:rPr lang="en-GB" dirty="0">
                <a:latin typeface="Comic Sans MS" panose="030F0702030302020204" pitchFamily="66" charset="0"/>
                <a:ea typeface="Arial Unicode MS" panose="020B0604020202020204" pitchFamily="34" charset="-128"/>
                <a:cs typeface="Arial Unicode MS" panose="020B0604020202020204" pitchFamily="34" charset="-128"/>
              </a:rPr>
              <a:t>play and get </a:t>
            </a:r>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the question wrong you lose </a:t>
            </a:r>
            <a:r>
              <a:rPr lang="en-GB" dirty="0">
                <a:latin typeface="Comic Sans MS" panose="030F0702030302020204" pitchFamily="66" charset="0"/>
                <a:ea typeface="Arial Unicode MS" panose="020B0604020202020204" pitchFamily="34" charset="-128"/>
                <a:cs typeface="Arial Unicode MS" panose="020B0604020202020204" pitchFamily="34" charset="-128"/>
              </a:rPr>
              <a:t>a point. </a:t>
            </a:r>
            <a:r>
              <a:rPr lang="en-GB" dirty="0" smtClean="0">
                <a:latin typeface="Comic Sans MS" panose="030F0702030302020204" pitchFamily="66" charset="0"/>
                <a:ea typeface="Arial Unicode MS" panose="020B0604020202020204" pitchFamily="34" charset="-128"/>
                <a:cs typeface="Arial Unicode MS" panose="020B0604020202020204" pitchFamily="34" charset="-128"/>
              </a:rPr>
              <a:t>(The team being passed to cannot pass on again).</a:t>
            </a:r>
            <a:endParaRPr lang="en-GB" dirty="0">
              <a:latin typeface="Comic Sans MS" panose="030F0702030302020204" pitchFamily="66" charset="0"/>
              <a:ea typeface="Arial Unicode MS" panose="020B0604020202020204" pitchFamily="34" charset="-128"/>
              <a:cs typeface="Arial Unicode MS" panose="020B0604020202020204"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1897"/>
            <a:ext cx="845443" cy="84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7" name="TextBox 6"/>
          <p:cNvSpPr txBox="1"/>
          <p:nvPr/>
        </p:nvSpPr>
        <p:spPr>
          <a:xfrm>
            <a:off x="-15877" y="5939595"/>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Tree>
    <p:extLst>
      <p:ext uri="{BB962C8B-B14F-4D97-AF65-F5344CB8AC3E}">
        <p14:creationId xmlns:p14="http://schemas.microsoft.com/office/powerpoint/2010/main" val="149636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Imagine a line across the room, decide the extent to which you feel SZ is caused by nature or nurture. Justify on evidence.</a:t>
            </a:r>
            <a:endParaRPr lang="en-GB" dirty="0"/>
          </a:p>
        </p:txBody>
      </p:sp>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5" name="Title 1"/>
          <p:cNvSpPr txBox="1">
            <a:spLocks/>
          </p:cNvSpPr>
          <p:nvPr/>
        </p:nvSpPr>
        <p:spPr>
          <a:xfrm>
            <a:off x="0" y="0"/>
            <a:ext cx="9098988" cy="476672"/>
          </a:xfrm>
          <a:prstGeom prst="rect">
            <a:avLst/>
          </a:prstGeom>
          <a:solidFill>
            <a:schemeClr val="bg1"/>
          </a:solidFill>
          <a:ln w="28575">
            <a:solidFill>
              <a:schemeClr val="tx1"/>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55565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07" y="1186897"/>
            <a:ext cx="7460522" cy="4747773"/>
          </a:xfrm>
        </p:spPr>
        <p:txBody>
          <a:bodyPr>
            <a:normAutofit fontScale="85000" lnSpcReduction="20000"/>
          </a:bodyPr>
          <a:lstStyle/>
          <a:p>
            <a:r>
              <a:rPr lang="en-GB" b="1" dirty="0" smtClean="0"/>
              <a:t>Co-morbidity</a:t>
            </a:r>
            <a:r>
              <a:rPr lang="en-GB" dirty="0" smtClean="0"/>
              <a:t> can </a:t>
            </a:r>
            <a:r>
              <a:rPr lang="en-GB" i="1" dirty="0" smtClean="0"/>
              <a:t>confuse diagnosis</a:t>
            </a:r>
            <a:r>
              <a:rPr lang="en-GB" dirty="0" smtClean="0"/>
              <a:t>, and can lead to patients receiving a lower standard of care for other co-morbid (physical or psychological) problems.</a:t>
            </a:r>
          </a:p>
          <a:p>
            <a:r>
              <a:rPr lang="en-GB" b="1" dirty="0" smtClean="0"/>
              <a:t>Large range of symptoms, sub-types and mixed disorder categories </a:t>
            </a:r>
            <a:r>
              <a:rPr lang="en-GB" dirty="0" smtClean="0"/>
              <a:t>in DSM/ICD make it difficult to define and diagnose when a person actually has SZ, and might suggest it is not ‘one’ distinct disorder.</a:t>
            </a:r>
          </a:p>
          <a:p>
            <a:endParaRPr lang="en-GB" dirty="0" smtClean="0"/>
          </a:p>
          <a:p>
            <a:pPr marL="0" indent="0">
              <a:buNone/>
            </a:pPr>
            <a:r>
              <a:rPr lang="en-GB" sz="3800" b="1" i="1" dirty="0" smtClean="0"/>
              <a:t>Both the above factors therefore make deciding on correct treatment difficult.</a:t>
            </a:r>
          </a:p>
          <a:p>
            <a:pPr marL="0" indent="0">
              <a:buNone/>
            </a:pPr>
            <a:endParaRPr lang="en-GB" dirty="0"/>
          </a:p>
        </p:txBody>
      </p:sp>
      <p:sp>
        <p:nvSpPr>
          <p:cNvPr id="4" name="TextBox 3"/>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6" name="Title 1"/>
          <p:cNvSpPr txBox="1">
            <a:spLocks/>
          </p:cNvSpPr>
          <p:nvPr/>
        </p:nvSpPr>
        <p:spPr>
          <a:xfrm>
            <a:off x="0" y="0"/>
            <a:ext cx="9098988" cy="764704"/>
          </a:xfrm>
          <a:prstGeom prst="rect">
            <a:avLst/>
          </a:prstGeom>
          <a:solidFill>
            <a:schemeClr val="bg1"/>
          </a:solidFill>
          <a:ln w="28575">
            <a:solidFill>
              <a:schemeClr val="tx1"/>
            </a:solidFill>
          </a:ln>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Issues with classification and diagnosis</a:t>
            </a:r>
            <a:endParaRPr lang="en-GB" dirty="0">
              <a:solidFill>
                <a:prstClr val="black"/>
              </a:solidFill>
              <a:latin typeface="Comic Sans MS" panose="030F0702030302020204" pitchFamily="66" charset="0"/>
            </a:endParaRPr>
          </a:p>
        </p:txBody>
      </p:sp>
      <p:sp>
        <p:nvSpPr>
          <p:cNvPr id="7" name="Rounded Rectangle 6"/>
          <p:cNvSpPr/>
          <p:nvPr/>
        </p:nvSpPr>
        <p:spPr>
          <a:xfrm>
            <a:off x="192027" y="692696"/>
            <a:ext cx="8810767" cy="486383"/>
          </a:xfrm>
          <a:prstGeom prst="roundRect">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smtClean="0">
                <a:solidFill>
                  <a:prstClr val="black"/>
                </a:solidFill>
                <a:latin typeface="Comic Sans MS" panose="030F0702030302020204" pitchFamily="66" charset="0"/>
              </a:rPr>
              <a:t>Is the diagnosis valid and actually diagnose ‘SZ’?</a:t>
            </a:r>
            <a:endParaRPr lang="en-GB" sz="1600" b="1" dirty="0">
              <a:solidFill>
                <a:prstClr val="black"/>
              </a:solidFill>
              <a:latin typeface="Comic Sans MS" panose="030F0702030302020204" pitchFamily="66"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27"/>
          <a:stretch/>
        </p:blipFill>
        <p:spPr bwMode="auto">
          <a:xfrm rot="515495">
            <a:off x="7435883" y="1285523"/>
            <a:ext cx="1548538" cy="164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6483">
            <a:off x="7740802" y="2777039"/>
            <a:ext cx="1162534" cy="185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7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168" y="1548085"/>
            <a:ext cx="2610355" cy="4017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rot="417062">
            <a:off x="5905655" y="2978905"/>
            <a:ext cx="3146648" cy="17064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solidFill>
                  <a:prstClr val="black"/>
                </a:solidFill>
              </a:rPr>
              <a:t>(A02) However, these </a:t>
            </a:r>
            <a:r>
              <a:rPr lang="en-GB" sz="2400" i="1" dirty="0">
                <a:solidFill>
                  <a:prstClr val="black"/>
                </a:solidFill>
              </a:rPr>
              <a:t>‘antipsychiatry</a:t>
            </a:r>
            <a:r>
              <a:rPr lang="en-GB" sz="2400" dirty="0">
                <a:solidFill>
                  <a:prstClr val="black"/>
                </a:solidFill>
              </a:rPr>
              <a:t>’ ideas have been largely discredited by most.</a:t>
            </a:r>
            <a:endParaRPr lang="en-GB" dirty="0">
              <a:solidFill>
                <a:prstClr val="black"/>
              </a:solidFill>
            </a:endParaRPr>
          </a:p>
        </p:txBody>
      </p:sp>
      <p:sp>
        <p:nvSpPr>
          <p:cNvPr id="8" name="TextBox 7"/>
          <p:cNvSpPr txBox="1"/>
          <p:nvPr/>
        </p:nvSpPr>
        <p:spPr>
          <a:xfrm>
            <a:off x="-15877" y="5934670"/>
            <a:ext cx="9144000" cy="923330"/>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REVISE everything we have learnt on the ‘schizophrenia’ topic.</a:t>
            </a:r>
          </a:p>
          <a:p>
            <a:pPr>
              <a:defRPr/>
            </a:pPr>
            <a:r>
              <a:rPr lang="en-GB" kern="0" dirty="0">
                <a:solidFill>
                  <a:srgbClr val="FFFFFF"/>
                </a:solidFill>
                <a:latin typeface="Comic Sans MS"/>
              </a:rPr>
              <a:t>To ensure you UNDERSTAND all key words, theories and research from the topic.</a:t>
            </a:r>
          </a:p>
        </p:txBody>
      </p:sp>
      <p:sp>
        <p:nvSpPr>
          <p:cNvPr id="9" name="Title 1"/>
          <p:cNvSpPr txBox="1">
            <a:spLocks/>
          </p:cNvSpPr>
          <p:nvPr/>
        </p:nvSpPr>
        <p:spPr>
          <a:xfrm>
            <a:off x="0" y="0"/>
            <a:ext cx="9098988" cy="764704"/>
          </a:xfrm>
          <a:prstGeom prst="rect">
            <a:avLst/>
          </a:prstGeom>
          <a:solidFill>
            <a:schemeClr val="bg1"/>
          </a:solidFill>
          <a:ln w="28575">
            <a:solidFill>
              <a:schemeClr val="tx1"/>
            </a:solidFill>
          </a:ln>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Issues with classification and diagnosis</a:t>
            </a:r>
            <a:endParaRPr lang="en-GB" dirty="0">
              <a:solidFill>
                <a:prstClr val="black"/>
              </a:solidFill>
              <a:latin typeface="Comic Sans MS" panose="030F0702030302020204" pitchFamily="66" charset="0"/>
            </a:endParaRPr>
          </a:p>
        </p:txBody>
      </p:sp>
      <p:sp>
        <p:nvSpPr>
          <p:cNvPr id="6" name="Rounded Rectangle 5"/>
          <p:cNvSpPr/>
          <p:nvPr/>
        </p:nvSpPr>
        <p:spPr>
          <a:xfrm>
            <a:off x="251520" y="671695"/>
            <a:ext cx="8424936" cy="597065"/>
          </a:xfrm>
          <a:prstGeom prst="roundRect">
            <a:avLst/>
          </a:prstGeom>
          <a:solidFill>
            <a:srgbClr val="00B0F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prstClr val="black"/>
                </a:solidFill>
                <a:latin typeface="Comic Sans MS" panose="030F0702030302020204" pitchFamily="66" charset="0"/>
              </a:rPr>
              <a:t>Does mental illness even </a:t>
            </a:r>
            <a:r>
              <a:rPr lang="en-GB" sz="2400" b="1" dirty="0">
                <a:solidFill>
                  <a:prstClr val="black"/>
                </a:solidFill>
                <a:latin typeface="Comic Sans MS" panose="030F0702030302020204" pitchFamily="66" charset="0"/>
              </a:rPr>
              <a:t>exist?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7930">
            <a:off x="275231" y="1700808"/>
            <a:ext cx="4280892" cy="2595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7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6" name="Picture 2" descr="C:\Users\tutor2u\Downloads\shutterstock_121820917.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554792" y="2146061"/>
            <a:ext cx="67056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tutor2u\Downloads\shutterstock_121820917.jpg"/>
          <p:cNvPicPr>
            <a:picLocks noChangeAspect="1" noChangeArrowheads="1"/>
          </p:cNvPicPr>
          <p:nvPr/>
        </p:nvPicPr>
        <p:blipFill rotWithShape="1">
          <a:blip r:embed="rId14" cstate="print">
            <a:extLst>
              <a:ext uri="{BEBA8EAE-BF5A-486C-A8C5-ECC9F3942E4B}">
                <a14:imgProps xmlns:a14="http://schemas.microsoft.com/office/drawing/2010/main">
                  <a14:imgLayer r:embed="rId13">
                    <a14:imgEffect>
                      <a14:backgroundRemoval t="2006" b="89685" l="17200" r="40500">
                        <a14:foregroundMark x1="22200" y1="84097" x2="22200" y2="84097"/>
                      </a14:backgroundRemoval>
                    </a14:imgEffect>
                  </a14:imgLayer>
                </a14:imgProps>
              </a:ext>
              <a:ext uri="{28A0092B-C50C-407E-A947-70E740481C1C}">
                <a14:useLocalDpi xmlns:a14="http://schemas.microsoft.com/office/drawing/2010/main" val="0"/>
              </a:ext>
            </a:extLst>
          </a:blip>
          <a:srcRect l="16976" r="56849"/>
          <a:stretch/>
        </p:blipFill>
        <p:spPr bwMode="auto">
          <a:xfrm>
            <a:off x="7825128" y="2309416"/>
            <a:ext cx="79780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tutor2u\Downloads\shutterstock_121820917.jp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2006" b="97278" l="40500" r="60300"/>
                    </a14:imgEffect>
                  </a14:imgLayer>
                </a14:imgProps>
              </a:ext>
              <a:ext uri="{28A0092B-C50C-407E-A947-70E740481C1C}">
                <a14:useLocalDpi xmlns:a14="http://schemas.microsoft.com/office/drawing/2010/main" val="0"/>
              </a:ext>
            </a:extLst>
          </a:blip>
          <a:srcRect l="40550" r="37491"/>
          <a:stretch/>
        </p:blipFill>
        <p:spPr bwMode="auto">
          <a:xfrm>
            <a:off x="5342644" y="693805"/>
            <a:ext cx="669324" cy="21272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tutor2u\Downloads\shutterstock_121820917.jpg"/>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430" b="95129" l="59200" r="76300"/>
                    </a14:imgEffect>
                  </a14:imgLayer>
                </a14:imgProps>
              </a:ext>
              <a:ext uri="{28A0092B-C50C-407E-A947-70E740481C1C}">
                <a14:useLocalDpi xmlns:a14="http://schemas.microsoft.com/office/drawing/2010/main" val="0"/>
              </a:ext>
            </a:extLst>
          </a:blip>
          <a:srcRect l="57081" r="21460"/>
          <a:stretch/>
        </p:blipFill>
        <p:spPr bwMode="auto">
          <a:xfrm>
            <a:off x="4299208" y="4110062"/>
            <a:ext cx="654084" cy="2127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1600" y="1340768"/>
            <a:ext cx="7446590" cy="407669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sz="4000" dirty="0">
                <a:solidFill>
                  <a:prstClr val="black"/>
                </a:solidFill>
                <a:effectLst>
                  <a:outerShdw blurRad="38100" dist="38100" dir="2700000" algn="tl">
                    <a:srgbClr val="000000">
                      <a:alpha val="43137"/>
                    </a:srgbClr>
                  </a:outerShdw>
                </a:effectLst>
              </a:rPr>
              <a:t>The Rules</a:t>
            </a:r>
          </a:p>
          <a:p>
            <a:pPr algn="ctr">
              <a:tabLst>
                <a:tab pos="3581400" algn="l"/>
              </a:tabLst>
            </a:pPr>
            <a:endParaRPr lang="en-US" sz="11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You have 2 cards – labelled “TRUE” or “FALSE”</a:t>
            </a:r>
          </a:p>
          <a:p>
            <a:pPr marL="514350" indent="-514350">
              <a:buFont typeface="+mj-lt"/>
              <a:buAutoNum type="arabicPeriod"/>
            </a:pPr>
            <a:endParaRPr lang="en-US" sz="16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Answer each question by holding up the appropriate card</a:t>
            </a:r>
          </a:p>
          <a:p>
            <a:pPr marL="514350" indent="-514350">
              <a:buFont typeface="+mj-lt"/>
              <a:buAutoNum type="arabicPeriod"/>
            </a:pPr>
            <a:endParaRPr lang="en-US" sz="16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Those who hold up the incorrect card are eliminated from the game</a:t>
            </a:r>
          </a:p>
          <a:p>
            <a:pPr marL="514350" indent="-514350">
              <a:buFont typeface="+mj-lt"/>
              <a:buAutoNum type="arabicPeriod"/>
            </a:pPr>
            <a:endParaRPr lang="en-US" sz="16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The last person(s) in the game wins!</a:t>
            </a:r>
          </a:p>
        </p:txBody>
      </p:sp>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171225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endCondLst>
                                    <p:cond evt="onNext" delay="0">
                                      <p:tgtEl>
                                        <p:sldTgt/>
                                      </p:tgtEl>
                                    </p:cond>
                                  </p:end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endCondLst>
                                    <p:cond evt="onNext" delay="0">
                                      <p:tgtEl>
                                        <p:sldTgt/>
                                      </p:tgtEl>
                                    </p:cond>
                                  </p:end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pic>
        <p:nvPicPr>
          <p:cNvPr id="2050" name="Picture 2" descr="C:\Users\tutor2u\Downloads\shutterstock_121820917.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554792" y="2146061"/>
            <a:ext cx="670560" cy="2127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65428" y="2060848"/>
            <a:ext cx="2446540" cy="479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8" name="Rectangle 27"/>
          <p:cNvSpPr/>
          <p:nvPr/>
        </p:nvSpPr>
        <p:spPr>
          <a:xfrm>
            <a:off x="2008188" y="2060848"/>
            <a:ext cx="5112567" cy="220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03136"/>
          </a:xfrm>
          <a:prstGeom prst="rect">
            <a:avLst/>
          </a:prstGeom>
          <a:ln/>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GB" sz="3200" dirty="0">
                <a:solidFill>
                  <a:prstClr val="black"/>
                </a:solidFill>
              </a:rPr>
              <a:t>Question 1</a:t>
            </a:r>
          </a:p>
          <a:p>
            <a:pPr algn="ctr"/>
            <a:r>
              <a:rPr lang="en-GB" sz="3200" b="1" dirty="0" smtClean="0">
                <a:solidFill>
                  <a:prstClr val="black"/>
                </a:solidFill>
              </a:rPr>
              <a:t>The ICD and DSM reduced reliability of SZ diagnosis.</a:t>
            </a:r>
            <a:endParaRPr lang="en-GB" sz="3200" b="1" dirty="0">
              <a:solidFill>
                <a:prstClr val="black"/>
              </a:solidFill>
            </a:endParaRPr>
          </a:p>
        </p:txBody>
      </p:sp>
      <p:sp>
        <p:nvSpPr>
          <p:cNvPr id="30" name="Rectangle 29" hidden="1"/>
          <p:cNvSpPr/>
          <p:nvPr/>
        </p:nvSpPr>
        <p:spPr>
          <a:xfrm>
            <a:off x="195128" y="2079195"/>
            <a:ext cx="1642300" cy="2205649"/>
          </a:xfrm>
          <a:prstGeom prst="rect">
            <a:avLst/>
          </a:prstGeom>
          <a:ln/>
        </p:spPr>
        <p:style>
          <a:lnRef idx="3">
            <a:schemeClr val="lt1"/>
          </a:lnRef>
          <a:fillRef idx="1">
            <a:schemeClr val="accent6"/>
          </a:fillRef>
          <a:effectRef idx="1">
            <a:schemeClr val="accent6"/>
          </a:effectRef>
          <a:fontRef idx="minor">
            <a:schemeClr val="lt1"/>
          </a:fontRef>
        </p:style>
        <p:txBody>
          <a:bodyPr rtlCol="0" anchor="ctr">
            <a:normAutofit/>
          </a:bodyPr>
          <a:lstStyle/>
          <a:p>
            <a:pPr algn="ctr"/>
            <a:r>
              <a:rPr lang="en-GB" sz="4400">
                <a:solidFill>
                  <a:prstClr val="white"/>
                </a:solidFill>
              </a:rPr>
              <a:t>TRUE</a:t>
            </a:r>
            <a:endParaRPr lang="en-GB" sz="4400" dirty="0">
              <a:solidFill>
                <a:prstClr val="white"/>
              </a:solidFill>
            </a:endParaRPr>
          </a:p>
        </p:txBody>
      </p:sp>
      <p:sp>
        <p:nvSpPr>
          <p:cNvPr id="31" name="Rectangle 30"/>
          <p:cNvSpPr/>
          <p:nvPr/>
        </p:nvSpPr>
        <p:spPr>
          <a:xfrm>
            <a:off x="7280540" y="2060848"/>
            <a:ext cx="1683948" cy="2203136"/>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a:solidFill>
                  <a:prstClr val="white"/>
                </a:solidFill>
              </a:rPr>
              <a:t>FALSE</a:t>
            </a:r>
            <a:endParaRPr lang="en-GB" sz="4400" dirty="0">
              <a:solidFill>
                <a:prstClr val="white"/>
              </a:solidFill>
            </a:endParaRPr>
          </a:p>
        </p:txBody>
      </p:sp>
      <p:sp>
        <p:nvSpPr>
          <p:cNvPr id="32" name="Rectangle 31"/>
          <p:cNvSpPr/>
          <p:nvPr/>
        </p:nvSpPr>
        <p:spPr>
          <a:xfrm>
            <a:off x="195127" y="2075787"/>
            <a:ext cx="1642301" cy="218819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a:solidFill>
                  <a:prstClr val="white"/>
                </a:solidFill>
              </a:rPr>
              <a:t>TRUE</a:t>
            </a:r>
            <a:endParaRPr lang="en-GB" sz="4400" dirty="0">
              <a:solidFill>
                <a:prstClr val="white"/>
              </a:solidFill>
            </a:endParaRPr>
          </a:p>
        </p:txBody>
      </p:sp>
      <p:sp>
        <p:nvSpPr>
          <p:cNvPr id="33" name="Rectangle 32" hidden="1"/>
          <p:cNvSpPr/>
          <p:nvPr/>
        </p:nvSpPr>
        <p:spPr>
          <a:xfrm>
            <a:off x="7280540" y="2060848"/>
            <a:ext cx="1683948" cy="2203136"/>
          </a:xfrm>
          <a:prstGeom prst="rect">
            <a:avLst/>
          </a:prstGeom>
          <a:ln/>
        </p:spPr>
        <p:style>
          <a:lnRef idx="3">
            <a:schemeClr val="lt1"/>
          </a:lnRef>
          <a:fillRef idx="1">
            <a:schemeClr val="accent4"/>
          </a:fillRef>
          <a:effectRef idx="1">
            <a:schemeClr val="accent4"/>
          </a:effectRef>
          <a:fontRef idx="minor">
            <a:schemeClr val="lt1"/>
          </a:fontRef>
        </p:style>
        <p:txBody>
          <a:bodyPr rtlCol="0" anchor="ctr">
            <a:normAutofit/>
          </a:bodyPr>
          <a:lstStyle/>
          <a:p>
            <a:pPr algn="ctr"/>
            <a:r>
              <a:rPr lang="en-GB" sz="4400" dirty="0">
                <a:solidFill>
                  <a:prstClr val="white"/>
                </a:solidFill>
              </a:rPr>
              <a:t>FALSE</a:t>
            </a:r>
          </a:p>
        </p:txBody>
      </p:sp>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229698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pic>
        <p:nvPicPr>
          <p:cNvPr id="2050" name="Picture 2" descr="C:\Users\tutor2u\Downloads\shutterstock_121820917.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1813208" y="2669902"/>
            <a:ext cx="670560" cy="2127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3200" dirty="0">
                <a:solidFill>
                  <a:prstClr val="black"/>
                </a:solidFill>
              </a:rPr>
              <a:t>Question 2</a:t>
            </a:r>
          </a:p>
          <a:p>
            <a:pPr algn="ctr"/>
            <a:r>
              <a:rPr lang="de-DE" sz="3200" b="1" dirty="0" smtClean="0">
                <a:solidFill>
                  <a:prstClr val="black"/>
                </a:solidFill>
              </a:rPr>
              <a:t>The inclusion of mixed disorder categories in the DSM can increase reliability. </a:t>
            </a:r>
            <a:endParaRPr lang="de-DE" sz="3200" b="1" dirty="0">
              <a:solidFill>
                <a:prstClr val="black"/>
              </a:solidFill>
            </a:endParaRP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171809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4280</Words>
  <Application>Microsoft Office PowerPoint</Application>
  <PresentationFormat>On-screen Show (4:3)</PresentationFormat>
  <Paragraphs>531</Paragraphs>
  <Slides>45</Slides>
  <Notes>14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Unit 4 – Schizophrenia ‘bare bones’ 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happening inside the black box?</vt:lpstr>
      <vt:lpstr>What is happening inside the black box?</vt:lpstr>
      <vt:lpstr>What is happening inside the black box?</vt:lpstr>
      <vt:lpstr>What’s going on inside the ‘black box’?</vt:lpstr>
      <vt:lpstr>What’s going on inside the ‘black box’?</vt:lpstr>
      <vt:lpstr>What’s going on inside the ‘black box’?</vt:lpstr>
      <vt:lpstr>PowerPoint Presentation</vt:lpstr>
      <vt:lpstr>PowerPoint Presentation</vt:lpstr>
      <vt:lpstr>PowerPoint Presentation</vt:lpstr>
      <vt:lpstr>PowerPoint Presentation</vt:lpstr>
      <vt:lpstr>PowerPoint Presentation</vt:lpstr>
      <vt:lpstr>Evaluation (A02)</vt:lpstr>
      <vt:lpstr>PowerPoint Presentation</vt:lpstr>
      <vt:lpstr>Answers…</vt:lpstr>
      <vt:lpstr>Answers…</vt:lpstr>
      <vt:lpstr>Answers…</vt:lpstr>
      <vt:lpstr>Answers…</vt:lpstr>
      <vt:lpstr>Pass or play?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86</cp:revision>
  <dcterms:created xsi:type="dcterms:W3CDTF">2015-02-09T14:00:51Z</dcterms:created>
  <dcterms:modified xsi:type="dcterms:W3CDTF">2016-01-04T17:18:52Z</dcterms:modified>
</cp:coreProperties>
</file>