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7"/>
  </p:notesMasterIdLst>
  <p:sldIdLst>
    <p:sldId id="257" r:id="rId2"/>
    <p:sldId id="258" r:id="rId3"/>
    <p:sldId id="259" r:id="rId4"/>
    <p:sldId id="261" r:id="rId5"/>
    <p:sldId id="260"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6" r:id="rId19"/>
    <p:sldId id="275" r:id="rId20"/>
    <p:sldId id="277" r:id="rId21"/>
    <p:sldId id="280" r:id="rId22"/>
    <p:sldId id="281" r:id="rId23"/>
    <p:sldId id="279" r:id="rId24"/>
    <p:sldId id="282" r:id="rId25"/>
    <p:sldId id="283" r:id="rId26"/>
    <p:sldId id="285" r:id="rId27"/>
    <p:sldId id="296" r:id="rId28"/>
    <p:sldId id="297" r:id="rId29"/>
    <p:sldId id="298" r:id="rId30"/>
    <p:sldId id="300" r:id="rId31"/>
    <p:sldId id="301" r:id="rId32"/>
    <p:sldId id="302" r:id="rId33"/>
    <p:sldId id="286" r:id="rId34"/>
    <p:sldId id="288" r:id="rId35"/>
    <p:sldId id="290" r:id="rId36"/>
    <p:sldId id="284" r:id="rId37"/>
    <p:sldId id="289" r:id="rId38"/>
    <p:sldId id="294" r:id="rId39"/>
    <p:sldId id="292" r:id="rId40"/>
    <p:sldId id="293" r:id="rId41"/>
    <p:sldId id="303" r:id="rId42"/>
    <p:sldId id="304" r:id="rId43"/>
    <p:sldId id="305" r:id="rId44"/>
    <p:sldId id="278" r:id="rId45"/>
    <p:sldId id="291"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DFC209C-898F-4E40-BF48-4965A16CDF87}">
          <p14:sldIdLst>
            <p14:sldId id="257"/>
            <p14:sldId id="258"/>
            <p14:sldId id="259"/>
            <p14:sldId id="261"/>
            <p14:sldId id="260"/>
            <p14:sldId id="263"/>
            <p14:sldId id="264"/>
            <p14:sldId id="265"/>
            <p14:sldId id="266"/>
            <p14:sldId id="267"/>
            <p14:sldId id="268"/>
            <p14:sldId id="269"/>
            <p14:sldId id="270"/>
            <p14:sldId id="271"/>
            <p14:sldId id="272"/>
            <p14:sldId id="273"/>
            <p14:sldId id="274"/>
            <p14:sldId id="276"/>
            <p14:sldId id="275"/>
            <p14:sldId id="277"/>
            <p14:sldId id="280"/>
            <p14:sldId id="281"/>
            <p14:sldId id="279"/>
          </p14:sldIdLst>
        </p14:section>
        <p14:section name="Untitled Section" id="{1EC9AF45-0236-431F-A80A-027043D07E57}">
          <p14:sldIdLst>
            <p14:sldId id="282"/>
            <p14:sldId id="283"/>
            <p14:sldId id="285"/>
            <p14:sldId id="296"/>
            <p14:sldId id="297"/>
            <p14:sldId id="298"/>
            <p14:sldId id="300"/>
            <p14:sldId id="301"/>
            <p14:sldId id="302"/>
            <p14:sldId id="286"/>
            <p14:sldId id="288"/>
            <p14:sldId id="290"/>
            <p14:sldId id="284"/>
            <p14:sldId id="289"/>
            <p14:sldId id="294"/>
            <p14:sldId id="292"/>
            <p14:sldId id="293"/>
            <p14:sldId id="303"/>
            <p14:sldId id="304"/>
            <p14:sldId id="305"/>
            <p14:sldId id="278"/>
            <p14:sldId id="291"/>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285B5BA-D555-4326-8B34-3003DB4F2A53}" type="datetimeFigureOut">
              <a:rPr lang="en-GB" smtClean="0"/>
              <a:t>04/01/2016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3A1BEA3-19DB-47A7-A614-894D15061AEE}" type="slidenum">
              <a:rPr lang="en-GB" smtClean="0"/>
              <a:t>‹#›</a:t>
            </a:fld>
            <a:endParaRPr lang="en-GB"/>
          </a:p>
        </p:txBody>
      </p:sp>
    </p:spTree>
    <p:extLst>
      <p:ext uri="{BB962C8B-B14F-4D97-AF65-F5344CB8AC3E}">
        <p14:creationId xmlns:p14="http://schemas.microsoft.com/office/powerpoint/2010/main" val="23512806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14D26F9-B7EA-4D2E-9FB7-01DB93C6D17A}" type="slidenum">
              <a:rPr lang="en-GB" smtClean="0">
                <a:solidFill>
                  <a:prstClr val="black"/>
                </a:solidFill>
              </a:rPr>
              <a:pPr/>
              <a:t>7</a:t>
            </a:fld>
            <a:endParaRPr lang="en-GB">
              <a:solidFill>
                <a:prstClr val="black"/>
              </a:solidFill>
            </a:endParaRPr>
          </a:p>
        </p:txBody>
      </p:sp>
    </p:spTree>
    <p:extLst>
      <p:ext uri="{BB962C8B-B14F-4D97-AF65-F5344CB8AC3E}">
        <p14:creationId xmlns:p14="http://schemas.microsoft.com/office/powerpoint/2010/main" val="3290362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FF9ADD54-A33E-42FA-9C47-7140136DFC87}" type="slidenum">
              <a:rPr lang="en-GB"/>
              <a:pPr/>
              <a:t>30</a:t>
            </a:fld>
            <a:endParaRPr lang="en-GB"/>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12FFEEF7-7E45-4A69-A9C0-642045250371}" type="slidenum">
              <a:rPr lang="en-GB"/>
              <a:pPr/>
              <a:t>31</a:t>
            </a:fld>
            <a:endParaRPr lang="en-GB"/>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634AC2D0-FC76-4BE0-8B2F-3A85A561E8B7}" type="slidenum">
              <a:rPr lang="en-GB"/>
              <a:pPr/>
              <a:t>32</a:t>
            </a:fld>
            <a:endParaRPr lang="en-GB"/>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https://www.youtube.com/watch?v=7Wo0JyM_aLY</a:t>
            </a:r>
            <a:endParaRPr lang="en-GB" dirty="0"/>
          </a:p>
        </p:txBody>
      </p:sp>
      <p:sp>
        <p:nvSpPr>
          <p:cNvPr id="4" name="Slide Number Placeholder 3"/>
          <p:cNvSpPr>
            <a:spLocks noGrp="1"/>
          </p:cNvSpPr>
          <p:nvPr>
            <p:ph type="sldNum" sz="quarter" idx="10"/>
          </p:nvPr>
        </p:nvSpPr>
        <p:spPr/>
        <p:txBody>
          <a:bodyPr/>
          <a:lstStyle/>
          <a:p>
            <a:fld id="{C3A1BEA3-19DB-47A7-A614-894D15061AEE}" type="slidenum">
              <a:rPr lang="en-GB" smtClean="0"/>
              <a:t>37</a:t>
            </a:fld>
            <a:endParaRPr lang="en-GB"/>
          </a:p>
        </p:txBody>
      </p:sp>
    </p:spTree>
    <p:extLst>
      <p:ext uri="{BB962C8B-B14F-4D97-AF65-F5344CB8AC3E}">
        <p14:creationId xmlns:p14="http://schemas.microsoft.com/office/powerpoint/2010/main" val="5595555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Handout</a:t>
            </a:r>
            <a:r>
              <a:rPr lang="en-GB" dirty="0" smtClean="0"/>
              <a:t> 118</a:t>
            </a:r>
            <a:endParaRPr lang="en-GB" dirty="0"/>
          </a:p>
        </p:txBody>
      </p:sp>
      <p:sp>
        <p:nvSpPr>
          <p:cNvPr id="4" name="Slide Number Placeholder 3"/>
          <p:cNvSpPr>
            <a:spLocks noGrp="1"/>
          </p:cNvSpPr>
          <p:nvPr>
            <p:ph type="sldNum" sz="quarter" idx="10"/>
          </p:nvPr>
        </p:nvSpPr>
        <p:spPr/>
        <p:txBody>
          <a:bodyPr/>
          <a:lstStyle/>
          <a:p>
            <a:fld id="{C3A1BEA3-19DB-47A7-A614-894D15061AEE}" type="slidenum">
              <a:rPr lang="en-GB" smtClean="0"/>
              <a:t>39</a:t>
            </a:fld>
            <a:endParaRPr lang="en-GB"/>
          </a:p>
        </p:txBody>
      </p:sp>
    </p:spTree>
    <p:extLst>
      <p:ext uri="{BB962C8B-B14F-4D97-AF65-F5344CB8AC3E}">
        <p14:creationId xmlns:p14="http://schemas.microsoft.com/office/powerpoint/2010/main" val="1897171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14D26F9-B7EA-4D2E-9FB7-01DB93C6D17A}" type="slidenum">
              <a:rPr lang="en-GB" smtClean="0">
                <a:solidFill>
                  <a:prstClr val="black"/>
                </a:solidFill>
              </a:rPr>
              <a:pPr/>
              <a:t>8</a:t>
            </a:fld>
            <a:endParaRPr lang="en-GB">
              <a:solidFill>
                <a:prstClr val="black"/>
              </a:solidFill>
            </a:endParaRPr>
          </a:p>
        </p:txBody>
      </p:sp>
    </p:spTree>
    <p:extLst>
      <p:ext uri="{BB962C8B-B14F-4D97-AF65-F5344CB8AC3E}">
        <p14:creationId xmlns:p14="http://schemas.microsoft.com/office/powerpoint/2010/main" val="3403490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9B6BDD6-024E-4965-BCF2-8FFBE0521175}" type="slidenum">
              <a:rPr lang="en-GB" smtClean="0">
                <a:solidFill>
                  <a:prstClr val="black"/>
                </a:solidFill>
              </a:rPr>
              <a:pPr/>
              <a:t>10</a:t>
            </a:fld>
            <a:endParaRPr lang="en-GB">
              <a:solidFill>
                <a:prstClr val="black"/>
              </a:solidFill>
            </a:endParaRPr>
          </a:p>
        </p:txBody>
      </p:sp>
    </p:spTree>
    <p:extLst>
      <p:ext uri="{BB962C8B-B14F-4D97-AF65-F5344CB8AC3E}">
        <p14:creationId xmlns:p14="http://schemas.microsoft.com/office/powerpoint/2010/main" val="26739030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Was Wegner</a:t>
            </a:r>
            <a:endParaRPr lang="en-GB" dirty="0"/>
          </a:p>
        </p:txBody>
      </p:sp>
      <p:sp>
        <p:nvSpPr>
          <p:cNvPr id="4" name="Slide Number Placeholder 3"/>
          <p:cNvSpPr>
            <a:spLocks noGrp="1"/>
          </p:cNvSpPr>
          <p:nvPr>
            <p:ph type="sldNum" sz="quarter" idx="10"/>
          </p:nvPr>
        </p:nvSpPr>
        <p:spPr/>
        <p:txBody>
          <a:bodyPr/>
          <a:lstStyle/>
          <a:p>
            <a:fld id="{59B6BDD6-024E-4965-BCF2-8FFBE0521175}" type="slidenum">
              <a:rPr lang="en-GB" smtClean="0">
                <a:solidFill>
                  <a:prstClr val="black"/>
                </a:solidFill>
              </a:rPr>
              <a:pPr/>
              <a:t>15</a:t>
            </a:fld>
            <a:endParaRPr lang="en-GB">
              <a:solidFill>
                <a:prstClr val="black"/>
              </a:solidFill>
            </a:endParaRPr>
          </a:p>
        </p:txBody>
      </p:sp>
    </p:spTree>
    <p:extLst>
      <p:ext uri="{BB962C8B-B14F-4D97-AF65-F5344CB8AC3E}">
        <p14:creationId xmlns:p14="http://schemas.microsoft.com/office/powerpoint/2010/main" val="41828265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Effects were minimal.</a:t>
            </a:r>
            <a:endParaRPr lang="en-GB" dirty="0"/>
          </a:p>
        </p:txBody>
      </p:sp>
      <p:sp>
        <p:nvSpPr>
          <p:cNvPr id="4" name="Slide Number Placeholder 3"/>
          <p:cNvSpPr>
            <a:spLocks noGrp="1"/>
          </p:cNvSpPr>
          <p:nvPr>
            <p:ph type="sldNum" sz="quarter" idx="10"/>
          </p:nvPr>
        </p:nvSpPr>
        <p:spPr/>
        <p:txBody>
          <a:bodyPr/>
          <a:lstStyle/>
          <a:p>
            <a:fld id="{59B6BDD6-024E-4965-BCF2-8FFBE0521175}" type="slidenum">
              <a:rPr lang="en-GB" smtClean="0">
                <a:solidFill>
                  <a:prstClr val="black"/>
                </a:solidFill>
              </a:rPr>
              <a:pPr/>
              <a:t>16</a:t>
            </a:fld>
            <a:endParaRPr lang="en-GB">
              <a:solidFill>
                <a:prstClr val="black"/>
              </a:solidFill>
            </a:endParaRPr>
          </a:p>
        </p:txBody>
      </p:sp>
    </p:spTree>
    <p:extLst>
      <p:ext uri="{BB962C8B-B14F-4D97-AF65-F5344CB8AC3E}">
        <p14:creationId xmlns:p14="http://schemas.microsoft.com/office/powerpoint/2010/main" val="28247150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9B6BDD6-024E-4965-BCF2-8FFBE0521175}" type="slidenum">
              <a:rPr lang="en-GB" smtClean="0">
                <a:solidFill>
                  <a:prstClr val="black"/>
                </a:solidFill>
              </a:rPr>
              <a:pPr/>
              <a:t>17</a:t>
            </a:fld>
            <a:endParaRPr lang="en-GB">
              <a:solidFill>
                <a:prstClr val="black"/>
              </a:solidFill>
            </a:endParaRPr>
          </a:p>
        </p:txBody>
      </p:sp>
    </p:spTree>
    <p:extLst>
      <p:ext uri="{BB962C8B-B14F-4D97-AF65-F5344CB8AC3E}">
        <p14:creationId xmlns:p14="http://schemas.microsoft.com/office/powerpoint/2010/main" val="26166763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GB" smtClean="0"/>
          </a:p>
        </p:txBody>
      </p:sp>
      <p:sp>
        <p:nvSpPr>
          <p:cNvPr id="204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F93C23A7-5EDC-4D45-BACE-40939ACE0A66}" type="slidenum">
              <a:rPr lang="en-GB"/>
              <a:pPr fontAlgn="base">
                <a:spcBef>
                  <a:spcPct val="0"/>
                </a:spcBef>
                <a:spcAft>
                  <a:spcPct val="0"/>
                </a:spcAft>
              </a:pPr>
              <a:t>27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GB" smtClean="0"/>
          </a:p>
        </p:txBody>
      </p:sp>
      <p:sp>
        <p:nvSpPr>
          <p:cNvPr id="215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DA8303C9-5FE5-4E8B-8FA2-C2809CAF7D88}" type="slidenum">
              <a:rPr lang="en-GB"/>
              <a:pPr fontAlgn="base">
                <a:spcBef>
                  <a:spcPct val="0"/>
                </a:spcBef>
                <a:spcAft>
                  <a:spcPct val="0"/>
                </a:spcAft>
              </a:pPr>
              <a:t>28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GB" smtClean="0"/>
          </a:p>
        </p:txBody>
      </p:sp>
      <p:sp>
        <p:nvSpPr>
          <p:cNvPr id="225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367B3EAD-23DB-419B-A12A-05773D686F42}" type="slidenum">
              <a:rPr lang="en-GB"/>
              <a:pPr fontAlgn="base">
                <a:spcBef>
                  <a:spcPct val="0"/>
                </a:spcBef>
                <a:spcAft>
                  <a:spcPct val="0"/>
                </a:spcAft>
              </a:pPr>
              <a:t>29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234C269-199A-4252-8FC0-35961A29E2C9}" type="datetimeFigureOut">
              <a:rPr lang="en-GB" smtClean="0">
                <a:solidFill>
                  <a:prstClr val="black">
                    <a:tint val="75000"/>
                  </a:prstClr>
                </a:solidFill>
              </a:rPr>
              <a:pPr/>
              <a:t>04/01/2016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31C88274-AFEB-4FDD-A489-D1028B5C8C0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8723629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234C269-199A-4252-8FC0-35961A29E2C9}" type="datetimeFigureOut">
              <a:rPr lang="en-GB" smtClean="0">
                <a:solidFill>
                  <a:prstClr val="black">
                    <a:tint val="75000"/>
                  </a:prstClr>
                </a:solidFill>
              </a:rPr>
              <a:pPr/>
              <a:t>04/01/2016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31C88274-AFEB-4FDD-A489-D1028B5C8C0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421469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234C269-199A-4252-8FC0-35961A29E2C9}" type="datetimeFigureOut">
              <a:rPr lang="en-GB" smtClean="0">
                <a:solidFill>
                  <a:prstClr val="black">
                    <a:tint val="75000"/>
                  </a:prstClr>
                </a:solidFill>
              </a:rPr>
              <a:pPr/>
              <a:t>04/01/2016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31C88274-AFEB-4FDD-A489-D1028B5C8C0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240387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234C269-199A-4252-8FC0-35961A29E2C9}" type="datetimeFigureOut">
              <a:rPr lang="en-GB" smtClean="0">
                <a:solidFill>
                  <a:prstClr val="black">
                    <a:tint val="75000"/>
                  </a:prstClr>
                </a:solidFill>
              </a:rPr>
              <a:pPr/>
              <a:t>04/01/2016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31C88274-AFEB-4FDD-A489-D1028B5C8C0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572443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234C269-199A-4252-8FC0-35961A29E2C9}" type="datetimeFigureOut">
              <a:rPr lang="en-GB" smtClean="0">
                <a:solidFill>
                  <a:prstClr val="black">
                    <a:tint val="75000"/>
                  </a:prstClr>
                </a:solidFill>
              </a:rPr>
              <a:pPr/>
              <a:t>04/01/2016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31C88274-AFEB-4FDD-A489-D1028B5C8C0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07244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234C269-199A-4252-8FC0-35961A29E2C9}" type="datetimeFigureOut">
              <a:rPr lang="en-GB" smtClean="0">
                <a:solidFill>
                  <a:prstClr val="black">
                    <a:tint val="75000"/>
                  </a:prstClr>
                </a:solidFill>
              </a:rPr>
              <a:pPr/>
              <a:t>04/01/2016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31C88274-AFEB-4FDD-A489-D1028B5C8C0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692526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234C269-199A-4252-8FC0-35961A29E2C9}" type="datetimeFigureOut">
              <a:rPr lang="en-GB" smtClean="0">
                <a:solidFill>
                  <a:prstClr val="black">
                    <a:tint val="75000"/>
                  </a:prstClr>
                </a:solidFill>
              </a:rPr>
              <a:pPr/>
              <a:t>04/01/2016</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31C88274-AFEB-4FDD-A489-D1028B5C8C0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2009244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234C269-199A-4252-8FC0-35961A29E2C9}" type="datetimeFigureOut">
              <a:rPr lang="en-GB" smtClean="0">
                <a:solidFill>
                  <a:prstClr val="black">
                    <a:tint val="75000"/>
                  </a:prstClr>
                </a:solidFill>
              </a:rPr>
              <a:pPr/>
              <a:t>04/01/2016</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31C88274-AFEB-4FDD-A489-D1028B5C8C0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640708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34C269-199A-4252-8FC0-35961A29E2C9}" type="datetimeFigureOut">
              <a:rPr lang="en-GB" smtClean="0">
                <a:solidFill>
                  <a:prstClr val="black">
                    <a:tint val="75000"/>
                  </a:prstClr>
                </a:solidFill>
              </a:rPr>
              <a:pPr/>
              <a:t>04/01/2016</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31C88274-AFEB-4FDD-A489-D1028B5C8C0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856320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234C269-199A-4252-8FC0-35961A29E2C9}" type="datetimeFigureOut">
              <a:rPr lang="en-GB" smtClean="0">
                <a:solidFill>
                  <a:prstClr val="black">
                    <a:tint val="75000"/>
                  </a:prstClr>
                </a:solidFill>
              </a:rPr>
              <a:pPr/>
              <a:t>04/01/2016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31C88274-AFEB-4FDD-A489-D1028B5C8C0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882170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234C269-199A-4252-8FC0-35961A29E2C9}" type="datetimeFigureOut">
              <a:rPr lang="en-GB" smtClean="0">
                <a:solidFill>
                  <a:prstClr val="black">
                    <a:tint val="75000"/>
                  </a:prstClr>
                </a:solidFill>
              </a:rPr>
              <a:pPr/>
              <a:t>04/01/2016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31C88274-AFEB-4FDD-A489-D1028B5C8C0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7236808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00B050"/>
            </a:gs>
            <a:gs pos="31000">
              <a:srgbClr val="00B050"/>
            </a:gs>
            <a:gs pos="75000">
              <a:srgbClr val="15D11E"/>
            </a:gs>
            <a:gs pos="100000">
              <a:srgbClr val="229E3A"/>
            </a:gs>
          </a:gsLst>
          <a:lin ang="189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34C269-199A-4252-8FC0-35961A29E2C9}" type="datetimeFigureOut">
              <a:rPr lang="en-GB" smtClean="0">
                <a:solidFill>
                  <a:prstClr val="black">
                    <a:tint val="75000"/>
                  </a:prstClr>
                </a:solidFill>
              </a:rPr>
              <a:pPr/>
              <a:t>04/01/2016</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C88274-AFEB-4FDD-A489-D1028B5C8C0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55651316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7.png"/><Relationship Id="rId3" Type="http://schemas.openxmlformats.org/officeDocument/2006/relationships/image" Target="../media/image9.png"/><Relationship Id="rId7" Type="http://schemas.openxmlformats.org/officeDocument/2006/relationships/image" Target="../media/image11.png"/><Relationship Id="rId12" Type="http://schemas.microsoft.com/office/2007/relationships/hdphoto" Target="../media/hdphoto5.wdp"/><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13.png"/><Relationship Id="rId5" Type="http://schemas.openxmlformats.org/officeDocument/2006/relationships/image" Target="../media/image10.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12.png"/></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7.png"/><Relationship Id="rId5" Type="http://schemas.microsoft.com/office/2007/relationships/hdphoto" Target="../media/hdphoto2.wdp"/><Relationship Id="rId10" Type="http://schemas.openxmlformats.org/officeDocument/2006/relationships/image" Target="../media/image18.png"/><Relationship Id="rId4" Type="http://schemas.openxmlformats.org/officeDocument/2006/relationships/image" Target="../media/image10.png"/><Relationship Id="rId9" Type="http://schemas.microsoft.com/office/2007/relationships/hdphoto" Target="../media/hdphoto4.wdp"/></Relationships>
</file>

<file path=ppt/slides/_rels/slide12.xml.rels><?xml version="1.0" encoding="UTF-8" standalone="yes"?>
<Relationships xmlns="http://schemas.openxmlformats.org/package/2006/relationships"><Relationship Id="rId8" Type="http://schemas.openxmlformats.org/officeDocument/2006/relationships/image" Target="../media/image12.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7.png"/><Relationship Id="rId5" Type="http://schemas.microsoft.com/office/2007/relationships/hdphoto" Target="../media/hdphoto2.wdp"/><Relationship Id="rId10" Type="http://schemas.openxmlformats.org/officeDocument/2006/relationships/image" Target="../media/image18.png"/><Relationship Id="rId4" Type="http://schemas.openxmlformats.org/officeDocument/2006/relationships/image" Target="../media/image10.png"/><Relationship Id="rId9" Type="http://schemas.microsoft.com/office/2007/relationships/hdphoto" Target="../media/hdphoto4.wdp"/></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7.png"/><Relationship Id="rId5" Type="http://schemas.microsoft.com/office/2007/relationships/hdphoto" Target="../media/hdphoto2.wdp"/><Relationship Id="rId10" Type="http://schemas.openxmlformats.org/officeDocument/2006/relationships/image" Target="../media/image18.png"/><Relationship Id="rId4" Type="http://schemas.openxmlformats.org/officeDocument/2006/relationships/image" Target="../media/image10.png"/><Relationship Id="rId9" Type="http://schemas.microsoft.com/office/2007/relationships/hdphoto" Target="../media/hdphoto4.wdp"/></Relationships>
</file>

<file path=ppt/slides/_rels/slide14.xml.rels><?xml version="1.0" encoding="UTF-8" standalone="yes"?>
<Relationships xmlns="http://schemas.openxmlformats.org/package/2006/relationships"><Relationship Id="rId8" Type="http://schemas.openxmlformats.org/officeDocument/2006/relationships/image" Target="../media/image12.png"/><Relationship Id="rId3" Type="http://schemas.microsoft.com/office/2007/relationships/hdphoto" Target="../media/hdphoto1.wdp"/><Relationship Id="rId7" Type="http://schemas.microsoft.com/office/2007/relationships/hdphoto" Target="../media/hdphoto3.wdp"/><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7.png"/><Relationship Id="rId5" Type="http://schemas.microsoft.com/office/2007/relationships/hdphoto" Target="../media/hdphoto2.wdp"/><Relationship Id="rId10" Type="http://schemas.openxmlformats.org/officeDocument/2006/relationships/image" Target="../media/image19.png"/><Relationship Id="rId4" Type="http://schemas.openxmlformats.org/officeDocument/2006/relationships/image" Target="../media/image10.png"/><Relationship Id="rId9" Type="http://schemas.microsoft.com/office/2007/relationships/hdphoto" Target="../media/hdphoto4.wdp"/></Relationships>
</file>

<file path=ppt/slides/_rels/slide15.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9.png"/><Relationship Id="rId7" Type="http://schemas.openxmlformats.org/officeDocument/2006/relationships/image" Target="../media/image11.png"/><Relationship Id="rId12"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20.png"/><Relationship Id="rId5" Type="http://schemas.openxmlformats.org/officeDocument/2006/relationships/image" Target="../media/image10.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12.png"/></Relationships>
</file>

<file path=ppt/slides/_rels/slide16.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7.png"/><Relationship Id="rId3" Type="http://schemas.openxmlformats.org/officeDocument/2006/relationships/notesSlide" Target="../notesSlides/notesSlide5.xml"/><Relationship Id="rId7" Type="http://schemas.microsoft.com/office/2007/relationships/hdphoto" Target="../media/hdphoto2.wdp"/><Relationship Id="rId12" Type="http://schemas.openxmlformats.org/officeDocument/2006/relationships/image" Target="../media/image20.png"/><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10.png"/><Relationship Id="rId11" Type="http://schemas.microsoft.com/office/2007/relationships/hdphoto" Target="../media/hdphoto4.wdp"/><Relationship Id="rId5" Type="http://schemas.microsoft.com/office/2007/relationships/hdphoto" Target="../media/hdphoto1.wdp"/><Relationship Id="rId10" Type="http://schemas.openxmlformats.org/officeDocument/2006/relationships/image" Target="../media/image12.png"/><Relationship Id="rId4" Type="http://schemas.openxmlformats.org/officeDocument/2006/relationships/image" Target="../media/image9.png"/><Relationship Id="rId9" Type="http://schemas.microsoft.com/office/2007/relationships/hdphoto" Target="../media/hdphoto3.wdp"/></Relationships>
</file>

<file path=ppt/slides/_rels/slide1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9.png"/><Relationship Id="rId7" Type="http://schemas.openxmlformats.org/officeDocument/2006/relationships/image" Target="../media/image11.png"/><Relationship Id="rId12"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20.png"/><Relationship Id="rId5" Type="http://schemas.openxmlformats.org/officeDocument/2006/relationships/image" Target="../media/image10.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s://www.youtube.com/watch?v=7Wo0JyM_aLY"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13" Type="http://schemas.microsoft.com/office/2007/relationships/hdphoto" Target="../media/hdphoto5.wdp"/><Relationship Id="rId18" Type="http://schemas.microsoft.com/office/2007/relationships/hdphoto" Target="../media/hdphoto7.wdp"/><Relationship Id="rId3" Type="http://schemas.openxmlformats.org/officeDocument/2006/relationships/notesSlide" Target="../notesSlides/notesSlide1.xml"/><Relationship Id="rId7" Type="http://schemas.microsoft.com/office/2007/relationships/hdphoto" Target="../media/hdphoto2.wdp"/><Relationship Id="rId12" Type="http://schemas.openxmlformats.org/officeDocument/2006/relationships/image" Target="../media/image13.png"/><Relationship Id="rId17" Type="http://schemas.openxmlformats.org/officeDocument/2006/relationships/image" Target="../media/image16.png"/><Relationship Id="rId2" Type="http://schemas.openxmlformats.org/officeDocument/2006/relationships/slideLayout" Target="../slideLayouts/slideLayout7.xml"/><Relationship Id="rId16" Type="http://schemas.microsoft.com/office/2007/relationships/hdphoto" Target="../media/hdphoto6.wdp"/><Relationship Id="rId1" Type="http://schemas.openxmlformats.org/officeDocument/2006/relationships/tags" Target="../tags/tag1.xml"/><Relationship Id="rId6" Type="http://schemas.openxmlformats.org/officeDocument/2006/relationships/image" Target="../media/image10.png"/><Relationship Id="rId11" Type="http://schemas.microsoft.com/office/2007/relationships/hdphoto" Target="../media/hdphoto4.wdp"/><Relationship Id="rId5" Type="http://schemas.microsoft.com/office/2007/relationships/hdphoto" Target="../media/hdphoto1.wdp"/><Relationship Id="rId15" Type="http://schemas.openxmlformats.org/officeDocument/2006/relationships/image" Target="../media/image15.png"/><Relationship Id="rId10" Type="http://schemas.openxmlformats.org/officeDocument/2006/relationships/image" Target="../media/image12.png"/><Relationship Id="rId19" Type="http://schemas.openxmlformats.org/officeDocument/2006/relationships/image" Target="../media/image17.png"/><Relationship Id="rId4" Type="http://schemas.openxmlformats.org/officeDocument/2006/relationships/image" Target="../media/image9.png"/><Relationship Id="rId9" Type="http://schemas.microsoft.com/office/2007/relationships/hdphoto" Target="../media/hdphoto3.wdp"/><Relationship Id="rId14"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13" Type="http://schemas.microsoft.com/office/2007/relationships/hdphoto" Target="../media/hdphoto5.wdp"/><Relationship Id="rId3" Type="http://schemas.openxmlformats.org/officeDocument/2006/relationships/notesSlide" Target="../notesSlides/notesSlide2.xml"/><Relationship Id="rId7" Type="http://schemas.microsoft.com/office/2007/relationships/hdphoto" Target="../media/hdphoto2.wdp"/><Relationship Id="rId12"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10.png"/><Relationship Id="rId11" Type="http://schemas.microsoft.com/office/2007/relationships/hdphoto" Target="../media/hdphoto4.wdp"/><Relationship Id="rId5" Type="http://schemas.microsoft.com/office/2007/relationships/hdphoto" Target="../media/hdphoto1.wdp"/><Relationship Id="rId10" Type="http://schemas.openxmlformats.org/officeDocument/2006/relationships/image" Target="../media/image12.png"/><Relationship Id="rId4" Type="http://schemas.openxmlformats.org/officeDocument/2006/relationships/image" Target="../media/image9.png"/><Relationship Id="rId9" Type="http://schemas.microsoft.com/office/2007/relationships/hdphoto" Target="../media/hdphoto3.wdp"/><Relationship Id="rId14" Type="http://schemas.openxmlformats.org/officeDocument/2006/relationships/image" Target="../media/image17.png"/></Relationships>
</file>

<file path=ppt/slides/_rels/slide9.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7.png"/><Relationship Id="rId3" Type="http://schemas.openxmlformats.org/officeDocument/2006/relationships/image" Target="../media/image9.png"/><Relationship Id="rId7" Type="http://schemas.openxmlformats.org/officeDocument/2006/relationships/image" Target="../media/image11.png"/><Relationship Id="rId12" Type="http://schemas.microsoft.com/office/2007/relationships/hdphoto" Target="../media/hdphoto5.wdp"/><Relationship Id="rId2" Type="http://schemas.openxmlformats.org/officeDocument/2006/relationships/slideLayout" Target="../slideLayouts/slideLayout7.xml"/><Relationship Id="rId1" Type="http://schemas.openxmlformats.org/officeDocument/2006/relationships/tags" Target="../tags/tag3.xml"/><Relationship Id="rId6" Type="http://schemas.microsoft.com/office/2007/relationships/hdphoto" Target="../media/hdphoto2.wdp"/><Relationship Id="rId11" Type="http://schemas.openxmlformats.org/officeDocument/2006/relationships/image" Target="../media/image13.png"/><Relationship Id="rId5" Type="http://schemas.openxmlformats.org/officeDocument/2006/relationships/image" Target="../media/image10.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79513" y="188640"/>
            <a:ext cx="8784976" cy="2664296"/>
          </a:xfr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ln>
            <a:solidFill>
              <a:srgbClr val="FFC000"/>
            </a:solidFill>
          </a:ln>
        </p:spPr>
        <p:txBody>
          <a:bodyPr>
            <a:normAutofit fontScale="92500"/>
          </a:bodyPr>
          <a:lstStyle/>
          <a:p>
            <a:pPr marL="0" indent="0" algn="ctr">
              <a:buNone/>
            </a:pPr>
            <a:r>
              <a:rPr lang="en-GB" sz="2600" b="1" u="sng" dirty="0" smtClean="0"/>
              <a:t>True or false?</a:t>
            </a:r>
          </a:p>
          <a:p>
            <a:pPr>
              <a:buFont typeface="Wingdings" panose="05000000000000000000" pitchFamily="2" charset="2"/>
              <a:buChar char="Ø"/>
            </a:pPr>
            <a:r>
              <a:rPr lang="en-GB" sz="2600" dirty="0" smtClean="0"/>
              <a:t>Delusions of grandeur are a negative symptom of SZ.</a:t>
            </a:r>
          </a:p>
          <a:p>
            <a:pPr>
              <a:buFont typeface="Wingdings" panose="05000000000000000000" pitchFamily="2" charset="2"/>
              <a:buChar char="Ø"/>
            </a:pPr>
            <a:r>
              <a:rPr lang="en-GB" sz="2600" dirty="0" smtClean="0"/>
              <a:t>The DSM and ICD increased the reliability of diagnosis.</a:t>
            </a:r>
          </a:p>
          <a:p>
            <a:pPr>
              <a:buFont typeface="Wingdings" panose="05000000000000000000" pitchFamily="2" charset="2"/>
              <a:buChar char="Ø"/>
            </a:pPr>
            <a:r>
              <a:rPr lang="en-GB" sz="2600" dirty="0"/>
              <a:t> </a:t>
            </a:r>
            <a:r>
              <a:rPr lang="en-GB" sz="2600" dirty="0" smtClean="0"/>
              <a:t>Atypical antipsychotics are older drug treatments for SZ.</a:t>
            </a:r>
          </a:p>
          <a:p>
            <a:pPr>
              <a:buFont typeface="Wingdings" panose="05000000000000000000" pitchFamily="2" charset="2"/>
              <a:buChar char="Ø"/>
            </a:pPr>
            <a:r>
              <a:rPr lang="en-GB" sz="2600" dirty="0" smtClean="0"/>
              <a:t>Family intervention therapies are based on the assumption that a stressful family environment can increase the risk of SZ relapse.</a:t>
            </a:r>
            <a:endParaRPr lang="en-GB" dirty="0" smtClean="0"/>
          </a:p>
        </p:txBody>
      </p:sp>
      <p:sp>
        <p:nvSpPr>
          <p:cNvPr id="7" name="TextBox 6"/>
          <p:cNvSpPr txBox="1"/>
          <p:nvPr/>
        </p:nvSpPr>
        <p:spPr>
          <a:xfrm>
            <a:off x="-15877" y="5934670"/>
            <a:ext cx="9144000" cy="923330"/>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REVISE everything we have learnt on the </a:t>
            </a:r>
            <a:r>
              <a:rPr lang="en-GB" kern="0" dirty="0" smtClean="0">
                <a:solidFill>
                  <a:srgbClr val="FFFFFF"/>
                </a:solidFill>
                <a:latin typeface="Comic Sans MS"/>
              </a:rPr>
              <a:t>‘schizophrenia’ </a:t>
            </a:r>
            <a:r>
              <a:rPr lang="en-GB" kern="0" dirty="0">
                <a:solidFill>
                  <a:srgbClr val="FFFFFF"/>
                </a:solidFill>
                <a:latin typeface="Comic Sans MS"/>
              </a:rPr>
              <a:t>topic.</a:t>
            </a:r>
          </a:p>
          <a:p>
            <a:pPr>
              <a:defRPr/>
            </a:pPr>
            <a:r>
              <a:rPr lang="en-GB" kern="0" dirty="0">
                <a:solidFill>
                  <a:srgbClr val="FFFFFF"/>
                </a:solidFill>
                <a:latin typeface="Comic Sans MS"/>
              </a:rPr>
              <a:t>To </a:t>
            </a:r>
            <a:r>
              <a:rPr lang="en-GB" kern="0" dirty="0" smtClean="0">
                <a:solidFill>
                  <a:srgbClr val="FFFFFF"/>
                </a:solidFill>
                <a:latin typeface="Comic Sans MS"/>
              </a:rPr>
              <a:t>ensure </a:t>
            </a:r>
            <a:r>
              <a:rPr lang="en-GB" kern="0" dirty="0">
                <a:solidFill>
                  <a:srgbClr val="FFFFFF"/>
                </a:solidFill>
                <a:latin typeface="Comic Sans MS"/>
              </a:rPr>
              <a:t>you UNDERSTAND all key words, theories and research from the topic.</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05350" y="3573016"/>
            <a:ext cx="5022773" cy="2575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itle 1"/>
          <p:cNvSpPr>
            <a:spLocks noGrp="1"/>
          </p:cNvSpPr>
          <p:nvPr>
            <p:ph type="title"/>
          </p:nvPr>
        </p:nvSpPr>
        <p:spPr>
          <a:xfrm rot="21284197">
            <a:off x="258557" y="3135393"/>
            <a:ext cx="3852066" cy="2462926"/>
          </a:xfrm>
          <a:solidFill>
            <a:schemeClr val="bg1"/>
          </a:solidFill>
          <a:ln w="28575">
            <a:solidFill>
              <a:schemeClr val="tx1"/>
            </a:solidFill>
          </a:ln>
        </p:spPr>
        <p:txBody>
          <a:bodyPr>
            <a:normAutofit fontScale="90000"/>
          </a:bodyPr>
          <a:lstStyle/>
          <a:p>
            <a:r>
              <a:rPr lang="en-GB" i="1" dirty="0" smtClean="0">
                <a:latin typeface="Comic Sans MS" panose="030F0702030302020204" pitchFamily="66" charset="0"/>
              </a:rPr>
              <a:t>Unit 4 </a:t>
            </a:r>
            <a:r>
              <a:rPr lang="en-GB" dirty="0" smtClean="0">
                <a:latin typeface="Comic Sans MS" panose="030F0702030302020204" pitchFamily="66" charset="0"/>
              </a:rPr>
              <a:t>– Schizophrenia ‘bare bones’ revision</a:t>
            </a:r>
            <a:endParaRPr lang="en-GB" dirty="0">
              <a:latin typeface="Comic Sans MS" panose="030F0702030302020204" pitchFamily="66" charset="0"/>
            </a:endParaRPr>
          </a:p>
        </p:txBody>
      </p:sp>
      <p:sp>
        <p:nvSpPr>
          <p:cNvPr id="2" name="Rounded Rectangle 1"/>
          <p:cNvSpPr/>
          <p:nvPr/>
        </p:nvSpPr>
        <p:spPr>
          <a:xfrm>
            <a:off x="7392385" y="639982"/>
            <a:ext cx="1080120" cy="4320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t>False</a:t>
            </a:r>
            <a:endParaRPr lang="en-GB" sz="2400" b="1" dirty="0"/>
          </a:p>
        </p:txBody>
      </p:sp>
      <p:sp>
        <p:nvSpPr>
          <p:cNvPr id="10" name="Rounded Rectangle 9"/>
          <p:cNvSpPr/>
          <p:nvPr/>
        </p:nvSpPr>
        <p:spPr>
          <a:xfrm>
            <a:off x="7524328" y="1115941"/>
            <a:ext cx="948177" cy="4320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t>True</a:t>
            </a:r>
            <a:endParaRPr lang="en-GB" sz="2400" b="1" dirty="0"/>
          </a:p>
        </p:txBody>
      </p:sp>
      <p:sp>
        <p:nvSpPr>
          <p:cNvPr id="11" name="Rounded Rectangle 10"/>
          <p:cNvSpPr/>
          <p:nvPr/>
        </p:nvSpPr>
        <p:spPr>
          <a:xfrm>
            <a:off x="7761414" y="1547989"/>
            <a:ext cx="1080120" cy="4320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t>False</a:t>
            </a:r>
            <a:endParaRPr lang="en-GB" sz="2400" b="1" dirty="0"/>
          </a:p>
        </p:txBody>
      </p:sp>
      <p:sp>
        <p:nvSpPr>
          <p:cNvPr id="12" name="Rounded Rectangle 11"/>
          <p:cNvSpPr/>
          <p:nvPr/>
        </p:nvSpPr>
        <p:spPr>
          <a:xfrm>
            <a:off x="7893357" y="2708920"/>
            <a:ext cx="948177" cy="4320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smtClean="0"/>
              <a:t>True</a:t>
            </a:r>
            <a:endParaRPr lang="en-GB" sz="2400" b="1" dirty="0"/>
          </a:p>
        </p:txBody>
      </p:sp>
    </p:spTree>
    <p:extLst>
      <p:ext uri="{BB962C8B-B14F-4D97-AF65-F5344CB8AC3E}">
        <p14:creationId xmlns:p14="http://schemas.microsoft.com/office/powerpoint/2010/main" val="577499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P spid="11" grpId="0" animBg="1"/>
      <p:bldP spid="1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a:xfrm>
            <a:off x="0" y="6211889"/>
            <a:ext cx="9144000" cy="646111"/>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19" name="Picture 3" descr="C:\Users\tutor2u\Downloads\shutterstock_55171579.jpg"/>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3657891" y="2852936"/>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Users\tutor2u\Downloads\shutterstock_111668297.jpg"/>
          <p:cNvPicPr>
            <a:picLocks noChangeAspect="1" noChangeArrowheads="1"/>
          </p:cNvPicPr>
          <p:nvPr/>
        </p:nvPicPr>
        <p:blipFill rotWithShape="1">
          <a:blip r:embed="rId5" cstate="screen">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3276872" y="3692629"/>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 descr="C:\Users\tutor2u\Downloads\shutterstock_122379733.jpg"/>
          <p:cNvPicPr>
            <a:picLocks noChangeAspect="1" noChangeArrowheads="1"/>
          </p:cNvPicPr>
          <p:nvPr/>
        </p:nvPicPr>
        <p:blipFill>
          <a:blip r:embed="rId7" cstate="screen">
            <a:extLst>
              <a:ext uri="{BEBA8EAE-BF5A-486C-A8C5-ECC9F3942E4B}">
                <a14:imgProps xmlns:a14="http://schemas.microsoft.com/office/drawing/2010/main">
                  <a14:imgLayer r:embed="rId8">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388096" y="335962"/>
            <a:ext cx="2388096" cy="158087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 descr="C:\Users\tutor2u\Downloads\shutterstock_55171579.jpg"/>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250976" y="2650239"/>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Users\tutor2u\Downloads\shutterstock_111668297.jpg"/>
          <p:cNvPicPr>
            <a:picLocks noChangeAspect="1" noChangeArrowheads="1"/>
          </p:cNvPicPr>
          <p:nvPr/>
        </p:nvPicPr>
        <p:blipFill rotWithShape="1">
          <a:blip r:embed="rId5" cstate="screen">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899592" y="4713294"/>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5" descr="C:\Users\tutor2u\Downloads\shutterstock_122379733.jpg"/>
          <p:cNvPicPr>
            <a:picLocks noChangeAspect="1" noChangeArrowheads="1"/>
          </p:cNvPicPr>
          <p:nvPr/>
        </p:nvPicPr>
        <p:blipFill>
          <a:blip r:embed="rId9" cstate="screen">
            <a:extLst>
              <a:ext uri="{BEBA8EAE-BF5A-486C-A8C5-ECC9F3942E4B}">
                <a14:imgProps xmlns:a14="http://schemas.microsoft.com/office/drawing/2010/main">
                  <a14:imgLayer r:embed="rId10">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212867" y="1506896"/>
            <a:ext cx="2388096" cy="158087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a:spLocks noChangeAspect="1"/>
          </p:cNvSpPr>
          <p:nvPr/>
        </p:nvSpPr>
        <p:spPr>
          <a:xfrm>
            <a:off x="4326320" y="15274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8</a:t>
            </a:r>
          </a:p>
        </p:txBody>
      </p:sp>
      <p:sp>
        <p:nvSpPr>
          <p:cNvPr id="13" name="Rectangle 12"/>
          <p:cNvSpPr>
            <a:spLocks noChangeAspect="1"/>
          </p:cNvSpPr>
          <p:nvPr/>
        </p:nvSpPr>
        <p:spPr>
          <a:xfrm>
            <a:off x="5565556" y="236480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7</a:t>
            </a:r>
          </a:p>
        </p:txBody>
      </p:sp>
      <p:sp>
        <p:nvSpPr>
          <p:cNvPr id="12" name="Rectangle 11"/>
          <p:cNvSpPr>
            <a:spLocks noChangeAspect="1"/>
          </p:cNvSpPr>
          <p:nvPr/>
        </p:nvSpPr>
        <p:spPr>
          <a:xfrm>
            <a:off x="6804440" y="318386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6</a:t>
            </a:r>
          </a:p>
        </p:txBody>
      </p:sp>
      <p:sp>
        <p:nvSpPr>
          <p:cNvPr id="15" name="Rectangle 14"/>
          <p:cNvSpPr>
            <a:spLocks noChangeAspect="1"/>
          </p:cNvSpPr>
          <p:nvPr/>
        </p:nvSpPr>
        <p:spPr>
          <a:xfrm>
            <a:off x="3074772" y="20757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9</a:t>
            </a:r>
          </a:p>
        </p:txBody>
      </p:sp>
      <p:sp>
        <p:nvSpPr>
          <p:cNvPr id="16" name="Rectangle 15"/>
          <p:cNvSpPr>
            <a:spLocks noChangeAspect="1"/>
          </p:cNvSpPr>
          <p:nvPr/>
        </p:nvSpPr>
        <p:spPr>
          <a:xfrm>
            <a:off x="1837428" y="263720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10</a:t>
            </a:r>
          </a:p>
        </p:txBody>
      </p:sp>
      <p:sp>
        <p:nvSpPr>
          <p:cNvPr id="4" name="Rectangle 3"/>
          <p:cNvSpPr>
            <a:spLocks noChangeAspect="1"/>
          </p:cNvSpPr>
          <p:nvPr/>
        </p:nvSpPr>
        <p:spPr>
          <a:xfrm>
            <a:off x="640944" y="3086893"/>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1</a:t>
            </a:r>
          </a:p>
        </p:txBody>
      </p:sp>
      <p:sp>
        <p:nvSpPr>
          <p:cNvPr id="2" name="Rectangle 1"/>
          <p:cNvSpPr/>
          <p:nvPr/>
        </p:nvSpPr>
        <p:spPr>
          <a:xfrm>
            <a:off x="3565428" y="2075788"/>
            <a:ext cx="2446540" cy="4782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8" name="Rectangle 7"/>
          <p:cNvSpPr>
            <a:spLocks noChangeAspect="1"/>
          </p:cNvSpPr>
          <p:nvPr/>
        </p:nvSpPr>
        <p:spPr>
          <a:xfrm>
            <a:off x="5552540" y="4020196"/>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5</a:t>
            </a:r>
          </a:p>
        </p:txBody>
      </p:sp>
      <p:sp>
        <p:nvSpPr>
          <p:cNvPr id="5" name="Rectangle 4"/>
          <p:cNvSpPr>
            <a:spLocks noChangeAspect="1"/>
          </p:cNvSpPr>
          <p:nvPr/>
        </p:nvSpPr>
        <p:spPr>
          <a:xfrm>
            <a:off x="1835696" y="368946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2</a:t>
            </a:r>
          </a:p>
        </p:txBody>
      </p:sp>
      <p:sp>
        <p:nvSpPr>
          <p:cNvPr id="6" name="Rectangle 5"/>
          <p:cNvSpPr>
            <a:spLocks noChangeAspect="1"/>
          </p:cNvSpPr>
          <p:nvPr/>
        </p:nvSpPr>
        <p:spPr>
          <a:xfrm>
            <a:off x="3059832" y="426398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3</a:t>
            </a:r>
          </a:p>
        </p:txBody>
      </p:sp>
      <p:pic>
        <p:nvPicPr>
          <p:cNvPr id="2050" name="Picture 2" descr="C:\Users\tutor2u\Downloads\shutterstock_121820917.jpg"/>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4155" b="94413" l="2200" r="19800"/>
                    </a14:imgEffect>
                  </a14:imgLayer>
                </a14:imgProps>
              </a:ext>
              <a:ext uri="{28A0092B-C50C-407E-A947-70E740481C1C}">
                <a14:useLocalDpi xmlns:a14="http://schemas.microsoft.com/office/drawing/2010/main" val="0"/>
              </a:ext>
            </a:extLst>
          </a:blip>
          <a:srcRect r="78000"/>
          <a:stretch/>
        </p:blipFill>
        <p:spPr bwMode="auto">
          <a:xfrm>
            <a:off x="2987824" y="3317974"/>
            <a:ext cx="670560" cy="2127250"/>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p:cNvSpPr/>
          <p:nvPr/>
        </p:nvSpPr>
        <p:spPr>
          <a:xfrm>
            <a:off x="3563888" y="2060848"/>
            <a:ext cx="2446540" cy="2212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7" name="Rectangle 6"/>
          <p:cNvSpPr>
            <a:spLocks noChangeAspect="1"/>
          </p:cNvSpPr>
          <p:nvPr/>
        </p:nvSpPr>
        <p:spPr>
          <a:xfrm>
            <a:off x="4283968" y="4869352"/>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4</a:t>
            </a:r>
          </a:p>
        </p:txBody>
      </p:sp>
      <p:sp>
        <p:nvSpPr>
          <p:cNvPr id="28" name="Rectangle 27"/>
          <p:cNvSpPr/>
          <p:nvPr/>
        </p:nvSpPr>
        <p:spPr>
          <a:xfrm>
            <a:off x="2008188" y="2060848"/>
            <a:ext cx="5112568" cy="2212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9" name="Rectangle 28"/>
          <p:cNvSpPr/>
          <p:nvPr/>
        </p:nvSpPr>
        <p:spPr>
          <a:xfrm>
            <a:off x="2008188" y="2060848"/>
            <a:ext cx="5112568" cy="2212463"/>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solidFill>
                  <a:prstClr val="black"/>
                </a:solidFill>
              </a:rPr>
              <a:t>Question </a:t>
            </a:r>
            <a:r>
              <a:rPr lang="en-GB" sz="2400" dirty="0" smtClean="0">
                <a:solidFill>
                  <a:prstClr val="black"/>
                </a:solidFill>
              </a:rPr>
              <a:t>3</a:t>
            </a:r>
          </a:p>
          <a:p>
            <a:pPr algn="ctr"/>
            <a:r>
              <a:rPr lang="en-GB" sz="2400" b="1" dirty="0" smtClean="0">
                <a:solidFill>
                  <a:prstClr val="black"/>
                </a:solidFill>
              </a:rPr>
              <a:t>The ‘Schneider criteria’ are a better way of diagnosing SZ.</a:t>
            </a:r>
            <a:endParaRPr lang="en-GB" sz="2400" b="1" dirty="0">
              <a:solidFill>
                <a:prstClr val="black"/>
              </a:solidFill>
            </a:endParaRPr>
          </a:p>
          <a:p>
            <a:pPr algn="ctr"/>
            <a:endParaRPr lang="en-GB" sz="2400" dirty="0" smtClean="0">
              <a:solidFill>
                <a:prstClr val="black"/>
              </a:solidFill>
            </a:endParaRPr>
          </a:p>
        </p:txBody>
      </p:sp>
      <p:sp>
        <p:nvSpPr>
          <p:cNvPr id="30" name="Rectangle 29" hidden="1"/>
          <p:cNvSpPr/>
          <p:nvPr/>
        </p:nvSpPr>
        <p:spPr>
          <a:xfrm>
            <a:off x="179696" y="2060848"/>
            <a:ext cx="1656000" cy="2212463"/>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GB" sz="4400" b="1">
                <a:solidFill>
                  <a:prstClr val="white"/>
                </a:solidFill>
              </a:rPr>
              <a:t>TRUE</a:t>
            </a:r>
            <a:endParaRPr lang="en-GB" sz="4400" b="1" dirty="0">
              <a:solidFill>
                <a:prstClr val="white"/>
              </a:solidFill>
            </a:endParaRPr>
          </a:p>
        </p:txBody>
      </p:sp>
      <p:sp>
        <p:nvSpPr>
          <p:cNvPr id="31" name="Rectangle 30"/>
          <p:cNvSpPr/>
          <p:nvPr/>
        </p:nvSpPr>
        <p:spPr>
          <a:xfrm>
            <a:off x="7293248" y="2060848"/>
            <a:ext cx="1656000" cy="2212463"/>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GB" sz="4400" b="1">
                <a:solidFill>
                  <a:prstClr val="white"/>
                </a:solidFill>
              </a:rPr>
              <a:t>FALSE</a:t>
            </a:r>
            <a:endParaRPr lang="en-GB" sz="4400" b="1" dirty="0">
              <a:solidFill>
                <a:prstClr val="white"/>
              </a:solidFill>
            </a:endParaRPr>
          </a:p>
        </p:txBody>
      </p:sp>
      <p:sp>
        <p:nvSpPr>
          <p:cNvPr id="32" name="Rectangle 31"/>
          <p:cNvSpPr/>
          <p:nvPr/>
        </p:nvSpPr>
        <p:spPr>
          <a:xfrm>
            <a:off x="179512" y="2060848"/>
            <a:ext cx="1656000" cy="2212463"/>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GB" sz="4400" b="1">
                <a:solidFill>
                  <a:prstClr val="white"/>
                </a:solidFill>
              </a:rPr>
              <a:t>TRUE</a:t>
            </a:r>
            <a:endParaRPr lang="en-GB" sz="4400" b="1" dirty="0">
              <a:solidFill>
                <a:prstClr val="white"/>
              </a:solidFill>
            </a:endParaRPr>
          </a:p>
        </p:txBody>
      </p:sp>
      <p:sp>
        <p:nvSpPr>
          <p:cNvPr id="33" name="Rectangle 32" hidden="1"/>
          <p:cNvSpPr/>
          <p:nvPr/>
        </p:nvSpPr>
        <p:spPr>
          <a:xfrm>
            <a:off x="7293064" y="2060848"/>
            <a:ext cx="1656000" cy="2212463"/>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GB" sz="4400" b="1">
                <a:solidFill>
                  <a:prstClr val="white"/>
                </a:solidFill>
              </a:rPr>
              <a:t>FALSE</a:t>
            </a:r>
            <a:endParaRPr lang="en-GB" sz="4400" b="1" dirty="0">
              <a:solidFill>
                <a:prstClr val="white"/>
              </a:solidFill>
            </a:endParaRPr>
          </a:p>
        </p:txBody>
      </p:sp>
      <p:pic>
        <p:nvPicPr>
          <p:cNvPr id="35" name="Picture 34"/>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08031" y="86152"/>
            <a:ext cx="7527938" cy="1523874"/>
          </a:xfrm>
          <a:prstGeom prst="rect">
            <a:avLst/>
          </a:prstGeom>
        </p:spPr>
      </p:pic>
    </p:spTree>
    <p:extLst>
      <p:ext uri="{BB962C8B-B14F-4D97-AF65-F5344CB8AC3E}">
        <p14:creationId xmlns:p14="http://schemas.microsoft.com/office/powerpoint/2010/main" val="972905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repeatCount="indefinite"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00" fill="hold"/>
                                        <p:tgtEl>
                                          <p:spTgt spid="20"/>
                                        </p:tgtEl>
                                        <p:attrNameLst>
                                          <p:attrName>ppt_x</p:attrName>
                                        </p:attrNameLst>
                                      </p:cBhvr>
                                      <p:tavLst>
                                        <p:tav tm="0">
                                          <p:val>
                                            <p:strVal val="1+#ppt_w/2"/>
                                          </p:val>
                                        </p:tav>
                                        <p:tav tm="100000">
                                          <p:val>
                                            <p:strVal val="#ppt_x"/>
                                          </p:val>
                                        </p:tav>
                                      </p:tavLst>
                                    </p:anim>
                                    <p:anim calcmode="lin" valueType="num">
                                      <p:cBhvr additive="base">
                                        <p:cTn id="8" dur="100000" fill="hold"/>
                                        <p:tgtEl>
                                          <p:spTgt spid="20"/>
                                        </p:tgtEl>
                                        <p:attrNameLst>
                                          <p:attrName>ppt_y</p:attrName>
                                        </p:attrNameLst>
                                      </p:cBhvr>
                                      <p:tavLst>
                                        <p:tav tm="0">
                                          <p:val>
                                            <p:strVal val="#ppt_y"/>
                                          </p:val>
                                        </p:tav>
                                        <p:tav tm="100000">
                                          <p:val>
                                            <p:strVal val="#ppt_y"/>
                                          </p:val>
                                        </p:tav>
                                      </p:tavLst>
                                    </p:anim>
                                  </p:childTnLst>
                                </p:cTn>
                              </p:par>
                              <p:par>
                                <p:cTn id="9" presetID="2" presetClass="entr" presetSubtype="2" repeatCount="indefinite"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60000" fill="hold"/>
                                        <p:tgtEl>
                                          <p:spTgt spid="19"/>
                                        </p:tgtEl>
                                        <p:attrNameLst>
                                          <p:attrName>ppt_x</p:attrName>
                                        </p:attrNameLst>
                                      </p:cBhvr>
                                      <p:tavLst>
                                        <p:tav tm="0">
                                          <p:val>
                                            <p:strVal val="1+#ppt_w/2"/>
                                          </p:val>
                                        </p:tav>
                                        <p:tav tm="100000">
                                          <p:val>
                                            <p:strVal val="#ppt_x"/>
                                          </p:val>
                                        </p:tav>
                                      </p:tavLst>
                                    </p:anim>
                                    <p:anim calcmode="lin" valueType="num">
                                      <p:cBhvr additive="base">
                                        <p:cTn id="12" dur="60000" fill="hold"/>
                                        <p:tgtEl>
                                          <p:spTgt spid="19"/>
                                        </p:tgtEl>
                                        <p:attrNameLst>
                                          <p:attrName>ppt_y</p:attrName>
                                        </p:attrNameLst>
                                      </p:cBhvr>
                                      <p:tavLst>
                                        <p:tav tm="0">
                                          <p:val>
                                            <p:strVal val="#ppt_y"/>
                                          </p:val>
                                        </p:tav>
                                        <p:tav tm="100000">
                                          <p:val>
                                            <p:strVal val="#ppt_y"/>
                                          </p:val>
                                        </p:tav>
                                      </p:tavLst>
                                    </p:anim>
                                  </p:childTnLst>
                                </p:cTn>
                              </p:par>
                              <p:par>
                                <p:cTn id="13" presetID="2" presetClass="entr" presetSubtype="2" repeatCount="indefinite"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80000" fill="hold"/>
                                        <p:tgtEl>
                                          <p:spTgt spid="21"/>
                                        </p:tgtEl>
                                        <p:attrNameLst>
                                          <p:attrName>ppt_x</p:attrName>
                                        </p:attrNameLst>
                                      </p:cBhvr>
                                      <p:tavLst>
                                        <p:tav tm="0">
                                          <p:val>
                                            <p:strVal val="1+#ppt_w/2"/>
                                          </p:val>
                                        </p:tav>
                                        <p:tav tm="100000">
                                          <p:val>
                                            <p:strVal val="#ppt_x"/>
                                          </p:val>
                                        </p:tav>
                                      </p:tavLst>
                                    </p:anim>
                                    <p:anim calcmode="lin" valueType="num">
                                      <p:cBhvr additive="base">
                                        <p:cTn id="16" dur="80000" fill="hold"/>
                                        <p:tgtEl>
                                          <p:spTgt spid="21"/>
                                        </p:tgtEl>
                                        <p:attrNameLst>
                                          <p:attrName>ppt_y</p:attrName>
                                        </p:attrNameLst>
                                      </p:cBhvr>
                                      <p:tavLst>
                                        <p:tav tm="0">
                                          <p:val>
                                            <p:strVal val="#ppt_y"/>
                                          </p:val>
                                        </p:tav>
                                        <p:tav tm="100000">
                                          <p:val>
                                            <p:strVal val="#ppt_y"/>
                                          </p:val>
                                        </p:tav>
                                      </p:tavLst>
                                    </p:anim>
                                  </p:childTnLst>
                                </p:cTn>
                              </p:par>
                              <p:par>
                                <p:cTn id="17" presetID="2" presetClass="exit" presetSubtype="8" fill="hold" nodeType="withEffect">
                                  <p:stCondLst>
                                    <p:cond delay="0"/>
                                  </p:stCondLst>
                                  <p:childTnLst>
                                    <p:anim calcmode="lin" valueType="num">
                                      <p:cBhvr additive="base">
                                        <p:cTn id="18" dur="20000"/>
                                        <p:tgtEl>
                                          <p:spTgt spid="23"/>
                                        </p:tgtEl>
                                        <p:attrNameLst>
                                          <p:attrName>ppt_x</p:attrName>
                                        </p:attrNameLst>
                                      </p:cBhvr>
                                      <p:tavLst>
                                        <p:tav tm="0">
                                          <p:val>
                                            <p:strVal val="ppt_x"/>
                                          </p:val>
                                        </p:tav>
                                        <p:tav tm="100000">
                                          <p:val>
                                            <p:strVal val="0-ppt_w/2"/>
                                          </p:val>
                                        </p:tav>
                                      </p:tavLst>
                                    </p:anim>
                                    <p:anim calcmode="lin" valueType="num">
                                      <p:cBhvr additive="base">
                                        <p:cTn id="19" dur="20000"/>
                                        <p:tgtEl>
                                          <p:spTgt spid="23"/>
                                        </p:tgtEl>
                                        <p:attrNameLst>
                                          <p:attrName>ppt_y</p:attrName>
                                        </p:attrNameLst>
                                      </p:cBhvr>
                                      <p:tavLst>
                                        <p:tav tm="0">
                                          <p:val>
                                            <p:strVal val="ppt_y"/>
                                          </p:val>
                                        </p:tav>
                                        <p:tav tm="100000">
                                          <p:val>
                                            <p:strVal val="ppt_y"/>
                                          </p:val>
                                        </p:tav>
                                      </p:tavLst>
                                    </p:anim>
                                    <p:set>
                                      <p:cBhvr>
                                        <p:cTn id="20" dur="1" fill="hold">
                                          <p:stCondLst>
                                            <p:cond delay="19999"/>
                                          </p:stCondLst>
                                        </p:cTn>
                                        <p:tgtEl>
                                          <p:spTgt spid="23"/>
                                        </p:tgtEl>
                                        <p:attrNameLst>
                                          <p:attrName>style.visibility</p:attrName>
                                        </p:attrNameLst>
                                      </p:cBhvr>
                                      <p:to>
                                        <p:strVal val="hidden"/>
                                      </p:to>
                                    </p:set>
                                  </p:childTnLst>
                                </p:cTn>
                              </p:par>
                              <p:par>
                                <p:cTn id="21" presetID="2" presetClass="exit" presetSubtype="8" fill="hold" nodeType="withEffect">
                                  <p:stCondLst>
                                    <p:cond delay="0"/>
                                  </p:stCondLst>
                                  <p:childTnLst>
                                    <p:anim calcmode="lin" valueType="num">
                                      <p:cBhvr additive="base">
                                        <p:cTn id="22" dur="15000"/>
                                        <p:tgtEl>
                                          <p:spTgt spid="22"/>
                                        </p:tgtEl>
                                        <p:attrNameLst>
                                          <p:attrName>ppt_x</p:attrName>
                                        </p:attrNameLst>
                                      </p:cBhvr>
                                      <p:tavLst>
                                        <p:tav tm="0">
                                          <p:val>
                                            <p:strVal val="ppt_x"/>
                                          </p:val>
                                        </p:tav>
                                        <p:tav tm="100000">
                                          <p:val>
                                            <p:strVal val="0-ppt_w/2"/>
                                          </p:val>
                                        </p:tav>
                                      </p:tavLst>
                                    </p:anim>
                                    <p:anim calcmode="lin" valueType="num">
                                      <p:cBhvr additive="base">
                                        <p:cTn id="23" dur="15000"/>
                                        <p:tgtEl>
                                          <p:spTgt spid="22"/>
                                        </p:tgtEl>
                                        <p:attrNameLst>
                                          <p:attrName>ppt_y</p:attrName>
                                        </p:attrNameLst>
                                      </p:cBhvr>
                                      <p:tavLst>
                                        <p:tav tm="0">
                                          <p:val>
                                            <p:strVal val="ppt_y"/>
                                          </p:val>
                                        </p:tav>
                                        <p:tav tm="100000">
                                          <p:val>
                                            <p:strVal val="ppt_y"/>
                                          </p:val>
                                        </p:tav>
                                      </p:tavLst>
                                    </p:anim>
                                    <p:set>
                                      <p:cBhvr>
                                        <p:cTn id="24" dur="1" fill="hold">
                                          <p:stCondLst>
                                            <p:cond delay="14999"/>
                                          </p:stCondLst>
                                        </p:cTn>
                                        <p:tgtEl>
                                          <p:spTgt spid="22"/>
                                        </p:tgtEl>
                                        <p:attrNameLst>
                                          <p:attrName>style.visibility</p:attrName>
                                        </p:attrNameLst>
                                      </p:cBhvr>
                                      <p:to>
                                        <p:strVal val="hidden"/>
                                      </p:to>
                                    </p:set>
                                  </p:childTnLst>
                                </p:cTn>
                              </p:par>
                              <p:par>
                                <p:cTn id="25" presetID="2" presetClass="exit" presetSubtype="8" fill="hold" nodeType="withEffect">
                                  <p:stCondLst>
                                    <p:cond delay="0"/>
                                  </p:stCondLst>
                                  <p:childTnLst>
                                    <p:anim calcmode="lin" valueType="num">
                                      <p:cBhvr additive="base">
                                        <p:cTn id="26" dur="25000"/>
                                        <p:tgtEl>
                                          <p:spTgt spid="24"/>
                                        </p:tgtEl>
                                        <p:attrNameLst>
                                          <p:attrName>ppt_x</p:attrName>
                                        </p:attrNameLst>
                                      </p:cBhvr>
                                      <p:tavLst>
                                        <p:tav tm="0">
                                          <p:val>
                                            <p:strVal val="ppt_x"/>
                                          </p:val>
                                        </p:tav>
                                        <p:tav tm="100000">
                                          <p:val>
                                            <p:strVal val="0-ppt_w/2"/>
                                          </p:val>
                                        </p:tav>
                                      </p:tavLst>
                                    </p:anim>
                                    <p:anim calcmode="lin" valueType="num">
                                      <p:cBhvr additive="base">
                                        <p:cTn id="27" dur="25000"/>
                                        <p:tgtEl>
                                          <p:spTgt spid="24"/>
                                        </p:tgtEl>
                                        <p:attrNameLst>
                                          <p:attrName>ppt_y</p:attrName>
                                        </p:attrNameLst>
                                      </p:cBhvr>
                                      <p:tavLst>
                                        <p:tav tm="0">
                                          <p:val>
                                            <p:strVal val="ppt_y"/>
                                          </p:val>
                                        </p:tav>
                                        <p:tav tm="100000">
                                          <p:val>
                                            <p:strVal val="ppt_y"/>
                                          </p:val>
                                        </p:tav>
                                      </p:tavLst>
                                    </p:anim>
                                    <p:set>
                                      <p:cBhvr>
                                        <p:cTn id="28" dur="1" fill="hold">
                                          <p:stCondLst>
                                            <p:cond delay="24999"/>
                                          </p:stCondLst>
                                        </p:cTn>
                                        <p:tgtEl>
                                          <p:spTgt spid="2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additive="base">
                                        <p:cTn id="33" dur="500" fill="hold"/>
                                        <p:tgtEl>
                                          <p:spTgt spid="2"/>
                                        </p:tgtEl>
                                        <p:attrNameLst>
                                          <p:attrName>ppt_x</p:attrName>
                                        </p:attrNameLst>
                                      </p:cBhvr>
                                      <p:tavLst>
                                        <p:tav tm="0">
                                          <p:val>
                                            <p:strVal val="#ppt_x"/>
                                          </p:val>
                                        </p:tav>
                                        <p:tav tm="100000">
                                          <p:val>
                                            <p:strVal val="#ppt_x"/>
                                          </p:val>
                                        </p:tav>
                                      </p:tavLst>
                                    </p:anim>
                                    <p:anim calcmode="lin" valueType="num">
                                      <p:cBhvr additive="base">
                                        <p:cTn id="34" dur="500" fill="hold"/>
                                        <p:tgtEl>
                                          <p:spTgt spid="2"/>
                                        </p:tgtEl>
                                        <p:attrNameLst>
                                          <p:attrName>ppt_y</p:attrName>
                                        </p:attrNameLst>
                                      </p:cBhvr>
                                      <p:tavLst>
                                        <p:tav tm="0">
                                          <p:val>
                                            <p:strVal val="1+#ppt_h/2"/>
                                          </p:val>
                                        </p:tav>
                                        <p:tav tm="100000">
                                          <p:val>
                                            <p:strVal val="#ppt_y"/>
                                          </p:val>
                                        </p:tav>
                                      </p:tavLst>
                                    </p:anim>
                                  </p:childTnLst>
                                </p:cTn>
                              </p:par>
                              <p:par>
                                <p:cTn id="35" presetID="1" presetClass="entr" presetSubtype="0" fill="hold" grpId="0" nodeType="withEffect">
                                  <p:stCondLst>
                                    <p:cond delay="500"/>
                                  </p:stCondLst>
                                  <p:childTnLst>
                                    <p:set>
                                      <p:cBhvr>
                                        <p:cTn id="36" dur="1" fill="hold">
                                          <p:stCondLst>
                                            <p:cond delay="0"/>
                                          </p:stCondLst>
                                        </p:cTn>
                                        <p:tgtEl>
                                          <p:spTgt spid="27"/>
                                        </p:tgtEl>
                                        <p:attrNameLst>
                                          <p:attrName>style.visibility</p:attrName>
                                        </p:attrNameLst>
                                      </p:cBhvr>
                                      <p:to>
                                        <p:strVal val="visible"/>
                                      </p:to>
                                    </p:set>
                                  </p:childTnLst>
                                </p:cTn>
                              </p:par>
                              <p:par>
                                <p:cTn id="37" presetID="22" presetClass="exit" presetSubtype="4" fill="hold" grpId="1" nodeType="withEffect">
                                  <p:stCondLst>
                                    <p:cond delay="500"/>
                                  </p:stCondLst>
                                  <p:childTnLst>
                                    <p:animEffect transition="out" filter="wipe(down)">
                                      <p:cBhvr>
                                        <p:cTn id="38" dur="2000"/>
                                        <p:tgtEl>
                                          <p:spTgt spid="2"/>
                                        </p:tgtEl>
                                      </p:cBhvr>
                                    </p:animEffect>
                                    <p:set>
                                      <p:cBhvr>
                                        <p:cTn id="39" dur="1" fill="hold">
                                          <p:stCondLst>
                                            <p:cond delay="1999"/>
                                          </p:stCondLst>
                                        </p:cTn>
                                        <p:tgtEl>
                                          <p:spTgt spid="2"/>
                                        </p:tgtEl>
                                        <p:attrNameLst>
                                          <p:attrName>style.visibility</p:attrName>
                                        </p:attrNameLst>
                                      </p:cBhvr>
                                      <p:to>
                                        <p:strVal val="hidden"/>
                                      </p:to>
                                    </p:set>
                                  </p:childTnLst>
                                </p:cTn>
                              </p:par>
                              <p:par>
                                <p:cTn id="40" presetID="16" presetClass="entr" presetSubtype="37" fill="hold" grpId="0" nodeType="withEffect">
                                  <p:stCondLst>
                                    <p:cond delay="1000"/>
                                  </p:stCondLst>
                                  <p:childTnLst>
                                    <p:set>
                                      <p:cBhvr>
                                        <p:cTn id="41" dur="1" fill="hold">
                                          <p:stCondLst>
                                            <p:cond delay="0"/>
                                          </p:stCondLst>
                                        </p:cTn>
                                        <p:tgtEl>
                                          <p:spTgt spid="28"/>
                                        </p:tgtEl>
                                        <p:attrNameLst>
                                          <p:attrName>style.visibility</p:attrName>
                                        </p:attrNameLst>
                                      </p:cBhvr>
                                      <p:to>
                                        <p:strVal val="visible"/>
                                      </p:to>
                                    </p:set>
                                    <p:animEffect transition="in" filter="barn(outVertical)">
                                      <p:cBhvr>
                                        <p:cTn id="42" dur="2000"/>
                                        <p:tgtEl>
                                          <p:spTgt spid="28"/>
                                        </p:tgtEl>
                                      </p:cBhvr>
                                    </p:animEffect>
                                  </p:childTnLst>
                                </p:cTn>
                              </p:par>
                              <p:par>
                                <p:cTn id="43" presetID="10" presetClass="entr" presetSubtype="0" fill="hold" grpId="0" nodeType="withEffect">
                                  <p:stCondLst>
                                    <p:cond delay="3000"/>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2000"/>
                                        <p:tgtEl>
                                          <p:spTgt spid="29"/>
                                        </p:tgtEl>
                                      </p:cBhvr>
                                    </p:animEffect>
                                  </p:childTnLst>
                                </p:cTn>
                              </p:par>
                              <p:par>
                                <p:cTn id="46" presetID="10" presetClass="entr" presetSubtype="0" fill="hold" grpId="0" nodeType="withEffect">
                                  <p:stCondLst>
                                    <p:cond delay="3000"/>
                                  </p:stCondLst>
                                  <p:childTnLst>
                                    <p:set>
                                      <p:cBhvr>
                                        <p:cTn id="47" dur="1" fill="hold">
                                          <p:stCondLst>
                                            <p:cond delay="0"/>
                                          </p:stCondLst>
                                        </p:cTn>
                                        <p:tgtEl>
                                          <p:spTgt spid="30"/>
                                        </p:tgtEl>
                                        <p:attrNameLst>
                                          <p:attrName>style.visibility</p:attrName>
                                        </p:attrNameLst>
                                      </p:cBhvr>
                                      <p:to>
                                        <p:strVal val="visible"/>
                                      </p:to>
                                    </p:set>
                                    <p:animEffect transition="in" filter="fade">
                                      <p:cBhvr>
                                        <p:cTn id="48" dur="2000"/>
                                        <p:tgtEl>
                                          <p:spTgt spid="30"/>
                                        </p:tgtEl>
                                      </p:cBhvr>
                                    </p:animEffect>
                                  </p:childTnLst>
                                </p:cTn>
                              </p:par>
                              <p:par>
                                <p:cTn id="49" presetID="10" presetClass="entr" presetSubtype="0" fill="hold" grpId="0" nodeType="withEffect">
                                  <p:stCondLst>
                                    <p:cond delay="3000"/>
                                  </p:stCondLst>
                                  <p:childTnLst>
                                    <p:set>
                                      <p:cBhvr>
                                        <p:cTn id="50" dur="1" fill="hold">
                                          <p:stCondLst>
                                            <p:cond delay="0"/>
                                          </p:stCondLst>
                                        </p:cTn>
                                        <p:tgtEl>
                                          <p:spTgt spid="31"/>
                                        </p:tgtEl>
                                        <p:attrNameLst>
                                          <p:attrName>style.visibility</p:attrName>
                                        </p:attrNameLst>
                                      </p:cBhvr>
                                      <p:to>
                                        <p:strVal val="visible"/>
                                      </p:to>
                                    </p:set>
                                    <p:animEffect transition="in" filter="fade">
                                      <p:cBhvr>
                                        <p:cTn id="51" dur="2000"/>
                                        <p:tgtEl>
                                          <p:spTgt spid="31"/>
                                        </p:tgtEl>
                                      </p:cBhvr>
                                    </p:animEffect>
                                  </p:childTnLst>
                                </p:cTn>
                              </p:par>
                              <p:par>
                                <p:cTn id="52" presetID="10" presetClass="entr" presetSubtype="0" fill="hold" grpId="0" nodeType="withEffect">
                                  <p:stCondLst>
                                    <p:cond delay="300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2000"/>
                                        <p:tgtEl>
                                          <p:spTgt spid="32"/>
                                        </p:tgtEl>
                                      </p:cBhvr>
                                    </p:animEffect>
                                  </p:childTnLst>
                                </p:cTn>
                              </p:par>
                              <p:par>
                                <p:cTn id="55" presetID="10" presetClass="entr" presetSubtype="0" fill="hold" grpId="0" nodeType="withEffect">
                                  <p:stCondLst>
                                    <p:cond delay="300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2000"/>
                                        <p:tgtEl>
                                          <p:spTgt spid="33"/>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xit" presetSubtype="8" fill="hold" grpId="1" nodeType="clickEffect">
                                  <p:stCondLst>
                                    <p:cond delay="0"/>
                                  </p:stCondLst>
                                  <p:childTnLst>
                                    <p:anim calcmode="lin" valueType="num">
                                      <p:cBhvr additive="base">
                                        <p:cTn id="61" dur="500"/>
                                        <p:tgtEl>
                                          <p:spTgt spid="32"/>
                                        </p:tgtEl>
                                        <p:attrNameLst>
                                          <p:attrName>ppt_x</p:attrName>
                                        </p:attrNameLst>
                                      </p:cBhvr>
                                      <p:tavLst>
                                        <p:tav tm="0">
                                          <p:val>
                                            <p:strVal val="ppt_x"/>
                                          </p:val>
                                        </p:tav>
                                        <p:tav tm="100000">
                                          <p:val>
                                            <p:strVal val="0-ppt_w/2"/>
                                          </p:val>
                                        </p:tav>
                                      </p:tavLst>
                                    </p:anim>
                                    <p:anim calcmode="lin" valueType="num">
                                      <p:cBhvr additive="base">
                                        <p:cTn id="62" dur="500"/>
                                        <p:tgtEl>
                                          <p:spTgt spid="32"/>
                                        </p:tgtEl>
                                        <p:attrNameLst>
                                          <p:attrName>ppt_y</p:attrName>
                                        </p:attrNameLst>
                                      </p:cBhvr>
                                      <p:tavLst>
                                        <p:tav tm="0">
                                          <p:val>
                                            <p:strVal val="ppt_y"/>
                                          </p:val>
                                        </p:tav>
                                        <p:tav tm="100000">
                                          <p:val>
                                            <p:strVal val="ppt_y"/>
                                          </p:val>
                                        </p:tav>
                                      </p:tavLst>
                                    </p:anim>
                                    <p:set>
                                      <p:cBhvr>
                                        <p:cTn id="63" dur="1" fill="hold">
                                          <p:stCondLst>
                                            <p:cond delay="499"/>
                                          </p:stCondLst>
                                        </p:cTn>
                                        <p:tgtEl>
                                          <p:spTgt spid="32"/>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2" presetClass="exit" presetSubtype="2" fill="hold" grpId="1" nodeType="clickEffect">
                                  <p:stCondLst>
                                    <p:cond delay="0"/>
                                  </p:stCondLst>
                                  <p:childTnLst>
                                    <p:anim calcmode="lin" valueType="num">
                                      <p:cBhvr additive="base">
                                        <p:cTn id="67" dur="500"/>
                                        <p:tgtEl>
                                          <p:spTgt spid="33"/>
                                        </p:tgtEl>
                                        <p:attrNameLst>
                                          <p:attrName>ppt_x</p:attrName>
                                        </p:attrNameLst>
                                      </p:cBhvr>
                                      <p:tavLst>
                                        <p:tav tm="0">
                                          <p:val>
                                            <p:strVal val="ppt_x"/>
                                          </p:val>
                                        </p:tav>
                                        <p:tav tm="100000">
                                          <p:val>
                                            <p:strVal val="1+ppt_w/2"/>
                                          </p:val>
                                        </p:tav>
                                      </p:tavLst>
                                    </p:anim>
                                    <p:anim calcmode="lin" valueType="num">
                                      <p:cBhvr additive="base">
                                        <p:cTn id="68" dur="500"/>
                                        <p:tgtEl>
                                          <p:spTgt spid="33"/>
                                        </p:tgtEl>
                                        <p:attrNameLst>
                                          <p:attrName>ppt_y</p:attrName>
                                        </p:attrNameLst>
                                      </p:cBhvr>
                                      <p:tavLst>
                                        <p:tav tm="0">
                                          <p:val>
                                            <p:strVal val="ppt_y"/>
                                          </p:val>
                                        </p:tav>
                                        <p:tav tm="100000">
                                          <p:val>
                                            <p:strVal val="ppt_y"/>
                                          </p:val>
                                        </p:tav>
                                      </p:tavLst>
                                    </p:anim>
                                    <p:set>
                                      <p:cBhvr>
                                        <p:cTn id="69" dur="1" fill="hold">
                                          <p:stCondLst>
                                            <p:cond delay="499"/>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27" grpId="0" animBg="1"/>
      <p:bldP spid="28" grpId="0" animBg="1"/>
      <p:bldP spid="29" grpId="0" animBg="1"/>
      <p:bldP spid="30" grpId="0" animBg="1"/>
      <p:bldP spid="31" grpId="0" animBg="1"/>
      <p:bldP spid="32" grpId="0" animBg="1"/>
      <p:bldP spid="32" grpId="1" animBg="1"/>
      <p:bldP spid="33" grpId="0" animBg="1"/>
      <p:bldP spid="33"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a:xfrm>
            <a:off x="0" y="6211889"/>
            <a:ext cx="9144000" cy="646111"/>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19" name="Picture 3" descr="C:\Users\tutor2u\Downloads\shutterstock_55171579.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3657891" y="2852936"/>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Users\tutor2u\Downloads\shutterstock_111668297.jpg"/>
          <p:cNvPicPr>
            <a:picLocks noChangeAspect="1" noChangeArrowheads="1"/>
          </p:cNvPicPr>
          <p:nvPr/>
        </p:nvPicPr>
        <p:blipFill rotWithShape="1">
          <a:blip r:embed="rId4" cstate="screen">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3276872" y="3692629"/>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 descr="C:\Users\tutor2u\Downloads\shutterstock_122379733.jpg"/>
          <p:cNvPicPr>
            <a:picLocks noChangeAspect="1" noChangeArrowheads="1"/>
          </p:cNvPicPr>
          <p:nvPr/>
        </p:nvPicPr>
        <p:blipFill>
          <a:blip r:embed="rId6" cstate="screen">
            <a:extLst>
              <a:ext uri="{BEBA8EAE-BF5A-486C-A8C5-ECC9F3942E4B}">
                <a14:imgProps xmlns:a14="http://schemas.microsoft.com/office/drawing/2010/main">
                  <a14:imgLayer r:embed="rId7">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388096" y="335962"/>
            <a:ext cx="2388096" cy="158087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 descr="C:\Users\tutor2u\Downloads\shutterstock_55171579.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250976" y="2650239"/>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Users\tutor2u\Downloads\shutterstock_111668297.jpg"/>
          <p:cNvPicPr>
            <a:picLocks noChangeAspect="1" noChangeArrowheads="1"/>
          </p:cNvPicPr>
          <p:nvPr/>
        </p:nvPicPr>
        <p:blipFill rotWithShape="1">
          <a:blip r:embed="rId4" cstate="screen">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899592" y="4713294"/>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5" descr="C:\Users\tutor2u\Downloads\shutterstock_122379733.jpg"/>
          <p:cNvPicPr>
            <a:picLocks noChangeAspect="1" noChangeArrowheads="1"/>
          </p:cNvPicPr>
          <p:nvPr/>
        </p:nvPicPr>
        <p:blipFill>
          <a:blip r:embed="rId8" cstate="screen">
            <a:extLst>
              <a:ext uri="{BEBA8EAE-BF5A-486C-A8C5-ECC9F3942E4B}">
                <a14:imgProps xmlns:a14="http://schemas.microsoft.com/office/drawing/2010/main">
                  <a14:imgLayer r:embed="rId9">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212867" y="1506896"/>
            <a:ext cx="2388096" cy="158087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a:spLocks noChangeAspect="1"/>
          </p:cNvSpPr>
          <p:nvPr/>
        </p:nvSpPr>
        <p:spPr>
          <a:xfrm>
            <a:off x="4326320" y="15274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8</a:t>
            </a:r>
          </a:p>
        </p:txBody>
      </p:sp>
      <p:sp>
        <p:nvSpPr>
          <p:cNvPr id="13" name="Rectangle 12"/>
          <p:cNvSpPr>
            <a:spLocks noChangeAspect="1"/>
          </p:cNvSpPr>
          <p:nvPr/>
        </p:nvSpPr>
        <p:spPr>
          <a:xfrm>
            <a:off x="5565556" y="236480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7</a:t>
            </a:r>
          </a:p>
        </p:txBody>
      </p:sp>
      <p:sp>
        <p:nvSpPr>
          <p:cNvPr id="12" name="Rectangle 11"/>
          <p:cNvSpPr>
            <a:spLocks noChangeAspect="1"/>
          </p:cNvSpPr>
          <p:nvPr/>
        </p:nvSpPr>
        <p:spPr>
          <a:xfrm>
            <a:off x="6804440" y="318386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6</a:t>
            </a:r>
          </a:p>
        </p:txBody>
      </p:sp>
      <p:sp>
        <p:nvSpPr>
          <p:cNvPr id="15" name="Rectangle 14"/>
          <p:cNvSpPr>
            <a:spLocks noChangeAspect="1"/>
          </p:cNvSpPr>
          <p:nvPr/>
        </p:nvSpPr>
        <p:spPr>
          <a:xfrm>
            <a:off x="3074772" y="20757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9</a:t>
            </a:r>
          </a:p>
        </p:txBody>
      </p:sp>
      <p:sp>
        <p:nvSpPr>
          <p:cNvPr id="16" name="Rectangle 15"/>
          <p:cNvSpPr>
            <a:spLocks noChangeAspect="1"/>
          </p:cNvSpPr>
          <p:nvPr/>
        </p:nvSpPr>
        <p:spPr>
          <a:xfrm>
            <a:off x="1837428" y="263720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10</a:t>
            </a:r>
          </a:p>
        </p:txBody>
      </p:sp>
      <p:sp>
        <p:nvSpPr>
          <p:cNvPr id="4" name="Rectangle 3"/>
          <p:cNvSpPr>
            <a:spLocks noChangeAspect="1"/>
          </p:cNvSpPr>
          <p:nvPr/>
        </p:nvSpPr>
        <p:spPr>
          <a:xfrm>
            <a:off x="640944" y="3086893"/>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1</a:t>
            </a:r>
          </a:p>
        </p:txBody>
      </p:sp>
      <p:sp>
        <p:nvSpPr>
          <p:cNvPr id="2" name="Rectangle 1"/>
          <p:cNvSpPr/>
          <p:nvPr/>
        </p:nvSpPr>
        <p:spPr>
          <a:xfrm>
            <a:off x="3565428" y="2075788"/>
            <a:ext cx="2446540" cy="4782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8" name="Rectangle 7"/>
          <p:cNvSpPr>
            <a:spLocks noChangeAspect="1"/>
          </p:cNvSpPr>
          <p:nvPr/>
        </p:nvSpPr>
        <p:spPr>
          <a:xfrm>
            <a:off x="5552540" y="4020196"/>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5</a:t>
            </a:r>
          </a:p>
        </p:txBody>
      </p:sp>
      <p:sp>
        <p:nvSpPr>
          <p:cNvPr id="5" name="Rectangle 4"/>
          <p:cNvSpPr>
            <a:spLocks noChangeAspect="1"/>
          </p:cNvSpPr>
          <p:nvPr/>
        </p:nvSpPr>
        <p:spPr>
          <a:xfrm>
            <a:off x="1835696" y="368946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2</a:t>
            </a:r>
          </a:p>
        </p:txBody>
      </p:sp>
      <p:sp>
        <p:nvSpPr>
          <p:cNvPr id="6" name="Rectangle 5"/>
          <p:cNvSpPr>
            <a:spLocks noChangeAspect="1"/>
          </p:cNvSpPr>
          <p:nvPr/>
        </p:nvSpPr>
        <p:spPr>
          <a:xfrm>
            <a:off x="3059832" y="426398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3</a:t>
            </a:r>
          </a:p>
        </p:txBody>
      </p:sp>
      <p:sp>
        <p:nvSpPr>
          <p:cNvPr id="27" name="Rectangle 26"/>
          <p:cNvSpPr/>
          <p:nvPr/>
        </p:nvSpPr>
        <p:spPr>
          <a:xfrm>
            <a:off x="3563888" y="2060848"/>
            <a:ext cx="2446540" cy="2212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7" name="Rectangle 6"/>
          <p:cNvSpPr>
            <a:spLocks noChangeAspect="1"/>
          </p:cNvSpPr>
          <p:nvPr/>
        </p:nvSpPr>
        <p:spPr>
          <a:xfrm>
            <a:off x="4283968" y="4869352"/>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4</a:t>
            </a:r>
          </a:p>
        </p:txBody>
      </p:sp>
      <p:pic>
        <p:nvPicPr>
          <p:cNvPr id="2050" name="Picture 2"/>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4146087" y="3894038"/>
            <a:ext cx="658289" cy="2127250"/>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p:cNvSpPr/>
          <p:nvPr/>
        </p:nvSpPr>
        <p:spPr>
          <a:xfrm>
            <a:off x="2008188" y="2060848"/>
            <a:ext cx="5112568" cy="2212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9" name="Rectangle 28"/>
          <p:cNvSpPr/>
          <p:nvPr/>
        </p:nvSpPr>
        <p:spPr>
          <a:xfrm>
            <a:off x="2008188" y="2060848"/>
            <a:ext cx="5112568" cy="2304352"/>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GB" sz="2600" dirty="0">
                <a:solidFill>
                  <a:prstClr val="black"/>
                </a:solidFill>
              </a:rPr>
              <a:t>Question </a:t>
            </a:r>
            <a:r>
              <a:rPr lang="en-GB" sz="2600" dirty="0" smtClean="0">
                <a:solidFill>
                  <a:prstClr val="black"/>
                </a:solidFill>
              </a:rPr>
              <a:t>4</a:t>
            </a:r>
          </a:p>
          <a:p>
            <a:pPr algn="ctr"/>
            <a:r>
              <a:rPr lang="en-GB" sz="2600" b="1" dirty="0" smtClean="0">
                <a:solidFill>
                  <a:prstClr val="black"/>
                </a:solidFill>
              </a:rPr>
              <a:t>SZ is very often co-morbid with depression.</a:t>
            </a:r>
            <a:endParaRPr lang="en-GB" sz="2600" b="1" dirty="0">
              <a:solidFill>
                <a:prstClr val="black"/>
              </a:solidFill>
            </a:endParaRPr>
          </a:p>
        </p:txBody>
      </p:sp>
      <p:sp>
        <p:nvSpPr>
          <p:cNvPr id="30" name="Rectangle 29"/>
          <p:cNvSpPr/>
          <p:nvPr/>
        </p:nvSpPr>
        <p:spPr>
          <a:xfrm>
            <a:off x="179696" y="2060848"/>
            <a:ext cx="1656000" cy="2212463"/>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GB" sz="4400" b="1">
                <a:solidFill>
                  <a:prstClr val="white"/>
                </a:solidFill>
              </a:rPr>
              <a:t>TRUE</a:t>
            </a:r>
            <a:endParaRPr lang="en-GB" sz="4400" b="1" dirty="0">
              <a:solidFill>
                <a:prstClr val="white"/>
              </a:solidFill>
            </a:endParaRPr>
          </a:p>
        </p:txBody>
      </p:sp>
      <p:sp>
        <p:nvSpPr>
          <p:cNvPr id="31" name="Rectangle 30" hidden="1"/>
          <p:cNvSpPr/>
          <p:nvPr/>
        </p:nvSpPr>
        <p:spPr>
          <a:xfrm>
            <a:off x="7293248" y="2060848"/>
            <a:ext cx="1656000" cy="2212463"/>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GB" sz="4400" b="1">
                <a:solidFill>
                  <a:prstClr val="white"/>
                </a:solidFill>
              </a:rPr>
              <a:t>FALSE</a:t>
            </a:r>
            <a:endParaRPr lang="en-GB" sz="4400" b="1" dirty="0">
              <a:solidFill>
                <a:prstClr val="white"/>
              </a:solidFill>
            </a:endParaRPr>
          </a:p>
        </p:txBody>
      </p:sp>
      <p:sp>
        <p:nvSpPr>
          <p:cNvPr id="32" name="Rectangle 31" hidden="1"/>
          <p:cNvSpPr/>
          <p:nvPr/>
        </p:nvSpPr>
        <p:spPr>
          <a:xfrm>
            <a:off x="179512" y="2060848"/>
            <a:ext cx="1656000" cy="2212463"/>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GB" sz="4400" b="1">
                <a:solidFill>
                  <a:prstClr val="white"/>
                </a:solidFill>
              </a:rPr>
              <a:t>TRUE</a:t>
            </a:r>
            <a:endParaRPr lang="en-GB" sz="4400" b="1" dirty="0">
              <a:solidFill>
                <a:prstClr val="white"/>
              </a:solidFill>
            </a:endParaRPr>
          </a:p>
        </p:txBody>
      </p:sp>
      <p:sp>
        <p:nvSpPr>
          <p:cNvPr id="33" name="Rectangle 32"/>
          <p:cNvSpPr/>
          <p:nvPr/>
        </p:nvSpPr>
        <p:spPr>
          <a:xfrm>
            <a:off x="7293064" y="2060848"/>
            <a:ext cx="1656000" cy="2212463"/>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GB" sz="4400" b="1">
                <a:solidFill>
                  <a:prstClr val="white"/>
                </a:solidFill>
              </a:rPr>
              <a:t>FALSE</a:t>
            </a:r>
            <a:endParaRPr lang="en-GB" sz="4400" b="1" dirty="0">
              <a:solidFill>
                <a:prstClr val="white"/>
              </a:solidFill>
            </a:endParaRPr>
          </a:p>
        </p:txBody>
      </p:sp>
      <p:pic>
        <p:nvPicPr>
          <p:cNvPr id="35" name="Picture 3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08031" y="86152"/>
            <a:ext cx="7527938" cy="1523874"/>
          </a:xfrm>
          <a:prstGeom prst="rect">
            <a:avLst/>
          </a:prstGeom>
        </p:spPr>
      </p:pic>
    </p:spTree>
    <p:extLst>
      <p:ext uri="{BB962C8B-B14F-4D97-AF65-F5344CB8AC3E}">
        <p14:creationId xmlns:p14="http://schemas.microsoft.com/office/powerpoint/2010/main" val="2891697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repeatCount="indefinite"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00" fill="hold"/>
                                        <p:tgtEl>
                                          <p:spTgt spid="20"/>
                                        </p:tgtEl>
                                        <p:attrNameLst>
                                          <p:attrName>ppt_x</p:attrName>
                                        </p:attrNameLst>
                                      </p:cBhvr>
                                      <p:tavLst>
                                        <p:tav tm="0">
                                          <p:val>
                                            <p:strVal val="1+#ppt_w/2"/>
                                          </p:val>
                                        </p:tav>
                                        <p:tav tm="100000">
                                          <p:val>
                                            <p:strVal val="#ppt_x"/>
                                          </p:val>
                                        </p:tav>
                                      </p:tavLst>
                                    </p:anim>
                                    <p:anim calcmode="lin" valueType="num">
                                      <p:cBhvr additive="base">
                                        <p:cTn id="8" dur="100000" fill="hold"/>
                                        <p:tgtEl>
                                          <p:spTgt spid="20"/>
                                        </p:tgtEl>
                                        <p:attrNameLst>
                                          <p:attrName>ppt_y</p:attrName>
                                        </p:attrNameLst>
                                      </p:cBhvr>
                                      <p:tavLst>
                                        <p:tav tm="0">
                                          <p:val>
                                            <p:strVal val="#ppt_y"/>
                                          </p:val>
                                        </p:tav>
                                        <p:tav tm="100000">
                                          <p:val>
                                            <p:strVal val="#ppt_y"/>
                                          </p:val>
                                        </p:tav>
                                      </p:tavLst>
                                    </p:anim>
                                  </p:childTnLst>
                                </p:cTn>
                              </p:par>
                              <p:par>
                                <p:cTn id="9" presetID="2" presetClass="entr" presetSubtype="2" repeatCount="indefinite"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60000" fill="hold"/>
                                        <p:tgtEl>
                                          <p:spTgt spid="19"/>
                                        </p:tgtEl>
                                        <p:attrNameLst>
                                          <p:attrName>ppt_x</p:attrName>
                                        </p:attrNameLst>
                                      </p:cBhvr>
                                      <p:tavLst>
                                        <p:tav tm="0">
                                          <p:val>
                                            <p:strVal val="1+#ppt_w/2"/>
                                          </p:val>
                                        </p:tav>
                                        <p:tav tm="100000">
                                          <p:val>
                                            <p:strVal val="#ppt_x"/>
                                          </p:val>
                                        </p:tav>
                                      </p:tavLst>
                                    </p:anim>
                                    <p:anim calcmode="lin" valueType="num">
                                      <p:cBhvr additive="base">
                                        <p:cTn id="12" dur="60000" fill="hold"/>
                                        <p:tgtEl>
                                          <p:spTgt spid="19"/>
                                        </p:tgtEl>
                                        <p:attrNameLst>
                                          <p:attrName>ppt_y</p:attrName>
                                        </p:attrNameLst>
                                      </p:cBhvr>
                                      <p:tavLst>
                                        <p:tav tm="0">
                                          <p:val>
                                            <p:strVal val="#ppt_y"/>
                                          </p:val>
                                        </p:tav>
                                        <p:tav tm="100000">
                                          <p:val>
                                            <p:strVal val="#ppt_y"/>
                                          </p:val>
                                        </p:tav>
                                      </p:tavLst>
                                    </p:anim>
                                  </p:childTnLst>
                                </p:cTn>
                              </p:par>
                              <p:par>
                                <p:cTn id="13" presetID="2" presetClass="entr" presetSubtype="2" repeatCount="indefinite"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80000" fill="hold"/>
                                        <p:tgtEl>
                                          <p:spTgt spid="21"/>
                                        </p:tgtEl>
                                        <p:attrNameLst>
                                          <p:attrName>ppt_x</p:attrName>
                                        </p:attrNameLst>
                                      </p:cBhvr>
                                      <p:tavLst>
                                        <p:tav tm="0">
                                          <p:val>
                                            <p:strVal val="1+#ppt_w/2"/>
                                          </p:val>
                                        </p:tav>
                                        <p:tav tm="100000">
                                          <p:val>
                                            <p:strVal val="#ppt_x"/>
                                          </p:val>
                                        </p:tav>
                                      </p:tavLst>
                                    </p:anim>
                                    <p:anim calcmode="lin" valueType="num">
                                      <p:cBhvr additive="base">
                                        <p:cTn id="16" dur="80000" fill="hold"/>
                                        <p:tgtEl>
                                          <p:spTgt spid="21"/>
                                        </p:tgtEl>
                                        <p:attrNameLst>
                                          <p:attrName>ppt_y</p:attrName>
                                        </p:attrNameLst>
                                      </p:cBhvr>
                                      <p:tavLst>
                                        <p:tav tm="0">
                                          <p:val>
                                            <p:strVal val="#ppt_y"/>
                                          </p:val>
                                        </p:tav>
                                        <p:tav tm="100000">
                                          <p:val>
                                            <p:strVal val="#ppt_y"/>
                                          </p:val>
                                        </p:tav>
                                      </p:tavLst>
                                    </p:anim>
                                  </p:childTnLst>
                                </p:cTn>
                              </p:par>
                              <p:par>
                                <p:cTn id="17" presetID="2" presetClass="exit" presetSubtype="8" fill="hold" nodeType="withEffect">
                                  <p:stCondLst>
                                    <p:cond delay="0"/>
                                  </p:stCondLst>
                                  <p:childTnLst>
                                    <p:anim calcmode="lin" valueType="num">
                                      <p:cBhvr additive="base">
                                        <p:cTn id="18" dur="20000"/>
                                        <p:tgtEl>
                                          <p:spTgt spid="23"/>
                                        </p:tgtEl>
                                        <p:attrNameLst>
                                          <p:attrName>ppt_x</p:attrName>
                                        </p:attrNameLst>
                                      </p:cBhvr>
                                      <p:tavLst>
                                        <p:tav tm="0">
                                          <p:val>
                                            <p:strVal val="ppt_x"/>
                                          </p:val>
                                        </p:tav>
                                        <p:tav tm="100000">
                                          <p:val>
                                            <p:strVal val="0-ppt_w/2"/>
                                          </p:val>
                                        </p:tav>
                                      </p:tavLst>
                                    </p:anim>
                                    <p:anim calcmode="lin" valueType="num">
                                      <p:cBhvr additive="base">
                                        <p:cTn id="19" dur="20000"/>
                                        <p:tgtEl>
                                          <p:spTgt spid="23"/>
                                        </p:tgtEl>
                                        <p:attrNameLst>
                                          <p:attrName>ppt_y</p:attrName>
                                        </p:attrNameLst>
                                      </p:cBhvr>
                                      <p:tavLst>
                                        <p:tav tm="0">
                                          <p:val>
                                            <p:strVal val="ppt_y"/>
                                          </p:val>
                                        </p:tav>
                                        <p:tav tm="100000">
                                          <p:val>
                                            <p:strVal val="ppt_y"/>
                                          </p:val>
                                        </p:tav>
                                      </p:tavLst>
                                    </p:anim>
                                    <p:set>
                                      <p:cBhvr>
                                        <p:cTn id="20" dur="1" fill="hold">
                                          <p:stCondLst>
                                            <p:cond delay="19999"/>
                                          </p:stCondLst>
                                        </p:cTn>
                                        <p:tgtEl>
                                          <p:spTgt spid="23"/>
                                        </p:tgtEl>
                                        <p:attrNameLst>
                                          <p:attrName>style.visibility</p:attrName>
                                        </p:attrNameLst>
                                      </p:cBhvr>
                                      <p:to>
                                        <p:strVal val="hidden"/>
                                      </p:to>
                                    </p:set>
                                  </p:childTnLst>
                                </p:cTn>
                              </p:par>
                              <p:par>
                                <p:cTn id="21" presetID="2" presetClass="exit" presetSubtype="8" fill="hold" nodeType="withEffect">
                                  <p:stCondLst>
                                    <p:cond delay="0"/>
                                  </p:stCondLst>
                                  <p:childTnLst>
                                    <p:anim calcmode="lin" valueType="num">
                                      <p:cBhvr additive="base">
                                        <p:cTn id="22" dur="15000"/>
                                        <p:tgtEl>
                                          <p:spTgt spid="22"/>
                                        </p:tgtEl>
                                        <p:attrNameLst>
                                          <p:attrName>ppt_x</p:attrName>
                                        </p:attrNameLst>
                                      </p:cBhvr>
                                      <p:tavLst>
                                        <p:tav tm="0">
                                          <p:val>
                                            <p:strVal val="ppt_x"/>
                                          </p:val>
                                        </p:tav>
                                        <p:tav tm="100000">
                                          <p:val>
                                            <p:strVal val="0-ppt_w/2"/>
                                          </p:val>
                                        </p:tav>
                                      </p:tavLst>
                                    </p:anim>
                                    <p:anim calcmode="lin" valueType="num">
                                      <p:cBhvr additive="base">
                                        <p:cTn id="23" dur="15000"/>
                                        <p:tgtEl>
                                          <p:spTgt spid="22"/>
                                        </p:tgtEl>
                                        <p:attrNameLst>
                                          <p:attrName>ppt_y</p:attrName>
                                        </p:attrNameLst>
                                      </p:cBhvr>
                                      <p:tavLst>
                                        <p:tav tm="0">
                                          <p:val>
                                            <p:strVal val="ppt_y"/>
                                          </p:val>
                                        </p:tav>
                                        <p:tav tm="100000">
                                          <p:val>
                                            <p:strVal val="ppt_y"/>
                                          </p:val>
                                        </p:tav>
                                      </p:tavLst>
                                    </p:anim>
                                    <p:set>
                                      <p:cBhvr>
                                        <p:cTn id="24" dur="1" fill="hold">
                                          <p:stCondLst>
                                            <p:cond delay="14999"/>
                                          </p:stCondLst>
                                        </p:cTn>
                                        <p:tgtEl>
                                          <p:spTgt spid="22"/>
                                        </p:tgtEl>
                                        <p:attrNameLst>
                                          <p:attrName>style.visibility</p:attrName>
                                        </p:attrNameLst>
                                      </p:cBhvr>
                                      <p:to>
                                        <p:strVal val="hidden"/>
                                      </p:to>
                                    </p:set>
                                  </p:childTnLst>
                                </p:cTn>
                              </p:par>
                              <p:par>
                                <p:cTn id="25" presetID="2" presetClass="exit" presetSubtype="8" fill="hold" nodeType="withEffect">
                                  <p:stCondLst>
                                    <p:cond delay="0"/>
                                  </p:stCondLst>
                                  <p:childTnLst>
                                    <p:anim calcmode="lin" valueType="num">
                                      <p:cBhvr additive="base">
                                        <p:cTn id="26" dur="25000"/>
                                        <p:tgtEl>
                                          <p:spTgt spid="24"/>
                                        </p:tgtEl>
                                        <p:attrNameLst>
                                          <p:attrName>ppt_x</p:attrName>
                                        </p:attrNameLst>
                                      </p:cBhvr>
                                      <p:tavLst>
                                        <p:tav tm="0">
                                          <p:val>
                                            <p:strVal val="ppt_x"/>
                                          </p:val>
                                        </p:tav>
                                        <p:tav tm="100000">
                                          <p:val>
                                            <p:strVal val="0-ppt_w/2"/>
                                          </p:val>
                                        </p:tav>
                                      </p:tavLst>
                                    </p:anim>
                                    <p:anim calcmode="lin" valueType="num">
                                      <p:cBhvr additive="base">
                                        <p:cTn id="27" dur="25000"/>
                                        <p:tgtEl>
                                          <p:spTgt spid="24"/>
                                        </p:tgtEl>
                                        <p:attrNameLst>
                                          <p:attrName>ppt_y</p:attrName>
                                        </p:attrNameLst>
                                      </p:cBhvr>
                                      <p:tavLst>
                                        <p:tav tm="0">
                                          <p:val>
                                            <p:strVal val="ppt_y"/>
                                          </p:val>
                                        </p:tav>
                                        <p:tav tm="100000">
                                          <p:val>
                                            <p:strVal val="ppt_y"/>
                                          </p:val>
                                        </p:tav>
                                      </p:tavLst>
                                    </p:anim>
                                    <p:set>
                                      <p:cBhvr>
                                        <p:cTn id="28" dur="1" fill="hold">
                                          <p:stCondLst>
                                            <p:cond delay="24999"/>
                                          </p:stCondLst>
                                        </p:cTn>
                                        <p:tgtEl>
                                          <p:spTgt spid="2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additive="base">
                                        <p:cTn id="33" dur="500" fill="hold"/>
                                        <p:tgtEl>
                                          <p:spTgt spid="2"/>
                                        </p:tgtEl>
                                        <p:attrNameLst>
                                          <p:attrName>ppt_x</p:attrName>
                                        </p:attrNameLst>
                                      </p:cBhvr>
                                      <p:tavLst>
                                        <p:tav tm="0">
                                          <p:val>
                                            <p:strVal val="#ppt_x"/>
                                          </p:val>
                                        </p:tav>
                                        <p:tav tm="100000">
                                          <p:val>
                                            <p:strVal val="#ppt_x"/>
                                          </p:val>
                                        </p:tav>
                                      </p:tavLst>
                                    </p:anim>
                                    <p:anim calcmode="lin" valueType="num">
                                      <p:cBhvr additive="base">
                                        <p:cTn id="34" dur="500" fill="hold"/>
                                        <p:tgtEl>
                                          <p:spTgt spid="2"/>
                                        </p:tgtEl>
                                        <p:attrNameLst>
                                          <p:attrName>ppt_y</p:attrName>
                                        </p:attrNameLst>
                                      </p:cBhvr>
                                      <p:tavLst>
                                        <p:tav tm="0">
                                          <p:val>
                                            <p:strVal val="1+#ppt_h/2"/>
                                          </p:val>
                                        </p:tav>
                                        <p:tav tm="100000">
                                          <p:val>
                                            <p:strVal val="#ppt_y"/>
                                          </p:val>
                                        </p:tav>
                                      </p:tavLst>
                                    </p:anim>
                                  </p:childTnLst>
                                </p:cTn>
                              </p:par>
                              <p:par>
                                <p:cTn id="35" presetID="1" presetClass="entr" presetSubtype="0" fill="hold" grpId="0" nodeType="withEffect">
                                  <p:stCondLst>
                                    <p:cond delay="500"/>
                                  </p:stCondLst>
                                  <p:childTnLst>
                                    <p:set>
                                      <p:cBhvr>
                                        <p:cTn id="36" dur="1" fill="hold">
                                          <p:stCondLst>
                                            <p:cond delay="0"/>
                                          </p:stCondLst>
                                        </p:cTn>
                                        <p:tgtEl>
                                          <p:spTgt spid="27"/>
                                        </p:tgtEl>
                                        <p:attrNameLst>
                                          <p:attrName>style.visibility</p:attrName>
                                        </p:attrNameLst>
                                      </p:cBhvr>
                                      <p:to>
                                        <p:strVal val="visible"/>
                                      </p:to>
                                    </p:set>
                                  </p:childTnLst>
                                </p:cTn>
                              </p:par>
                              <p:par>
                                <p:cTn id="37" presetID="22" presetClass="exit" presetSubtype="4" fill="hold" grpId="1" nodeType="withEffect">
                                  <p:stCondLst>
                                    <p:cond delay="500"/>
                                  </p:stCondLst>
                                  <p:childTnLst>
                                    <p:animEffect transition="out" filter="wipe(down)">
                                      <p:cBhvr>
                                        <p:cTn id="38" dur="2000"/>
                                        <p:tgtEl>
                                          <p:spTgt spid="2"/>
                                        </p:tgtEl>
                                      </p:cBhvr>
                                    </p:animEffect>
                                    <p:set>
                                      <p:cBhvr>
                                        <p:cTn id="39" dur="1" fill="hold">
                                          <p:stCondLst>
                                            <p:cond delay="1999"/>
                                          </p:stCondLst>
                                        </p:cTn>
                                        <p:tgtEl>
                                          <p:spTgt spid="2"/>
                                        </p:tgtEl>
                                        <p:attrNameLst>
                                          <p:attrName>style.visibility</p:attrName>
                                        </p:attrNameLst>
                                      </p:cBhvr>
                                      <p:to>
                                        <p:strVal val="hidden"/>
                                      </p:to>
                                    </p:set>
                                  </p:childTnLst>
                                </p:cTn>
                              </p:par>
                              <p:par>
                                <p:cTn id="40" presetID="16" presetClass="entr" presetSubtype="37" fill="hold" grpId="0" nodeType="withEffect">
                                  <p:stCondLst>
                                    <p:cond delay="1000"/>
                                  </p:stCondLst>
                                  <p:childTnLst>
                                    <p:set>
                                      <p:cBhvr>
                                        <p:cTn id="41" dur="1" fill="hold">
                                          <p:stCondLst>
                                            <p:cond delay="0"/>
                                          </p:stCondLst>
                                        </p:cTn>
                                        <p:tgtEl>
                                          <p:spTgt spid="28"/>
                                        </p:tgtEl>
                                        <p:attrNameLst>
                                          <p:attrName>style.visibility</p:attrName>
                                        </p:attrNameLst>
                                      </p:cBhvr>
                                      <p:to>
                                        <p:strVal val="visible"/>
                                      </p:to>
                                    </p:set>
                                    <p:animEffect transition="in" filter="barn(outVertical)">
                                      <p:cBhvr>
                                        <p:cTn id="42" dur="2000"/>
                                        <p:tgtEl>
                                          <p:spTgt spid="28"/>
                                        </p:tgtEl>
                                      </p:cBhvr>
                                    </p:animEffect>
                                  </p:childTnLst>
                                </p:cTn>
                              </p:par>
                              <p:par>
                                <p:cTn id="43" presetID="10" presetClass="entr" presetSubtype="0" fill="hold" grpId="0" nodeType="withEffect">
                                  <p:stCondLst>
                                    <p:cond delay="3000"/>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2000"/>
                                        <p:tgtEl>
                                          <p:spTgt spid="29"/>
                                        </p:tgtEl>
                                      </p:cBhvr>
                                    </p:animEffect>
                                  </p:childTnLst>
                                </p:cTn>
                              </p:par>
                              <p:par>
                                <p:cTn id="46" presetID="10" presetClass="entr" presetSubtype="0" fill="hold" grpId="0" nodeType="withEffect">
                                  <p:stCondLst>
                                    <p:cond delay="3000"/>
                                  </p:stCondLst>
                                  <p:childTnLst>
                                    <p:set>
                                      <p:cBhvr>
                                        <p:cTn id="47" dur="1" fill="hold">
                                          <p:stCondLst>
                                            <p:cond delay="0"/>
                                          </p:stCondLst>
                                        </p:cTn>
                                        <p:tgtEl>
                                          <p:spTgt spid="30"/>
                                        </p:tgtEl>
                                        <p:attrNameLst>
                                          <p:attrName>style.visibility</p:attrName>
                                        </p:attrNameLst>
                                      </p:cBhvr>
                                      <p:to>
                                        <p:strVal val="visible"/>
                                      </p:to>
                                    </p:set>
                                    <p:animEffect transition="in" filter="fade">
                                      <p:cBhvr>
                                        <p:cTn id="48" dur="2000"/>
                                        <p:tgtEl>
                                          <p:spTgt spid="30"/>
                                        </p:tgtEl>
                                      </p:cBhvr>
                                    </p:animEffect>
                                  </p:childTnLst>
                                </p:cTn>
                              </p:par>
                              <p:par>
                                <p:cTn id="49" presetID="10" presetClass="entr" presetSubtype="0" fill="hold" grpId="0" nodeType="withEffect">
                                  <p:stCondLst>
                                    <p:cond delay="3000"/>
                                  </p:stCondLst>
                                  <p:childTnLst>
                                    <p:set>
                                      <p:cBhvr>
                                        <p:cTn id="50" dur="1" fill="hold">
                                          <p:stCondLst>
                                            <p:cond delay="0"/>
                                          </p:stCondLst>
                                        </p:cTn>
                                        <p:tgtEl>
                                          <p:spTgt spid="31"/>
                                        </p:tgtEl>
                                        <p:attrNameLst>
                                          <p:attrName>style.visibility</p:attrName>
                                        </p:attrNameLst>
                                      </p:cBhvr>
                                      <p:to>
                                        <p:strVal val="visible"/>
                                      </p:to>
                                    </p:set>
                                    <p:animEffect transition="in" filter="fade">
                                      <p:cBhvr>
                                        <p:cTn id="51" dur="2000"/>
                                        <p:tgtEl>
                                          <p:spTgt spid="31"/>
                                        </p:tgtEl>
                                      </p:cBhvr>
                                    </p:animEffect>
                                  </p:childTnLst>
                                </p:cTn>
                              </p:par>
                              <p:par>
                                <p:cTn id="52" presetID="10" presetClass="entr" presetSubtype="0" fill="hold" grpId="0" nodeType="withEffect">
                                  <p:stCondLst>
                                    <p:cond delay="300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2000"/>
                                        <p:tgtEl>
                                          <p:spTgt spid="32"/>
                                        </p:tgtEl>
                                      </p:cBhvr>
                                    </p:animEffect>
                                  </p:childTnLst>
                                </p:cTn>
                              </p:par>
                              <p:par>
                                <p:cTn id="55" presetID="10" presetClass="entr" presetSubtype="0" fill="hold" grpId="0" nodeType="withEffect">
                                  <p:stCondLst>
                                    <p:cond delay="300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2000"/>
                                        <p:tgtEl>
                                          <p:spTgt spid="33"/>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xit" presetSubtype="8" fill="hold" grpId="1" nodeType="clickEffect">
                                  <p:stCondLst>
                                    <p:cond delay="0"/>
                                  </p:stCondLst>
                                  <p:childTnLst>
                                    <p:anim calcmode="lin" valueType="num">
                                      <p:cBhvr additive="base">
                                        <p:cTn id="61" dur="500"/>
                                        <p:tgtEl>
                                          <p:spTgt spid="32"/>
                                        </p:tgtEl>
                                        <p:attrNameLst>
                                          <p:attrName>ppt_x</p:attrName>
                                        </p:attrNameLst>
                                      </p:cBhvr>
                                      <p:tavLst>
                                        <p:tav tm="0">
                                          <p:val>
                                            <p:strVal val="ppt_x"/>
                                          </p:val>
                                        </p:tav>
                                        <p:tav tm="100000">
                                          <p:val>
                                            <p:strVal val="0-ppt_w/2"/>
                                          </p:val>
                                        </p:tav>
                                      </p:tavLst>
                                    </p:anim>
                                    <p:anim calcmode="lin" valueType="num">
                                      <p:cBhvr additive="base">
                                        <p:cTn id="62" dur="500"/>
                                        <p:tgtEl>
                                          <p:spTgt spid="32"/>
                                        </p:tgtEl>
                                        <p:attrNameLst>
                                          <p:attrName>ppt_y</p:attrName>
                                        </p:attrNameLst>
                                      </p:cBhvr>
                                      <p:tavLst>
                                        <p:tav tm="0">
                                          <p:val>
                                            <p:strVal val="ppt_y"/>
                                          </p:val>
                                        </p:tav>
                                        <p:tav tm="100000">
                                          <p:val>
                                            <p:strVal val="ppt_y"/>
                                          </p:val>
                                        </p:tav>
                                      </p:tavLst>
                                    </p:anim>
                                    <p:set>
                                      <p:cBhvr>
                                        <p:cTn id="63" dur="1" fill="hold">
                                          <p:stCondLst>
                                            <p:cond delay="499"/>
                                          </p:stCondLst>
                                        </p:cTn>
                                        <p:tgtEl>
                                          <p:spTgt spid="32"/>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2" presetClass="exit" presetSubtype="2" fill="hold" grpId="1" nodeType="clickEffect">
                                  <p:stCondLst>
                                    <p:cond delay="0"/>
                                  </p:stCondLst>
                                  <p:childTnLst>
                                    <p:anim calcmode="lin" valueType="num">
                                      <p:cBhvr additive="base">
                                        <p:cTn id="67" dur="500"/>
                                        <p:tgtEl>
                                          <p:spTgt spid="33"/>
                                        </p:tgtEl>
                                        <p:attrNameLst>
                                          <p:attrName>ppt_x</p:attrName>
                                        </p:attrNameLst>
                                      </p:cBhvr>
                                      <p:tavLst>
                                        <p:tav tm="0">
                                          <p:val>
                                            <p:strVal val="ppt_x"/>
                                          </p:val>
                                        </p:tav>
                                        <p:tav tm="100000">
                                          <p:val>
                                            <p:strVal val="1+ppt_w/2"/>
                                          </p:val>
                                        </p:tav>
                                      </p:tavLst>
                                    </p:anim>
                                    <p:anim calcmode="lin" valueType="num">
                                      <p:cBhvr additive="base">
                                        <p:cTn id="68" dur="500"/>
                                        <p:tgtEl>
                                          <p:spTgt spid="33"/>
                                        </p:tgtEl>
                                        <p:attrNameLst>
                                          <p:attrName>ppt_y</p:attrName>
                                        </p:attrNameLst>
                                      </p:cBhvr>
                                      <p:tavLst>
                                        <p:tav tm="0">
                                          <p:val>
                                            <p:strVal val="ppt_y"/>
                                          </p:val>
                                        </p:tav>
                                        <p:tav tm="100000">
                                          <p:val>
                                            <p:strVal val="ppt_y"/>
                                          </p:val>
                                        </p:tav>
                                      </p:tavLst>
                                    </p:anim>
                                    <p:set>
                                      <p:cBhvr>
                                        <p:cTn id="69" dur="1" fill="hold">
                                          <p:stCondLst>
                                            <p:cond delay="499"/>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27" grpId="0" animBg="1"/>
      <p:bldP spid="28" grpId="0" animBg="1"/>
      <p:bldP spid="29" grpId="0" animBg="1"/>
      <p:bldP spid="30" grpId="0" animBg="1"/>
      <p:bldP spid="31" grpId="0" animBg="1"/>
      <p:bldP spid="32" grpId="0" animBg="1"/>
      <p:bldP spid="32" grpId="1" animBg="1"/>
      <p:bldP spid="33" grpId="0" animBg="1"/>
      <p:bldP spid="33"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a:xfrm>
            <a:off x="0" y="6211889"/>
            <a:ext cx="9144000" cy="646111"/>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19" name="Picture 3" descr="C:\Users\tutor2u\Downloads\shutterstock_55171579.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3657891" y="2852936"/>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Users\tutor2u\Downloads\shutterstock_111668297.jpg"/>
          <p:cNvPicPr>
            <a:picLocks noChangeAspect="1" noChangeArrowheads="1"/>
          </p:cNvPicPr>
          <p:nvPr/>
        </p:nvPicPr>
        <p:blipFill rotWithShape="1">
          <a:blip r:embed="rId4" cstate="screen">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3276872" y="3692629"/>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 descr="C:\Users\tutor2u\Downloads\shutterstock_122379733.jpg"/>
          <p:cNvPicPr>
            <a:picLocks noChangeAspect="1" noChangeArrowheads="1"/>
          </p:cNvPicPr>
          <p:nvPr/>
        </p:nvPicPr>
        <p:blipFill>
          <a:blip r:embed="rId6" cstate="screen">
            <a:extLst>
              <a:ext uri="{BEBA8EAE-BF5A-486C-A8C5-ECC9F3942E4B}">
                <a14:imgProps xmlns:a14="http://schemas.microsoft.com/office/drawing/2010/main">
                  <a14:imgLayer r:embed="rId7">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388096" y="335962"/>
            <a:ext cx="2388096" cy="158087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 descr="C:\Users\tutor2u\Downloads\shutterstock_55171579.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250976" y="2650239"/>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Users\tutor2u\Downloads\shutterstock_111668297.jpg"/>
          <p:cNvPicPr>
            <a:picLocks noChangeAspect="1" noChangeArrowheads="1"/>
          </p:cNvPicPr>
          <p:nvPr/>
        </p:nvPicPr>
        <p:blipFill rotWithShape="1">
          <a:blip r:embed="rId4" cstate="screen">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899592" y="4713294"/>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5" descr="C:\Users\tutor2u\Downloads\shutterstock_122379733.jpg"/>
          <p:cNvPicPr>
            <a:picLocks noChangeAspect="1" noChangeArrowheads="1"/>
          </p:cNvPicPr>
          <p:nvPr/>
        </p:nvPicPr>
        <p:blipFill>
          <a:blip r:embed="rId8" cstate="screen">
            <a:extLst>
              <a:ext uri="{BEBA8EAE-BF5A-486C-A8C5-ECC9F3942E4B}">
                <a14:imgProps xmlns:a14="http://schemas.microsoft.com/office/drawing/2010/main">
                  <a14:imgLayer r:embed="rId9">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212867" y="1506896"/>
            <a:ext cx="2388096" cy="158087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a:spLocks noChangeAspect="1"/>
          </p:cNvSpPr>
          <p:nvPr/>
        </p:nvSpPr>
        <p:spPr>
          <a:xfrm>
            <a:off x="4326320" y="15274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8</a:t>
            </a:r>
          </a:p>
        </p:txBody>
      </p:sp>
      <p:sp>
        <p:nvSpPr>
          <p:cNvPr id="13" name="Rectangle 12"/>
          <p:cNvSpPr>
            <a:spLocks noChangeAspect="1"/>
          </p:cNvSpPr>
          <p:nvPr/>
        </p:nvSpPr>
        <p:spPr>
          <a:xfrm>
            <a:off x="5565556" y="236480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7</a:t>
            </a:r>
          </a:p>
        </p:txBody>
      </p:sp>
      <p:sp>
        <p:nvSpPr>
          <p:cNvPr id="12" name="Rectangle 11"/>
          <p:cNvSpPr>
            <a:spLocks noChangeAspect="1"/>
          </p:cNvSpPr>
          <p:nvPr/>
        </p:nvSpPr>
        <p:spPr>
          <a:xfrm>
            <a:off x="6804440" y="318386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6</a:t>
            </a:r>
          </a:p>
        </p:txBody>
      </p:sp>
      <p:sp>
        <p:nvSpPr>
          <p:cNvPr id="15" name="Rectangle 14"/>
          <p:cNvSpPr>
            <a:spLocks noChangeAspect="1"/>
          </p:cNvSpPr>
          <p:nvPr/>
        </p:nvSpPr>
        <p:spPr>
          <a:xfrm>
            <a:off x="3074772" y="20757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9</a:t>
            </a:r>
          </a:p>
        </p:txBody>
      </p:sp>
      <p:sp>
        <p:nvSpPr>
          <p:cNvPr id="16" name="Rectangle 15"/>
          <p:cNvSpPr>
            <a:spLocks noChangeAspect="1"/>
          </p:cNvSpPr>
          <p:nvPr/>
        </p:nvSpPr>
        <p:spPr>
          <a:xfrm>
            <a:off x="1837428" y="263720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10</a:t>
            </a:r>
          </a:p>
        </p:txBody>
      </p:sp>
      <p:sp>
        <p:nvSpPr>
          <p:cNvPr id="4" name="Rectangle 3"/>
          <p:cNvSpPr>
            <a:spLocks noChangeAspect="1"/>
          </p:cNvSpPr>
          <p:nvPr/>
        </p:nvSpPr>
        <p:spPr>
          <a:xfrm>
            <a:off x="640944" y="3086893"/>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1</a:t>
            </a:r>
          </a:p>
        </p:txBody>
      </p:sp>
      <p:sp>
        <p:nvSpPr>
          <p:cNvPr id="2" name="Rectangle 1"/>
          <p:cNvSpPr/>
          <p:nvPr/>
        </p:nvSpPr>
        <p:spPr>
          <a:xfrm>
            <a:off x="3565428" y="2075788"/>
            <a:ext cx="2446540" cy="4782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8" name="Rectangle 7"/>
          <p:cNvSpPr>
            <a:spLocks noChangeAspect="1"/>
          </p:cNvSpPr>
          <p:nvPr/>
        </p:nvSpPr>
        <p:spPr>
          <a:xfrm>
            <a:off x="5552540" y="4020196"/>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5</a:t>
            </a:r>
          </a:p>
        </p:txBody>
      </p:sp>
      <p:sp>
        <p:nvSpPr>
          <p:cNvPr id="5" name="Rectangle 4"/>
          <p:cNvSpPr>
            <a:spLocks noChangeAspect="1"/>
          </p:cNvSpPr>
          <p:nvPr/>
        </p:nvSpPr>
        <p:spPr>
          <a:xfrm>
            <a:off x="1835696" y="368946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2</a:t>
            </a:r>
          </a:p>
        </p:txBody>
      </p:sp>
      <p:sp>
        <p:nvSpPr>
          <p:cNvPr id="6" name="Rectangle 5"/>
          <p:cNvSpPr>
            <a:spLocks noChangeAspect="1"/>
          </p:cNvSpPr>
          <p:nvPr/>
        </p:nvSpPr>
        <p:spPr>
          <a:xfrm>
            <a:off x="3059832" y="426398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3</a:t>
            </a:r>
          </a:p>
        </p:txBody>
      </p:sp>
      <p:sp>
        <p:nvSpPr>
          <p:cNvPr id="7" name="Rectangle 6"/>
          <p:cNvSpPr>
            <a:spLocks noChangeAspect="1"/>
          </p:cNvSpPr>
          <p:nvPr/>
        </p:nvSpPr>
        <p:spPr>
          <a:xfrm>
            <a:off x="4283968" y="4869352"/>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4</a:t>
            </a:r>
          </a:p>
        </p:txBody>
      </p:sp>
      <p:sp>
        <p:nvSpPr>
          <p:cNvPr id="27" name="Rectangle 26"/>
          <p:cNvSpPr/>
          <p:nvPr/>
        </p:nvSpPr>
        <p:spPr>
          <a:xfrm>
            <a:off x="3563888" y="2060848"/>
            <a:ext cx="2446540" cy="2212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2050" name="Picture 2"/>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5436096" y="3173958"/>
            <a:ext cx="658289" cy="2127250"/>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p:cNvSpPr/>
          <p:nvPr/>
        </p:nvSpPr>
        <p:spPr>
          <a:xfrm>
            <a:off x="2008188" y="2060848"/>
            <a:ext cx="5112568" cy="2212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9" name="Rectangle 28"/>
          <p:cNvSpPr/>
          <p:nvPr/>
        </p:nvSpPr>
        <p:spPr>
          <a:xfrm>
            <a:off x="2008188" y="2060848"/>
            <a:ext cx="5112568" cy="2212463"/>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GB" sz="2800" dirty="0">
                <a:solidFill>
                  <a:prstClr val="black"/>
                </a:solidFill>
              </a:rPr>
              <a:t>Question </a:t>
            </a:r>
            <a:r>
              <a:rPr lang="en-GB" sz="2800" dirty="0" smtClean="0">
                <a:solidFill>
                  <a:prstClr val="black"/>
                </a:solidFill>
              </a:rPr>
              <a:t>5</a:t>
            </a:r>
          </a:p>
          <a:p>
            <a:pPr algn="ctr"/>
            <a:r>
              <a:rPr lang="en-GB" sz="2800" b="1" dirty="0" smtClean="0">
                <a:solidFill>
                  <a:prstClr val="black"/>
                </a:solidFill>
              </a:rPr>
              <a:t>Copeland (1971) found cultural differences in doctors diagnosis of SZ.</a:t>
            </a:r>
            <a:endParaRPr lang="en-GB" sz="2800" b="1" dirty="0">
              <a:solidFill>
                <a:prstClr val="black"/>
              </a:solidFill>
            </a:endParaRPr>
          </a:p>
        </p:txBody>
      </p:sp>
      <p:sp>
        <p:nvSpPr>
          <p:cNvPr id="30" name="Rectangle 29"/>
          <p:cNvSpPr/>
          <p:nvPr/>
        </p:nvSpPr>
        <p:spPr>
          <a:xfrm>
            <a:off x="179696" y="2060848"/>
            <a:ext cx="1656000" cy="2212463"/>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GB" sz="4400" b="1">
                <a:solidFill>
                  <a:prstClr val="white"/>
                </a:solidFill>
              </a:rPr>
              <a:t>TRUE</a:t>
            </a:r>
            <a:endParaRPr lang="en-GB" sz="4400" b="1" dirty="0">
              <a:solidFill>
                <a:prstClr val="white"/>
              </a:solidFill>
            </a:endParaRPr>
          </a:p>
        </p:txBody>
      </p:sp>
      <p:sp>
        <p:nvSpPr>
          <p:cNvPr id="31" name="Rectangle 30" hidden="1"/>
          <p:cNvSpPr/>
          <p:nvPr/>
        </p:nvSpPr>
        <p:spPr>
          <a:xfrm>
            <a:off x="7293248" y="2060848"/>
            <a:ext cx="1656000" cy="2212463"/>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GB" sz="4400" b="1">
                <a:solidFill>
                  <a:prstClr val="white"/>
                </a:solidFill>
              </a:rPr>
              <a:t>FALSE</a:t>
            </a:r>
            <a:endParaRPr lang="en-GB" sz="4400" b="1" dirty="0">
              <a:solidFill>
                <a:prstClr val="white"/>
              </a:solidFill>
            </a:endParaRPr>
          </a:p>
        </p:txBody>
      </p:sp>
      <p:sp>
        <p:nvSpPr>
          <p:cNvPr id="32" name="Rectangle 31" hidden="1"/>
          <p:cNvSpPr/>
          <p:nvPr/>
        </p:nvSpPr>
        <p:spPr>
          <a:xfrm>
            <a:off x="179512" y="2060848"/>
            <a:ext cx="1656000" cy="2212463"/>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GB" sz="4400" b="1">
                <a:solidFill>
                  <a:prstClr val="white"/>
                </a:solidFill>
              </a:rPr>
              <a:t>TRUE</a:t>
            </a:r>
            <a:endParaRPr lang="en-GB" sz="4400" b="1" dirty="0">
              <a:solidFill>
                <a:prstClr val="white"/>
              </a:solidFill>
            </a:endParaRPr>
          </a:p>
        </p:txBody>
      </p:sp>
      <p:sp>
        <p:nvSpPr>
          <p:cNvPr id="33" name="Rectangle 32"/>
          <p:cNvSpPr/>
          <p:nvPr/>
        </p:nvSpPr>
        <p:spPr>
          <a:xfrm>
            <a:off x="7293064" y="2060848"/>
            <a:ext cx="1656000" cy="2212463"/>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GB" sz="4400" b="1">
                <a:solidFill>
                  <a:prstClr val="white"/>
                </a:solidFill>
              </a:rPr>
              <a:t>FALSE</a:t>
            </a:r>
            <a:endParaRPr lang="en-GB" sz="4400" b="1" dirty="0">
              <a:solidFill>
                <a:prstClr val="white"/>
              </a:solidFill>
            </a:endParaRPr>
          </a:p>
        </p:txBody>
      </p:sp>
      <p:pic>
        <p:nvPicPr>
          <p:cNvPr id="35" name="Picture 3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08031" y="86152"/>
            <a:ext cx="7527938" cy="1523874"/>
          </a:xfrm>
          <a:prstGeom prst="rect">
            <a:avLst/>
          </a:prstGeom>
        </p:spPr>
      </p:pic>
    </p:spTree>
    <p:extLst>
      <p:ext uri="{BB962C8B-B14F-4D97-AF65-F5344CB8AC3E}">
        <p14:creationId xmlns:p14="http://schemas.microsoft.com/office/powerpoint/2010/main" val="1324069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repeatCount="indefinite"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00" fill="hold"/>
                                        <p:tgtEl>
                                          <p:spTgt spid="20"/>
                                        </p:tgtEl>
                                        <p:attrNameLst>
                                          <p:attrName>ppt_x</p:attrName>
                                        </p:attrNameLst>
                                      </p:cBhvr>
                                      <p:tavLst>
                                        <p:tav tm="0">
                                          <p:val>
                                            <p:strVal val="1+#ppt_w/2"/>
                                          </p:val>
                                        </p:tav>
                                        <p:tav tm="100000">
                                          <p:val>
                                            <p:strVal val="#ppt_x"/>
                                          </p:val>
                                        </p:tav>
                                      </p:tavLst>
                                    </p:anim>
                                    <p:anim calcmode="lin" valueType="num">
                                      <p:cBhvr additive="base">
                                        <p:cTn id="8" dur="100000" fill="hold"/>
                                        <p:tgtEl>
                                          <p:spTgt spid="20"/>
                                        </p:tgtEl>
                                        <p:attrNameLst>
                                          <p:attrName>ppt_y</p:attrName>
                                        </p:attrNameLst>
                                      </p:cBhvr>
                                      <p:tavLst>
                                        <p:tav tm="0">
                                          <p:val>
                                            <p:strVal val="#ppt_y"/>
                                          </p:val>
                                        </p:tav>
                                        <p:tav tm="100000">
                                          <p:val>
                                            <p:strVal val="#ppt_y"/>
                                          </p:val>
                                        </p:tav>
                                      </p:tavLst>
                                    </p:anim>
                                  </p:childTnLst>
                                </p:cTn>
                              </p:par>
                              <p:par>
                                <p:cTn id="9" presetID="2" presetClass="entr" presetSubtype="2" repeatCount="indefinite"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60000" fill="hold"/>
                                        <p:tgtEl>
                                          <p:spTgt spid="19"/>
                                        </p:tgtEl>
                                        <p:attrNameLst>
                                          <p:attrName>ppt_x</p:attrName>
                                        </p:attrNameLst>
                                      </p:cBhvr>
                                      <p:tavLst>
                                        <p:tav tm="0">
                                          <p:val>
                                            <p:strVal val="1+#ppt_w/2"/>
                                          </p:val>
                                        </p:tav>
                                        <p:tav tm="100000">
                                          <p:val>
                                            <p:strVal val="#ppt_x"/>
                                          </p:val>
                                        </p:tav>
                                      </p:tavLst>
                                    </p:anim>
                                    <p:anim calcmode="lin" valueType="num">
                                      <p:cBhvr additive="base">
                                        <p:cTn id="12" dur="60000" fill="hold"/>
                                        <p:tgtEl>
                                          <p:spTgt spid="19"/>
                                        </p:tgtEl>
                                        <p:attrNameLst>
                                          <p:attrName>ppt_y</p:attrName>
                                        </p:attrNameLst>
                                      </p:cBhvr>
                                      <p:tavLst>
                                        <p:tav tm="0">
                                          <p:val>
                                            <p:strVal val="#ppt_y"/>
                                          </p:val>
                                        </p:tav>
                                        <p:tav tm="100000">
                                          <p:val>
                                            <p:strVal val="#ppt_y"/>
                                          </p:val>
                                        </p:tav>
                                      </p:tavLst>
                                    </p:anim>
                                  </p:childTnLst>
                                </p:cTn>
                              </p:par>
                              <p:par>
                                <p:cTn id="13" presetID="2" presetClass="entr" presetSubtype="2" repeatCount="indefinite"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80000" fill="hold"/>
                                        <p:tgtEl>
                                          <p:spTgt spid="21"/>
                                        </p:tgtEl>
                                        <p:attrNameLst>
                                          <p:attrName>ppt_x</p:attrName>
                                        </p:attrNameLst>
                                      </p:cBhvr>
                                      <p:tavLst>
                                        <p:tav tm="0">
                                          <p:val>
                                            <p:strVal val="1+#ppt_w/2"/>
                                          </p:val>
                                        </p:tav>
                                        <p:tav tm="100000">
                                          <p:val>
                                            <p:strVal val="#ppt_x"/>
                                          </p:val>
                                        </p:tav>
                                      </p:tavLst>
                                    </p:anim>
                                    <p:anim calcmode="lin" valueType="num">
                                      <p:cBhvr additive="base">
                                        <p:cTn id="16" dur="80000" fill="hold"/>
                                        <p:tgtEl>
                                          <p:spTgt spid="21"/>
                                        </p:tgtEl>
                                        <p:attrNameLst>
                                          <p:attrName>ppt_y</p:attrName>
                                        </p:attrNameLst>
                                      </p:cBhvr>
                                      <p:tavLst>
                                        <p:tav tm="0">
                                          <p:val>
                                            <p:strVal val="#ppt_y"/>
                                          </p:val>
                                        </p:tav>
                                        <p:tav tm="100000">
                                          <p:val>
                                            <p:strVal val="#ppt_y"/>
                                          </p:val>
                                        </p:tav>
                                      </p:tavLst>
                                    </p:anim>
                                  </p:childTnLst>
                                </p:cTn>
                              </p:par>
                              <p:par>
                                <p:cTn id="17" presetID="2" presetClass="exit" presetSubtype="8" fill="hold" nodeType="withEffect">
                                  <p:stCondLst>
                                    <p:cond delay="0"/>
                                  </p:stCondLst>
                                  <p:childTnLst>
                                    <p:anim calcmode="lin" valueType="num">
                                      <p:cBhvr additive="base">
                                        <p:cTn id="18" dur="20000"/>
                                        <p:tgtEl>
                                          <p:spTgt spid="23"/>
                                        </p:tgtEl>
                                        <p:attrNameLst>
                                          <p:attrName>ppt_x</p:attrName>
                                        </p:attrNameLst>
                                      </p:cBhvr>
                                      <p:tavLst>
                                        <p:tav tm="0">
                                          <p:val>
                                            <p:strVal val="ppt_x"/>
                                          </p:val>
                                        </p:tav>
                                        <p:tav tm="100000">
                                          <p:val>
                                            <p:strVal val="0-ppt_w/2"/>
                                          </p:val>
                                        </p:tav>
                                      </p:tavLst>
                                    </p:anim>
                                    <p:anim calcmode="lin" valueType="num">
                                      <p:cBhvr additive="base">
                                        <p:cTn id="19" dur="20000"/>
                                        <p:tgtEl>
                                          <p:spTgt spid="23"/>
                                        </p:tgtEl>
                                        <p:attrNameLst>
                                          <p:attrName>ppt_y</p:attrName>
                                        </p:attrNameLst>
                                      </p:cBhvr>
                                      <p:tavLst>
                                        <p:tav tm="0">
                                          <p:val>
                                            <p:strVal val="ppt_y"/>
                                          </p:val>
                                        </p:tav>
                                        <p:tav tm="100000">
                                          <p:val>
                                            <p:strVal val="ppt_y"/>
                                          </p:val>
                                        </p:tav>
                                      </p:tavLst>
                                    </p:anim>
                                    <p:set>
                                      <p:cBhvr>
                                        <p:cTn id="20" dur="1" fill="hold">
                                          <p:stCondLst>
                                            <p:cond delay="19999"/>
                                          </p:stCondLst>
                                        </p:cTn>
                                        <p:tgtEl>
                                          <p:spTgt spid="23"/>
                                        </p:tgtEl>
                                        <p:attrNameLst>
                                          <p:attrName>style.visibility</p:attrName>
                                        </p:attrNameLst>
                                      </p:cBhvr>
                                      <p:to>
                                        <p:strVal val="hidden"/>
                                      </p:to>
                                    </p:set>
                                  </p:childTnLst>
                                </p:cTn>
                              </p:par>
                              <p:par>
                                <p:cTn id="21" presetID="2" presetClass="exit" presetSubtype="8" fill="hold" nodeType="withEffect">
                                  <p:stCondLst>
                                    <p:cond delay="0"/>
                                  </p:stCondLst>
                                  <p:childTnLst>
                                    <p:anim calcmode="lin" valueType="num">
                                      <p:cBhvr additive="base">
                                        <p:cTn id="22" dur="15000"/>
                                        <p:tgtEl>
                                          <p:spTgt spid="22"/>
                                        </p:tgtEl>
                                        <p:attrNameLst>
                                          <p:attrName>ppt_x</p:attrName>
                                        </p:attrNameLst>
                                      </p:cBhvr>
                                      <p:tavLst>
                                        <p:tav tm="0">
                                          <p:val>
                                            <p:strVal val="ppt_x"/>
                                          </p:val>
                                        </p:tav>
                                        <p:tav tm="100000">
                                          <p:val>
                                            <p:strVal val="0-ppt_w/2"/>
                                          </p:val>
                                        </p:tav>
                                      </p:tavLst>
                                    </p:anim>
                                    <p:anim calcmode="lin" valueType="num">
                                      <p:cBhvr additive="base">
                                        <p:cTn id="23" dur="15000"/>
                                        <p:tgtEl>
                                          <p:spTgt spid="22"/>
                                        </p:tgtEl>
                                        <p:attrNameLst>
                                          <p:attrName>ppt_y</p:attrName>
                                        </p:attrNameLst>
                                      </p:cBhvr>
                                      <p:tavLst>
                                        <p:tav tm="0">
                                          <p:val>
                                            <p:strVal val="ppt_y"/>
                                          </p:val>
                                        </p:tav>
                                        <p:tav tm="100000">
                                          <p:val>
                                            <p:strVal val="ppt_y"/>
                                          </p:val>
                                        </p:tav>
                                      </p:tavLst>
                                    </p:anim>
                                    <p:set>
                                      <p:cBhvr>
                                        <p:cTn id="24" dur="1" fill="hold">
                                          <p:stCondLst>
                                            <p:cond delay="14999"/>
                                          </p:stCondLst>
                                        </p:cTn>
                                        <p:tgtEl>
                                          <p:spTgt spid="22"/>
                                        </p:tgtEl>
                                        <p:attrNameLst>
                                          <p:attrName>style.visibility</p:attrName>
                                        </p:attrNameLst>
                                      </p:cBhvr>
                                      <p:to>
                                        <p:strVal val="hidden"/>
                                      </p:to>
                                    </p:set>
                                  </p:childTnLst>
                                </p:cTn>
                              </p:par>
                              <p:par>
                                <p:cTn id="25" presetID="2" presetClass="exit" presetSubtype="8" fill="hold" nodeType="withEffect">
                                  <p:stCondLst>
                                    <p:cond delay="0"/>
                                  </p:stCondLst>
                                  <p:childTnLst>
                                    <p:anim calcmode="lin" valueType="num">
                                      <p:cBhvr additive="base">
                                        <p:cTn id="26" dur="25000"/>
                                        <p:tgtEl>
                                          <p:spTgt spid="24"/>
                                        </p:tgtEl>
                                        <p:attrNameLst>
                                          <p:attrName>ppt_x</p:attrName>
                                        </p:attrNameLst>
                                      </p:cBhvr>
                                      <p:tavLst>
                                        <p:tav tm="0">
                                          <p:val>
                                            <p:strVal val="ppt_x"/>
                                          </p:val>
                                        </p:tav>
                                        <p:tav tm="100000">
                                          <p:val>
                                            <p:strVal val="0-ppt_w/2"/>
                                          </p:val>
                                        </p:tav>
                                      </p:tavLst>
                                    </p:anim>
                                    <p:anim calcmode="lin" valueType="num">
                                      <p:cBhvr additive="base">
                                        <p:cTn id="27" dur="25000"/>
                                        <p:tgtEl>
                                          <p:spTgt spid="24"/>
                                        </p:tgtEl>
                                        <p:attrNameLst>
                                          <p:attrName>ppt_y</p:attrName>
                                        </p:attrNameLst>
                                      </p:cBhvr>
                                      <p:tavLst>
                                        <p:tav tm="0">
                                          <p:val>
                                            <p:strVal val="ppt_y"/>
                                          </p:val>
                                        </p:tav>
                                        <p:tav tm="100000">
                                          <p:val>
                                            <p:strVal val="ppt_y"/>
                                          </p:val>
                                        </p:tav>
                                      </p:tavLst>
                                    </p:anim>
                                    <p:set>
                                      <p:cBhvr>
                                        <p:cTn id="28" dur="1" fill="hold">
                                          <p:stCondLst>
                                            <p:cond delay="24999"/>
                                          </p:stCondLst>
                                        </p:cTn>
                                        <p:tgtEl>
                                          <p:spTgt spid="2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additive="base">
                                        <p:cTn id="33" dur="500" fill="hold"/>
                                        <p:tgtEl>
                                          <p:spTgt spid="2"/>
                                        </p:tgtEl>
                                        <p:attrNameLst>
                                          <p:attrName>ppt_x</p:attrName>
                                        </p:attrNameLst>
                                      </p:cBhvr>
                                      <p:tavLst>
                                        <p:tav tm="0">
                                          <p:val>
                                            <p:strVal val="#ppt_x"/>
                                          </p:val>
                                        </p:tav>
                                        <p:tav tm="100000">
                                          <p:val>
                                            <p:strVal val="#ppt_x"/>
                                          </p:val>
                                        </p:tav>
                                      </p:tavLst>
                                    </p:anim>
                                    <p:anim calcmode="lin" valueType="num">
                                      <p:cBhvr additive="base">
                                        <p:cTn id="34" dur="500" fill="hold"/>
                                        <p:tgtEl>
                                          <p:spTgt spid="2"/>
                                        </p:tgtEl>
                                        <p:attrNameLst>
                                          <p:attrName>ppt_y</p:attrName>
                                        </p:attrNameLst>
                                      </p:cBhvr>
                                      <p:tavLst>
                                        <p:tav tm="0">
                                          <p:val>
                                            <p:strVal val="1+#ppt_h/2"/>
                                          </p:val>
                                        </p:tav>
                                        <p:tav tm="100000">
                                          <p:val>
                                            <p:strVal val="#ppt_y"/>
                                          </p:val>
                                        </p:tav>
                                      </p:tavLst>
                                    </p:anim>
                                  </p:childTnLst>
                                </p:cTn>
                              </p:par>
                              <p:par>
                                <p:cTn id="35" presetID="1" presetClass="entr" presetSubtype="0" fill="hold" grpId="0" nodeType="withEffect">
                                  <p:stCondLst>
                                    <p:cond delay="500"/>
                                  </p:stCondLst>
                                  <p:childTnLst>
                                    <p:set>
                                      <p:cBhvr>
                                        <p:cTn id="36" dur="1" fill="hold">
                                          <p:stCondLst>
                                            <p:cond delay="0"/>
                                          </p:stCondLst>
                                        </p:cTn>
                                        <p:tgtEl>
                                          <p:spTgt spid="27"/>
                                        </p:tgtEl>
                                        <p:attrNameLst>
                                          <p:attrName>style.visibility</p:attrName>
                                        </p:attrNameLst>
                                      </p:cBhvr>
                                      <p:to>
                                        <p:strVal val="visible"/>
                                      </p:to>
                                    </p:set>
                                  </p:childTnLst>
                                </p:cTn>
                              </p:par>
                              <p:par>
                                <p:cTn id="37" presetID="22" presetClass="exit" presetSubtype="4" fill="hold" grpId="1" nodeType="withEffect">
                                  <p:stCondLst>
                                    <p:cond delay="500"/>
                                  </p:stCondLst>
                                  <p:childTnLst>
                                    <p:animEffect transition="out" filter="wipe(down)">
                                      <p:cBhvr>
                                        <p:cTn id="38" dur="2000"/>
                                        <p:tgtEl>
                                          <p:spTgt spid="2"/>
                                        </p:tgtEl>
                                      </p:cBhvr>
                                    </p:animEffect>
                                    <p:set>
                                      <p:cBhvr>
                                        <p:cTn id="39" dur="1" fill="hold">
                                          <p:stCondLst>
                                            <p:cond delay="1999"/>
                                          </p:stCondLst>
                                        </p:cTn>
                                        <p:tgtEl>
                                          <p:spTgt spid="2"/>
                                        </p:tgtEl>
                                        <p:attrNameLst>
                                          <p:attrName>style.visibility</p:attrName>
                                        </p:attrNameLst>
                                      </p:cBhvr>
                                      <p:to>
                                        <p:strVal val="hidden"/>
                                      </p:to>
                                    </p:set>
                                  </p:childTnLst>
                                </p:cTn>
                              </p:par>
                              <p:par>
                                <p:cTn id="40" presetID="16" presetClass="entr" presetSubtype="37" fill="hold" grpId="0" nodeType="withEffect">
                                  <p:stCondLst>
                                    <p:cond delay="1000"/>
                                  </p:stCondLst>
                                  <p:childTnLst>
                                    <p:set>
                                      <p:cBhvr>
                                        <p:cTn id="41" dur="1" fill="hold">
                                          <p:stCondLst>
                                            <p:cond delay="0"/>
                                          </p:stCondLst>
                                        </p:cTn>
                                        <p:tgtEl>
                                          <p:spTgt spid="28"/>
                                        </p:tgtEl>
                                        <p:attrNameLst>
                                          <p:attrName>style.visibility</p:attrName>
                                        </p:attrNameLst>
                                      </p:cBhvr>
                                      <p:to>
                                        <p:strVal val="visible"/>
                                      </p:to>
                                    </p:set>
                                    <p:animEffect transition="in" filter="barn(outVertical)">
                                      <p:cBhvr>
                                        <p:cTn id="42" dur="2000"/>
                                        <p:tgtEl>
                                          <p:spTgt spid="28"/>
                                        </p:tgtEl>
                                      </p:cBhvr>
                                    </p:animEffect>
                                  </p:childTnLst>
                                </p:cTn>
                              </p:par>
                              <p:par>
                                <p:cTn id="43" presetID="10" presetClass="entr" presetSubtype="0" fill="hold" grpId="0" nodeType="withEffect">
                                  <p:stCondLst>
                                    <p:cond delay="3000"/>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2000"/>
                                        <p:tgtEl>
                                          <p:spTgt spid="29"/>
                                        </p:tgtEl>
                                      </p:cBhvr>
                                    </p:animEffect>
                                  </p:childTnLst>
                                </p:cTn>
                              </p:par>
                              <p:par>
                                <p:cTn id="46" presetID="10" presetClass="entr" presetSubtype="0" fill="hold" grpId="0" nodeType="withEffect">
                                  <p:stCondLst>
                                    <p:cond delay="3000"/>
                                  </p:stCondLst>
                                  <p:childTnLst>
                                    <p:set>
                                      <p:cBhvr>
                                        <p:cTn id="47" dur="1" fill="hold">
                                          <p:stCondLst>
                                            <p:cond delay="0"/>
                                          </p:stCondLst>
                                        </p:cTn>
                                        <p:tgtEl>
                                          <p:spTgt spid="30"/>
                                        </p:tgtEl>
                                        <p:attrNameLst>
                                          <p:attrName>style.visibility</p:attrName>
                                        </p:attrNameLst>
                                      </p:cBhvr>
                                      <p:to>
                                        <p:strVal val="visible"/>
                                      </p:to>
                                    </p:set>
                                    <p:animEffect transition="in" filter="fade">
                                      <p:cBhvr>
                                        <p:cTn id="48" dur="2000"/>
                                        <p:tgtEl>
                                          <p:spTgt spid="30"/>
                                        </p:tgtEl>
                                      </p:cBhvr>
                                    </p:animEffect>
                                  </p:childTnLst>
                                </p:cTn>
                              </p:par>
                              <p:par>
                                <p:cTn id="49" presetID="10" presetClass="entr" presetSubtype="0" fill="hold" grpId="0" nodeType="withEffect">
                                  <p:stCondLst>
                                    <p:cond delay="3000"/>
                                  </p:stCondLst>
                                  <p:childTnLst>
                                    <p:set>
                                      <p:cBhvr>
                                        <p:cTn id="50" dur="1" fill="hold">
                                          <p:stCondLst>
                                            <p:cond delay="0"/>
                                          </p:stCondLst>
                                        </p:cTn>
                                        <p:tgtEl>
                                          <p:spTgt spid="31"/>
                                        </p:tgtEl>
                                        <p:attrNameLst>
                                          <p:attrName>style.visibility</p:attrName>
                                        </p:attrNameLst>
                                      </p:cBhvr>
                                      <p:to>
                                        <p:strVal val="visible"/>
                                      </p:to>
                                    </p:set>
                                    <p:animEffect transition="in" filter="fade">
                                      <p:cBhvr>
                                        <p:cTn id="51" dur="2000"/>
                                        <p:tgtEl>
                                          <p:spTgt spid="31"/>
                                        </p:tgtEl>
                                      </p:cBhvr>
                                    </p:animEffect>
                                  </p:childTnLst>
                                </p:cTn>
                              </p:par>
                              <p:par>
                                <p:cTn id="52" presetID="10" presetClass="entr" presetSubtype="0" fill="hold" grpId="0" nodeType="withEffect">
                                  <p:stCondLst>
                                    <p:cond delay="300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2000"/>
                                        <p:tgtEl>
                                          <p:spTgt spid="32"/>
                                        </p:tgtEl>
                                      </p:cBhvr>
                                    </p:animEffect>
                                  </p:childTnLst>
                                </p:cTn>
                              </p:par>
                              <p:par>
                                <p:cTn id="55" presetID="10" presetClass="entr" presetSubtype="0" fill="hold" grpId="0" nodeType="withEffect">
                                  <p:stCondLst>
                                    <p:cond delay="300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2000"/>
                                        <p:tgtEl>
                                          <p:spTgt spid="33"/>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xit" presetSubtype="8" fill="hold" grpId="1" nodeType="clickEffect">
                                  <p:stCondLst>
                                    <p:cond delay="0"/>
                                  </p:stCondLst>
                                  <p:childTnLst>
                                    <p:anim calcmode="lin" valueType="num">
                                      <p:cBhvr additive="base">
                                        <p:cTn id="61" dur="500"/>
                                        <p:tgtEl>
                                          <p:spTgt spid="32"/>
                                        </p:tgtEl>
                                        <p:attrNameLst>
                                          <p:attrName>ppt_x</p:attrName>
                                        </p:attrNameLst>
                                      </p:cBhvr>
                                      <p:tavLst>
                                        <p:tav tm="0">
                                          <p:val>
                                            <p:strVal val="ppt_x"/>
                                          </p:val>
                                        </p:tav>
                                        <p:tav tm="100000">
                                          <p:val>
                                            <p:strVal val="0-ppt_w/2"/>
                                          </p:val>
                                        </p:tav>
                                      </p:tavLst>
                                    </p:anim>
                                    <p:anim calcmode="lin" valueType="num">
                                      <p:cBhvr additive="base">
                                        <p:cTn id="62" dur="500"/>
                                        <p:tgtEl>
                                          <p:spTgt spid="32"/>
                                        </p:tgtEl>
                                        <p:attrNameLst>
                                          <p:attrName>ppt_y</p:attrName>
                                        </p:attrNameLst>
                                      </p:cBhvr>
                                      <p:tavLst>
                                        <p:tav tm="0">
                                          <p:val>
                                            <p:strVal val="ppt_y"/>
                                          </p:val>
                                        </p:tav>
                                        <p:tav tm="100000">
                                          <p:val>
                                            <p:strVal val="ppt_y"/>
                                          </p:val>
                                        </p:tav>
                                      </p:tavLst>
                                    </p:anim>
                                    <p:set>
                                      <p:cBhvr>
                                        <p:cTn id="63" dur="1" fill="hold">
                                          <p:stCondLst>
                                            <p:cond delay="499"/>
                                          </p:stCondLst>
                                        </p:cTn>
                                        <p:tgtEl>
                                          <p:spTgt spid="32"/>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2" presetClass="exit" presetSubtype="2" fill="hold" grpId="1" nodeType="clickEffect">
                                  <p:stCondLst>
                                    <p:cond delay="0"/>
                                  </p:stCondLst>
                                  <p:childTnLst>
                                    <p:anim calcmode="lin" valueType="num">
                                      <p:cBhvr additive="base">
                                        <p:cTn id="67" dur="500"/>
                                        <p:tgtEl>
                                          <p:spTgt spid="33"/>
                                        </p:tgtEl>
                                        <p:attrNameLst>
                                          <p:attrName>ppt_x</p:attrName>
                                        </p:attrNameLst>
                                      </p:cBhvr>
                                      <p:tavLst>
                                        <p:tav tm="0">
                                          <p:val>
                                            <p:strVal val="ppt_x"/>
                                          </p:val>
                                        </p:tav>
                                        <p:tav tm="100000">
                                          <p:val>
                                            <p:strVal val="1+ppt_w/2"/>
                                          </p:val>
                                        </p:tav>
                                      </p:tavLst>
                                    </p:anim>
                                    <p:anim calcmode="lin" valueType="num">
                                      <p:cBhvr additive="base">
                                        <p:cTn id="68" dur="500"/>
                                        <p:tgtEl>
                                          <p:spTgt spid="33"/>
                                        </p:tgtEl>
                                        <p:attrNameLst>
                                          <p:attrName>ppt_y</p:attrName>
                                        </p:attrNameLst>
                                      </p:cBhvr>
                                      <p:tavLst>
                                        <p:tav tm="0">
                                          <p:val>
                                            <p:strVal val="ppt_y"/>
                                          </p:val>
                                        </p:tav>
                                        <p:tav tm="100000">
                                          <p:val>
                                            <p:strVal val="ppt_y"/>
                                          </p:val>
                                        </p:tav>
                                      </p:tavLst>
                                    </p:anim>
                                    <p:set>
                                      <p:cBhvr>
                                        <p:cTn id="69" dur="1" fill="hold">
                                          <p:stCondLst>
                                            <p:cond delay="499"/>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27" grpId="0" animBg="1"/>
      <p:bldP spid="28" grpId="0" animBg="1"/>
      <p:bldP spid="29" grpId="0" animBg="1"/>
      <p:bldP spid="30" grpId="0" animBg="1"/>
      <p:bldP spid="31" grpId="0" animBg="1"/>
      <p:bldP spid="32" grpId="0" animBg="1"/>
      <p:bldP spid="32" grpId="1" animBg="1"/>
      <p:bldP spid="33" grpId="0" animBg="1"/>
      <p:bldP spid="33"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a:xfrm>
            <a:off x="0" y="6211889"/>
            <a:ext cx="9144000" cy="646111"/>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19" name="Picture 3" descr="C:\Users\tutor2u\Downloads\shutterstock_55171579.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3657891" y="2852936"/>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Users\tutor2u\Downloads\shutterstock_111668297.jpg"/>
          <p:cNvPicPr>
            <a:picLocks noChangeAspect="1" noChangeArrowheads="1"/>
          </p:cNvPicPr>
          <p:nvPr/>
        </p:nvPicPr>
        <p:blipFill rotWithShape="1">
          <a:blip r:embed="rId4" cstate="screen">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3276872" y="3692629"/>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 descr="C:\Users\tutor2u\Downloads\shutterstock_122379733.jpg"/>
          <p:cNvPicPr>
            <a:picLocks noChangeAspect="1" noChangeArrowheads="1"/>
          </p:cNvPicPr>
          <p:nvPr/>
        </p:nvPicPr>
        <p:blipFill>
          <a:blip r:embed="rId6" cstate="screen">
            <a:extLst>
              <a:ext uri="{BEBA8EAE-BF5A-486C-A8C5-ECC9F3942E4B}">
                <a14:imgProps xmlns:a14="http://schemas.microsoft.com/office/drawing/2010/main">
                  <a14:imgLayer r:embed="rId7">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388096" y="335962"/>
            <a:ext cx="2388096" cy="158087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 descr="C:\Users\tutor2u\Downloads\shutterstock_55171579.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250976" y="2650239"/>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Users\tutor2u\Downloads\shutterstock_111668297.jpg"/>
          <p:cNvPicPr>
            <a:picLocks noChangeAspect="1" noChangeArrowheads="1"/>
          </p:cNvPicPr>
          <p:nvPr/>
        </p:nvPicPr>
        <p:blipFill rotWithShape="1">
          <a:blip r:embed="rId4" cstate="screen">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899592" y="4713294"/>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5" descr="C:\Users\tutor2u\Downloads\shutterstock_122379733.jpg"/>
          <p:cNvPicPr>
            <a:picLocks noChangeAspect="1" noChangeArrowheads="1"/>
          </p:cNvPicPr>
          <p:nvPr/>
        </p:nvPicPr>
        <p:blipFill>
          <a:blip r:embed="rId8" cstate="screen">
            <a:extLst>
              <a:ext uri="{BEBA8EAE-BF5A-486C-A8C5-ECC9F3942E4B}">
                <a14:imgProps xmlns:a14="http://schemas.microsoft.com/office/drawing/2010/main">
                  <a14:imgLayer r:embed="rId9">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212867" y="1506896"/>
            <a:ext cx="2388096" cy="158087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a:spLocks noChangeAspect="1"/>
          </p:cNvSpPr>
          <p:nvPr/>
        </p:nvSpPr>
        <p:spPr>
          <a:xfrm>
            <a:off x="4326320" y="15274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8</a:t>
            </a:r>
          </a:p>
        </p:txBody>
      </p:sp>
      <p:sp>
        <p:nvSpPr>
          <p:cNvPr id="13" name="Rectangle 12"/>
          <p:cNvSpPr>
            <a:spLocks noChangeAspect="1"/>
          </p:cNvSpPr>
          <p:nvPr/>
        </p:nvSpPr>
        <p:spPr>
          <a:xfrm>
            <a:off x="5565556" y="236480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7</a:t>
            </a:r>
          </a:p>
        </p:txBody>
      </p:sp>
      <p:sp>
        <p:nvSpPr>
          <p:cNvPr id="12" name="Rectangle 11"/>
          <p:cNvSpPr>
            <a:spLocks noChangeAspect="1"/>
          </p:cNvSpPr>
          <p:nvPr/>
        </p:nvSpPr>
        <p:spPr>
          <a:xfrm>
            <a:off x="6804440" y="318386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6</a:t>
            </a:r>
          </a:p>
        </p:txBody>
      </p:sp>
      <p:sp>
        <p:nvSpPr>
          <p:cNvPr id="15" name="Rectangle 14"/>
          <p:cNvSpPr>
            <a:spLocks noChangeAspect="1"/>
          </p:cNvSpPr>
          <p:nvPr/>
        </p:nvSpPr>
        <p:spPr>
          <a:xfrm>
            <a:off x="3074772" y="20757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9</a:t>
            </a:r>
          </a:p>
        </p:txBody>
      </p:sp>
      <p:sp>
        <p:nvSpPr>
          <p:cNvPr id="16" name="Rectangle 15"/>
          <p:cNvSpPr>
            <a:spLocks noChangeAspect="1"/>
          </p:cNvSpPr>
          <p:nvPr/>
        </p:nvSpPr>
        <p:spPr>
          <a:xfrm>
            <a:off x="1837428" y="263720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10</a:t>
            </a:r>
          </a:p>
        </p:txBody>
      </p:sp>
      <p:sp>
        <p:nvSpPr>
          <p:cNvPr id="4" name="Rectangle 3"/>
          <p:cNvSpPr>
            <a:spLocks noChangeAspect="1"/>
          </p:cNvSpPr>
          <p:nvPr/>
        </p:nvSpPr>
        <p:spPr>
          <a:xfrm>
            <a:off x="640944" y="3086893"/>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1</a:t>
            </a:r>
          </a:p>
        </p:txBody>
      </p:sp>
      <p:sp>
        <p:nvSpPr>
          <p:cNvPr id="2" name="Rectangle 1"/>
          <p:cNvSpPr/>
          <p:nvPr/>
        </p:nvSpPr>
        <p:spPr>
          <a:xfrm>
            <a:off x="3565428" y="2075788"/>
            <a:ext cx="2446540" cy="4782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8" name="Rectangle 7"/>
          <p:cNvSpPr>
            <a:spLocks noChangeAspect="1"/>
          </p:cNvSpPr>
          <p:nvPr/>
        </p:nvSpPr>
        <p:spPr>
          <a:xfrm>
            <a:off x="5552540" y="4020196"/>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5</a:t>
            </a:r>
          </a:p>
        </p:txBody>
      </p:sp>
      <p:sp>
        <p:nvSpPr>
          <p:cNvPr id="5" name="Rectangle 4"/>
          <p:cNvSpPr>
            <a:spLocks noChangeAspect="1"/>
          </p:cNvSpPr>
          <p:nvPr/>
        </p:nvSpPr>
        <p:spPr>
          <a:xfrm>
            <a:off x="1835696" y="368946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2</a:t>
            </a:r>
          </a:p>
        </p:txBody>
      </p:sp>
      <p:sp>
        <p:nvSpPr>
          <p:cNvPr id="6" name="Rectangle 5"/>
          <p:cNvSpPr>
            <a:spLocks noChangeAspect="1"/>
          </p:cNvSpPr>
          <p:nvPr/>
        </p:nvSpPr>
        <p:spPr>
          <a:xfrm>
            <a:off x="3059832" y="426398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3</a:t>
            </a:r>
          </a:p>
        </p:txBody>
      </p:sp>
      <p:sp>
        <p:nvSpPr>
          <p:cNvPr id="7" name="Rectangle 6"/>
          <p:cNvSpPr>
            <a:spLocks noChangeAspect="1"/>
          </p:cNvSpPr>
          <p:nvPr/>
        </p:nvSpPr>
        <p:spPr>
          <a:xfrm>
            <a:off x="4283968" y="4869352"/>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4</a:t>
            </a:r>
          </a:p>
        </p:txBody>
      </p:sp>
      <p:sp>
        <p:nvSpPr>
          <p:cNvPr id="27" name="Rectangle 26"/>
          <p:cNvSpPr/>
          <p:nvPr/>
        </p:nvSpPr>
        <p:spPr>
          <a:xfrm>
            <a:off x="3563888" y="2060848"/>
            <a:ext cx="2446540" cy="2212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2050" name="Picture 2"/>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6794031" y="2381870"/>
            <a:ext cx="658289" cy="2127250"/>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p:cNvSpPr/>
          <p:nvPr/>
        </p:nvSpPr>
        <p:spPr>
          <a:xfrm>
            <a:off x="2008188" y="2060848"/>
            <a:ext cx="5112568" cy="2212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9" name="Rectangle 28"/>
          <p:cNvSpPr/>
          <p:nvPr/>
        </p:nvSpPr>
        <p:spPr>
          <a:xfrm>
            <a:off x="2008188" y="2060848"/>
            <a:ext cx="5112568" cy="2212463"/>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GB" sz="2800" dirty="0">
                <a:solidFill>
                  <a:prstClr val="black"/>
                </a:solidFill>
              </a:rPr>
              <a:t>Question </a:t>
            </a:r>
            <a:r>
              <a:rPr lang="en-GB" sz="2800" dirty="0" smtClean="0">
                <a:solidFill>
                  <a:prstClr val="black"/>
                </a:solidFill>
              </a:rPr>
              <a:t>6</a:t>
            </a:r>
          </a:p>
          <a:p>
            <a:pPr algn="ctr"/>
            <a:r>
              <a:rPr lang="en-GB" sz="2800" b="1" dirty="0" smtClean="0">
                <a:solidFill>
                  <a:prstClr val="black"/>
                </a:solidFill>
              </a:rPr>
              <a:t>A problem with diagnosing SZ is that there is a </a:t>
            </a:r>
            <a:r>
              <a:rPr lang="en-GB" sz="2800" b="1" dirty="0">
                <a:solidFill>
                  <a:prstClr val="black"/>
                </a:solidFill>
              </a:rPr>
              <a:t>lack of objective </a:t>
            </a:r>
            <a:r>
              <a:rPr lang="en-GB" sz="2800" b="1" dirty="0" smtClean="0">
                <a:solidFill>
                  <a:prstClr val="black"/>
                </a:solidFill>
              </a:rPr>
              <a:t>tests for it.</a:t>
            </a:r>
            <a:endParaRPr lang="en-GB" sz="2800" dirty="0" smtClean="0">
              <a:solidFill>
                <a:prstClr val="black"/>
              </a:solidFill>
            </a:endParaRPr>
          </a:p>
        </p:txBody>
      </p:sp>
      <p:sp>
        <p:nvSpPr>
          <p:cNvPr id="30" name="Rectangle 29"/>
          <p:cNvSpPr/>
          <p:nvPr/>
        </p:nvSpPr>
        <p:spPr>
          <a:xfrm>
            <a:off x="179696" y="2060848"/>
            <a:ext cx="1656000" cy="2212463"/>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GB" sz="4400" b="1">
                <a:solidFill>
                  <a:prstClr val="white"/>
                </a:solidFill>
              </a:rPr>
              <a:t>TRUE</a:t>
            </a:r>
            <a:endParaRPr lang="en-GB" sz="4400" b="1" dirty="0">
              <a:solidFill>
                <a:prstClr val="white"/>
              </a:solidFill>
            </a:endParaRPr>
          </a:p>
        </p:txBody>
      </p:sp>
      <p:sp>
        <p:nvSpPr>
          <p:cNvPr id="31" name="Rectangle 30" hidden="1"/>
          <p:cNvSpPr/>
          <p:nvPr/>
        </p:nvSpPr>
        <p:spPr>
          <a:xfrm>
            <a:off x="7293248" y="2060848"/>
            <a:ext cx="1656000" cy="2212463"/>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GB" sz="4400" b="1">
                <a:solidFill>
                  <a:prstClr val="white"/>
                </a:solidFill>
              </a:rPr>
              <a:t>FALSE</a:t>
            </a:r>
            <a:endParaRPr lang="en-GB" sz="4400" b="1" dirty="0">
              <a:solidFill>
                <a:prstClr val="white"/>
              </a:solidFill>
            </a:endParaRPr>
          </a:p>
        </p:txBody>
      </p:sp>
      <p:sp>
        <p:nvSpPr>
          <p:cNvPr id="32" name="Rectangle 31" hidden="1"/>
          <p:cNvSpPr/>
          <p:nvPr/>
        </p:nvSpPr>
        <p:spPr>
          <a:xfrm>
            <a:off x="179512" y="2060848"/>
            <a:ext cx="1656000" cy="2212463"/>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GB" sz="4400" b="1">
                <a:solidFill>
                  <a:prstClr val="white"/>
                </a:solidFill>
              </a:rPr>
              <a:t>TRUE</a:t>
            </a:r>
            <a:endParaRPr lang="en-GB" sz="4400" b="1" dirty="0">
              <a:solidFill>
                <a:prstClr val="white"/>
              </a:solidFill>
            </a:endParaRPr>
          </a:p>
        </p:txBody>
      </p:sp>
      <p:sp>
        <p:nvSpPr>
          <p:cNvPr id="33" name="Rectangle 32"/>
          <p:cNvSpPr/>
          <p:nvPr/>
        </p:nvSpPr>
        <p:spPr>
          <a:xfrm>
            <a:off x="7293064" y="2060848"/>
            <a:ext cx="1656000" cy="2212463"/>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GB" sz="4400" b="1">
                <a:solidFill>
                  <a:prstClr val="white"/>
                </a:solidFill>
              </a:rPr>
              <a:t>FALSE</a:t>
            </a:r>
            <a:endParaRPr lang="en-GB" sz="4400" b="1" dirty="0">
              <a:solidFill>
                <a:prstClr val="white"/>
              </a:solidFill>
            </a:endParaRPr>
          </a:p>
        </p:txBody>
      </p:sp>
      <p:pic>
        <p:nvPicPr>
          <p:cNvPr id="35" name="Picture 3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08031" y="86152"/>
            <a:ext cx="7527938" cy="1523874"/>
          </a:xfrm>
          <a:prstGeom prst="rect">
            <a:avLst/>
          </a:prstGeom>
        </p:spPr>
      </p:pic>
    </p:spTree>
    <p:extLst>
      <p:ext uri="{BB962C8B-B14F-4D97-AF65-F5344CB8AC3E}">
        <p14:creationId xmlns:p14="http://schemas.microsoft.com/office/powerpoint/2010/main" val="1263064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repeatCount="indefinite"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00" fill="hold"/>
                                        <p:tgtEl>
                                          <p:spTgt spid="20"/>
                                        </p:tgtEl>
                                        <p:attrNameLst>
                                          <p:attrName>ppt_x</p:attrName>
                                        </p:attrNameLst>
                                      </p:cBhvr>
                                      <p:tavLst>
                                        <p:tav tm="0">
                                          <p:val>
                                            <p:strVal val="1+#ppt_w/2"/>
                                          </p:val>
                                        </p:tav>
                                        <p:tav tm="100000">
                                          <p:val>
                                            <p:strVal val="#ppt_x"/>
                                          </p:val>
                                        </p:tav>
                                      </p:tavLst>
                                    </p:anim>
                                    <p:anim calcmode="lin" valueType="num">
                                      <p:cBhvr additive="base">
                                        <p:cTn id="8" dur="100000" fill="hold"/>
                                        <p:tgtEl>
                                          <p:spTgt spid="20"/>
                                        </p:tgtEl>
                                        <p:attrNameLst>
                                          <p:attrName>ppt_y</p:attrName>
                                        </p:attrNameLst>
                                      </p:cBhvr>
                                      <p:tavLst>
                                        <p:tav tm="0">
                                          <p:val>
                                            <p:strVal val="#ppt_y"/>
                                          </p:val>
                                        </p:tav>
                                        <p:tav tm="100000">
                                          <p:val>
                                            <p:strVal val="#ppt_y"/>
                                          </p:val>
                                        </p:tav>
                                      </p:tavLst>
                                    </p:anim>
                                  </p:childTnLst>
                                </p:cTn>
                              </p:par>
                              <p:par>
                                <p:cTn id="9" presetID="2" presetClass="entr" presetSubtype="2" repeatCount="indefinite"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60000" fill="hold"/>
                                        <p:tgtEl>
                                          <p:spTgt spid="19"/>
                                        </p:tgtEl>
                                        <p:attrNameLst>
                                          <p:attrName>ppt_x</p:attrName>
                                        </p:attrNameLst>
                                      </p:cBhvr>
                                      <p:tavLst>
                                        <p:tav tm="0">
                                          <p:val>
                                            <p:strVal val="1+#ppt_w/2"/>
                                          </p:val>
                                        </p:tav>
                                        <p:tav tm="100000">
                                          <p:val>
                                            <p:strVal val="#ppt_x"/>
                                          </p:val>
                                        </p:tav>
                                      </p:tavLst>
                                    </p:anim>
                                    <p:anim calcmode="lin" valueType="num">
                                      <p:cBhvr additive="base">
                                        <p:cTn id="12" dur="60000" fill="hold"/>
                                        <p:tgtEl>
                                          <p:spTgt spid="19"/>
                                        </p:tgtEl>
                                        <p:attrNameLst>
                                          <p:attrName>ppt_y</p:attrName>
                                        </p:attrNameLst>
                                      </p:cBhvr>
                                      <p:tavLst>
                                        <p:tav tm="0">
                                          <p:val>
                                            <p:strVal val="#ppt_y"/>
                                          </p:val>
                                        </p:tav>
                                        <p:tav tm="100000">
                                          <p:val>
                                            <p:strVal val="#ppt_y"/>
                                          </p:val>
                                        </p:tav>
                                      </p:tavLst>
                                    </p:anim>
                                  </p:childTnLst>
                                </p:cTn>
                              </p:par>
                              <p:par>
                                <p:cTn id="13" presetID="2" presetClass="entr" presetSubtype="2" repeatCount="indefinite"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80000" fill="hold"/>
                                        <p:tgtEl>
                                          <p:spTgt spid="21"/>
                                        </p:tgtEl>
                                        <p:attrNameLst>
                                          <p:attrName>ppt_x</p:attrName>
                                        </p:attrNameLst>
                                      </p:cBhvr>
                                      <p:tavLst>
                                        <p:tav tm="0">
                                          <p:val>
                                            <p:strVal val="1+#ppt_w/2"/>
                                          </p:val>
                                        </p:tav>
                                        <p:tav tm="100000">
                                          <p:val>
                                            <p:strVal val="#ppt_x"/>
                                          </p:val>
                                        </p:tav>
                                      </p:tavLst>
                                    </p:anim>
                                    <p:anim calcmode="lin" valueType="num">
                                      <p:cBhvr additive="base">
                                        <p:cTn id="16" dur="80000" fill="hold"/>
                                        <p:tgtEl>
                                          <p:spTgt spid="21"/>
                                        </p:tgtEl>
                                        <p:attrNameLst>
                                          <p:attrName>ppt_y</p:attrName>
                                        </p:attrNameLst>
                                      </p:cBhvr>
                                      <p:tavLst>
                                        <p:tav tm="0">
                                          <p:val>
                                            <p:strVal val="#ppt_y"/>
                                          </p:val>
                                        </p:tav>
                                        <p:tav tm="100000">
                                          <p:val>
                                            <p:strVal val="#ppt_y"/>
                                          </p:val>
                                        </p:tav>
                                      </p:tavLst>
                                    </p:anim>
                                  </p:childTnLst>
                                </p:cTn>
                              </p:par>
                              <p:par>
                                <p:cTn id="17" presetID="2" presetClass="exit" presetSubtype="8" fill="hold" nodeType="withEffect">
                                  <p:stCondLst>
                                    <p:cond delay="0"/>
                                  </p:stCondLst>
                                  <p:childTnLst>
                                    <p:anim calcmode="lin" valueType="num">
                                      <p:cBhvr additive="base">
                                        <p:cTn id="18" dur="20000"/>
                                        <p:tgtEl>
                                          <p:spTgt spid="23"/>
                                        </p:tgtEl>
                                        <p:attrNameLst>
                                          <p:attrName>ppt_x</p:attrName>
                                        </p:attrNameLst>
                                      </p:cBhvr>
                                      <p:tavLst>
                                        <p:tav tm="0">
                                          <p:val>
                                            <p:strVal val="ppt_x"/>
                                          </p:val>
                                        </p:tav>
                                        <p:tav tm="100000">
                                          <p:val>
                                            <p:strVal val="0-ppt_w/2"/>
                                          </p:val>
                                        </p:tav>
                                      </p:tavLst>
                                    </p:anim>
                                    <p:anim calcmode="lin" valueType="num">
                                      <p:cBhvr additive="base">
                                        <p:cTn id="19" dur="20000"/>
                                        <p:tgtEl>
                                          <p:spTgt spid="23"/>
                                        </p:tgtEl>
                                        <p:attrNameLst>
                                          <p:attrName>ppt_y</p:attrName>
                                        </p:attrNameLst>
                                      </p:cBhvr>
                                      <p:tavLst>
                                        <p:tav tm="0">
                                          <p:val>
                                            <p:strVal val="ppt_y"/>
                                          </p:val>
                                        </p:tav>
                                        <p:tav tm="100000">
                                          <p:val>
                                            <p:strVal val="ppt_y"/>
                                          </p:val>
                                        </p:tav>
                                      </p:tavLst>
                                    </p:anim>
                                    <p:set>
                                      <p:cBhvr>
                                        <p:cTn id="20" dur="1" fill="hold">
                                          <p:stCondLst>
                                            <p:cond delay="19999"/>
                                          </p:stCondLst>
                                        </p:cTn>
                                        <p:tgtEl>
                                          <p:spTgt spid="23"/>
                                        </p:tgtEl>
                                        <p:attrNameLst>
                                          <p:attrName>style.visibility</p:attrName>
                                        </p:attrNameLst>
                                      </p:cBhvr>
                                      <p:to>
                                        <p:strVal val="hidden"/>
                                      </p:to>
                                    </p:set>
                                  </p:childTnLst>
                                </p:cTn>
                              </p:par>
                              <p:par>
                                <p:cTn id="21" presetID="2" presetClass="exit" presetSubtype="8" fill="hold" nodeType="withEffect">
                                  <p:stCondLst>
                                    <p:cond delay="0"/>
                                  </p:stCondLst>
                                  <p:childTnLst>
                                    <p:anim calcmode="lin" valueType="num">
                                      <p:cBhvr additive="base">
                                        <p:cTn id="22" dur="15000"/>
                                        <p:tgtEl>
                                          <p:spTgt spid="22"/>
                                        </p:tgtEl>
                                        <p:attrNameLst>
                                          <p:attrName>ppt_x</p:attrName>
                                        </p:attrNameLst>
                                      </p:cBhvr>
                                      <p:tavLst>
                                        <p:tav tm="0">
                                          <p:val>
                                            <p:strVal val="ppt_x"/>
                                          </p:val>
                                        </p:tav>
                                        <p:tav tm="100000">
                                          <p:val>
                                            <p:strVal val="0-ppt_w/2"/>
                                          </p:val>
                                        </p:tav>
                                      </p:tavLst>
                                    </p:anim>
                                    <p:anim calcmode="lin" valueType="num">
                                      <p:cBhvr additive="base">
                                        <p:cTn id="23" dur="15000"/>
                                        <p:tgtEl>
                                          <p:spTgt spid="22"/>
                                        </p:tgtEl>
                                        <p:attrNameLst>
                                          <p:attrName>ppt_y</p:attrName>
                                        </p:attrNameLst>
                                      </p:cBhvr>
                                      <p:tavLst>
                                        <p:tav tm="0">
                                          <p:val>
                                            <p:strVal val="ppt_y"/>
                                          </p:val>
                                        </p:tav>
                                        <p:tav tm="100000">
                                          <p:val>
                                            <p:strVal val="ppt_y"/>
                                          </p:val>
                                        </p:tav>
                                      </p:tavLst>
                                    </p:anim>
                                    <p:set>
                                      <p:cBhvr>
                                        <p:cTn id="24" dur="1" fill="hold">
                                          <p:stCondLst>
                                            <p:cond delay="14999"/>
                                          </p:stCondLst>
                                        </p:cTn>
                                        <p:tgtEl>
                                          <p:spTgt spid="22"/>
                                        </p:tgtEl>
                                        <p:attrNameLst>
                                          <p:attrName>style.visibility</p:attrName>
                                        </p:attrNameLst>
                                      </p:cBhvr>
                                      <p:to>
                                        <p:strVal val="hidden"/>
                                      </p:to>
                                    </p:set>
                                  </p:childTnLst>
                                </p:cTn>
                              </p:par>
                              <p:par>
                                <p:cTn id="25" presetID="2" presetClass="exit" presetSubtype="8" fill="hold" nodeType="withEffect">
                                  <p:stCondLst>
                                    <p:cond delay="0"/>
                                  </p:stCondLst>
                                  <p:childTnLst>
                                    <p:anim calcmode="lin" valueType="num">
                                      <p:cBhvr additive="base">
                                        <p:cTn id="26" dur="25000"/>
                                        <p:tgtEl>
                                          <p:spTgt spid="24"/>
                                        </p:tgtEl>
                                        <p:attrNameLst>
                                          <p:attrName>ppt_x</p:attrName>
                                        </p:attrNameLst>
                                      </p:cBhvr>
                                      <p:tavLst>
                                        <p:tav tm="0">
                                          <p:val>
                                            <p:strVal val="ppt_x"/>
                                          </p:val>
                                        </p:tav>
                                        <p:tav tm="100000">
                                          <p:val>
                                            <p:strVal val="0-ppt_w/2"/>
                                          </p:val>
                                        </p:tav>
                                      </p:tavLst>
                                    </p:anim>
                                    <p:anim calcmode="lin" valueType="num">
                                      <p:cBhvr additive="base">
                                        <p:cTn id="27" dur="25000"/>
                                        <p:tgtEl>
                                          <p:spTgt spid="24"/>
                                        </p:tgtEl>
                                        <p:attrNameLst>
                                          <p:attrName>ppt_y</p:attrName>
                                        </p:attrNameLst>
                                      </p:cBhvr>
                                      <p:tavLst>
                                        <p:tav tm="0">
                                          <p:val>
                                            <p:strVal val="ppt_y"/>
                                          </p:val>
                                        </p:tav>
                                        <p:tav tm="100000">
                                          <p:val>
                                            <p:strVal val="ppt_y"/>
                                          </p:val>
                                        </p:tav>
                                      </p:tavLst>
                                    </p:anim>
                                    <p:set>
                                      <p:cBhvr>
                                        <p:cTn id="28" dur="1" fill="hold">
                                          <p:stCondLst>
                                            <p:cond delay="24999"/>
                                          </p:stCondLst>
                                        </p:cTn>
                                        <p:tgtEl>
                                          <p:spTgt spid="2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additive="base">
                                        <p:cTn id="33" dur="500" fill="hold"/>
                                        <p:tgtEl>
                                          <p:spTgt spid="2"/>
                                        </p:tgtEl>
                                        <p:attrNameLst>
                                          <p:attrName>ppt_x</p:attrName>
                                        </p:attrNameLst>
                                      </p:cBhvr>
                                      <p:tavLst>
                                        <p:tav tm="0">
                                          <p:val>
                                            <p:strVal val="#ppt_x"/>
                                          </p:val>
                                        </p:tav>
                                        <p:tav tm="100000">
                                          <p:val>
                                            <p:strVal val="#ppt_x"/>
                                          </p:val>
                                        </p:tav>
                                      </p:tavLst>
                                    </p:anim>
                                    <p:anim calcmode="lin" valueType="num">
                                      <p:cBhvr additive="base">
                                        <p:cTn id="34" dur="500" fill="hold"/>
                                        <p:tgtEl>
                                          <p:spTgt spid="2"/>
                                        </p:tgtEl>
                                        <p:attrNameLst>
                                          <p:attrName>ppt_y</p:attrName>
                                        </p:attrNameLst>
                                      </p:cBhvr>
                                      <p:tavLst>
                                        <p:tav tm="0">
                                          <p:val>
                                            <p:strVal val="1+#ppt_h/2"/>
                                          </p:val>
                                        </p:tav>
                                        <p:tav tm="100000">
                                          <p:val>
                                            <p:strVal val="#ppt_y"/>
                                          </p:val>
                                        </p:tav>
                                      </p:tavLst>
                                    </p:anim>
                                  </p:childTnLst>
                                </p:cTn>
                              </p:par>
                              <p:par>
                                <p:cTn id="35" presetID="1" presetClass="entr" presetSubtype="0" fill="hold" grpId="0" nodeType="withEffect">
                                  <p:stCondLst>
                                    <p:cond delay="500"/>
                                  </p:stCondLst>
                                  <p:childTnLst>
                                    <p:set>
                                      <p:cBhvr>
                                        <p:cTn id="36" dur="1" fill="hold">
                                          <p:stCondLst>
                                            <p:cond delay="0"/>
                                          </p:stCondLst>
                                        </p:cTn>
                                        <p:tgtEl>
                                          <p:spTgt spid="27"/>
                                        </p:tgtEl>
                                        <p:attrNameLst>
                                          <p:attrName>style.visibility</p:attrName>
                                        </p:attrNameLst>
                                      </p:cBhvr>
                                      <p:to>
                                        <p:strVal val="visible"/>
                                      </p:to>
                                    </p:set>
                                  </p:childTnLst>
                                </p:cTn>
                              </p:par>
                              <p:par>
                                <p:cTn id="37" presetID="22" presetClass="exit" presetSubtype="4" fill="hold" grpId="1" nodeType="withEffect">
                                  <p:stCondLst>
                                    <p:cond delay="500"/>
                                  </p:stCondLst>
                                  <p:childTnLst>
                                    <p:animEffect transition="out" filter="wipe(down)">
                                      <p:cBhvr>
                                        <p:cTn id="38" dur="2000"/>
                                        <p:tgtEl>
                                          <p:spTgt spid="2"/>
                                        </p:tgtEl>
                                      </p:cBhvr>
                                    </p:animEffect>
                                    <p:set>
                                      <p:cBhvr>
                                        <p:cTn id="39" dur="1" fill="hold">
                                          <p:stCondLst>
                                            <p:cond delay="1999"/>
                                          </p:stCondLst>
                                        </p:cTn>
                                        <p:tgtEl>
                                          <p:spTgt spid="2"/>
                                        </p:tgtEl>
                                        <p:attrNameLst>
                                          <p:attrName>style.visibility</p:attrName>
                                        </p:attrNameLst>
                                      </p:cBhvr>
                                      <p:to>
                                        <p:strVal val="hidden"/>
                                      </p:to>
                                    </p:set>
                                  </p:childTnLst>
                                </p:cTn>
                              </p:par>
                              <p:par>
                                <p:cTn id="40" presetID="16" presetClass="entr" presetSubtype="37" fill="hold" grpId="0" nodeType="withEffect">
                                  <p:stCondLst>
                                    <p:cond delay="1000"/>
                                  </p:stCondLst>
                                  <p:childTnLst>
                                    <p:set>
                                      <p:cBhvr>
                                        <p:cTn id="41" dur="1" fill="hold">
                                          <p:stCondLst>
                                            <p:cond delay="0"/>
                                          </p:stCondLst>
                                        </p:cTn>
                                        <p:tgtEl>
                                          <p:spTgt spid="28"/>
                                        </p:tgtEl>
                                        <p:attrNameLst>
                                          <p:attrName>style.visibility</p:attrName>
                                        </p:attrNameLst>
                                      </p:cBhvr>
                                      <p:to>
                                        <p:strVal val="visible"/>
                                      </p:to>
                                    </p:set>
                                    <p:animEffect transition="in" filter="barn(outVertical)">
                                      <p:cBhvr>
                                        <p:cTn id="42" dur="2000"/>
                                        <p:tgtEl>
                                          <p:spTgt spid="28"/>
                                        </p:tgtEl>
                                      </p:cBhvr>
                                    </p:animEffect>
                                  </p:childTnLst>
                                </p:cTn>
                              </p:par>
                              <p:par>
                                <p:cTn id="43" presetID="10" presetClass="entr" presetSubtype="0" fill="hold" grpId="0" nodeType="withEffect">
                                  <p:stCondLst>
                                    <p:cond delay="3000"/>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2000"/>
                                        <p:tgtEl>
                                          <p:spTgt spid="29"/>
                                        </p:tgtEl>
                                      </p:cBhvr>
                                    </p:animEffect>
                                  </p:childTnLst>
                                </p:cTn>
                              </p:par>
                              <p:par>
                                <p:cTn id="46" presetID="10" presetClass="entr" presetSubtype="0" fill="hold" grpId="0" nodeType="withEffect">
                                  <p:stCondLst>
                                    <p:cond delay="3000"/>
                                  </p:stCondLst>
                                  <p:childTnLst>
                                    <p:set>
                                      <p:cBhvr>
                                        <p:cTn id="47" dur="1" fill="hold">
                                          <p:stCondLst>
                                            <p:cond delay="0"/>
                                          </p:stCondLst>
                                        </p:cTn>
                                        <p:tgtEl>
                                          <p:spTgt spid="30"/>
                                        </p:tgtEl>
                                        <p:attrNameLst>
                                          <p:attrName>style.visibility</p:attrName>
                                        </p:attrNameLst>
                                      </p:cBhvr>
                                      <p:to>
                                        <p:strVal val="visible"/>
                                      </p:to>
                                    </p:set>
                                    <p:animEffect transition="in" filter="fade">
                                      <p:cBhvr>
                                        <p:cTn id="48" dur="2000"/>
                                        <p:tgtEl>
                                          <p:spTgt spid="30"/>
                                        </p:tgtEl>
                                      </p:cBhvr>
                                    </p:animEffect>
                                  </p:childTnLst>
                                </p:cTn>
                              </p:par>
                              <p:par>
                                <p:cTn id="49" presetID="10" presetClass="entr" presetSubtype="0" fill="hold" grpId="0" nodeType="withEffect">
                                  <p:stCondLst>
                                    <p:cond delay="3000"/>
                                  </p:stCondLst>
                                  <p:childTnLst>
                                    <p:set>
                                      <p:cBhvr>
                                        <p:cTn id="50" dur="1" fill="hold">
                                          <p:stCondLst>
                                            <p:cond delay="0"/>
                                          </p:stCondLst>
                                        </p:cTn>
                                        <p:tgtEl>
                                          <p:spTgt spid="31"/>
                                        </p:tgtEl>
                                        <p:attrNameLst>
                                          <p:attrName>style.visibility</p:attrName>
                                        </p:attrNameLst>
                                      </p:cBhvr>
                                      <p:to>
                                        <p:strVal val="visible"/>
                                      </p:to>
                                    </p:set>
                                    <p:animEffect transition="in" filter="fade">
                                      <p:cBhvr>
                                        <p:cTn id="51" dur="2000"/>
                                        <p:tgtEl>
                                          <p:spTgt spid="31"/>
                                        </p:tgtEl>
                                      </p:cBhvr>
                                    </p:animEffect>
                                  </p:childTnLst>
                                </p:cTn>
                              </p:par>
                              <p:par>
                                <p:cTn id="52" presetID="10" presetClass="entr" presetSubtype="0" fill="hold" grpId="0" nodeType="withEffect">
                                  <p:stCondLst>
                                    <p:cond delay="300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2000"/>
                                        <p:tgtEl>
                                          <p:spTgt spid="32"/>
                                        </p:tgtEl>
                                      </p:cBhvr>
                                    </p:animEffect>
                                  </p:childTnLst>
                                </p:cTn>
                              </p:par>
                              <p:par>
                                <p:cTn id="55" presetID="10" presetClass="entr" presetSubtype="0" fill="hold" grpId="0" nodeType="withEffect">
                                  <p:stCondLst>
                                    <p:cond delay="300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2000"/>
                                        <p:tgtEl>
                                          <p:spTgt spid="33"/>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xit" presetSubtype="8" fill="hold" grpId="1" nodeType="clickEffect">
                                  <p:stCondLst>
                                    <p:cond delay="0"/>
                                  </p:stCondLst>
                                  <p:childTnLst>
                                    <p:anim calcmode="lin" valueType="num">
                                      <p:cBhvr additive="base">
                                        <p:cTn id="61" dur="500"/>
                                        <p:tgtEl>
                                          <p:spTgt spid="32"/>
                                        </p:tgtEl>
                                        <p:attrNameLst>
                                          <p:attrName>ppt_x</p:attrName>
                                        </p:attrNameLst>
                                      </p:cBhvr>
                                      <p:tavLst>
                                        <p:tav tm="0">
                                          <p:val>
                                            <p:strVal val="ppt_x"/>
                                          </p:val>
                                        </p:tav>
                                        <p:tav tm="100000">
                                          <p:val>
                                            <p:strVal val="0-ppt_w/2"/>
                                          </p:val>
                                        </p:tav>
                                      </p:tavLst>
                                    </p:anim>
                                    <p:anim calcmode="lin" valueType="num">
                                      <p:cBhvr additive="base">
                                        <p:cTn id="62" dur="500"/>
                                        <p:tgtEl>
                                          <p:spTgt spid="32"/>
                                        </p:tgtEl>
                                        <p:attrNameLst>
                                          <p:attrName>ppt_y</p:attrName>
                                        </p:attrNameLst>
                                      </p:cBhvr>
                                      <p:tavLst>
                                        <p:tav tm="0">
                                          <p:val>
                                            <p:strVal val="ppt_y"/>
                                          </p:val>
                                        </p:tav>
                                        <p:tav tm="100000">
                                          <p:val>
                                            <p:strVal val="ppt_y"/>
                                          </p:val>
                                        </p:tav>
                                      </p:tavLst>
                                    </p:anim>
                                    <p:set>
                                      <p:cBhvr>
                                        <p:cTn id="63" dur="1" fill="hold">
                                          <p:stCondLst>
                                            <p:cond delay="499"/>
                                          </p:stCondLst>
                                        </p:cTn>
                                        <p:tgtEl>
                                          <p:spTgt spid="32"/>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2" presetClass="exit" presetSubtype="2" fill="hold" grpId="1" nodeType="clickEffect">
                                  <p:stCondLst>
                                    <p:cond delay="0"/>
                                  </p:stCondLst>
                                  <p:childTnLst>
                                    <p:anim calcmode="lin" valueType="num">
                                      <p:cBhvr additive="base">
                                        <p:cTn id="67" dur="500"/>
                                        <p:tgtEl>
                                          <p:spTgt spid="33"/>
                                        </p:tgtEl>
                                        <p:attrNameLst>
                                          <p:attrName>ppt_x</p:attrName>
                                        </p:attrNameLst>
                                      </p:cBhvr>
                                      <p:tavLst>
                                        <p:tav tm="0">
                                          <p:val>
                                            <p:strVal val="ppt_x"/>
                                          </p:val>
                                        </p:tav>
                                        <p:tav tm="100000">
                                          <p:val>
                                            <p:strVal val="1+ppt_w/2"/>
                                          </p:val>
                                        </p:tav>
                                      </p:tavLst>
                                    </p:anim>
                                    <p:anim calcmode="lin" valueType="num">
                                      <p:cBhvr additive="base">
                                        <p:cTn id="68" dur="500"/>
                                        <p:tgtEl>
                                          <p:spTgt spid="33"/>
                                        </p:tgtEl>
                                        <p:attrNameLst>
                                          <p:attrName>ppt_y</p:attrName>
                                        </p:attrNameLst>
                                      </p:cBhvr>
                                      <p:tavLst>
                                        <p:tav tm="0">
                                          <p:val>
                                            <p:strVal val="ppt_y"/>
                                          </p:val>
                                        </p:tav>
                                        <p:tav tm="100000">
                                          <p:val>
                                            <p:strVal val="ppt_y"/>
                                          </p:val>
                                        </p:tav>
                                      </p:tavLst>
                                    </p:anim>
                                    <p:set>
                                      <p:cBhvr>
                                        <p:cTn id="69" dur="1" fill="hold">
                                          <p:stCondLst>
                                            <p:cond delay="499"/>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27" grpId="0" animBg="1"/>
      <p:bldP spid="28" grpId="0" animBg="1"/>
      <p:bldP spid="29" grpId="0" animBg="1"/>
      <p:bldP spid="30" grpId="0" animBg="1"/>
      <p:bldP spid="31" grpId="0" animBg="1"/>
      <p:bldP spid="32" grpId="0" animBg="1"/>
      <p:bldP spid="32" grpId="1" animBg="1"/>
      <p:bldP spid="33" grpId="0" animBg="1"/>
      <p:bldP spid="33"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a:xfrm>
            <a:off x="0" y="6211889"/>
            <a:ext cx="9144000" cy="646111"/>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19" name="Picture 3" descr="C:\Users\tutor2u\Downloads\shutterstock_55171579.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3657891" y="2852936"/>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Users\tutor2u\Downloads\shutterstock_111668297.jpg"/>
          <p:cNvPicPr>
            <a:picLocks noChangeAspect="1" noChangeArrowheads="1"/>
          </p:cNvPicPr>
          <p:nvPr/>
        </p:nvPicPr>
        <p:blipFill rotWithShape="1">
          <a:blip r:embed="rId4" cstate="screen">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3276872" y="3692629"/>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 descr="C:\Users\tutor2u\Downloads\shutterstock_122379733.jpg"/>
          <p:cNvPicPr>
            <a:picLocks noChangeAspect="1" noChangeArrowheads="1"/>
          </p:cNvPicPr>
          <p:nvPr/>
        </p:nvPicPr>
        <p:blipFill>
          <a:blip r:embed="rId6" cstate="screen">
            <a:extLst>
              <a:ext uri="{BEBA8EAE-BF5A-486C-A8C5-ECC9F3942E4B}">
                <a14:imgProps xmlns:a14="http://schemas.microsoft.com/office/drawing/2010/main">
                  <a14:imgLayer r:embed="rId7">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388096" y="335962"/>
            <a:ext cx="2388096" cy="158087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 descr="C:\Users\tutor2u\Downloads\shutterstock_55171579.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250976" y="2650239"/>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Users\tutor2u\Downloads\shutterstock_111668297.jpg"/>
          <p:cNvPicPr>
            <a:picLocks noChangeAspect="1" noChangeArrowheads="1"/>
          </p:cNvPicPr>
          <p:nvPr/>
        </p:nvPicPr>
        <p:blipFill rotWithShape="1">
          <a:blip r:embed="rId4" cstate="screen">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899592" y="4713294"/>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5" descr="C:\Users\tutor2u\Downloads\shutterstock_122379733.jpg"/>
          <p:cNvPicPr>
            <a:picLocks noChangeAspect="1" noChangeArrowheads="1"/>
          </p:cNvPicPr>
          <p:nvPr/>
        </p:nvPicPr>
        <p:blipFill>
          <a:blip r:embed="rId8" cstate="screen">
            <a:extLst>
              <a:ext uri="{BEBA8EAE-BF5A-486C-A8C5-ECC9F3942E4B}">
                <a14:imgProps xmlns:a14="http://schemas.microsoft.com/office/drawing/2010/main">
                  <a14:imgLayer r:embed="rId9">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212867" y="1506896"/>
            <a:ext cx="2388096" cy="158087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a:spLocks noChangeAspect="1"/>
          </p:cNvSpPr>
          <p:nvPr/>
        </p:nvSpPr>
        <p:spPr>
          <a:xfrm>
            <a:off x="4326320" y="15274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8</a:t>
            </a:r>
          </a:p>
        </p:txBody>
      </p:sp>
      <p:sp>
        <p:nvSpPr>
          <p:cNvPr id="13" name="Rectangle 12"/>
          <p:cNvSpPr>
            <a:spLocks noChangeAspect="1"/>
          </p:cNvSpPr>
          <p:nvPr/>
        </p:nvSpPr>
        <p:spPr>
          <a:xfrm>
            <a:off x="5565556" y="236480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7</a:t>
            </a:r>
          </a:p>
        </p:txBody>
      </p:sp>
      <p:sp>
        <p:nvSpPr>
          <p:cNvPr id="12" name="Rectangle 11"/>
          <p:cNvSpPr>
            <a:spLocks noChangeAspect="1"/>
          </p:cNvSpPr>
          <p:nvPr/>
        </p:nvSpPr>
        <p:spPr>
          <a:xfrm>
            <a:off x="6804440" y="318386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6</a:t>
            </a:r>
          </a:p>
        </p:txBody>
      </p:sp>
      <p:sp>
        <p:nvSpPr>
          <p:cNvPr id="15" name="Rectangle 14"/>
          <p:cNvSpPr>
            <a:spLocks noChangeAspect="1"/>
          </p:cNvSpPr>
          <p:nvPr/>
        </p:nvSpPr>
        <p:spPr>
          <a:xfrm>
            <a:off x="3074772" y="20757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9</a:t>
            </a:r>
          </a:p>
        </p:txBody>
      </p:sp>
      <p:sp>
        <p:nvSpPr>
          <p:cNvPr id="16" name="Rectangle 15"/>
          <p:cNvSpPr>
            <a:spLocks noChangeAspect="1"/>
          </p:cNvSpPr>
          <p:nvPr/>
        </p:nvSpPr>
        <p:spPr>
          <a:xfrm>
            <a:off x="1837428" y="263720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10</a:t>
            </a:r>
          </a:p>
        </p:txBody>
      </p:sp>
      <p:sp>
        <p:nvSpPr>
          <p:cNvPr id="4" name="Rectangle 3"/>
          <p:cNvSpPr>
            <a:spLocks noChangeAspect="1"/>
          </p:cNvSpPr>
          <p:nvPr/>
        </p:nvSpPr>
        <p:spPr>
          <a:xfrm>
            <a:off x="640944" y="3086893"/>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1</a:t>
            </a:r>
          </a:p>
        </p:txBody>
      </p:sp>
      <p:sp>
        <p:nvSpPr>
          <p:cNvPr id="2" name="Rectangle 1"/>
          <p:cNvSpPr/>
          <p:nvPr/>
        </p:nvSpPr>
        <p:spPr>
          <a:xfrm>
            <a:off x="3565428" y="2075788"/>
            <a:ext cx="2446540" cy="4782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8" name="Rectangle 7"/>
          <p:cNvSpPr>
            <a:spLocks noChangeAspect="1"/>
          </p:cNvSpPr>
          <p:nvPr/>
        </p:nvSpPr>
        <p:spPr>
          <a:xfrm>
            <a:off x="5552540" y="4020196"/>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5</a:t>
            </a:r>
          </a:p>
        </p:txBody>
      </p:sp>
      <p:sp>
        <p:nvSpPr>
          <p:cNvPr id="5" name="Rectangle 4"/>
          <p:cNvSpPr>
            <a:spLocks noChangeAspect="1"/>
          </p:cNvSpPr>
          <p:nvPr/>
        </p:nvSpPr>
        <p:spPr>
          <a:xfrm>
            <a:off x="1835696" y="368946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2</a:t>
            </a:r>
          </a:p>
        </p:txBody>
      </p:sp>
      <p:sp>
        <p:nvSpPr>
          <p:cNvPr id="6" name="Rectangle 5"/>
          <p:cNvSpPr>
            <a:spLocks noChangeAspect="1"/>
          </p:cNvSpPr>
          <p:nvPr/>
        </p:nvSpPr>
        <p:spPr>
          <a:xfrm>
            <a:off x="3059832" y="426398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3</a:t>
            </a:r>
          </a:p>
        </p:txBody>
      </p:sp>
      <p:sp>
        <p:nvSpPr>
          <p:cNvPr id="7" name="Rectangle 6"/>
          <p:cNvSpPr>
            <a:spLocks noChangeAspect="1"/>
          </p:cNvSpPr>
          <p:nvPr/>
        </p:nvSpPr>
        <p:spPr>
          <a:xfrm>
            <a:off x="4283968" y="4869352"/>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4</a:t>
            </a:r>
          </a:p>
        </p:txBody>
      </p:sp>
      <p:sp>
        <p:nvSpPr>
          <p:cNvPr id="27" name="Rectangle 26"/>
          <p:cNvSpPr/>
          <p:nvPr/>
        </p:nvSpPr>
        <p:spPr>
          <a:xfrm>
            <a:off x="3563888" y="2060848"/>
            <a:ext cx="2446540" cy="2212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2050" name="Picture 2"/>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6794031" y="1819254"/>
            <a:ext cx="658289" cy="1753762"/>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p:cNvSpPr/>
          <p:nvPr/>
        </p:nvSpPr>
        <p:spPr>
          <a:xfrm>
            <a:off x="2008188" y="2060848"/>
            <a:ext cx="5112568" cy="2212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9" name="Rectangle 28"/>
          <p:cNvSpPr/>
          <p:nvPr/>
        </p:nvSpPr>
        <p:spPr>
          <a:xfrm>
            <a:off x="2008188" y="2060848"/>
            <a:ext cx="5112568" cy="2212463"/>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GB" sz="2800" dirty="0">
                <a:solidFill>
                  <a:prstClr val="black"/>
                </a:solidFill>
              </a:rPr>
              <a:t>Question 7</a:t>
            </a:r>
          </a:p>
          <a:p>
            <a:pPr algn="ctr"/>
            <a:r>
              <a:rPr lang="en-GB" sz="2800" dirty="0">
                <a:solidFill>
                  <a:prstClr val="black"/>
                </a:solidFill>
              </a:rPr>
              <a:t> </a:t>
            </a:r>
            <a:r>
              <a:rPr lang="en-GB" sz="2800" b="1" dirty="0" smtClean="0">
                <a:solidFill>
                  <a:prstClr val="black"/>
                </a:solidFill>
              </a:rPr>
              <a:t>Thomas </a:t>
            </a:r>
            <a:r>
              <a:rPr lang="en-GB" sz="2800" b="1" dirty="0" err="1" smtClean="0">
                <a:solidFill>
                  <a:prstClr val="black"/>
                </a:solidFill>
              </a:rPr>
              <a:t>Szasz</a:t>
            </a:r>
            <a:r>
              <a:rPr lang="en-GB" sz="2800" b="1" dirty="0" smtClean="0">
                <a:solidFill>
                  <a:prstClr val="black"/>
                </a:solidFill>
              </a:rPr>
              <a:t> questions </a:t>
            </a:r>
            <a:r>
              <a:rPr lang="en-GB" sz="2800" b="1" dirty="0">
                <a:solidFill>
                  <a:prstClr val="black"/>
                </a:solidFill>
              </a:rPr>
              <a:t>whether </a:t>
            </a:r>
            <a:r>
              <a:rPr lang="en-GB" sz="2800" b="1" dirty="0" smtClean="0">
                <a:solidFill>
                  <a:prstClr val="black"/>
                </a:solidFill>
              </a:rPr>
              <a:t>SZ </a:t>
            </a:r>
            <a:r>
              <a:rPr lang="en-GB" sz="2800" b="1" dirty="0">
                <a:solidFill>
                  <a:prstClr val="black"/>
                </a:solidFill>
              </a:rPr>
              <a:t>is a mental disorder at </a:t>
            </a:r>
            <a:r>
              <a:rPr lang="en-GB" sz="2800" b="1" dirty="0" smtClean="0">
                <a:solidFill>
                  <a:prstClr val="black"/>
                </a:solidFill>
              </a:rPr>
              <a:t>all, </a:t>
            </a:r>
            <a:r>
              <a:rPr lang="en-GB" sz="2800" b="1" dirty="0">
                <a:solidFill>
                  <a:prstClr val="black"/>
                </a:solidFill>
              </a:rPr>
              <a:t>or </a:t>
            </a:r>
            <a:r>
              <a:rPr lang="en-GB" sz="2800" b="1" dirty="0" smtClean="0">
                <a:solidFill>
                  <a:prstClr val="black"/>
                </a:solidFill>
              </a:rPr>
              <a:t>just a </a:t>
            </a:r>
            <a:r>
              <a:rPr lang="en-GB" sz="2800" b="1" dirty="0">
                <a:solidFill>
                  <a:prstClr val="black"/>
                </a:solidFill>
              </a:rPr>
              <a:t>form of </a:t>
            </a:r>
            <a:r>
              <a:rPr lang="en-GB" sz="2800" b="1" dirty="0" smtClean="0">
                <a:solidFill>
                  <a:prstClr val="black"/>
                </a:solidFill>
              </a:rPr>
              <a:t>political control.</a:t>
            </a:r>
            <a:endParaRPr lang="en-GB" sz="2800" b="1" dirty="0">
              <a:solidFill>
                <a:prstClr val="black"/>
              </a:solidFill>
            </a:endParaRPr>
          </a:p>
        </p:txBody>
      </p:sp>
      <p:sp>
        <p:nvSpPr>
          <p:cNvPr id="30" name="Rectangle 29"/>
          <p:cNvSpPr/>
          <p:nvPr/>
        </p:nvSpPr>
        <p:spPr>
          <a:xfrm>
            <a:off x="179696" y="2060848"/>
            <a:ext cx="1656000" cy="2212463"/>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GB" sz="4400" b="1">
                <a:solidFill>
                  <a:prstClr val="white"/>
                </a:solidFill>
              </a:rPr>
              <a:t>TRUE</a:t>
            </a:r>
            <a:endParaRPr lang="en-GB" sz="4400" b="1" dirty="0">
              <a:solidFill>
                <a:prstClr val="white"/>
              </a:solidFill>
            </a:endParaRPr>
          </a:p>
        </p:txBody>
      </p:sp>
      <p:sp>
        <p:nvSpPr>
          <p:cNvPr id="31" name="Rectangle 30" hidden="1"/>
          <p:cNvSpPr/>
          <p:nvPr/>
        </p:nvSpPr>
        <p:spPr>
          <a:xfrm>
            <a:off x="7293248" y="2060848"/>
            <a:ext cx="1656000" cy="2212463"/>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GB" sz="4400" b="1">
                <a:solidFill>
                  <a:prstClr val="white"/>
                </a:solidFill>
              </a:rPr>
              <a:t>FALSE</a:t>
            </a:r>
            <a:endParaRPr lang="en-GB" sz="4400" b="1" dirty="0">
              <a:solidFill>
                <a:prstClr val="white"/>
              </a:solidFill>
            </a:endParaRPr>
          </a:p>
        </p:txBody>
      </p:sp>
      <p:sp>
        <p:nvSpPr>
          <p:cNvPr id="32" name="Rectangle 31" hidden="1"/>
          <p:cNvSpPr/>
          <p:nvPr/>
        </p:nvSpPr>
        <p:spPr>
          <a:xfrm>
            <a:off x="179512" y="2060848"/>
            <a:ext cx="1656000" cy="2212463"/>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GB" sz="4400" b="1">
                <a:solidFill>
                  <a:prstClr val="white"/>
                </a:solidFill>
              </a:rPr>
              <a:t>TRUE</a:t>
            </a:r>
            <a:endParaRPr lang="en-GB" sz="4400" b="1" dirty="0">
              <a:solidFill>
                <a:prstClr val="white"/>
              </a:solidFill>
            </a:endParaRPr>
          </a:p>
        </p:txBody>
      </p:sp>
      <p:sp>
        <p:nvSpPr>
          <p:cNvPr id="33" name="Rectangle 32"/>
          <p:cNvSpPr/>
          <p:nvPr/>
        </p:nvSpPr>
        <p:spPr>
          <a:xfrm>
            <a:off x="7293064" y="2060848"/>
            <a:ext cx="1656000" cy="2212463"/>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GB" sz="4400" b="1">
                <a:solidFill>
                  <a:prstClr val="white"/>
                </a:solidFill>
              </a:rPr>
              <a:t>FALSE</a:t>
            </a:r>
            <a:endParaRPr lang="en-GB" sz="4400" b="1" dirty="0">
              <a:solidFill>
                <a:prstClr val="white"/>
              </a:solidFill>
            </a:endParaRPr>
          </a:p>
        </p:txBody>
      </p:sp>
      <p:pic>
        <p:nvPicPr>
          <p:cNvPr id="35" name="Picture 3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08031" y="86152"/>
            <a:ext cx="7527938" cy="1523874"/>
          </a:xfrm>
          <a:prstGeom prst="rect">
            <a:avLst/>
          </a:prstGeom>
        </p:spPr>
      </p:pic>
    </p:spTree>
    <p:extLst>
      <p:ext uri="{BB962C8B-B14F-4D97-AF65-F5344CB8AC3E}">
        <p14:creationId xmlns:p14="http://schemas.microsoft.com/office/powerpoint/2010/main" val="170812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repeatCount="indefinite"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00" fill="hold"/>
                                        <p:tgtEl>
                                          <p:spTgt spid="20"/>
                                        </p:tgtEl>
                                        <p:attrNameLst>
                                          <p:attrName>ppt_x</p:attrName>
                                        </p:attrNameLst>
                                      </p:cBhvr>
                                      <p:tavLst>
                                        <p:tav tm="0">
                                          <p:val>
                                            <p:strVal val="1+#ppt_w/2"/>
                                          </p:val>
                                        </p:tav>
                                        <p:tav tm="100000">
                                          <p:val>
                                            <p:strVal val="#ppt_x"/>
                                          </p:val>
                                        </p:tav>
                                      </p:tavLst>
                                    </p:anim>
                                    <p:anim calcmode="lin" valueType="num">
                                      <p:cBhvr additive="base">
                                        <p:cTn id="8" dur="100000" fill="hold"/>
                                        <p:tgtEl>
                                          <p:spTgt spid="20"/>
                                        </p:tgtEl>
                                        <p:attrNameLst>
                                          <p:attrName>ppt_y</p:attrName>
                                        </p:attrNameLst>
                                      </p:cBhvr>
                                      <p:tavLst>
                                        <p:tav tm="0">
                                          <p:val>
                                            <p:strVal val="#ppt_y"/>
                                          </p:val>
                                        </p:tav>
                                        <p:tav tm="100000">
                                          <p:val>
                                            <p:strVal val="#ppt_y"/>
                                          </p:val>
                                        </p:tav>
                                      </p:tavLst>
                                    </p:anim>
                                  </p:childTnLst>
                                </p:cTn>
                              </p:par>
                              <p:par>
                                <p:cTn id="9" presetID="2" presetClass="entr" presetSubtype="2" repeatCount="indefinite"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60000" fill="hold"/>
                                        <p:tgtEl>
                                          <p:spTgt spid="19"/>
                                        </p:tgtEl>
                                        <p:attrNameLst>
                                          <p:attrName>ppt_x</p:attrName>
                                        </p:attrNameLst>
                                      </p:cBhvr>
                                      <p:tavLst>
                                        <p:tav tm="0">
                                          <p:val>
                                            <p:strVal val="1+#ppt_w/2"/>
                                          </p:val>
                                        </p:tav>
                                        <p:tav tm="100000">
                                          <p:val>
                                            <p:strVal val="#ppt_x"/>
                                          </p:val>
                                        </p:tav>
                                      </p:tavLst>
                                    </p:anim>
                                    <p:anim calcmode="lin" valueType="num">
                                      <p:cBhvr additive="base">
                                        <p:cTn id="12" dur="60000" fill="hold"/>
                                        <p:tgtEl>
                                          <p:spTgt spid="19"/>
                                        </p:tgtEl>
                                        <p:attrNameLst>
                                          <p:attrName>ppt_y</p:attrName>
                                        </p:attrNameLst>
                                      </p:cBhvr>
                                      <p:tavLst>
                                        <p:tav tm="0">
                                          <p:val>
                                            <p:strVal val="#ppt_y"/>
                                          </p:val>
                                        </p:tav>
                                        <p:tav tm="100000">
                                          <p:val>
                                            <p:strVal val="#ppt_y"/>
                                          </p:val>
                                        </p:tav>
                                      </p:tavLst>
                                    </p:anim>
                                  </p:childTnLst>
                                </p:cTn>
                              </p:par>
                              <p:par>
                                <p:cTn id="13" presetID="2" presetClass="entr" presetSubtype="2" repeatCount="indefinite"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80000" fill="hold"/>
                                        <p:tgtEl>
                                          <p:spTgt spid="21"/>
                                        </p:tgtEl>
                                        <p:attrNameLst>
                                          <p:attrName>ppt_x</p:attrName>
                                        </p:attrNameLst>
                                      </p:cBhvr>
                                      <p:tavLst>
                                        <p:tav tm="0">
                                          <p:val>
                                            <p:strVal val="1+#ppt_w/2"/>
                                          </p:val>
                                        </p:tav>
                                        <p:tav tm="100000">
                                          <p:val>
                                            <p:strVal val="#ppt_x"/>
                                          </p:val>
                                        </p:tav>
                                      </p:tavLst>
                                    </p:anim>
                                    <p:anim calcmode="lin" valueType="num">
                                      <p:cBhvr additive="base">
                                        <p:cTn id="16" dur="80000" fill="hold"/>
                                        <p:tgtEl>
                                          <p:spTgt spid="21"/>
                                        </p:tgtEl>
                                        <p:attrNameLst>
                                          <p:attrName>ppt_y</p:attrName>
                                        </p:attrNameLst>
                                      </p:cBhvr>
                                      <p:tavLst>
                                        <p:tav tm="0">
                                          <p:val>
                                            <p:strVal val="#ppt_y"/>
                                          </p:val>
                                        </p:tav>
                                        <p:tav tm="100000">
                                          <p:val>
                                            <p:strVal val="#ppt_y"/>
                                          </p:val>
                                        </p:tav>
                                      </p:tavLst>
                                    </p:anim>
                                  </p:childTnLst>
                                </p:cTn>
                              </p:par>
                              <p:par>
                                <p:cTn id="17" presetID="2" presetClass="exit" presetSubtype="8" fill="hold" nodeType="withEffect">
                                  <p:stCondLst>
                                    <p:cond delay="0"/>
                                  </p:stCondLst>
                                  <p:childTnLst>
                                    <p:anim calcmode="lin" valueType="num">
                                      <p:cBhvr additive="base">
                                        <p:cTn id="18" dur="20000"/>
                                        <p:tgtEl>
                                          <p:spTgt spid="23"/>
                                        </p:tgtEl>
                                        <p:attrNameLst>
                                          <p:attrName>ppt_x</p:attrName>
                                        </p:attrNameLst>
                                      </p:cBhvr>
                                      <p:tavLst>
                                        <p:tav tm="0">
                                          <p:val>
                                            <p:strVal val="ppt_x"/>
                                          </p:val>
                                        </p:tav>
                                        <p:tav tm="100000">
                                          <p:val>
                                            <p:strVal val="0-ppt_w/2"/>
                                          </p:val>
                                        </p:tav>
                                      </p:tavLst>
                                    </p:anim>
                                    <p:anim calcmode="lin" valueType="num">
                                      <p:cBhvr additive="base">
                                        <p:cTn id="19" dur="20000"/>
                                        <p:tgtEl>
                                          <p:spTgt spid="23"/>
                                        </p:tgtEl>
                                        <p:attrNameLst>
                                          <p:attrName>ppt_y</p:attrName>
                                        </p:attrNameLst>
                                      </p:cBhvr>
                                      <p:tavLst>
                                        <p:tav tm="0">
                                          <p:val>
                                            <p:strVal val="ppt_y"/>
                                          </p:val>
                                        </p:tav>
                                        <p:tav tm="100000">
                                          <p:val>
                                            <p:strVal val="ppt_y"/>
                                          </p:val>
                                        </p:tav>
                                      </p:tavLst>
                                    </p:anim>
                                    <p:set>
                                      <p:cBhvr>
                                        <p:cTn id="20" dur="1" fill="hold">
                                          <p:stCondLst>
                                            <p:cond delay="19999"/>
                                          </p:stCondLst>
                                        </p:cTn>
                                        <p:tgtEl>
                                          <p:spTgt spid="23"/>
                                        </p:tgtEl>
                                        <p:attrNameLst>
                                          <p:attrName>style.visibility</p:attrName>
                                        </p:attrNameLst>
                                      </p:cBhvr>
                                      <p:to>
                                        <p:strVal val="hidden"/>
                                      </p:to>
                                    </p:set>
                                  </p:childTnLst>
                                </p:cTn>
                              </p:par>
                              <p:par>
                                <p:cTn id="21" presetID="2" presetClass="exit" presetSubtype="8" fill="hold" nodeType="withEffect">
                                  <p:stCondLst>
                                    <p:cond delay="0"/>
                                  </p:stCondLst>
                                  <p:childTnLst>
                                    <p:anim calcmode="lin" valueType="num">
                                      <p:cBhvr additive="base">
                                        <p:cTn id="22" dur="15000"/>
                                        <p:tgtEl>
                                          <p:spTgt spid="22"/>
                                        </p:tgtEl>
                                        <p:attrNameLst>
                                          <p:attrName>ppt_x</p:attrName>
                                        </p:attrNameLst>
                                      </p:cBhvr>
                                      <p:tavLst>
                                        <p:tav tm="0">
                                          <p:val>
                                            <p:strVal val="ppt_x"/>
                                          </p:val>
                                        </p:tav>
                                        <p:tav tm="100000">
                                          <p:val>
                                            <p:strVal val="0-ppt_w/2"/>
                                          </p:val>
                                        </p:tav>
                                      </p:tavLst>
                                    </p:anim>
                                    <p:anim calcmode="lin" valueType="num">
                                      <p:cBhvr additive="base">
                                        <p:cTn id="23" dur="15000"/>
                                        <p:tgtEl>
                                          <p:spTgt spid="22"/>
                                        </p:tgtEl>
                                        <p:attrNameLst>
                                          <p:attrName>ppt_y</p:attrName>
                                        </p:attrNameLst>
                                      </p:cBhvr>
                                      <p:tavLst>
                                        <p:tav tm="0">
                                          <p:val>
                                            <p:strVal val="ppt_y"/>
                                          </p:val>
                                        </p:tav>
                                        <p:tav tm="100000">
                                          <p:val>
                                            <p:strVal val="ppt_y"/>
                                          </p:val>
                                        </p:tav>
                                      </p:tavLst>
                                    </p:anim>
                                    <p:set>
                                      <p:cBhvr>
                                        <p:cTn id="24" dur="1" fill="hold">
                                          <p:stCondLst>
                                            <p:cond delay="14999"/>
                                          </p:stCondLst>
                                        </p:cTn>
                                        <p:tgtEl>
                                          <p:spTgt spid="22"/>
                                        </p:tgtEl>
                                        <p:attrNameLst>
                                          <p:attrName>style.visibility</p:attrName>
                                        </p:attrNameLst>
                                      </p:cBhvr>
                                      <p:to>
                                        <p:strVal val="hidden"/>
                                      </p:to>
                                    </p:set>
                                  </p:childTnLst>
                                </p:cTn>
                              </p:par>
                              <p:par>
                                <p:cTn id="25" presetID="2" presetClass="exit" presetSubtype="8" fill="hold" nodeType="withEffect">
                                  <p:stCondLst>
                                    <p:cond delay="0"/>
                                  </p:stCondLst>
                                  <p:childTnLst>
                                    <p:anim calcmode="lin" valueType="num">
                                      <p:cBhvr additive="base">
                                        <p:cTn id="26" dur="25000"/>
                                        <p:tgtEl>
                                          <p:spTgt spid="24"/>
                                        </p:tgtEl>
                                        <p:attrNameLst>
                                          <p:attrName>ppt_x</p:attrName>
                                        </p:attrNameLst>
                                      </p:cBhvr>
                                      <p:tavLst>
                                        <p:tav tm="0">
                                          <p:val>
                                            <p:strVal val="ppt_x"/>
                                          </p:val>
                                        </p:tav>
                                        <p:tav tm="100000">
                                          <p:val>
                                            <p:strVal val="0-ppt_w/2"/>
                                          </p:val>
                                        </p:tav>
                                      </p:tavLst>
                                    </p:anim>
                                    <p:anim calcmode="lin" valueType="num">
                                      <p:cBhvr additive="base">
                                        <p:cTn id="27" dur="25000"/>
                                        <p:tgtEl>
                                          <p:spTgt spid="24"/>
                                        </p:tgtEl>
                                        <p:attrNameLst>
                                          <p:attrName>ppt_y</p:attrName>
                                        </p:attrNameLst>
                                      </p:cBhvr>
                                      <p:tavLst>
                                        <p:tav tm="0">
                                          <p:val>
                                            <p:strVal val="ppt_y"/>
                                          </p:val>
                                        </p:tav>
                                        <p:tav tm="100000">
                                          <p:val>
                                            <p:strVal val="ppt_y"/>
                                          </p:val>
                                        </p:tav>
                                      </p:tavLst>
                                    </p:anim>
                                    <p:set>
                                      <p:cBhvr>
                                        <p:cTn id="28" dur="1" fill="hold">
                                          <p:stCondLst>
                                            <p:cond delay="24999"/>
                                          </p:stCondLst>
                                        </p:cTn>
                                        <p:tgtEl>
                                          <p:spTgt spid="2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additive="base">
                                        <p:cTn id="33" dur="500" fill="hold"/>
                                        <p:tgtEl>
                                          <p:spTgt spid="2"/>
                                        </p:tgtEl>
                                        <p:attrNameLst>
                                          <p:attrName>ppt_x</p:attrName>
                                        </p:attrNameLst>
                                      </p:cBhvr>
                                      <p:tavLst>
                                        <p:tav tm="0">
                                          <p:val>
                                            <p:strVal val="#ppt_x"/>
                                          </p:val>
                                        </p:tav>
                                        <p:tav tm="100000">
                                          <p:val>
                                            <p:strVal val="#ppt_x"/>
                                          </p:val>
                                        </p:tav>
                                      </p:tavLst>
                                    </p:anim>
                                    <p:anim calcmode="lin" valueType="num">
                                      <p:cBhvr additive="base">
                                        <p:cTn id="34" dur="500" fill="hold"/>
                                        <p:tgtEl>
                                          <p:spTgt spid="2"/>
                                        </p:tgtEl>
                                        <p:attrNameLst>
                                          <p:attrName>ppt_y</p:attrName>
                                        </p:attrNameLst>
                                      </p:cBhvr>
                                      <p:tavLst>
                                        <p:tav tm="0">
                                          <p:val>
                                            <p:strVal val="1+#ppt_h/2"/>
                                          </p:val>
                                        </p:tav>
                                        <p:tav tm="100000">
                                          <p:val>
                                            <p:strVal val="#ppt_y"/>
                                          </p:val>
                                        </p:tav>
                                      </p:tavLst>
                                    </p:anim>
                                  </p:childTnLst>
                                </p:cTn>
                              </p:par>
                              <p:par>
                                <p:cTn id="35" presetID="1" presetClass="entr" presetSubtype="0" fill="hold" grpId="0" nodeType="withEffect">
                                  <p:stCondLst>
                                    <p:cond delay="500"/>
                                  </p:stCondLst>
                                  <p:childTnLst>
                                    <p:set>
                                      <p:cBhvr>
                                        <p:cTn id="36" dur="1" fill="hold">
                                          <p:stCondLst>
                                            <p:cond delay="0"/>
                                          </p:stCondLst>
                                        </p:cTn>
                                        <p:tgtEl>
                                          <p:spTgt spid="27"/>
                                        </p:tgtEl>
                                        <p:attrNameLst>
                                          <p:attrName>style.visibility</p:attrName>
                                        </p:attrNameLst>
                                      </p:cBhvr>
                                      <p:to>
                                        <p:strVal val="visible"/>
                                      </p:to>
                                    </p:set>
                                  </p:childTnLst>
                                </p:cTn>
                              </p:par>
                              <p:par>
                                <p:cTn id="37" presetID="22" presetClass="exit" presetSubtype="4" fill="hold" grpId="1" nodeType="withEffect">
                                  <p:stCondLst>
                                    <p:cond delay="500"/>
                                  </p:stCondLst>
                                  <p:childTnLst>
                                    <p:animEffect transition="out" filter="wipe(down)">
                                      <p:cBhvr>
                                        <p:cTn id="38" dur="2000"/>
                                        <p:tgtEl>
                                          <p:spTgt spid="2"/>
                                        </p:tgtEl>
                                      </p:cBhvr>
                                    </p:animEffect>
                                    <p:set>
                                      <p:cBhvr>
                                        <p:cTn id="39" dur="1" fill="hold">
                                          <p:stCondLst>
                                            <p:cond delay="1999"/>
                                          </p:stCondLst>
                                        </p:cTn>
                                        <p:tgtEl>
                                          <p:spTgt spid="2"/>
                                        </p:tgtEl>
                                        <p:attrNameLst>
                                          <p:attrName>style.visibility</p:attrName>
                                        </p:attrNameLst>
                                      </p:cBhvr>
                                      <p:to>
                                        <p:strVal val="hidden"/>
                                      </p:to>
                                    </p:set>
                                  </p:childTnLst>
                                </p:cTn>
                              </p:par>
                              <p:par>
                                <p:cTn id="40" presetID="16" presetClass="entr" presetSubtype="37" fill="hold" grpId="0" nodeType="withEffect">
                                  <p:stCondLst>
                                    <p:cond delay="1000"/>
                                  </p:stCondLst>
                                  <p:childTnLst>
                                    <p:set>
                                      <p:cBhvr>
                                        <p:cTn id="41" dur="1" fill="hold">
                                          <p:stCondLst>
                                            <p:cond delay="0"/>
                                          </p:stCondLst>
                                        </p:cTn>
                                        <p:tgtEl>
                                          <p:spTgt spid="28"/>
                                        </p:tgtEl>
                                        <p:attrNameLst>
                                          <p:attrName>style.visibility</p:attrName>
                                        </p:attrNameLst>
                                      </p:cBhvr>
                                      <p:to>
                                        <p:strVal val="visible"/>
                                      </p:to>
                                    </p:set>
                                    <p:animEffect transition="in" filter="barn(outVertical)">
                                      <p:cBhvr>
                                        <p:cTn id="42" dur="2000"/>
                                        <p:tgtEl>
                                          <p:spTgt spid="28"/>
                                        </p:tgtEl>
                                      </p:cBhvr>
                                    </p:animEffect>
                                  </p:childTnLst>
                                </p:cTn>
                              </p:par>
                              <p:par>
                                <p:cTn id="43" presetID="10" presetClass="entr" presetSubtype="0" fill="hold" grpId="0" nodeType="withEffect">
                                  <p:stCondLst>
                                    <p:cond delay="3000"/>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2000"/>
                                        <p:tgtEl>
                                          <p:spTgt spid="29"/>
                                        </p:tgtEl>
                                      </p:cBhvr>
                                    </p:animEffect>
                                  </p:childTnLst>
                                </p:cTn>
                              </p:par>
                              <p:par>
                                <p:cTn id="46" presetID="10" presetClass="entr" presetSubtype="0" fill="hold" grpId="0" nodeType="withEffect">
                                  <p:stCondLst>
                                    <p:cond delay="3000"/>
                                  </p:stCondLst>
                                  <p:childTnLst>
                                    <p:set>
                                      <p:cBhvr>
                                        <p:cTn id="47" dur="1" fill="hold">
                                          <p:stCondLst>
                                            <p:cond delay="0"/>
                                          </p:stCondLst>
                                        </p:cTn>
                                        <p:tgtEl>
                                          <p:spTgt spid="30"/>
                                        </p:tgtEl>
                                        <p:attrNameLst>
                                          <p:attrName>style.visibility</p:attrName>
                                        </p:attrNameLst>
                                      </p:cBhvr>
                                      <p:to>
                                        <p:strVal val="visible"/>
                                      </p:to>
                                    </p:set>
                                    <p:animEffect transition="in" filter="fade">
                                      <p:cBhvr>
                                        <p:cTn id="48" dur="2000"/>
                                        <p:tgtEl>
                                          <p:spTgt spid="30"/>
                                        </p:tgtEl>
                                      </p:cBhvr>
                                    </p:animEffect>
                                  </p:childTnLst>
                                </p:cTn>
                              </p:par>
                              <p:par>
                                <p:cTn id="49" presetID="10" presetClass="entr" presetSubtype="0" fill="hold" grpId="0" nodeType="withEffect">
                                  <p:stCondLst>
                                    <p:cond delay="3000"/>
                                  </p:stCondLst>
                                  <p:childTnLst>
                                    <p:set>
                                      <p:cBhvr>
                                        <p:cTn id="50" dur="1" fill="hold">
                                          <p:stCondLst>
                                            <p:cond delay="0"/>
                                          </p:stCondLst>
                                        </p:cTn>
                                        <p:tgtEl>
                                          <p:spTgt spid="31"/>
                                        </p:tgtEl>
                                        <p:attrNameLst>
                                          <p:attrName>style.visibility</p:attrName>
                                        </p:attrNameLst>
                                      </p:cBhvr>
                                      <p:to>
                                        <p:strVal val="visible"/>
                                      </p:to>
                                    </p:set>
                                    <p:animEffect transition="in" filter="fade">
                                      <p:cBhvr>
                                        <p:cTn id="51" dur="2000"/>
                                        <p:tgtEl>
                                          <p:spTgt spid="31"/>
                                        </p:tgtEl>
                                      </p:cBhvr>
                                    </p:animEffect>
                                  </p:childTnLst>
                                </p:cTn>
                              </p:par>
                              <p:par>
                                <p:cTn id="52" presetID="10" presetClass="entr" presetSubtype="0" fill="hold" grpId="0" nodeType="withEffect">
                                  <p:stCondLst>
                                    <p:cond delay="300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2000"/>
                                        <p:tgtEl>
                                          <p:spTgt spid="32"/>
                                        </p:tgtEl>
                                      </p:cBhvr>
                                    </p:animEffect>
                                  </p:childTnLst>
                                </p:cTn>
                              </p:par>
                              <p:par>
                                <p:cTn id="55" presetID="10" presetClass="entr" presetSubtype="0" fill="hold" grpId="0" nodeType="withEffect">
                                  <p:stCondLst>
                                    <p:cond delay="300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2000"/>
                                        <p:tgtEl>
                                          <p:spTgt spid="33"/>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xit" presetSubtype="8" fill="hold" grpId="1" nodeType="clickEffect">
                                  <p:stCondLst>
                                    <p:cond delay="0"/>
                                  </p:stCondLst>
                                  <p:childTnLst>
                                    <p:anim calcmode="lin" valueType="num">
                                      <p:cBhvr additive="base">
                                        <p:cTn id="61" dur="500"/>
                                        <p:tgtEl>
                                          <p:spTgt spid="32"/>
                                        </p:tgtEl>
                                        <p:attrNameLst>
                                          <p:attrName>ppt_x</p:attrName>
                                        </p:attrNameLst>
                                      </p:cBhvr>
                                      <p:tavLst>
                                        <p:tav tm="0">
                                          <p:val>
                                            <p:strVal val="ppt_x"/>
                                          </p:val>
                                        </p:tav>
                                        <p:tav tm="100000">
                                          <p:val>
                                            <p:strVal val="0-ppt_w/2"/>
                                          </p:val>
                                        </p:tav>
                                      </p:tavLst>
                                    </p:anim>
                                    <p:anim calcmode="lin" valueType="num">
                                      <p:cBhvr additive="base">
                                        <p:cTn id="62" dur="500"/>
                                        <p:tgtEl>
                                          <p:spTgt spid="32"/>
                                        </p:tgtEl>
                                        <p:attrNameLst>
                                          <p:attrName>ppt_y</p:attrName>
                                        </p:attrNameLst>
                                      </p:cBhvr>
                                      <p:tavLst>
                                        <p:tav tm="0">
                                          <p:val>
                                            <p:strVal val="ppt_y"/>
                                          </p:val>
                                        </p:tav>
                                        <p:tav tm="100000">
                                          <p:val>
                                            <p:strVal val="ppt_y"/>
                                          </p:val>
                                        </p:tav>
                                      </p:tavLst>
                                    </p:anim>
                                    <p:set>
                                      <p:cBhvr>
                                        <p:cTn id="63" dur="1" fill="hold">
                                          <p:stCondLst>
                                            <p:cond delay="499"/>
                                          </p:stCondLst>
                                        </p:cTn>
                                        <p:tgtEl>
                                          <p:spTgt spid="32"/>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2" presetClass="exit" presetSubtype="2" fill="hold" grpId="1" nodeType="clickEffect">
                                  <p:stCondLst>
                                    <p:cond delay="0"/>
                                  </p:stCondLst>
                                  <p:childTnLst>
                                    <p:anim calcmode="lin" valueType="num">
                                      <p:cBhvr additive="base">
                                        <p:cTn id="67" dur="500"/>
                                        <p:tgtEl>
                                          <p:spTgt spid="33"/>
                                        </p:tgtEl>
                                        <p:attrNameLst>
                                          <p:attrName>ppt_x</p:attrName>
                                        </p:attrNameLst>
                                      </p:cBhvr>
                                      <p:tavLst>
                                        <p:tav tm="0">
                                          <p:val>
                                            <p:strVal val="ppt_x"/>
                                          </p:val>
                                        </p:tav>
                                        <p:tav tm="100000">
                                          <p:val>
                                            <p:strVal val="1+ppt_w/2"/>
                                          </p:val>
                                        </p:tav>
                                      </p:tavLst>
                                    </p:anim>
                                    <p:anim calcmode="lin" valueType="num">
                                      <p:cBhvr additive="base">
                                        <p:cTn id="68" dur="500"/>
                                        <p:tgtEl>
                                          <p:spTgt spid="33"/>
                                        </p:tgtEl>
                                        <p:attrNameLst>
                                          <p:attrName>ppt_y</p:attrName>
                                        </p:attrNameLst>
                                      </p:cBhvr>
                                      <p:tavLst>
                                        <p:tav tm="0">
                                          <p:val>
                                            <p:strVal val="ppt_y"/>
                                          </p:val>
                                        </p:tav>
                                        <p:tav tm="100000">
                                          <p:val>
                                            <p:strVal val="ppt_y"/>
                                          </p:val>
                                        </p:tav>
                                      </p:tavLst>
                                    </p:anim>
                                    <p:set>
                                      <p:cBhvr>
                                        <p:cTn id="69" dur="1" fill="hold">
                                          <p:stCondLst>
                                            <p:cond delay="499"/>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27" grpId="0" animBg="1"/>
      <p:bldP spid="28" grpId="0" animBg="1"/>
      <p:bldP spid="29" grpId="0" animBg="1"/>
      <p:bldP spid="30" grpId="0" animBg="1"/>
      <p:bldP spid="31" grpId="0" animBg="1"/>
      <p:bldP spid="32" grpId="0" animBg="1"/>
      <p:bldP spid="32" grpId="1" animBg="1"/>
      <p:bldP spid="33" grpId="0" animBg="1"/>
      <p:bldP spid="33"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a:xfrm>
            <a:off x="0" y="6211889"/>
            <a:ext cx="9144000" cy="646111"/>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19" name="Picture 3" descr="C:\Users\tutor2u\Downloads\shutterstock_55171579.jpg"/>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3657891" y="2852936"/>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Users\tutor2u\Downloads\shutterstock_111668297.jpg"/>
          <p:cNvPicPr>
            <a:picLocks noChangeAspect="1" noChangeArrowheads="1"/>
          </p:cNvPicPr>
          <p:nvPr/>
        </p:nvPicPr>
        <p:blipFill rotWithShape="1">
          <a:blip r:embed="rId5" cstate="screen">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3276872" y="3692629"/>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 descr="C:\Users\tutor2u\Downloads\shutterstock_122379733.jpg"/>
          <p:cNvPicPr>
            <a:picLocks noChangeAspect="1" noChangeArrowheads="1"/>
          </p:cNvPicPr>
          <p:nvPr/>
        </p:nvPicPr>
        <p:blipFill>
          <a:blip r:embed="rId7" cstate="screen">
            <a:extLst>
              <a:ext uri="{BEBA8EAE-BF5A-486C-A8C5-ECC9F3942E4B}">
                <a14:imgProps xmlns:a14="http://schemas.microsoft.com/office/drawing/2010/main">
                  <a14:imgLayer r:embed="rId8">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388096" y="335962"/>
            <a:ext cx="2388096" cy="158087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 descr="C:\Users\tutor2u\Downloads\shutterstock_55171579.jpg"/>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250976" y="2650239"/>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Users\tutor2u\Downloads\shutterstock_111668297.jpg"/>
          <p:cNvPicPr>
            <a:picLocks noChangeAspect="1" noChangeArrowheads="1"/>
          </p:cNvPicPr>
          <p:nvPr/>
        </p:nvPicPr>
        <p:blipFill rotWithShape="1">
          <a:blip r:embed="rId5" cstate="screen">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899592" y="4713294"/>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5" descr="C:\Users\tutor2u\Downloads\shutterstock_122379733.jpg"/>
          <p:cNvPicPr>
            <a:picLocks noChangeAspect="1" noChangeArrowheads="1"/>
          </p:cNvPicPr>
          <p:nvPr/>
        </p:nvPicPr>
        <p:blipFill>
          <a:blip r:embed="rId9" cstate="screen">
            <a:extLst>
              <a:ext uri="{BEBA8EAE-BF5A-486C-A8C5-ECC9F3942E4B}">
                <a14:imgProps xmlns:a14="http://schemas.microsoft.com/office/drawing/2010/main">
                  <a14:imgLayer r:embed="rId10">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212867" y="1506896"/>
            <a:ext cx="2388096" cy="158087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a:spLocks noChangeAspect="1"/>
          </p:cNvSpPr>
          <p:nvPr/>
        </p:nvSpPr>
        <p:spPr>
          <a:xfrm>
            <a:off x="4326320" y="15274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8</a:t>
            </a:r>
          </a:p>
        </p:txBody>
      </p:sp>
      <p:sp>
        <p:nvSpPr>
          <p:cNvPr id="13" name="Rectangle 12"/>
          <p:cNvSpPr>
            <a:spLocks noChangeAspect="1"/>
          </p:cNvSpPr>
          <p:nvPr/>
        </p:nvSpPr>
        <p:spPr>
          <a:xfrm>
            <a:off x="5565556" y="236480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7</a:t>
            </a:r>
          </a:p>
        </p:txBody>
      </p:sp>
      <p:sp>
        <p:nvSpPr>
          <p:cNvPr id="12" name="Rectangle 11"/>
          <p:cNvSpPr>
            <a:spLocks noChangeAspect="1"/>
          </p:cNvSpPr>
          <p:nvPr/>
        </p:nvSpPr>
        <p:spPr>
          <a:xfrm>
            <a:off x="6804440" y="318386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6</a:t>
            </a:r>
          </a:p>
        </p:txBody>
      </p:sp>
      <p:sp>
        <p:nvSpPr>
          <p:cNvPr id="15" name="Rectangle 14"/>
          <p:cNvSpPr>
            <a:spLocks noChangeAspect="1"/>
          </p:cNvSpPr>
          <p:nvPr/>
        </p:nvSpPr>
        <p:spPr>
          <a:xfrm>
            <a:off x="3074772" y="20757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9</a:t>
            </a:r>
          </a:p>
        </p:txBody>
      </p:sp>
      <p:sp>
        <p:nvSpPr>
          <p:cNvPr id="16" name="Rectangle 15"/>
          <p:cNvSpPr>
            <a:spLocks noChangeAspect="1"/>
          </p:cNvSpPr>
          <p:nvPr/>
        </p:nvSpPr>
        <p:spPr>
          <a:xfrm>
            <a:off x="1837428" y="263720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10</a:t>
            </a:r>
          </a:p>
        </p:txBody>
      </p:sp>
      <p:sp>
        <p:nvSpPr>
          <p:cNvPr id="4" name="Rectangle 3"/>
          <p:cNvSpPr>
            <a:spLocks noChangeAspect="1"/>
          </p:cNvSpPr>
          <p:nvPr/>
        </p:nvSpPr>
        <p:spPr>
          <a:xfrm>
            <a:off x="640944" y="3086893"/>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1</a:t>
            </a:r>
          </a:p>
        </p:txBody>
      </p:sp>
      <p:sp>
        <p:nvSpPr>
          <p:cNvPr id="2" name="Rectangle 1"/>
          <p:cNvSpPr/>
          <p:nvPr/>
        </p:nvSpPr>
        <p:spPr>
          <a:xfrm>
            <a:off x="3565428" y="2075788"/>
            <a:ext cx="2446540" cy="4782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8" name="Rectangle 7"/>
          <p:cNvSpPr>
            <a:spLocks noChangeAspect="1"/>
          </p:cNvSpPr>
          <p:nvPr/>
        </p:nvSpPr>
        <p:spPr>
          <a:xfrm>
            <a:off x="5552540" y="4020196"/>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5</a:t>
            </a:r>
          </a:p>
        </p:txBody>
      </p:sp>
      <p:sp>
        <p:nvSpPr>
          <p:cNvPr id="5" name="Rectangle 4"/>
          <p:cNvSpPr>
            <a:spLocks noChangeAspect="1"/>
          </p:cNvSpPr>
          <p:nvPr/>
        </p:nvSpPr>
        <p:spPr>
          <a:xfrm>
            <a:off x="1835696" y="368946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2</a:t>
            </a:r>
          </a:p>
        </p:txBody>
      </p:sp>
      <p:sp>
        <p:nvSpPr>
          <p:cNvPr id="6" name="Rectangle 5"/>
          <p:cNvSpPr>
            <a:spLocks noChangeAspect="1"/>
          </p:cNvSpPr>
          <p:nvPr/>
        </p:nvSpPr>
        <p:spPr>
          <a:xfrm>
            <a:off x="3059832" y="426398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3</a:t>
            </a:r>
          </a:p>
        </p:txBody>
      </p:sp>
      <p:sp>
        <p:nvSpPr>
          <p:cNvPr id="7" name="Rectangle 6"/>
          <p:cNvSpPr>
            <a:spLocks noChangeAspect="1"/>
          </p:cNvSpPr>
          <p:nvPr/>
        </p:nvSpPr>
        <p:spPr>
          <a:xfrm>
            <a:off x="4283968" y="4869352"/>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4</a:t>
            </a:r>
          </a:p>
        </p:txBody>
      </p:sp>
      <p:pic>
        <p:nvPicPr>
          <p:cNvPr id="2050" name="Picture 2"/>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5004048" y="620688"/>
            <a:ext cx="552762" cy="1753762"/>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p:cNvSpPr/>
          <p:nvPr/>
        </p:nvSpPr>
        <p:spPr>
          <a:xfrm>
            <a:off x="3563888" y="2060848"/>
            <a:ext cx="2446540" cy="2212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8" name="Rectangle 27"/>
          <p:cNvSpPr/>
          <p:nvPr/>
        </p:nvSpPr>
        <p:spPr>
          <a:xfrm>
            <a:off x="2008188" y="2060848"/>
            <a:ext cx="5112568" cy="2212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9" name="Rectangle 28"/>
          <p:cNvSpPr/>
          <p:nvPr/>
        </p:nvSpPr>
        <p:spPr>
          <a:xfrm>
            <a:off x="2008188" y="2060848"/>
            <a:ext cx="5112568" cy="2212463"/>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solidFill>
                  <a:prstClr val="black"/>
                </a:solidFill>
              </a:rPr>
              <a:t>Question </a:t>
            </a:r>
            <a:r>
              <a:rPr lang="en-GB" sz="2400" dirty="0" smtClean="0">
                <a:solidFill>
                  <a:prstClr val="black"/>
                </a:solidFill>
              </a:rPr>
              <a:t>8</a:t>
            </a:r>
          </a:p>
          <a:p>
            <a:pPr algn="ctr"/>
            <a:r>
              <a:rPr lang="en-GB" sz="2400" b="1" dirty="0" smtClean="0">
                <a:solidFill>
                  <a:prstClr val="black"/>
                </a:solidFill>
              </a:rPr>
              <a:t>The consequences of unreliable and not particularly valid diagnoses, are that it makes prescribing effective treatment easier.</a:t>
            </a:r>
            <a:endParaRPr lang="en-GB" sz="2400" b="1" dirty="0">
              <a:solidFill>
                <a:prstClr val="black"/>
              </a:solidFill>
            </a:endParaRPr>
          </a:p>
        </p:txBody>
      </p:sp>
      <p:sp>
        <p:nvSpPr>
          <p:cNvPr id="30" name="Rectangle 29" hidden="1"/>
          <p:cNvSpPr/>
          <p:nvPr/>
        </p:nvSpPr>
        <p:spPr>
          <a:xfrm>
            <a:off x="179696" y="2060848"/>
            <a:ext cx="1656000" cy="2212463"/>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GB" sz="4400" b="1">
                <a:solidFill>
                  <a:prstClr val="white"/>
                </a:solidFill>
              </a:rPr>
              <a:t>TRUE</a:t>
            </a:r>
            <a:endParaRPr lang="en-GB" sz="4400" b="1" dirty="0">
              <a:solidFill>
                <a:prstClr val="white"/>
              </a:solidFill>
            </a:endParaRPr>
          </a:p>
        </p:txBody>
      </p:sp>
      <p:sp>
        <p:nvSpPr>
          <p:cNvPr id="31" name="Rectangle 30"/>
          <p:cNvSpPr/>
          <p:nvPr/>
        </p:nvSpPr>
        <p:spPr>
          <a:xfrm>
            <a:off x="7293248" y="2060848"/>
            <a:ext cx="1656000" cy="2212463"/>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GB" sz="4400" b="1">
                <a:solidFill>
                  <a:prstClr val="white"/>
                </a:solidFill>
              </a:rPr>
              <a:t>FALSE</a:t>
            </a:r>
            <a:endParaRPr lang="en-GB" sz="4400" b="1" dirty="0">
              <a:solidFill>
                <a:prstClr val="white"/>
              </a:solidFill>
            </a:endParaRPr>
          </a:p>
        </p:txBody>
      </p:sp>
      <p:sp>
        <p:nvSpPr>
          <p:cNvPr id="32" name="Rectangle 31"/>
          <p:cNvSpPr/>
          <p:nvPr/>
        </p:nvSpPr>
        <p:spPr>
          <a:xfrm>
            <a:off x="179512" y="2060848"/>
            <a:ext cx="1656000" cy="2212463"/>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GB" sz="4400" b="1">
                <a:solidFill>
                  <a:prstClr val="white"/>
                </a:solidFill>
              </a:rPr>
              <a:t>TRUE</a:t>
            </a:r>
            <a:endParaRPr lang="en-GB" sz="4400" b="1" dirty="0">
              <a:solidFill>
                <a:prstClr val="white"/>
              </a:solidFill>
            </a:endParaRPr>
          </a:p>
        </p:txBody>
      </p:sp>
      <p:sp>
        <p:nvSpPr>
          <p:cNvPr id="33" name="Rectangle 32" hidden="1"/>
          <p:cNvSpPr/>
          <p:nvPr/>
        </p:nvSpPr>
        <p:spPr>
          <a:xfrm>
            <a:off x="7293064" y="2060848"/>
            <a:ext cx="1656000" cy="2212463"/>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GB" sz="4400" b="1">
                <a:solidFill>
                  <a:prstClr val="white"/>
                </a:solidFill>
              </a:rPr>
              <a:t>FALSE</a:t>
            </a:r>
            <a:endParaRPr lang="en-GB" sz="4400" b="1" dirty="0">
              <a:solidFill>
                <a:prstClr val="white"/>
              </a:solidFill>
            </a:endParaRPr>
          </a:p>
        </p:txBody>
      </p:sp>
      <p:pic>
        <p:nvPicPr>
          <p:cNvPr id="35" name="Picture 3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08031" y="86152"/>
            <a:ext cx="7527938" cy="1523874"/>
          </a:xfrm>
          <a:prstGeom prst="rect">
            <a:avLst/>
          </a:prstGeom>
        </p:spPr>
      </p:pic>
    </p:spTree>
    <p:extLst>
      <p:ext uri="{BB962C8B-B14F-4D97-AF65-F5344CB8AC3E}">
        <p14:creationId xmlns:p14="http://schemas.microsoft.com/office/powerpoint/2010/main" val="2088784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repeatCount="indefinite"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00" fill="hold"/>
                                        <p:tgtEl>
                                          <p:spTgt spid="20"/>
                                        </p:tgtEl>
                                        <p:attrNameLst>
                                          <p:attrName>ppt_x</p:attrName>
                                        </p:attrNameLst>
                                      </p:cBhvr>
                                      <p:tavLst>
                                        <p:tav tm="0">
                                          <p:val>
                                            <p:strVal val="1+#ppt_w/2"/>
                                          </p:val>
                                        </p:tav>
                                        <p:tav tm="100000">
                                          <p:val>
                                            <p:strVal val="#ppt_x"/>
                                          </p:val>
                                        </p:tav>
                                      </p:tavLst>
                                    </p:anim>
                                    <p:anim calcmode="lin" valueType="num">
                                      <p:cBhvr additive="base">
                                        <p:cTn id="8" dur="100000" fill="hold"/>
                                        <p:tgtEl>
                                          <p:spTgt spid="20"/>
                                        </p:tgtEl>
                                        <p:attrNameLst>
                                          <p:attrName>ppt_y</p:attrName>
                                        </p:attrNameLst>
                                      </p:cBhvr>
                                      <p:tavLst>
                                        <p:tav tm="0">
                                          <p:val>
                                            <p:strVal val="#ppt_y"/>
                                          </p:val>
                                        </p:tav>
                                        <p:tav tm="100000">
                                          <p:val>
                                            <p:strVal val="#ppt_y"/>
                                          </p:val>
                                        </p:tav>
                                      </p:tavLst>
                                    </p:anim>
                                  </p:childTnLst>
                                </p:cTn>
                              </p:par>
                              <p:par>
                                <p:cTn id="9" presetID="2" presetClass="entr" presetSubtype="2" repeatCount="indefinite"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60000" fill="hold"/>
                                        <p:tgtEl>
                                          <p:spTgt spid="19"/>
                                        </p:tgtEl>
                                        <p:attrNameLst>
                                          <p:attrName>ppt_x</p:attrName>
                                        </p:attrNameLst>
                                      </p:cBhvr>
                                      <p:tavLst>
                                        <p:tav tm="0">
                                          <p:val>
                                            <p:strVal val="1+#ppt_w/2"/>
                                          </p:val>
                                        </p:tav>
                                        <p:tav tm="100000">
                                          <p:val>
                                            <p:strVal val="#ppt_x"/>
                                          </p:val>
                                        </p:tav>
                                      </p:tavLst>
                                    </p:anim>
                                    <p:anim calcmode="lin" valueType="num">
                                      <p:cBhvr additive="base">
                                        <p:cTn id="12" dur="60000" fill="hold"/>
                                        <p:tgtEl>
                                          <p:spTgt spid="19"/>
                                        </p:tgtEl>
                                        <p:attrNameLst>
                                          <p:attrName>ppt_y</p:attrName>
                                        </p:attrNameLst>
                                      </p:cBhvr>
                                      <p:tavLst>
                                        <p:tav tm="0">
                                          <p:val>
                                            <p:strVal val="#ppt_y"/>
                                          </p:val>
                                        </p:tav>
                                        <p:tav tm="100000">
                                          <p:val>
                                            <p:strVal val="#ppt_y"/>
                                          </p:val>
                                        </p:tav>
                                      </p:tavLst>
                                    </p:anim>
                                  </p:childTnLst>
                                </p:cTn>
                              </p:par>
                              <p:par>
                                <p:cTn id="13" presetID="2" presetClass="entr" presetSubtype="2" repeatCount="indefinite"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80000" fill="hold"/>
                                        <p:tgtEl>
                                          <p:spTgt spid="21"/>
                                        </p:tgtEl>
                                        <p:attrNameLst>
                                          <p:attrName>ppt_x</p:attrName>
                                        </p:attrNameLst>
                                      </p:cBhvr>
                                      <p:tavLst>
                                        <p:tav tm="0">
                                          <p:val>
                                            <p:strVal val="1+#ppt_w/2"/>
                                          </p:val>
                                        </p:tav>
                                        <p:tav tm="100000">
                                          <p:val>
                                            <p:strVal val="#ppt_x"/>
                                          </p:val>
                                        </p:tav>
                                      </p:tavLst>
                                    </p:anim>
                                    <p:anim calcmode="lin" valueType="num">
                                      <p:cBhvr additive="base">
                                        <p:cTn id="16" dur="80000" fill="hold"/>
                                        <p:tgtEl>
                                          <p:spTgt spid="21"/>
                                        </p:tgtEl>
                                        <p:attrNameLst>
                                          <p:attrName>ppt_y</p:attrName>
                                        </p:attrNameLst>
                                      </p:cBhvr>
                                      <p:tavLst>
                                        <p:tav tm="0">
                                          <p:val>
                                            <p:strVal val="#ppt_y"/>
                                          </p:val>
                                        </p:tav>
                                        <p:tav tm="100000">
                                          <p:val>
                                            <p:strVal val="#ppt_y"/>
                                          </p:val>
                                        </p:tav>
                                      </p:tavLst>
                                    </p:anim>
                                  </p:childTnLst>
                                </p:cTn>
                              </p:par>
                              <p:par>
                                <p:cTn id="17" presetID="2" presetClass="exit" presetSubtype="8" fill="hold" nodeType="withEffect">
                                  <p:stCondLst>
                                    <p:cond delay="0"/>
                                  </p:stCondLst>
                                  <p:childTnLst>
                                    <p:anim calcmode="lin" valueType="num">
                                      <p:cBhvr additive="base">
                                        <p:cTn id="18" dur="20000"/>
                                        <p:tgtEl>
                                          <p:spTgt spid="23"/>
                                        </p:tgtEl>
                                        <p:attrNameLst>
                                          <p:attrName>ppt_x</p:attrName>
                                        </p:attrNameLst>
                                      </p:cBhvr>
                                      <p:tavLst>
                                        <p:tav tm="0">
                                          <p:val>
                                            <p:strVal val="ppt_x"/>
                                          </p:val>
                                        </p:tav>
                                        <p:tav tm="100000">
                                          <p:val>
                                            <p:strVal val="0-ppt_w/2"/>
                                          </p:val>
                                        </p:tav>
                                      </p:tavLst>
                                    </p:anim>
                                    <p:anim calcmode="lin" valueType="num">
                                      <p:cBhvr additive="base">
                                        <p:cTn id="19" dur="20000"/>
                                        <p:tgtEl>
                                          <p:spTgt spid="23"/>
                                        </p:tgtEl>
                                        <p:attrNameLst>
                                          <p:attrName>ppt_y</p:attrName>
                                        </p:attrNameLst>
                                      </p:cBhvr>
                                      <p:tavLst>
                                        <p:tav tm="0">
                                          <p:val>
                                            <p:strVal val="ppt_y"/>
                                          </p:val>
                                        </p:tav>
                                        <p:tav tm="100000">
                                          <p:val>
                                            <p:strVal val="ppt_y"/>
                                          </p:val>
                                        </p:tav>
                                      </p:tavLst>
                                    </p:anim>
                                    <p:set>
                                      <p:cBhvr>
                                        <p:cTn id="20" dur="1" fill="hold">
                                          <p:stCondLst>
                                            <p:cond delay="19999"/>
                                          </p:stCondLst>
                                        </p:cTn>
                                        <p:tgtEl>
                                          <p:spTgt spid="23"/>
                                        </p:tgtEl>
                                        <p:attrNameLst>
                                          <p:attrName>style.visibility</p:attrName>
                                        </p:attrNameLst>
                                      </p:cBhvr>
                                      <p:to>
                                        <p:strVal val="hidden"/>
                                      </p:to>
                                    </p:set>
                                  </p:childTnLst>
                                </p:cTn>
                              </p:par>
                              <p:par>
                                <p:cTn id="21" presetID="2" presetClass="exit" presetSubtype="8" fill="hold" nodeType="withEffect">
                                  <p:stCondLst>
                                    <p:cond delay="0"/>
                                  </p:stCondLst>
                                  <p:childTnLst>
                                    <p:anim calcmode="lin" valueType="num">
                                      <p:cBhvr additive="base">
                                        <p:cTn id="22" dur="15000"/>
                                        <p:tgtEl>
                                          <p:spTgt spid="22"/>
                                        </p:tgtEl>
                                        <p:attrNameLst>
                                          <p:attrName>ppt_x</p:attrName>
                                        </p:attrNameLst>
                                      </p:cBhvr>
                                      <p:tavLst>
                                        <p:tav tm="0">
                                          <p:val>
                                            <p:strVal val="ppt_x"/>
                                          </p:val>
                                        </p:tav>
                                        <p:tav tm="100000">
                                          <p:val>
                                            <p:strVal val="0-ppt_w/2"/>
                                          </p:val>
                                        </p:tav>
                                      </p:tavLst>
                                    </p:anim>
                                    <p:anim calcmode="lin" valueType="num">
                                      <p:cBhvr additive="base">
                                        <p:cTn id="23" dur="15000"/>
                                        <p:tgtEl>
                                          <p:spTgt spid="22"/>
                                        </p:tgtEl>
                                        <p:attrNameLst>
                                          <p:attrName>ppt_y</p:attrName>
                                        </p:attrNameLst>
                                      </p:cBhvr>
                                      <p:tavLst>
                                        <p:tav tm="0">
                                          <p:val>
                                            <p:strVal val="ppt_y"/>
                                          </p:val>
                                        </p:tav>
                                        <p:tav tm="100000">
                                          <p:val>
                                            <p:strVal val="ppt_y"/>
                                          </p:val>
                                        </p:tav>
                                      </p:tavLst>
                                    </p:anim>
                                    <p:set>
                                      <p:cBhvr>
                                        <p:cTn id="24" dur="1" fill="hold">
                                          <p:stCondLst>
                                            <p:cond delay="14999"/>
                                          </p:stCondLst>
                                        </p:cTn>
                                        <p:tgtEl>
                                          <p:spTgt spid="22"/>
                                        </p:tgtEl>
                                        <p:attrNameLst>
                                          <p:attrName>style.visibility</p:attrName>
                                        </p:attrNameLst>
                                      </p:cBhvr>
                                      <p:to>
                                        <p:strVal val="hidden"/>
                                      </p:to>
                                    </p:set>
                                  </p:childTnLst>
                                </p:cTn>
                              </p:par>
                              <p:par>
                                <p:cTn id="25" presetID="2" presetClass="exit" presetSubtype="8" fill="hold" nodeType="withEffect">
                                  <p:stCondLst>
                                    <p:cond delay="0"/>
                                  </p:stCondLst>
                                  <p:childTnLst>
                                    <p:anim calcmode="lin" valueType="num">
                                      <p:cBhvr additive="base">
                                        <p:cTn id="26" dur="25000"/>
                                        <p:tgtEl>
                                          <p:spTgt spid="24"/>
                                        </p:tgtEl>
                                        <p:attrNameLst>
                                          <p:attrName>ppt_x</p:attrName>
                                        </p:attrNameLst>
                                      </p:cBhvr>
                                      <p:tavLst>
                                        <p:tav tm="0">
                                          <p:val>
                                            <p:strVal val="ppt_x"/>
                                          </p:val>
                                        </p:tav>
                                        <p:tav tm="100000">
                                          <p:val>
                                            <p:strVal val="0-ppt_w/2"/>
                                          </p:val>
                                        </p:tav>
                                      </p:tavLst>
                                    </p:anim>
                                    <p:anim calcmode="lin" valueType="num">
                                      <p:cBhvr additive="base">
                                        <p:cTn id="27" dur="25000"/>
                                        <p:tgtEl>
                                          <p:spTgt spid="24"/>
                                        </p:tgtEl>
                                        <p:attrNameLst>
                                          <p:attrName>ppt_y</p:attrName>
                                        </p:attrNameLst>
                                      </p:cBhvr>
                                      <p:tavLst>
                                        <p:tav tm="0">
                                          <p:val>
                                            <p:strVal val="ppt_y"/>
                                          </p:val>
                                        </p:tav>
                                        <p:tav tm="100000">
                                          <p:val>
                                            <p:strVal val="ppt_y"/>
                                          </p:val>
                                        </p:tav>
                                      </p:tavLst>
                                    </p:anim>
                                    <p:set>
                                      <p:cBhvr>
                                        <p:cTn id="28" dur="1" fill="hold">
                                          <p:stCondLst>
                                            <p:cond delay="24999"/>
                                          </p:stCondLst>
                                        </p:cTn>
                                        <p:tgtEl>
                                          <p:spTgt spid="2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additive="base">
                                        <p:cTn id="33" dur="500" fill="hold"/>
                                        <p:tgtEl>
                                          <p:spTgt spid="2"/>
                                        </p:tgtEl>
                                        <p:attrNameLst>
                                          <p:attrName>ppt_x</p:attrName>
                                        </p:attrNameLst>
                                      </p:cBhvr>
                                      <p:tavLst>
                                        <p:tav tm="0">
                                          <p:val>
                                            <p:strVal val="#ppt_x"/>
                                          </p:val>
                                        </p:tav>
                                        <p:tav tm="100000">
                                          <p:val>
                                            <p:strVal val="#ppt_x"/>
                                          </p:val>
                                        </p:tav>
                                      </p:tavLst>
                                    </p:anim>
                                    <p:anim calcmode="lin" valueType="num">
                                      <p:cBhvr additive="base">
                                        <p:cTn id="34" dur="500" fill="hold"/>
                                        <p:tgtEl>
                                          <p:spTgt spid="2"/>
                                        </p:tgtEl>
                                        <p:attrNameLst>
                                          <p:attrName>ppt_y</p:attrName>
                                        </p:attrNameLst>
                                      </p:cBhvr>
                                      <p:tavLst>
                                        <p:tav tm="0">
                                          <p:val>
                                            <p:strVal val="1+#ppt_h/2"/>
                                          </p:val>
                                        </p:tav>
                                        <p:tav tm="100000">
                                          <p:val>
                                            <p:strVal val="#ppt_y"/>
                                          </p:val>
                                        </p:tav>
                                      </p:tavLst>
                                    </p:anim>
                                  </p:childTnLst>
                                </p:cTn>
                              </p:par>
                              <p:par>
                                <p:cTn id="35" presetID="1" presetClass="entr" presetSubtype="0" fill="hold" grpId="0" nodeType="withEffect">
                                  <p:stCondLst>
                                    <p:cond delay="500"/>
                                  </p:stCondLst>
                                  <p:childTnLst>
                                    <p:set>
                                      <p:cBhvr>
                                        <p:cTn id="36" dur="1" fill="hold">
                                          <p:stCondLst>
                                            <p:cond delay="0"/>
                                          </p:stCondLst>
                                        </p:cTn>
                                        <p:tgtEl>
                                          <p:spTgt spid="27"/>
                                        </p:tgtEl>
                                        <p:attrNameLst>
                                          <p:attrName>style.visibility</p:attrName>
                                        </p:attrNameLst>
                                      </p:cBhvr>
                                      <p:to>
                                        <p:strVal val="visible"/>
                                      </p:to>
                                    </p:set>
                                  </p:childTnLst>
                                </p:cTn>
                              </p:par>
                              <p:par>
                                <p:cTn id="37" presetID="22" presetClass="exit" presetSubtype="4" fill="hold" grpId="1" nodeType="withEffect">
                                  <p:stCondLst>
                                    <p:cond delay="500"/>
                                  </p:stCondLst>
                                  <p:childTnLst>
                                    <p:animEffect transition="out" filter="wipe(down)">
                                      <p:cBhvr>
                                        <p:cTn id="38" dur="2000"/>
                                        <p:tgtEl>
                                          <p:spTgt spid="2"/>
                                        </p:tgtEl>
                                      </p:cBhvr>
                                    </p:animEffect>
                                    <p:set>
                                      <p:cBhvr>
                                        <p:cTn id="39" dur="1" fill="hold">
                                          <p:stCondLst>
                                            <p:cond delay="1999"/>
                                          </p:stCondLst>
                                        </p:cTn>
                                        <p:tgtEl>
                                          <p:spTgt spid="2"/>
                                        </p:tgtEl>
                                        <p:attrNameLst>
                                          <p:attrName>style.visibility</p:attrName>
                                        </p:attrNameLst>
                                      </p:cBhvr>
                                      <p:to>
                                        <p:strVal val="hidden"/>
                                      </p:to>
                                    </p:set>
                                  </p:childTnLst>
                                </p:cTn>
                              </p:par>
                              <p:par>
                                <p:cTn id="40" presetID="16" presetClass="entr" presetSubtype="37" fill="hold" grpId="0" nodeType="withEffect">
                                  <p:stCondLst>
                                    <p:cond delay="1000"/>
                                  </p:stCondLst>
                                  <p:childTnLst>
                                    <p:set>
                                      <p:cBhvr>
                                        <p:cTn id="41" dur="1" fill="hold">
                                          <p:stCondLst>
                                            <p:cond delay="0"/>
                                          </p:stCondLst>
                                        </p:cTn>
                                        <p:tgtEl>
                                          <p:spTgt spid="28"/>
                                        </p:tgtEl>
                                        <p:attrNameLst>
                                          <p:attrName>style.visibility</p:attrName>
                                        </p:attrNameLst>
                                      </p:cBhvr>
                                      <p:to>
                                        <p:strVal val="visible"/>
                                      </p:to>
                                    </p:set>
                                    <p:animEffect transition="in" filter="barn(outVertical)">
                                      <p:cBhvr>
                                        <p:cTn id="42" dur="2000"/>
                                        <p:tgtEl>
                                          <p:spTgt spid="28"/>
                                        </p:tgtEl>
                                      </p:cBhvr>
                                    </p:animEffect>
                                  </p:childTnLst>
                                </p:cTn>
                              </p:par>
                              <p:par>
                                <p:cTn id="43" presetID="10" presetClass="entr" presetSubtype="0" fill="hold" grpId="0" nodeType="withEffect">
                                  <p:stCondLst>
                                    <p:cond delay="3000"/>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2000"/>
                                        <p:tgtEl>
                                          <p:spTgt spid="29"/>
                                        </p:tgtEl>
                                      </p:cBhvr>
                                    </p:animEffect>
                                  </p:childTnLst>
                                </p:cTn>
                              </p:par>
                              <p:par>
                                <p:cTn id="46" presetID="10" presetClass="entr" presetSubtype="0" fill="hold" grpId="0" nodeType="withEffect">
                                  <p:stCondLst>
                                    <p:cond delay="3000"/>
                                  </p:stCondLst>
                                  <p:childTnLst>
                                    <p:set>
                                      <p:cBhvr>
                                        <p:cTn id="47" dur="1" fill="hold">
                                          <p:stCondLst>
                                            <p:cond delay="0"/>
                                          </p:stCondLst>
                                        </p:cTn>
                                        <p:tgtEl>
                                          <p:spTgt spid="30"/>
                                        </p:tgtEl>
                                        <p:attrNameLst>
                                          <p:attrName>style.visibility</p:attrName>
                                        </p:attrNameLst>
                                      </p:cBhvr>
                                      <p:to>
                                        <p:strVal val="visible"/>
                                      </p:to>
                                    </p:set>
                                    <p:animEffect transition="in" filter="fade">
                                      <p:cBhvr>
                                        <p:cTn id="48" dur="2000"/>
                                        <p:tgtEl>
                                          <p:spTgt spid="30"/>
                                        </p:tgtEl>
                                      </p:cBhvr>
                                    </p:animEffect>
                                  </p:childTnLst>
                                </p:cTn>
                              </p:par>
                              <p:par>
                                <p:cTn id="49" presetID="10" presetClass="entr" presetSubtype="0" fill="hold" grpId="0" nodeType="withEffect">
                                  <p:stCondLst>
                                    <p:cond delay="3000"/>
                                  </p:stCondLst>
                                  <p:childTnLst>
                                    <p:set>
                                      <p:cBhvr>
                                        <p:cTn id="50" dur="1" fill="hold">
                                          <p:stCondLst>
                                            <p:cond delay="0"/>
                                          </p:stCondLst>
                                        </p:cTn>
                                        <p:tgtEl>
                                          <p:spTgt spid="31"/>
                                        </p:tgtEl>
                                        <p:attrNameLst>
                                          <p:attrName>style.visibility</p:attrName>
                                        </p:attrNameLst>
                                      </p:cBhvr>
                                      <p:to>
                                        <p:strVal val="visible"/>
                                      </p:to>
                                    </p:set>
                                    <p:animEffect transition="in" filter="fade">
                                      <p:cBhvr>
                                        <p:cTn id="51" dur="2000"/>
                                        <p:tgtEl>
                                          <p:spTgt spid="31"/>
                                        </p:tgtEl>
                                      </p:cBhvr>
                                    </p:animEffect>
                                  </p:childTnLst>
                                </p:cTn>
                              </p:par>
                              <p:par>
                                <p:cTn id="52" presetID="10" presetClass="entr" presetSubtype="0" fill="hold" grpId="0" nodeType="withEffect">
                                  <p:stCondLst>
                                    <p:cond delay="300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2000"/>
                                        <p:tgtEl>
                                          <p:spTgt spid="32"/>
                                        </p:tgtEl>
                                      </p:cBhvr>
                                    </p:animEffect>
                                  </p:childTnLst>
                                </p:cTn>
                              </p:par>
                              <p:par>
                                <p:cTn id="55" presetID="10" presetClass="entr" presetSubtype="0" fill="hold" grpId="0" nodeType="withEffect">
                                  <p:stCondLst>
                                    <p:cond delay="300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2000"/>
                                        <p:tgtEl>
                                          <p:spTgt spid="33"/>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xit" presetSubtype="8" fill="hold" grpId="1" nodeType="clickEffect">
                                  <p:stCondLst>
                                    <p:cond delay="0"/>
                                  </p:stCondLst>
                                  <p:childTnLst>
                                    <p:anim calcmode="lin" valueType="num">
                                      <p:cBhvr additive="base">
                                        <p:cTn id="61" dur="500"/>
                                        <p:tgtEl>
                                          <p:spTgt spid="32"/>
                                        </p:tgtEl>
                                        <p:attrNameLst>
                                          <p:attrName>ppt_x</p:attrName>
                                        </p:attrNameLst>
                                      </p:cBhvr>
                                      <p:tavLst>
                                        <p:tav tm="0">
                                          <p:val>
                                            <p:strVal val="ppt_x"/>
                                          </p:val>
                                        </p:tav>
                                        <p:tav tm="100000">
                                          <p:val>
                                            <p:strVal val="0-ppt_w/2"/>
                                          </p:val>
                                        </p:tav>
                                      </p:tavLst>
                                    </p:anim>
                                    <p:anim calcmode="lin" valueType="num">
                                      <p:cBhvr additive="base">
                                        <p:cTn id="62" dur="500"/>
                                        <p:tgtEl>
                                          <p:spTgt spid="32"/>
                                        </p:tgtEl>
                                        <p:attrNameLst>
                                          <p:attrName>ppt_y</p:attrName>
                                        </p:attrNameLst>
                                      </p:cBhvr>
                                      <p:tavLst>
                                        <p:tav tm="0">
                                          <p:val>
                                            <p:strVal val="ppt_y"/>
                                          </p:val>
                                        </p:tav>
                                        <p:tav tm="100000">
                                          <p:val>
                                            <p:strVal val="ppt_y"/>
                                          </p:val>
                                        </p:tav>
                                      </p:tavLst>
                                    </p:anim>
                                    <p:set>
                                      <p:cBhvr>
                                        <p:cTn id="63" dur="1" fill="hold">
                                          <p:stCondLst>
                                            <p:cond delay="499"/>
                                          </p:stCondLst>
                                        </p:cTn>
                                        <p:tgtEl>
                                          <p:spTgt spid="32"/>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2" presetClass="exit" presetSubtype="2" fill="hold" grpId="1" nodeType="clickEffect">
                                  <p:stCondLst>
                                    <p:cond delay="0"/>
                                  </p:stCondLst>
                                  <p:childTnLst>
                                    <p:anim calcmode="lin" valueType="num">
                                      <p:cBhvr additive="base">
                                        <p:cTn id="67" dur="500"/>
                                        <p:tgtEl>
                                          <p:spTgt spid="33"/>
                                        </p:tgtEl>
                                        <p:attrNameLst>
                                          <p:attrName>ppt_x</p:attrName>
                                        </p:attrNameLst>
                                      </p:cBhvr>
                                      <p:tavLst>
                                        <p:tav tm="0">
                                          <p:val>
                                            <p:strVal val="ppt_x"/>
                                          </p:val>
                                        </p:tav>
                                        <p:tav tm="100000">
                                          <p:val>
                                            <p:strVal val="1+ppt_w/2"/>
                                          </p:val>
                                        </p:tav>
                                      </p:tavLst>
                                    </p:anim>
                                    <p:anim calcmode="lin" valueType="num">
                                      <p:cBhvr additive="base">
                                        <p:cTn id="68" dur="500"/>
                                        <p:tgtEl>
                                          <p:spTgt spid="33"/>
                                        </p:tgtEl>
                                        <p:attrNameLst>
                                          <p:attrName>ppt_y</p:attrName>
                                        </p:attrNameLst>
                                      </p:cBhvr>
                                      <p:tavLst>
                                        <p:tav tm="0">
                                          <p:val>
                                            <p:strVal val="ppt_y"/>
                                          </p:val>
                                        </p:tav>
                                        <p:tav tm="100000">
                                          <p:val>
                                            <p:strVal val="ppt_y"/>
                                          </p:val>
                                        </p:tav>
                                      </p:tavLst>
                                    </p:anim>
                                    <p:set>
                                      <p:cBhvr>
                                        <p:cTn id="69" dur="1" fill="hold">
                                          <p:stCondLst>
                                            <p:cond delay="499"/>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27" grpId="0" animBg="1"/>
      <p:bldP spid="28" grpId="0" animBg="1"/>
      <p:bldP spid="29" grpId="0" animBg="1"/>
      <p:bldP spid="30" grpId="0" animBg="1"/>
      <p:bldP spid="31" grpId="0" animBg="1"/>
      <p:bldP spid="32" grpId="0" animBg="1"/>
      <p:bldP spid="32" grpId="1" animBg="1"/>
      <p:bldP spid="33" grpId="0" animBg="1"/>
      <p:bldP spid="33"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a:xfrm>
            <a:off x="0" y="6211889"/>
            <a:ext cx="9144000" cy="646111"/>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19" name="Picture 3" descr="C:\Users\tutor2u\Downloads\shutterstock_55171579.jpg"/>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3657891" y="2852936"/>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Users\tutor2u\Downloads\shutterstock_111668297.jpg"/>
          <p:cNvPicPr>
            <a:picLocks noChangeAspect="1" noChangeArrowheads="1"/>
          </p:cNvPicPr>
          <p:nvPr/>
        </p:nvPicPr>
        <p:blipFill rotWithShape="1">
          <a:blip r:embed="rId6" cstate="screen">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3276872" y="3692629"/>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 descr="C:\Users\tutor2u\Downloads\shutterstock_122379733.jpg"/>
          <p:cNvPicPr>
            <a:picLocks noChangeAspect="1" noChangeArrowheads="1"/>
          </p:cNvPicPr>
          <p:nvPr/>
        </p:nvPicPr>
        <p:blipFill>
          <a:blip r:embed="rId8" cstate="screen">
            <a:extLst>
              <a:ext uri="{BEBA8EAE-BF5A-486C-A8C5-ECC9F3942E4B}">
                <a14:imgProps xmlns:a14="http://schemas.microsoft.com/office/drawing/2010/main">
                  <a14:imgLayer r:embed="rId9">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388096" y="335962"/>
            <a:ext cx="2388096" cy="158087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 descr="C:\Users\tutor2u\Downloads\shutterstock_55171579.jpg"/>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250976" y="2650239"/>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Users\tutor2u\Downloads\shutterstock_111668297.jpg"/>
          <p:cNvPicPr>
            <a:picLocks noChangeAspect="1" noChangeArrowheads="1"/>
          </p:cNvPicPr>
          <p:nvPr/>
        </p:nvPicPr>
        <p:blipFill rotWithShape="1">
          <a:blip r:embed="rId6" cstate="screen">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899592" y="4713294"/>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5" descr="C:\Users\tutor2u\Downloads\shutterstock_122379733.jpg"/>
          <p:cNvPicPr>
            <a:picLocks noChangeAspect="1" noChangeArrowheads="1"/>
          </p:cNvPicPr>
          <p:nvPr/>
        </p:nvPicPr>
        <p:blipFill>
          <a:blip r:embed="rId10" cstate="screen">
            <a:extLst>
              <a:ext uri="{BEBA8EAE-BF5A-486C-A8C5-ECC9F3942E4B}">
                <a14:imgProps xmlns:a14="http://schemas.microsoft.com/office/drawing/2010/main">
                  <a14:imgLayer r:embed="rId11">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212867" y="1506896"/>
            <a:ext cx="2388096" cy="158087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a:spLocks noChangeAspect="1"/>
          </p:cNvSpPr>
          <p:nvPr/>
        </p:nvSpPr>
        <p:spPr>
          <a:xfrm>
            <a:off x="4326320" y="15274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8</a:t>
            </a:r>
          </a:p>
        </p:txBody>
      </p:sp>
      <p:sp>
        <p:nvSpPr>
          <p:cNvPr id="13" name="Rectangle 12"/>
          <p:cNvSpPr>
            <a:spLocks noChangeAspect="1"/>
          </p:cNvSpPr>
          <p:nvPr/>
        </p:nvSpPr>
        <p:spPr>
          <a:xfrm>
            <a:off x="5565556" y="236480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7</a:t>
            </a:r>
          </a:p>
        </p:txBody>
      </p:sp>
      <p:sp>
        <p:nvSpPr>
          <p:cNvPr id="12" name="Rectangle 11"/>
          <p:cNvSpPr>
            <a:spLocks noChangeAspect="1"/>
          </p:cNvSpPr>
          <p:nvPr/>
        </p:nvSpPr>
        <p:spPr>
          <a:xfrm>
            <a:off x="6804440" y="318386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6</a:t>
            </a:r>
          </a:p>
        </p:txBody>
      </p:sp>
      <p:sp>
        <p:nvSpPr>
          <p:cNvPr id="15" name="Rectangle 14"/>
          <p:cNvSpPr>
            <a:spLocks noChangeAspect="1"/>
          </p:cNvSpPr>
          <p:nvPr/>
        </p:nvSpPr>
        <p:spPr>
          <a:xfrm>
            <a:off x="3074772" y="20757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9</a:t>
            </a:r>
          </a:p>
        </p:txBody>
      </p:sp>
      <p:sp>
        <p:nvSpPr>
          <p:cNvPr id="16" name="Rectangle 15"/>
          <p:cNvSpPr>
            <a:spLocks noChangeAspect="1"/>
          </p:cNvSpPr>
          <p:nvPr/>
        </p:nvSpPr>
        <p:spPr>
          <a:xfrm>
            <a:off x="1837428" y="263720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10</a:t>
            </a:r>
          </a:p>
        </p:txBody>
      </p:sp>
      <p:sp>
        <p:nvSpPr>
          <p:cNvPr id="4" name="Rectangle 3"/>
          <p:cNvSpPr>
            <a:spLocks noChangeAspect="1"/>
          </p:cNvSpPr>
          <p:nvPr/>
        </p:nvSpPr>
        <p:spPr>
          <a:xfrm>
            <a:off x="640944" y="3086893"/>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1</a:t>
            </a:r>
          </a:p>
        </p:txBody>
      </p:sp>
      <p:sp>
        <p:nvSpPr>
          <p:cNvPr id="2" name="Rectangle 1"/>
          <p:cNvSpPr/>
          <p:nvPr/>
        </p:nvSpPr>
        <p:spPr>
          <a:xfrm>
            <a:off x="3565428" y="2075788"/>
            <a:ext cx="2446540" cy="4782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8" name="Rectangle 7"/>
          <p:cNvSpPr>
            <a:spLocks noChangeAspect="1"/>
          </p:cNvSpPr>
          <p:nvPr/>
        </p:nvSpPr>
        <p:spPr>
          <a:xfrm>
            <a:off x="5552540" y="4020196"/>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5</a:t>
            </a:r>
          </a:p>
        </p:txBody>
      </p:sp>
      <p:sp>
        <p:nvSpPr>
          <p:cNvPr id="5" name="Rectangle 4"/>
          <p:cNvSpPr>
            <a:spLocks noChangeAspect="1"/>
          </p:cNvSpPr>
          <p:nvPr/>
        </p:nvSpPr>
        <p:spPr>
          <a:xfrm>
            <a:off x="1835696" y="368946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2</a:t>
            </a:r>
          </a:p>
        </p:txBody>
      </p:sp>
      <p:sp>
        <p:nvSpPr>
          <p:cNvPr id="6" name="Rectangle 5"/>
          <p:cNvSpPr>
            <a:spLocks noChangeAspect="1"/>
          </p:cNvSpPr>
          <p:nvPr/>
        </p:nvSpPr>
        <p:spPr>
          <a:xfrm>
            <a:off x="3059832" y="426398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3</a:t>
            </a:r>
          </a:p>
        </p:txBody>
      </p:sp>
      <p:sp>
        <p:nvSpPr>
          <p:cNvPr id="7" name="Rectangle 6"/>
          <p:cNvSpPr>
            <a:spLocks noChangeAspect="1"/>
          </p:cNvSpPr>
          <p:nvPr/>
        </p:nvSpPr>
        <p:spPr>
          <a:xfrm>
            <a:off x="4283968" y="4869352"/>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4</a:t>
            </a:r>
          </a:p>
        </p:txBody>
      </p:sp>
      <p:pic>
        <p:nvPicPr>
          <p:cNvPr id="2050" name="Picture 2"/>
          <p:cNvPicPr>
            <a:picLocks noChangeAspect="1" noChangeArrowheads="1"/>
          </p:cNvPicPr>
          <p:nvPr/>
        </p:nvPicPr>
        <p:blipFill>
          <a:blip r:embed="rId12">
            <a:extLst>
              <a:ext uri="{28A0092B-C50C-407E-A947-70E740481C1C}">
                <a14:useLocalDpi xmlns:a14="http://schemas.microsoft.com/office/drawing/2010/main" val="0"/>
              </a:ext>
            </a:extLst>
          </a:blip>
          <a:stretch>
            <a:fillRect/>
          </a:stretch>
        </p:blipFill>
        <p:spPr bwMode="auto">
          <a:xfrm>
            <a:off x="3707904" y="1171182"/>
            <a:ext cx="552762" cy="1753762"/>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p:cNvSpPr/>
          <p:nvPr/>
        </p:nvSpPr>
        <p:spPr>
          <a:xfrm>
            <a:off x="3563888" y="2060848"/>
            <a:ext cx="2446540" cy="2212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8" name="Rectangle 27"/>
          <p:cNvSpPr/>
          <p:nvPr/>
        </p:nvSpPr>
        <p:spPr>
          <a:xfrm>
            <a:off x="2008188" y="2060848"/>
            <a:ext cx="5112568" cy="2212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9" name="Rectangle 28"/>
          <p:cNvSpPr/>
          <p:nvPr/>
        </p:nvSpPr>
        <p:spPr>
          <a:xfrm>
            <a:off x="1985744" y="2075788"/>
            <a:ext cx="5112568" cy="2212463"/>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GB" sz="2400" dirty="0">
                <a:solidFill>
                  <a:prstClr val="black"/>
                </a:solidFill>
              </a:rPr>
              <a:t>Question </a:t>
            </a:r>
            <a:r>
              <a:rPr lang="en-GB" sz="2400" dirty="0" smtClean="0">
                <a:solidFill>
                  <a:prstClr val="black"/>
                </a:solidFill>
              </a:rPr>
              <a:t>9</a:t>
            </a:r>
          </a:p>
          <a:p>
            <a:pPr algn="ctr"/>
            <a:r>
              <a:rPr lang="en-GB" sz="2400" b="1" dirty="0" smtClean="0">
                <a:solidFill>
                  <a:prstClr val="black"/>
                </a:solidFill>
              </a:rPr>
              <a:t>Whaley (2001) showed </a:t>
            </a:r>
            <a:r>
              <a:rPr lang="en-GB" sz="2400" b="1" dirty="0">
                <a:solidFill>
                  <a:prstClr val="black"/>
                </a:solidFill>
              </a:rPr>
              <a:t>that healthy ‘</a:t>
            </a:r>
            <a:r>
              <a:rPr lang="en-GB" sz="2400" b="1" dirty="0" err="1">
                <a:solidFill>
                  <a:prstClr val="black"/>
                </a:solidFill>
              </a:rPr>
              <a:t>pseudopatients</a:t>
            </a:r>
            <a:r>
              <a:rPr lang="en-GB" sz="2400" b="1" dirty="0">
                <a:solidFill>
                  <a:prstClr val="black"/>
                </a:solidFill>
              </a:rPr>
              <a:t>’ could gain </a:t>
            </a:r>
            <a:r>
              <a:rPr lang="en-GB" sz="2400" b="1" dirty="0" smtClean="0">
                <a:solidFill>
                  <a:prstClr val="black"/>
                </a:solidFill>
              </a:rPr>
              <a:t>admission to a psychiatric hospital.</a:t>
            </a:r>
            <a:endParaRPr lang="en-GB" sz="2400" b="1" dirty="0">
              <a:solidFill>
                <a:prstClr val="black"/>
              </a:solidFill>
            </a:endParaRPr>
          </a:p>
        </p:txBody>
      </p:sp>
      <p:sp>
        <p:nvSpPr>
          <p:cNvPr id="30" name="Rectangle 29" hidden="1"/>
          <p:cNvSpPr/>
          <p:nvPr/>
        </p:nvSpPr>
        <p:spPr>
          <a:xfrm>
            <a:off x="179696" y="2060848"/>
            <a:ext cx="1656000" cy="2212463"/>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GB" sz="4400" b="1">
                <a:solidFill>
                  <a:prstClr val="white"/>
                </a:solidFill>
              </a:rPr>
              <a:t>TRUE</a:t>
            </a:r>
            <a:endParaRPr lang="en-GB" sz="4400" b="1" dirty="0">
              <a:solidFill>
                <a:prstClr val="white"/>
              </a:solidFill>
            </a:endParaRPr>
          </a:p>
        </p:txBody>
      </p:sp>
      <p:sp>
        <p:nvSpPr>
          <p:cNvPr id="31" name="Rectangle 30"/>
          <p:cNvSpPr/>
          <p:nvPr/>
        </p:nvSpPr>
        <p:spPr>
          <a:xfrm>
            <a:off x="7293248" y="2060848"/>
            <a:ext cx="1656000" cy="2212463"/>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GB" sz="4400" b="1">
                <a:solidFill>
                  <a:prstClr val="white"/>
                </a:solidFill>
              </a:rPr>
              <a:t>FALSE</a:t>
            </a:r>
            <a:endParaRPr lang="en-GB" sz="4400" b="1" dirty="0">
              <a:solidFill>
                <a:prstClr val="white"/>
              </a:solidFill>
            </a:endParaRPr>
          </a:p>
        </p:txBody>
      </p:sp>
      <p:sp>
        <p:nvSpPr>
          <p:cNvPr id="32" name="Rectangle 31"/>
          <p:cNvSpPr/>
          <p:nvPr/>
        </p:nvSpPr>
        <p:spPr>
          <a:xfrm>
            <a:off x="179512" y="2060848"/>
            <a:ext cx="1656000" cy="2212463"/>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GB" sz="4400" b="1">
                <a:solidFill>
                  <a:prstClr val="white"/>
                </a:solidFill>
              </a:rPr>
              <a:t>TRUE</a:t>
            </a:r>
            <a:endParaRPr lang="en-GB" sz="4400" b="1" dirty="0">
              <a:solidFill>
                <a:prstClr val="white"/>
              </a:solidFill>
            </a:endParaRPr>
          </a:p>
        </p:txBody>
      </p:sp>
      <p:sp>
        <p:nvSpPr>
          <p:cNvPr id="33" name="Rectangle 32" hidden="1"/>
          <p:cNvSpPr/>
          <p:nvPr/>
        </p:nvSpPr>
        <p:spPr>
          <a:xfrm>
            <a:off x="7293064" y="2060848"/>
            <a:ext cx="1656000" cy="2212463"/>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GB" sz="4400" b="1">
                <a:solidFill>
                  <a:prstClr val="white"/>
                </a:solidFill>
              </a:rPr>
              <a:t>FALSE</a:t>
            </a:r>
            <a:endParaRPr lang="en-GB" sz="4400" b="1" dirty="0">
              <a:solidFill>
                <a:prstClr val="white"/>
              </a:solidFill>
            </a:endParaRPr>
          </a:p>
        </p:txBody>
      </p:sp>
      <p:pic>
        <p:nvPicPr>
          <p:cNvPr id="35" name="Picture 34"/>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08031" y="86152"/>
            <a:ext cx="7527938" cy="1523874"/>
          </a:xfrm>
          <a:prstGeom prst="rect">
            <a:avLst/>
          </a:prstGeom>
        </p:spPr>
      </p:pic>
    </p:spTree>
    <p:custDataLst>
      <p:tags r:id="rId1"/>
    </p:custDataLst>
    <p:extLst>
      <p:ext uri="{BB962C8B-B14F-4D97-AF65-F5344CB8AC3E}">
        <p14:creationId xmlns:p14="http://schemas.microsoft.com/office/powerpoint/2010/main" val="678536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repeatCount="indefinite"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00" fill="hold"/>
                                        <p:tgtEl>
                                          <p:spTgt spid="20"/>
                                        </p:tgtEl>
                                        <p:attrNameLst>
                                          <p:attrName>ppt_x</p:attrName>
                                        </p:attrNameLst>
                                      </p:cBhvr>
                                      <p:tavLst>
                                        <p:tav tm="0">
                                          <p:val>
                                            <p:strVal val="1+#ppt_w/2"/>
                                          </p:val>
                                        </p:tav>
                                        <p:tav tm="100000">
                                          <p:val>
                                            <p:strVal val="#ppt_x"/>
                                          </p:val>
                                        </p:tav>
                                      </p:tavLst>
                                    </p:anim>
                                    <p:anim calcmode="lin" valueType="num">
                                      <p:cBhvr additive="base">
                                        <p:cTn id="8" dur="100000" fill="hold"/>
                                        <p:tgtEl>
                                          <p:spTgt spid="20"/>
                                        </p:tgtEl>
                                        <p:attrNameLst>
                                          <p:attrName>ppt_y</p:attrName>
                                        </p:attrNameLst>
                                      </p:cBhvr>
                                      <p:tavLst>
                                        <p:tav tm="0">
                                          <p:val>
                                            <p:strVal val="#ppt_y"/>
                                          </p:val>
                                        </p:tav>
                                        <p:tav tm="100000">
                                          <p:val>
                                            <p:strVal val="#ppt_y"/>
                                          </p:val>
                                        </p:tav>
                                      </p:tavLst>
                                    </p:anim>
                                  </p:childTnLst>
                                </p:cTn>
                              </p:par>
                              <p:par>
                                <p:cTn id="9" presetID="2" presetClass="entr" presetSubtype="2" repeatCount="indefinite"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60000" fill="hold"/>
                                        <p:tgtEl>
                                          <p:spTgt spid="19"/>
                                        </p:tgtEl>
                                        <p:attrNameLst>
                                          <p:attrName>ppt_x</p:attrName>
                                        </p:attrNameLst>
                                      </p:cBhvr>
                                      <p:tavLst>
                                        <p:tav tm="0">
                                          <p:val>
                                            <p:strVal val="1+#ppt_w/2"/>
                                          </p:val>
                                        </p:tav>
                                        <p:tav tm="100000">
                                          <p:val>
                                            <p:strVal val="#ppt_x"/>
                                          </p:val>
                                        </p:tav>
                                      </p:tavLst>
                                    </p:anim>
                                    <p:anim calcmode="lin" valueType="num">
                                      <p:cBhvr additive="base">
                                        <p:cTn id="12" dur="60000" fill="hold"/>
                                        <p:tgtEl>
                                          <p:spTgt spid="19"/>
                                        </p:tgtEl>
                                        <p:attrNameLst>
                                          <p:attrName>ppt_y</p:attrName>
                                        </p:attrNameLst>
                                      </p:cBhvr>
                                      <p:tavLst>
                                        <p:tav tm="0">
                                          <p:val>
                                            <p:strVal val="#ppt_y"/>
                                          </p:val>
                                        </p:tav>
                                        <p:tav tm="100000">
                                          <p:val>
                                            <p:strVal val="#ppt_y"/>
                                          </p:val>
                                        </p:tav>
                                      </p:tavLst>
                                    </p:anim>
                                  </p:childTnLst>
                                </p:cTn>
                              </p:par>
                              <p:par>
                                <p:cTn id="13" presetID="2" presetClass="entr" presetSubtype="2" repeatCount="indefinite"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80000" fill="hold"/>
                                        <p:tgtEl>
                                          <p:spTgt spid="21"/>
                                        </p:tgtEl>
                                        <p:attrNameLst>
                                          <p:attrName>ppt_x</p:attrName>
                                        </p:attrNameLst>
                                      </p:cBhvr>
                                      <p:tavLst>
                                        <p:tav tm="0">
                                          <p:val>
                                            <p:strVal val="1+#ppt_w/2"/>
                                          </p:val>
                                        </p:tav>
                                        <p:tav tm="100000">
                                          <p:val>
                                            <p:strVal val="#ppt_x"/>
                                          </p:val>
                                        </p:tav>
                                      </p:tavLst>
                                    </p:anim>
                                    <p:anim calcmode="lin" valueType="num">
                                      <p:cBhvr additive="base">
                                        <p:cTn id="16" dur="80000" fill="hold"/>
                                        <p:tgtEl>
                                          <p:spTgt spid="21"/>
                                        </p:tgtEl>
                                        <p:attrNameLst>
                                          <p:attrName>ppt_y</p:attrName>
                                        </p:attrNameLst>
                                      </p:cBhvr>
                                      <p:tavLst>
                                        <p:tav tm="0">
                                          <p:val>
                                            <p:strVal val="#ppt_y"/>
                                          </p:val>
                                        </p:tav>
                                        <p:tav tm="100000">
                                          <p:val>
                                            <p:strVal val="#ppt_y"/>
                                          </p:val>
                                        </p:tav>
                                      </p:tavLst>
                                    </p:anim>
                                  </p:childTnLst>
                                </p:cTn>
                              </p:par>
                              <p:par>
                                <p:cTn id="17" presetID="2" presetClass="exit" presetSubtype="8" fill="hold" nodeType="withEffect">
                                  <p:stCondLst>
                                    <p:cond delay="0"/>
                                  </p:stCondLst>
                                  <p:childTnLst>
                                    <p:anim calcmode="lin" valueType="num">
                                      <p:cBhvr additive="base">
                                        <p:cTn id="18" dur="20000"/>
                                        <p:tgtEl>
                                          <p:spTgt spid="23"/>
                                        </p:tgtEl>
                                        <p:attrNameLst>
                                          <p:attrName>ppt_x</p:attrName>
                                        </p:attrNameLst>
                                      </p:cBhvr>
                                      <p:tavLst>
                                        <p:tav tm="0">
                                          <p:val>
                                            <p:strVal val="ppt_x"/>
                                          </p:val>
                                        </p:tav>
                                        <p:tav tm="100000">
                                          <p:val>
                                            <p:strVal val="0-ppt_w/2"/>
                                          </p:val>
                                        </p:tav>
                                      </p:tavLst>
                                    </p:anim>
                                    <p:anim calcmode="lin" valueType="num">
                                      <p:cBhvr additive="base">
                                        <p:cTn id="19" dur="20000"/>
                                        <p:tgtEl>
                                          <p:spTgt spid="23"/>
                                        </p:tgtEl>
                                        <p:attrNameLst>
                                          <p:attrName>ppt_y</p:attrName>
                                        </p:attrNameLst>
                                      </p:cBhvr>
                                      <p:tavLst>
                                        <p:tav tm="0">
                                          <p:val>
                                            <p:strVal val="ppt_y"/>
                                          </p:val>
                                        </p:tav>
                                        <p:tav tm="100000">
                                          <p:val>
                                            <p:strVal val="ppt_y"/>
                                          </p:val>
                                        </p:tav>
                                      </p:tavLst>
                                    </p:anim>
                                    <p:set>
                                      <p:cBhvr>
                                        <p:cTn id="20" dur="1" fill="hold">
                                          <p:stCondLst>
                                            <p:cond delay="19999"/>
                                          </p:stCondLst>
                                        </p:cTn>
                                        <p:tgtEl>
                                          <p:spTgt spid="23"/>
                                        </p:tgtEl>
                                        <p:attrNameLst>
                                          <p:attrName>style.visibility</p:attrName>
                                        </p:attrNameLst>
                                      </p:cBhvr>
                                      <p:to>
                                        <p:strVal val="hidden"/>
                                      </p:to>
                                    </p:set>
                                  </p:childTnLst>
                                </p:cTn>
                              </p:par>
                              <p:par>
                                <p:cTn id="21" presetID="2" presetClass="exit" presetSubtype="8" fill="hold" nodeType="withEffect">
                                  <p:stCondLst>
                                    <p:cond delay="0"/>
                                  </p:stCondLst>
                                  <p:childTnLst>
                                    <p:anim calcmode="lin" valueType="num">
                                      <p:cBhvr additive="base">
                                        <p:cTn id="22" dur="15000"/>
                                        <p:tgtEl>
                                          <p:spTgt spid="22"/>
                                        </p:tgtEl>
                                        <p:attrNameLst>
                                          <p:attrName>ppt_x</p:attrName>
                                        </p:attrNameLst>
                                      </p:cBhvr>
                                      <p:tavLst>
                                        <p:tav tm="0">
                                          <p:val>
                                            <p:strVal val="ppt_x"/>
                                          </p:val>
                                        </p:tav>
                                        <p:tav tm="100000">
                                          <p:val>
                                            <p:strVal val="0-ppt_w/2"/>
                                          </p:val>
                                        </p:tav>
                                      </p:tavLst>
                                    </p:anim>
                                    <p:anim calcmode="lin" valueType="num">
                                      <p:cBhvr additive="base">
                                        <p:cTn id="23" dur="15000"/>
                                        <p:tgtEl>
                                          <p:spTgt spid="22"/>
                                        </p:tgtEl>
                                        <p:attrNameLst>
                                          <p:attrName>ppt_y</p:attrName>
                                        </p:attrNameLst>
                                      </p:cBhvr>
                                      <p:tavLst>
                                        <p:tav tm="0">
                                          <p:val>
                                            <p:strVal val="ppt_y"/>
                                          </p:val>
                                        </p:tav>
                                        <p:tav tm="100000">
                                          <p:val>
                                            <p:strVal val="ppt_y"/>
                                          </p:val>
                                        </p:tav>
                                      </p:tavLst>
                                    </p:anim>
                                    <p:set>
                                      <p:cBhvr>
                                        <p:cTn id="24" dur="1" fill="hold">
                                          <p:stCondLst>
                                            <p:cond delay="14999"/>
                                          </p:stCondLst>
                                        </p:cTn>
                                        <p:tgtEl>
                                          <p:spTgt spid="22"/>
                                        </p:tgtEl>
                                        <p:attrNameLst>
                                          <p:attrName>style.visibility</p:attrName>
                                        </p:attrNameLst>
                                      </p:cBhvr>
                                      <p:to>
                                        <p:strVal val="hidden"/>
                                      </p:to>
                                    </p:set>
                                  </p:childTnLst>
                                </p:cTn>
                              </p:par>
                              <p:par>
                                <p:cTn id="25" presetID="2" presetClass="exit" presetSubtype="8" fill="hold" nodeType="withEffect">
                                  <p:stCondLst>
                                    <p:cond delay="0"/>
                                  </p:stCondLst>
                                  <p:childTnLst>
                                    <p:anim calcmode="lin" valueType="num">
                                      <p:cBhvr additive="base">
                                        <p:cTn id="26" dur="25000"/>
                                        <p:tgtEl>
                                          <p:spTgt spid="24"/>
                                        </p:tgtEl>
                                        <p:attrNameLst>
                                          <p:attrName>ppt_x</p:attrName>
                                        </p:attrNameLst>
                                      </p:cBhvr>
                                      <p:tavLst>
                                        <p:tav tm="0">
                                          <p:val>
                                            <p:strVal val="ppt_x"/>
                                          </p:val>
                                        </p:tav>
                                        <p:tav tm="100000">
                                          <p:val>
                                            <p:strVal val="0-ppt_w/2"/>
                                          </p:val>
                                        </p:tav>
                                      </p:tavLst>
                                    </p:anim>
                                    <p:anim calcmode="lin" valueType="num">
                                      <p:cBhvr additive="base">
                                        <p:cTn id="27" dur="25000"/>
                                        <p:tgtEl>
                                          <p:spTgt spid="24"/>
                                        </p:tgtEl>
                                        <p:attrNameLst>
                                          <p:attrName>ppt_y</p:attrName>
                                        </p:attrNameLst>
                                      </p:cBhvr>
                                      <p:tavLst>
                                        <p:tav tm="0">
                                          <p:val>
                                            <p:strVal val="ppt_y"/>
                                          </p:val>
                                        </p:tav>
                                        <p:tav tm="100000">
                                          <p:val>
                                            <p:strVal val="ppt_y"/>
                                          </p:val>
                                        </p:tav>
                                      </p:tavLst>
                                    </p:anim>
                                    <p:set>
                                      <p:cBhvr>
                                        <p:cTn id="28" dur="1" fill="hold">
                                          <p:stCondLst>
                                            <p:cond delay="24999"/>
                                          </p:stCondLst>
                                        </p:cTn>
                                        <p:tgtEl>
                                          <p:spTgt spid="2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additive="base">
                                        <p:cTn id="33" dur="500" fill="hold"/>
                                        <p:tgtEl>
                                          <p:spTgt spid="2"/>
                                        </p:tgtEl>
                                        <p:attrNameLst>
                                          <p:attrName>ppt_x</p:attrName>
                                        </p:attrNameLst>
                                      </p:cBhvr>
                                      <p:tavLst>
                                        <p:tav tm="0">
                                          <p:val>
                                            <p:strVal val="#ppt_x"/>
                                          </p:val>
                                        </p:tav>
                                        <p:tav tm="100000">
                                          <p:val>
                                            <p:strVal val="#ppt_x"/>
                                          </p:val>
                                        </p:tav>
                                      </p:tavLst>
                                    </p:anim>
                                    <p:anim calcmode="lin" valueType="num">
                                      <p:cBhvr additive="base">
                                        <p:cTn id="34" dur="500" fill="hold"/>
                                        <p:tgtEl>
                                          <p:spTgt spid="2"/>
                                        </p:tgtEl>
                                        <p:attrNameLst>
                                          <p:attrName>ppt_y</p:attrName>
                                        </p:attrNameLst>
                                      </p:cBhvr>
                                      <p:tavLst>
                                        <p:tav tm="0">
                                          <p:val>
                                            <p:strVal val="1+#ppt_h/2"/>
                                          </p:val>
                                        </p:tav>
                                        <p:tav tm="100000">
                                          <p:val>
                                            <p:strVal val="#ppt_y"/>
                                          </p:val>
                                        </p:tav>
                                      </p:tavLst>
                                    </p:anim>
                                  </p:childTnLst>
                                </p:cTn>
                              </p:par>
                              <p:par>
                                <p:cTn id="35" presetID="1" presetClass="entr" presetSubtype="0" fill="hold" grpId="0" nodeType="withEffect">
                                  <p:stCondLst>
                                    <p:cond delay="500"/>
                                  </p:stCondLst>
                                  <p:childTnLst>
                                    <p:set>
                                      <p:cBhvr>
                                        <p:cTn id="36" dur="1" fill="hold">
                                          <p:stCondLst>
                                            <p:cond delay="0"/>
                                          </p:stCondLst>
                                        </p:cTn>
                                        <p:tgtEl>
                                          <p:spTgt spid="27"/>
                                        </p:tgtEl>
                                        <p:attrNameLst>
                                          <p:attrName>style.visibility</p:attrName>
                                        </p:attrNameLst>
                                      </p:cBhvr>
                                      <p:to>
                                        <p:strVal val="visible"/>
                                      </p:to>
                                    </p:set>
                                  </p:childTnLst>
                                </p:cTn>
                              </p:par>
                              <p:par>
                                <p:cTn id="37" presetID="22" presetClass="exit" presetSubtype="4" fill="hold" grpId="1" nodeType="withEffect">
                                  <p:stCondLst>
                                    <p:cond delay="500"/>
                                  </p:stCondLst>
                                  <p:childTnLst>
                                    <p:animEffect transition="out" filter="wipe(down)">
                                      <p:cBhvr>
                                        <p:cTn id="38" dur="2000"/>
                                        <p:tgtEl>
                                          <p:spTgt spid="2"/>
                                        </p:tgtEl>
                                      </p:cBhvr>
                                    </p:animEffect>
                                    <p:set>
                                      <p:cBhvr>
                                        <p:cTn id="39" dur="1" fill="hold">
                                          <p:stCondLst>
                                            <p:cond delay="1999"/>
                                          </p:stCondLst>
                                        </p:cTn>
                                        <p:tgtEl>
                                          <p:spTgt spid="2"/>
                                        </p:tgtEl>
                                        <p:attrNameLst>
                                          <p:attrName>style.visibility</p:attrName>
                                        </p:attrNameLst>
                                      </p:cBhvr>
                                      <p:to>
                                        <p:strVal val="hidden"/>
                                      </p:to>
                                    </p:set>
                                  </p:childTnLst>
                                </p:cTn>
                              </p:par>
                              <p:par>
                                <p:cTn id="40" presetID="16" presetClass="entr" presetSubtype="37" fill="hold" grpId="0" nodeType="withEffect">
                                  <p:stCondLst>
                                    <p:cond delay="1000"/>
                                  </p:stCondLst>
                                  <p:childTnLst>
                                    <p:set>
                                      <p:cBhvr>
                                        <p:cTn id="41" dur="1" fill="hold">
                                          <p:stCondLst>
                                            <p:cond delay="0"/>
                                          </p:stCondLst>
                                        </p:cTn>
                                        <p:tgtEl>
                                          <p:spTgt spid="28"/>
                                        </p:tgtEl>
                                        <p:attrNameLst>
                                          <p:attrName>style.visibility</p:attrName>
                                        </p:attrNameLst>
                                      </p:cBhvr>
                                      <p:to>
                                        <p:strVal val="visible"/>
                                      </p:to>
                                    </p:set>
                                    <p:animEffect transition="in" filter="barn(outVertical)">
                                      <p:cBhvr>
                                        <p:cTn id="42" dur="2000"/>
                                        <p:tgtEl>
                                          <p:spTgt spid="28"/>
                                        </p:tgtEl>
                                      </p:cBhvr>
                                    </p:animEffect>
                                  </p:childTnLst>
                                </p:cTn>
                              </p:par>
                              <p:par>
                                <p:cTn id="43" presetID="10" presetClass="entr" presetSubtype="0" fill="hold" grpId="0" nodeType="withEffect">
                                  <p:stCondLst>
                                    <p:cond delay="3000"/>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2000"/>
                                        <p:tgtEl>
                                          <p:spTgt spid="29"/>
                                        </p:tgtEl>
                                      </p:cBhvr>
                                    </p:animEffect>
                                  </p:childTnLst>
                                </p:cTn>
                              </p:par>
                              <p:par>
                                <p:cTn id="46" presetID="10" presetClass="entr" presetSubtype="0" fill="hold" grpId="0" nodeType="withEffect">
                                  <p:stCondLst>
                                    <p:cond delay="3000"/>
                                  </p:stCondLst>
                                  <p:childTnLst>
                                    <p:set>
                                      <p:cBhvr>
                                        <p:cTn id="47" dur="1" fill="hold">
                                          <p:stCondLst>
                                            <p:cond delay="0"/>
                                          </p:stCondLst>
                                        </p:cTn>
                                        <p:tgtEl>
                                          <p:spTgt spid="30"/>
                                        </p:tgtEl>
                                        <p:attrNameLst>
                                          <p:attrName>style.visibility</p:attrName>
                                        </p:attrNameLst>
                                      </p:cBhvr>
                                      <p:to>
                                        <p:strVal val="visible"/>
                                      </p:to>
                                    </p:set>
                                    <p:animEffect transition="in" filter="fade">
                                      <p:cBhvr>
                                        <p:cTn id="48" dur="2000"/>
                                        <p:tgtEl>
                                          <p:spTgt spid="30"/>
                                        </p:tgtEl>
                                      </p:cBhvr>
                                    </p:animEffect>
                                  </p:childTnLst>
                                </p:cTn>
                              </p:par>
                              <p:par>
                                <p:cTn id="49" presetID="10" presetClass="entr" presetSubtype="0" fill="hold" grpId="0" nodeType="withEffect">
                                  <p:stCondLst>
                                    <p:cond delay="3000"/>
                                  </p:stCondLst>
                                  <p:childTnLst>
                                    <p:set>
                                      <p:cBhvr>
                                        <p:cTn id="50" dur="1" fill="hold">
                                          <p:stCondLst>
                                            <p:cond delay="0"/>
                                          </p:stCondLst>
                                        </p:cTn>
                                        <p:tgtEl>
                                          <p:spTgt spid="31"/>
                                        </p:tgtEl>
                                        <p:attrNameLst>
                                          <p:attrName>style.visibility</p:attrName>
                                        </p:attrNameLst>
                                      </p:cBhvr>
                                      <p:to>
                                        <p:strVal val="visible"/>
                                      </p:to>
                                    </p:set>
                                    <p:animEffect transition="in" filter="fade">
                                      <p:cBhvr>
                                        <p:cTn id="51" dur="2000"/>
                                        <p:tgtEl>
                                          <p:spTgt spid="31"/>
                                        </p:tgtEl>
                                      </p:cBhvr>
                                    </p:animEffect>
                                  </p:childTnLst>
                                </p:cTn>
                              </p:par>
                              <p:par>
                                <p:cTn id="52" presetID="10" presetClass="entr" presetSubtype="0" fill="hold" grpId="0" nodeType="withEffect">
                                  <p:stCondLst>
                                    <p:cond delay="300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2000"/>
                                        <p:tgtEl>
                                          <p:spTgt spid="32"/>
                                        </p:tgtEl>
                                      </p:cBhvr>
                                    </p:animEffect>
                                  </p:childTnLst>
                                </p:cTn>
                              </p:par>
                              <p:par>
                                <p:cTn id="55" presetID="10" presetClass="entr" presetSubtype="0" fill="hold" grpId="0" nodeType="withEffect">
                                  <p:stCondLst>
                                    <p:cond delay="300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2000"/>
                                        <p:tgtEl>
                                          <p:spTgt spid="33"/>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xit" presetSubtype="8" fill="hold" grpId="1" nodeType="clickEffect">
                                  <p:stCondLst>
                                    <p:cond delay="0"/>
                                  </p:stCondLst>
                                  <p:childTnLst>
                                    <p:anim calcmode="lin" valueType="num">
                                      <p:cBhvr additive="base">
                                        <p:cTn id="61" dur="500"/>
                                        <p:tgtEl>
                                          <p:spTgt spid="32"/>
                                        </p:tgtEl>
                                        <p:attrNameLst>
                                          <p:attrName>ppt_x</p:attrName>
                                        </p:attrNameLst>
                                      </p:cBhvr>
                                      <p:tavLst>
                                        <p:tav tm="0">
                                          <p:val>
                                            <p:strVal val="ppt_x"/>
                                          </p:val>
                                        </p:tav>
                                        <p:tav tm="100000">
                                          <p:val>
                                            <p:strVal val="0-ppt_w/2"/>
                                          </p:val>
                                        </p:tav>
                                      </p:tavLst>
                                    </p:anim>
                                    <p:anim calcmode="lin" valueType="num">
                                      <p:cBhvr additive="base">
                                        <p:cTn id="62" dur="500"/>
                                        <p:tgtEl>
                                          <p:spTgt spid="32"/>
                                        </p:tgtEl>
                                        <p:attrNameLst>
                                          <p:attrName>ppt_y</p:attrName>
                                        </p:attrNameLst>
                                      </p:cBhvr>
                                      <p:tavLst>
                                        <p:tav tm="0">
                                          <p:val>
                                            <p:strVal val="ppt_y"/>
                                          </p:val>
                                        </p:tav>
                                        <p:tav tm="100000">
                                          <p:val>
                                            <p:strVal val="ppt_y"/>
                                          </p:val>
                                        </p:tav>
                                      </p:tavLst>
                                    </p:anim>
                                    <p:set>
                                      <p:cBhvr>
                                        <p:cTn id="63" dur="1" fill="hold">
                                          <p:stCondLst>
                                            <p:cond delay="499"/>
                                          </p:stCondLst>
                                        </p:cTn>
                                        <p:tgtEl>
                                          <p:spTgt spid="32"/>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2" presetClass="exit" presetSubtype="2" fill="hold" grpId="1" nodeType="clickEffect">
                                  <p:stCondLst>
                                    <p:cond delay="0"/>
                                  </p:stCondLst>
                                  <p:childTnLst>
                                    <p:anim calcmode="lin" valueType="num">
                                      <p:cBhvr additive="base">
                                        <p:cTn id="67" dur="500"/>
                                        <p:tgtEl>
                                          <p:spTgt spid="33"/>
                                        </p:tgtEl>
                                        <p:attrNameLst>
                                          <p:attrName>ppt_x</p:attrName>
                                        </p:attrNameLst>
                                      </p:cBhvr>
                                      <p:tavLst>
                                        <p:tav tm="0">
                                          <p:val>
                                            <p:strVal val="ppt_x"/>
                                          </p:val>
                                        </p:tav>
                                        <p:tav tm="100000">
                                          <p:val>
                                            <p:strVal val="1+ppt_w/2"/>
                                          </p:val>
                                        </p:tav>
                                      </p:tavLst>
                                    </p:anim>
                                    <p:anim calcmode="lin" valueType="num">
                                      <p:cBhvr additive="base">
                                        <p:cTn id="68" dur="500"/>
                                        <p:tgtEl>
                                          <p:spTgt spid="33"/>
                                        </p:tgtEl>
                                        <p:attrNameLst>
                                          <p:attrName>ppt_y</p:attrName>
                                        </p:attrNameLst>
                                      </p:cBhvr>
                                      <p:tavLst>
                                        <p:tav tm="0">
                                          <p:val>
                                            <p:strVal val="ppt_y"/>
                                          </p:val>
                                        </p:tav>
                                        <p:tav tm="100000">
                                          <p:val>
                                            <p:strVal val="ppt_y"/>
                                          </p:val>
                                        </p:tav>
                                      </p:tavLst>
                                    </p:anim>
                                    <p:set>
                                      <p:cBhvr>
                                        <p:cTn id="69" dur="1" fill="hold">
                                          <p:stCondLst>
                                            <p:cond delay="499"/>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27" grpId="0" animBg="1"/>
      <p:bldP spid="28" grpId="0" animBg="1"/>
      <p:bldP spid="29" grpId="0" animBg="1"/>
      <p:bldP spid="30" grpId="0" animBg="1"/>
      <p:bldP spid="31" grpId="0" animBg="1"/>
      <p:bldP spid="32" grpId="0" animBg="1"/>
      <p:bldP spid="32" grpId="1" animBg="1"/>
      <p:bldP spid="33" grpId="0" animBg="1"/>
      <p:bldP spid="33"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a:xfrm>
            <a:off x="0" y="6211889"/>
            <a:ext cx="9144000" cy="646111"/>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19" name="Picture 3" descr="C:\Users\tutor2u\Downloads\shutterstock_55171579.jpg"/>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3657891" y="2852936"/>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Users\tutor2u\Downloads\shutterstock_111668297.jpg"/>
          <p:cNvPicPr>
            <a:picLocks noChangeAspect="1" noChangeArrowheads="1"/>
          </p:cNvPicPr>
          <p:nvPr/>
        </p:nvPicPr>
        <p:blipFill rotWithShape="1">
          <a:blip r:embed="rId5" cstate="screen">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3276872" y="3692629"/>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 descr="C:\Users\tutor2u\Downloads\shutterstock_122379733.jpg"/>
          <p:cNvPicPr>
            <a:picLocks noChangeAspect="1" noChangeArrowheads="1"/>
          </p:cNvPicPr>
          <p:nvPr/>
        </p:nvPicPr>
        <p:blipFill>
          <a:blip r:embed="rId7" cstate="screen">
            <a:extLst>
              <a:ext uri="{BEBA8EAE-BF5A-486C-A8C5-ECC9F3942E4B}">
                <a14:imgProps xmlns:a14="http://schemas.microsoft.com/office/drawing/2010/main">
                  <a14:imgLayer r:embed="rId8">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388096" y="335962"/>
            <a:ext cx="2388096" cy="158087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 descr="C:\Users\tutor2u\Downloads\shutterstock_55171579.jpg"/>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250976" y="2650239"/>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Users\tutor2u\Downloads\shutterstock_111668297.jpg"/>
          <p:cNvPicPr>
            <a:picLocks noChangeAspect="1" noChangeArrowheads="1"/>
          </p:cNvPicPr>
          <p:nvPr/>
        </p:nvPicPr>
        <p:blipFill rotWithShape="1">
          <a:blip r:embed="rId5" cstate="screen">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899592" y="4713294"/>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5" descr="C:\Users\tutor2u\Downloads\shutterstock_122379733.jpg"/>
          <p:cNvPicPr>
            <a:picLocks noChangeAspect="1" noChangeArrowheads="1"/>
          </p:cNvPicPr>
          <p:nvPr/>
        </p:nvPicPr>
        <p:blipFill>
          <a:blip r:embed="rId9" cstate="screen">
            <a:extLst>
              <a:ext uri="{BEBA8EAE-BF5A-486C-A8C5-ECC9F3942E4B}">
                <a14:imgProps xmlns:a14="http://schemas.microsoft.com/office/drawing/2010/main">
                  <a14:imgLayer r:embed="rId10">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212867" y="1506896"/>
            <a:ext cx="2388096" cy="158087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a:spLocks noChangeAspect="1"/>
          </p:cNvSpPr>
          <p:nvPr/>
        </p:nvSpPr>
        <p:spPr>
          <a:xfrm>
            <a:off x="4326320" y="15274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8</a:t>
            </a:r>
          </a:p>
        </p:txBody>
      </p:sp>
      <p:sp>
        <p:nvSpPr>
          <p:cNvPr id="13" name="Rectangle 12"/>
          <p:cNvSpPr>
            <a:spLocks noChangeAspect="1"/>
          </p:cNvSpPr>
          <p:nvPr/>
        </p:nvSpPr>
        <p:spPr>
          <a:xfrm>
            <a:off x="5565556" y="236480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7</a:t>
            </a:r>
          </a:p>
        </p:txBody>
      </p:sp>
      <p:sp>
        <p:nvSpPr>
          <p:cNvPr id="12" name="Rectangle 11"/>
          <p:cNvSpPr>
            <a:spLocks noChangeAspect="1"/>
          </p:cNvSpPr>
          <p:nvPr/>
        </p:nvSpPr>
        <p:spPr>
          <a:xfrm>
            <a:off x="6804440" y="318386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6</a:t>
            </a:r>
          </a:p>
        </p:txBody>
      </p:sp>
      <p:sp>
        <p:nvSpPr>
          <p:cNvPr id="15" name="Rectangle 14"/>
          <p:cNvSpPr>
            <a:spLocks noChangeAspect="1"/>
          </p:cNvSpPr>
          <p:nvPr/>
        </p:nvSpPr>
        <p:spPr>
          <a:xfrm>
            <a:off x="3074772" y="20757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9</a:t>
            </a:r>
          </a:p>
        </p:txBody>
      </p:sp>
      <p:sp>
        <p:nvSpPr>
          <p:cNvPr id="16" name="Rectangle 15"/>
          <p:cNvSpPr>
            <a:spLocks noChangeAspect="1"/>
          </p:cNvSpPr>
          <p:nvPr/>
        </p:nvSpPr>
        <p:spPr>
          <a:xfrm>
            <a:off x="1837428" y="263720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10</a:t>
            </a:r>
          </a:p>
        </p:txBody>
      </p:sp>
      <p:sp>
        <p:nvSpPr>
          <p:cNvPr id="4" name="Rectangle 3"/>
          <p:cNvSpPr>
            <a:spLocks noChangeAspect="1"/>
          </p:cNvSpPr>
          <p:nvPr/>
        </p:nvSpPr>
        <p:spPr>
          <a:xfrm>
            <a:off x="640944" y="3086893"/>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1</a:t>
            </a:r>
          </a:p>
        </p:txBody>
      </p:sp>
      <p:sp>
        <p:nvSpPr>
          <p:cNvPr id="2" name="Rectangle 1"/>
          <p:cNvSpPr/>
          <p:nvPr/>
        </p:nvSpPr>
        <p:spPr>
          <a:xfrm>
            <a:off x="3565428" y="2075788"/>
            <a:ext cx="2446540" cy="4782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8" name="Rectangle 7"/>
          <p:cNvSpPr>
            <a:spLocks noChangeAspect="1"/>
          </p:cNvSpPr>
          <p:nvPr/>
        </p:nvSpPr>
        <p:spPr>
          <a:xfrm>
            <a:off x="5552540" y="4020196"/>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5</a:t>
            </a:r>
          </a:p>
        </p:txBody>
      </p:sp>
      <p:sp>
        <p:nvSpPr>
          <p:cNvPr id="5" name="Rectangle 4"/>
          <p:cNvSpPr>
            <a:spLocks noChangeAspect="1"/>
          </p:cNvSpPr>
          <p:nvPr/>
        </p:nvSpPr>
        <p:spPr>
          <a:xfrm>
            <a:off x="1835696" y="368946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2</a:t>
            </a:r>
          </a:p>
        </p:txBody>
      </p:sp>
      <p:sp>
        <p:nvSpPr>
          <p:cNvPr id="6" name="Rectangle 5"/>
          <p:cNvSpPr>
            <a:spLocks noChangeAspect="1"/>
          </p:cNvSpPr>
          <p:nvPr/>
        </p:nvSpPr>
        <p:spPr>
          <a:xfrm>
            <a:off x="3059832" y="426398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3</a:t>
            </a:r>
          </a:p>
        </p:txBody>
      </p:sp>
      <p:sp>
        <p:nvSpPr>
          <p:cNvPr id="7" name="Rectangle 6"/>
          <p:cNvSpPr>
            <a:spLocks noChangeAspect="1"/>
          </p:cNvSpPr>
          <p:nvPr/>
        </p:nvSpPr>
        <p:spPr>
          <a:xfrm>
            <a:off x="4283968" y="4869352"/>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4</a:t>
            </a:r>
          </a:p>
        </p:txBody>
      </p:sp>
      <p:sp>
        <p:nvSpPr>
          <p:cNvPr id="27" name="Rectangle 26"/>
          <p:cNvSpPr/>
          <p:nvPr/>
        </p:nvSpPr>
        <p:spPr>
          <a:xfrm>
            <a:off x="3563888" y="2060848"/>
            <a:ext cx="2446540" cy="2212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2050" name="Picture 2"/>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2483768" y="1675238"/>
            <a:ext cx="552762" cy="1753762"/>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p:cNvSpPr/>
          <p:nvPr/>
        </p:nvSpPr>
        <p:spPr>
          <a:xfrm>
            <a:off x="2008188" y="2060848"/>
            <a:ext cx="5112568" cy="2212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9" name="Rectangle 28"/>
          <p:cNvSpPr/>
          <p:nvPr/>
        </p:nvSpPr>
        <p:spPr>
          <a:xfrm>
            <a:off x="2008188" y="2060848"/>
            <a:ext cx="5112568" cy="2212463"/>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GB" sz="2600" dirty="0">
                <a:solidFill>
                  <a:prstClr val="black"/>
                </a:solidFill>
              </a:rPr>
              <a:t>Question </a:t>
            </a:r>
            <a:r>
              <a:rPr lang="en-GB" sz="2600" dirty="0" smtClean="0">
                <a:solidFill>
                  <a:prstClr val="black"/>
                </a:solidFill>
              </a:rPr>
              <a:t>10</a:t>
            </a:r>
          </a:p>
          <a:p>
            <a:pPr algn="ctr"/>
            <a:r>
              <a:rPr lang="en-GB" sz="2600" b="1" dirty="0" smtClean="0">
                <a:solidFill>
                  <a:prstClr val="black"/>
                </a:solidFill>
              </a:rPr>
              <a:t>Careful </a:t>
            </a:r>
            <a:r>
              <a:rPr lang="en-GB" sz="2600" b="1" dirty="0">
                <a:solidFill>
                  <a:prstClr val="black"/>
                </a:solidFill>
              </a:rPr>
              <a:t>diagnosis can lead to effective treatment programmes</a:t>
            </a:r>
          </a:p>
          <a:p>
            <a:pPr algn="ctr"/>
            <a:r>
              <a:rPr lang="en-GB" sz="2600" b="1" dirty="0">
                <a:solidFill>
                  <a:prstClr val="black"/>
                </a:solidFill>
              </a:rPr>
              <a:t>which would, otherwise, not </a:t>
            </a:r>
            <a:r>
              <a:rPr lang="en-GB" sz="2600" b="1" dirty="0" smtClean="0">
                <a:solidFill>
                  <a:prstClr val="black"/>
                </a:solidFill>
              </a:rPr>
              <a:t>be available to SZ patients.</a:t>
            </a:r>
            <a:endParaRPr lang="en-GB" sz="2600" b="1" dirty="0">
              <a:solidFill>
                <a:prstClr val="black"/>
              </a:solidFill>
            </a:endParaRPr>
          </a:p>
        </p:txBody>
      </p:sp>
      <p:sp>
        <p:nvSpPr>
          <p:cNvPr id="30" name="Rectangle 29" hidden="1"/>
          <p:cNvSpPr/>
          <p:nvPr/>
        </p:nvSpPr>
        <p:spPr>
          <a:xfrm>
            <a:off x="179696" y="2060848"/>
            <a:ext cx="1656000" cy="2212463"/>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GB" sz="4400" b="1">
                <a:solidFill>
                  <a:prstClr val="white"/>
                </a:solidFill>
              </a:rPr>
              <a:t>TRUE</a:t>
            </a:r>
            <a:endParaRPr lang="en-GB" sz="4400" b="1" dirty="0">
              <a:solidFill>
                <a:prstClr val="white"/>
              </a:solidFill>
            </a:endParaRPr>
          </a:p>
        </p:txBody>
      </p:sp>
      <p:sp>
        <p:nvSpPr>
          <p:cNvPr id="31" name="Rectangle 30"/>
          <p:cNvSpPr/>
          <p:nvPr/>
        </p:nvSpPr>
        <p:spPr>
          <a:xfrm>
            <a:off x="7293248" y="2060848"/>
            <a:ext cx="1656000" cy="2212463"/>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GB" sz="4400" b="1">
                <a:solidFill>
                  <a:prstClr val="white"/>
                </a:solidFill>
              </a:rPr>
              <a:t>FALSE</a:t>
            </a:r>
            <a:endParaRPr lang="en-GB" sz="4400" b="1" dirty="0">
              <a:solidFill>
                <a:prstClr val="white"/>
              </a:solidFill>
            </a:endParaRPr>
          </a:p>
        </p:txBody>
      </p:sp>
      <p:sp>
        <p:nvSpPr>
          <p:cNvPr id="32" name="Rectangle 31"/>
          <p:cNvSpPr/>
          <p:nvPr/>
        </p:nvSpPr>
        <p:spPr>
          <a:xfrm>
            <a:off x="179512" y="2060848"/>
            <a:ext cx="1656000" cy="2212463"/>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GB" sz="4400" b="1">
                <a:solidFill>
                  <a:prstClr val="white"/>
                </a:solidFill>
              </a:rPr>
              <a:t>TRUE</a:t>
            </a:r>
            <a:endParaRPr lang="en-GB" sz="4400" b="1" dirty="0">
              <a:solidFill>
                <a:prstClr val="white"/>
              </a:solidFill>
            </a:endParaRPr>
          </a:p>
        </p:txBody>
      </p:sp>
      <p:sp>
        <p:nvSpPr>
          <p:cNvPr id="33" name="Rectangle 32" hidden="1"/>
          <p:cNvSpPr/>
          <p:nvPr/>
        </p:nvSpPr>
        <p:spPr>
          <a:xfrm>
            <a:off x="7293064" y="2060848"/>
            <a:ext cx="1656000" cy="2212463"/>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GB" sz="4400" b="1">
                <a:solidFill>
                  <a:prstClr val="white"/>
                </a:solidFill>
              </a:rPr>
              <a:t>FALSE</a:t>
            </a:r>
            <a:endParaRPr lang="en-GB" sz="4400" b="1" dirty="0">
              <a:solidFill>
                <a:prstClr val="white"/>
              </a:solidFill>
            </a:endParaRPr>
          </a:p>
        </p:txBody>
      </p:sp>
      <p:pic>
        <p:nvPicPr>
          <p:cNvPr id="35" name="Picture 3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08031" y="86152"/>
            <a:ext cx="7527938" cy="1523874"/>
          </a:xfrm>
          <a:prstGeom prst="rect">
            <a:avLst/>
          </a:prstGeom>
        </p:spPr>
      </p:pic>
    </p:spTree>
    <p:extLst>
      <p:ext uri="{BB962C8B-B14F-4D97-AF65-F5344CB8AC3E}">
        <p14:creationId xmlns:p14="http://schemas.microsoft.com/office/powerpoint/2010/main" val="11413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repeatCount="indefinite"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00" fill="hold"/>
                                        <p:tgtEl>
                                          <p:spTgt spid="20"/>
                                        </p:tgtEl>
                                        <p:attrNameLst>
                                          <p:attrName>ppt_x</p:attrName>
                                        </p:attrNameLst>
                                      </p:cBhvr>
                                      <p:tavLst>
                                        <p:tav tm="0">
                                          <p:val>
                                            <p:strVal val="1+#ppt_w/2"/>
                                          </p:val>
                                        </p:tav>
                                        <p:tav tm="100000">
                                          <p:val>
                                            <p:strVal val="#ppt_x"/>
                                          </p:val>
                                        </p:tav>
                                      </p:tavLst>
                                    </p:anim>
                                    <p:anim calcmode="lin" valueType="num">
                                      <p:cBhvr additive="base">
                                        <p:cTn id="8" dur="100000" fill="hold"/>
                                        <p:tgtEl>
                                          <p:spTgt spid="20"/>
                                        </p:tgtEl>
                                        <p:attrNameLst>
                                          <p:attrName>ppt_y</p:attrName>
                                        </p:attrNameLst>
                                      </p:cBhvr>
                                      <p:tavLst>
                                        <p:tav tm="0">
                                          <p:val>
                                            <p:strVal val="#ppt_y"/>
                                          </p:val>
                                        </p:tav>
                                        <p:tav tm="100000">
                                          <p:val>
                                            <p:strVal val="#ppt_y"/>
                                          </p:val>
                                        </p:tav>
                                      </p:tavLst>
                                    </p:anim>
                                  </p:childTnLst>
                                </p:cTn>
                              </p:par>
                              <p:par>
                                <p:cTn id="9" presetID="2" presetClass="entr" presetSubtype="2" repeatCount="indefinite"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60000" fill="hold"/>
                                        <p:tgtEl>
                                          <p:spTgt spid="19"/>
                                        </p:tgtEl>
                                        <p:attrNameLst>
                                          <p:attrName>ppt_x</p:attrName>
                                        </p:attrNameLst>
                                      </p:cBhvr>
                                      <p:tavLst>
                                        <p:tav tm="0">
                                          <p:val>
                                            <p:strVal val="1+#ppt_w/2"/>
                                          </p:val>
                                        </p:tav>
                                        <p:tav tm="100000">
                                          <p:val>
                                            <p:strVal val="#ppt_x"/>
                                          </p:val>
                                        </p:tav>
                                      </p:tavLst>
                                    </p:anim>
                                    <p:anim calcmode="lin" valueType="num">
                                      <p:cBhvr additive="base">
                                        <p:cTn id="12" dur="60000" fill="hold"/>
                                        <p:tgtEl>
                                          <p:spTgt spid="19"/>
                                        </p:tgtEl>
                                        <p:attrNameLst>
                                          <p:attrName>ppt_y</p:attrName>
                                        </p:attrNameLst>
                                      </p:cBhvr>
                                      <p:tavLst>
                                        <p:tav tm="0">
                                          <p:val>
                                            <p:strVal val="#ppt_y"/>
                                          </p:val>
                                        </p:tav>
                                        <p:tav tm="100000">
                                          <p:val>
                                            <p:strVal val="#ppt_y"/>
                                          </p:val>
                                        </p:tav>
                                      </p:tavLst>
                                    </p:anim>
                                  </p:childTnLst>
                                </p:cTn>
                              </p:par>
                              <p:par>
                                <p:cTn id="13" presetID="2" presetClass="entr" presetSubtype="2" repeatCount="indefinite"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80000" fill="hold"/>
                                        <p:tgtEl>
                                          <p:spTgt spid="21"/>
                                        </p:tgtEl>
                                        <p:attrNameLst>
                                          <p:attrName>ppt_x</p:attrName>
                                        </p:attrNameLst>
                                      </p:cBhvr>
                                      <p:tavLst>
                                        <p:tav tm="0">
                                          <p:val>
                                            <p:strVal val="1+#ppt_w/2"/>
                                          </p:val>
                                        </p:tav>
                                        <p:tav tm="100000">
                                          <p:val>
                                            <p:strVal val="#ppt_x"/>
                                          </p:val>
                                        </p:tav>
                                      </p:tavLst>
                                    </p:anim>
                                    <p:anim calcmode="lin" valueType="num">
                                      <p:cBhvr additive="base">
                                        <p:cTn id="16" dur="80000" fill="hold"/>
                                        <p:tgtEl>
                                          <p:spTgt spid="21"/>
                                        </p:tgtEl>
                                        <p:attrNameLst>
                                          <p:attrName>ppt_y</p:attrName>
                                        </p:attrNameLst>
                                      </p:cBhvr>
                                      <p:tavLst>
                                        <p:tav tm="0">
                                          <p:val>
                                            <p:strVal val="#ppt_y"/>
                                          </p:val>
                                        </p:tav>
                                        <p:tav tm="100000">
                                          <p:val>
                                            <p:strVal val="#ppt_y"/>
                                          </p:val>
                                        </p:tav>
                                      </p:tavLst>
                                    </p:anim>
                                  </p:childTnLst>
                                </p:cTn>
                              </p:par>
                              <p:par>
                                <p:cTn id="17" presetID="2" presetClass="exit" presetSubtype="8" fill="hold" nodeType="withEffect">
                                  <p:stCondLst>
                                    <p:cond delay="0"/>
                                  </p:stCondLst>
                                  <p:childTnLst>
                                    <p:anim calcmode="lin" valueType="num">
                                      <p:cBhvr additive="base">
                                        <p:cTn id="18" dur="20000"/>
                                        <p:tgtEl>
                                          <p:spTgt spid="23"/>
                                        </p:tgtEl>
                                        <p:attrNameLst>
                                          <p:attrName>ppt_x</p:attrName>
                                        </p:attrNameLst>
                                      </p:cBhvr>
                                      <p:tavLst>
                                        <p:tav tm="0">
                                          <p:val>
                                            <p:strVal val="ppt_x"/>
                                          </p:val>
                                        </p:tav>
                                        <p:tav tm="100000">
                                          <p:val>
                                            <p:strVal val="0-ppt_w/2"/>
                                          </p:val>
                                        </p:tav>
                                      </p:tavLst>
                                    </p:anim>
                                    <p:anim calcmode="lin" valueType="num">
                                      <p:cBhvr additive="base">
                                        <p:cTn id="19" dur="20000"/>
                                        <p:tgtEl>
                                          <p:spTgt spid="23"/>
                                        </p:tgtEl>
                                        <p:attrNameLst>
                                          <p:attrName>ppt_y</p:attrName>
                                        </p:attrNameLst>
                                      </p:cBhvr>
                                      <p:tavLst>
                                        <p:tav tm="0">
                                          <p:val>
                                            <p:strVal val="ppt_y"/>
                                          </p:val>
                                        </p:tav>
                                        <p:tav tm="100000">
                                          <p:val>
                                            <p:strVal val="ppt_y"/>
                                          </p:val>
                                        </p:tav>
                                      </p:tavLst>
                                    </p:anim>
                                    <p:set>
                                      <p:cBhvr>
                                        <p:cTn id="20" dur="1" fill="hold">
                                          <p:stCondLst>
                                            <p:cond delay="19999"/>
                                          </p:stCondLst>
                                        </p:cTn>
                                        <p:tgtEl>
                                          <p:spTgt spid="23"/>
                                        </p:tgtEl>
                                        <p:attrNameLst>
                                          <p:attrName>style.visibility</p:attrName>
                                        </p:attrNameLst>
                                      </p:cBhvr>
                                      <p:to>
                                        <p:strVal val="hidden"/>
                                      </p:to>
                                    </p:set>
                                  </p:childTnLst>
                                </p:cTn>
                              </p:par>
                              <p:par>
                                <p:cTn id="21" presetID="2" presetClass="exit" presetSubtype="8" fill="hold" nodeType="withEffect">
                                  <p:stCondLst>
                                    <p:cond delay="0"/>
                                  </p:stCondLst>
                                  <p:childTnLst>
                                    <p:anim calcmode="lin" valueType="num">
                                      <p:cBhvr additive="base">
                                        <p:cTn id="22" dur="15000"/>
                                        <p:tgtEl>
                                          <p:spTgt spid="22"/>
                                        </p:tgtEl>
                                        <p:attrNameLst>
                                          <p:attrName>ppt_x</p:attrName>
                                        </p:attrNameLst>
                                      </p:cBhvr>
                                      <p:tavLst>
                                        <p:tav tm="0">
                                          <p:val>
                                            <p:strVal val="ppt_x"/>
                                          </p:val>
                                        </p:tav>
                                        <p:tav tm="100000">
                                          <p:val>
                                            <p:strVal val="0-ppt_w/2"/>
                                          </p:val>
                                        </p:tav>
                                      </p:tavLst>
                                    </p:anim>
                                    <p:anim calcmode="lin" valueType="num">
                                      <p:cBhvr additive="base">
                                        <p:cTn id="23" dur="15000"/>
                                        <p:tgtEl>
                                          <p:spTgt spid="22"/>
                                        </p:tgtEl>
                                        <p:attrNameLst>
                                          <p:attrName>ppt_y</p:attrName>
                                        </p:attrNameLst>
                                      </p:cBhvr>
                                      <p:tavLst>
                                        <p:tav tm="0">
                                          <p:val>
                                            <p:strVal val="ppt_y"/>
                                          </p:val>
                                        </p:tav>
                                        <p:tav tm="100000">
                                          <p:val>
                                            <p:strVal val="ppt_y"/>
                                          </p:val>
                                        </p:tav>
                                      </p:tavLst>
                                    </p:anim>
                                    <p:set>
                                      <p:cBhvr>
                                        <p:cTn id="24" dur="1" fill="hold">
                                          <p:stCondLst>
                                            <p:cond delay="14999"/>
                                          </p:stCondLst>
                                        </p:cTn>
                                        <p:tgtEl>
                                          <p:spTgt spid="22"/>
                                        </p:tgtEl>
                                        <p:attrNameLst>
                                          <p:attrName>style.visibility</p:attrName>
                                        </p:attrNameLst>
                                      </p:cBhvr>
                                      <p:to>
                                        <p:strVal val="hidden"/>
                                      </p:to>
                                    </p:set>
                                  </p:childTnLst>
                                </p:cTn>
                              </p:par>
                              <p:par>
                                <p:cTn id="25" presetID="2" presetClass="exit" presetSubtype="8" fill="hold" nodeType="withEffect">
                                  <p:stCondLst>
                                    <p:cond delay="0"/>
                                  </p:stCondLst>
                                  <p:childTnLst>
                                    <p:anim calcmode="lin" valueType="num">
                                      <p:cBhvr additive="base">
                                        <p:cTn id="26" dur="25000"/>
                                        <p:tgtEl>
                                          <p:spTgt spid="24"/>
                                        </p:tgtEl>
                                        <p:attrNameLst>
                                          <p:attrName>ppt_x</p:attrName>
                                        </p:attrNameLst>
                                      </p:cBhvr>
                                      <p:tavLst>
                                        <p:tav tm="0">
                                          <p:val>
                                            <p:strVal val="ppt_x"/>
                                          </p:val>
                                        </p:tav>
                                        <p:tav tm="100000">
                                          <p:val>
                                            <p:strVal val="0-ppt_w/2"/>
                                          </p:val>
                                        </p:tav>
                                      </p:tavLst>
                                    </p:anim>
                                    <p:anim calcmode="lin" valueType="num">
                                      <p:cBhvr additive="base">
                                        <p:cTn id="27" dur="25000"/>
                                        <p:tgtEl>
                                          <p:spTgt spid="24"/>
                                        </p:tgtEl>
                                        <p:attrNameLst>
                                          <p:attrName>ppt_y</p:attrName>
                                        </p:attrNameLst>
                                      </p:cBhvr>
                                      <p:tavLst>
                                        <p:tav tm="0">
                                          <p:val>
                                            <p:strVal val="ppt_y"/>
                                          </p:val>
                                        </p:tav>
                                        <p:tav tm="100000">
                                          <p:val>
                                            <p:strVal val="ppt_y"/>
                                          </p:val>
                                        </p:tav>
                                      </p:tavLst>
                                    </p:anim>
                                    <p:set>
                                      <p:cBhvr>
                                        <p:cTn id="28" dur="1" fill="hold">
                                          <p:stCondLst>
                                            <p:cond delay="24999"/>
                                          </p:stCondLst>
                                        </p:cTn>
                                        <p:tgtEl>
                                          <p:spTgt spid="2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additive="base">
                                        <p:cTn id="33" dur="500" fill="hold"/>
                                        <p:tgtEl>
                                          <p:spTgt spid="2"/>
                                        </p:tgtEl>
                                        <p:attrNameLst>
                                          <p:attrName>ppt_x</p:attrName>
                                        </p:attrNameLst>
                                      </p:cBhvr>
                                      <p:tavLst>
                                        <p:tav tm="0">
                                          <p:val>
                                            <p:strVal val="#ppt_x"/>
                                          </p:val>
                                        </p:tav>
                                        <p:tav tm="100000">
                                          <p:val>
                                            <p:strVal val="#ppt_x"/>
                                          </p:val>
                                        </p:tav>
                                      </p:tavLst>
                                    </p:anim>
                                    <p:anim calcmode="lin" valueType="num">
                                      <p:cBhvr additive="base">
                                        <p:cTn id="34" dur="500" fill="hold"/>
                                        <p:tgtEl>
                                          <p:spTgt spid="2"/>
                                        </p:tgtEl>
                                        <p:attrNameLst>
                                          <p:attrName>ppt_y</p:attrName>
                                        </p:attrNameLst>
                                      </p:cBhvr>
                                      <p:tavLst>
                                        <p:tav tm="0">
                                          <p:val>
                                            <p:strVal val="1+#ppt_h/2"/>
                                          </p:val>
                                        </p:tav>
                                        <p:tav tm="100000">
                                          <p:val>
                                            <p:strVal val="#ppt_y"/>
                                          </p:val>
                                        </p:tav>
                                      </p:tavLst>
                                    </p:anim>
                                  </p:childTnLst>
                                </p:cTn>
                              </p:par>
                              <p:par>
                                <p:cTn id="35" presetID="1" presetClass="entr" presetSubtype="0" fill="hold" grpId="0" nodeType="withEffect">
                                  <p:stCondLst>
                                    <p:cond delay="500"/>
                                  </p:stCondLst>
                                  <p:childTnLst>
                                    <p:set>
                                      <p:cBhvr>
                                        <p:cTn id="36" dur="1" fill="hold">
                                          <p:stCondLst>
                                            <p:cond delay="0"/>
                                          </p:stCondLst>
                                        </p:cTn>
                                        <p:tgtEl>
                                          <p:spTgt spid="27"/>
                                        </p:tgtEl>
                                        <p:attrNameLst>
                                          <p:attrName>style.visibility</p:attrName>
                                        </p:attrNameLst>
                                      </p:cBhvr>
                                      <p:to>
                                        <p:strVal val="visible"/>
                                      </p:to>
                                    </p:set>
                                  </p:childTnLst>
                                </p:cTn>
                              </p:par>
                              <p:par>
                                <p:cTn id="37" presetID="22" presetClass="exit" presetSubtype="4" fill="hold" grpId="1" nodeType="withEffect">
                                  <p:stCondLst>
                                    <p:cond delay="500"/>
                                  </p:stCondLst>
                                  <p:childTnLst>
                                    <p:animEffect transition="out" filter="wipe(down)">
                                      <p:cBhvr>
                                        <p:cTn id="38" dur="2000"/>
                                        <p:tgtEl>
                                          <p:spTgt spid="2"/>
                                        </p:tgtEl>
                                      </p:cBhvr>
                                    </p:animEffect>
                                    <p:set>
                                      <p:cBhvr>
                                        <p:cTn id="39" dur="1" fill="hold">
                                          <p:stCondLst>
                                            <p:cond delay="1999"/>
                                          </p:stCondLst>
                                        </p:cTn>
                                        <p:tgtEl>
                                          <p:spTgt spid="2"/>
                                        </p:tgtEl>
                                        <p:attrNameLst>
                                          <p:attrName>style.visibility</p:attrName>
                                        </p:attrNameLst>
                                      </p:cBhvr>
                                      <p:to>
                                        <p:strVal val="hidden"/>
                                      </p:to>
                                    </p:set>
                                  </p:childTnLst>
                                </p:cTn>
                              </p:par>
                              <p:par>
                                <p:cTn id="40" presetID="16" presetClass="entr" presetSubtype="37" fill="hold" grpId="0" nodeType="withEffect">
                                  <p:stCondLst>
                                    <p:cond delay="1000"/>
                                  </p:stCondLst>
                                  <p:childTnLst>
                                    <p:set>
                                      <p:cBhvr>
                                        <p:cTn id="41" dur="1" fill="hold">
                                          <p:stCondLst>
                                            <p:cond delay="0"/>
                                          </p:stCondLst>
                                        </p:cTn>
                                        <p:tgtEl>
                                          <p:spTgt spid="28"/>
                                        </p:tgtEl>
                                        <p:attrNameLst>
                                          <p:attrName>style.visibility</p:attrName>
                                        </p:attrNameLst>
                                      </p:cBhvr>
                                      <p:to>
                                        <p:strVal val="visible"/>
                                      </p:to>
                                    </p:set>
                                    <p:animEffect transition="in" filter="barn(outVertical)">
                                      <p:cBhvr>
                                        <p:cTn id="42" dur="2000"/>
                                        <p:tgtEl>
                                          <p:spTgt spid="28"/>
                                        </p:tgtEl>
                                      </p:cBhvr>
                                    </p:animEffect>
                                  </p:childTnLst>
                                </p:cTn>
                              </p:par>
                              <p:par>
                                <p:cTn id="43" presetID="10" presetClass="entr" presetSubtype="0" fill="hold" grpId="0" nodeType="withEffect">
                                  <p:stCondLst>
                                    <p:cond delay="3000"/>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2000"/>
                                        <p:tgtEl>
                                          <p:spTgt spid="29"/>
                                        </p:tgtEl>
                                      </p:cBhvr>
                                    </p:animEffect>
                                  </p:childTnLst>
                                </p:cTn>
                              </p:par>
                              <p:par>
                                <p:cTn id="46" presetID="10" presetClass="entr" presetSubtype="0" fill="hold" grpId="0" nodeType="withEffect">
                                  <p:stCondLst>
                                    <p:cond delay="3000"/>
                                  </p:stCondLst>
                                  <p:childTnLst>
                                    <p:set>
                                      <p:cBhvr>
                                        <p:cTn id="47" dur="1" fill="hold">
                                          <p:stCondLst>
                                            <p:cond delay="0"/>
                                          </p:stCondLst>
                                        </p:cTn>
                                        <p:tgtEl>
                                          <p:spTgt spid="30"/>
                                        </p:tgtEl>
                                        <p:attrNameLst>
                                          <p:attrName>style.visibility</p:attrName>
                                        </p:attrNameLst>
                                      </p:cBhvr>
                                      <p:to>
                                        <p:strVal val="visible"/>
                                      </p:to>
                                    </p:set>
                                    <p:animEffect transition="in" filter="fade">
                                      <p:cBhvr>
                                        <p:cTn id="48" dur="2000"/>
                                        <p:tgtEl>
                                          <p:spTgt spid="30"/>
                                        </p:tgtEl>
                                      </p:cBhvr>
                                    </p:animEffect>
                                  </p:childTnLst>
                                </p:cTn>
                              </p:par>
                              <p:par>
                                <p:cTn id="49" presetID="10" presetClass="entr" presetSubtype="0" fill="hold" grpId="0" nodeType="withEffect">
                                  <p:stCondLst>
                                    <p:cond delay="3000"/>
                                  </p:stCondLst>
                                  <p:childTnLst>
                                    <p:set>
                                      <p:cBhvr>
                                        <p:cTn id="50" dur="1" fill="hold">
                                          <p:stCondLst>
                                            <p:cond delay="0"/>
                                          </p:stCondLst>
                                        </p:cTn>
                                        <p:tgtEl>
                                          <p:spTgt spid="31"/>
                                        </p:tgtEl>
                                        <p:attrNameLst>
                                          <p:attrName>style.visibility</p:attrName>
                                        </p:attrNameLst>
                                      </p:cBhvr>
                                      <p:to>
                                        <p:strVal val="visible"/>
                                      </p:to>
                                    </p:set>
                                    <p:animEffect transition="in" filter="fade">
                                      <p:cBhvr>
                                        <p:cTn id="51" dur="2000"/>
                                        <p:tgtEl>
                                          <p:spTgt spid="31"/>
                                        </p:tgtEl>
                                      </p:cBhvr>
                                    </p:animEffect>
                                  </p:childTnLst>
                                </p:cTn>
                              </p:par>
                              <p:par>
                                <p:cTn id="52" presetID="10" presetClass="entr" presetSubtype="0" fill="hold" grpId="0" nodeType="withEffect">
                                  <p:stCondLst>
                                    <p:cond delay="300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2000"/>
                                        <p:tgtEl>
                                          <p:spTgt spid="32"/>
                                        </p:tgtEl>
                                      </p:cBhvr>
                                    </p:animEffect>
                                  </p:childTnLst>
                                </p:cTn>
                              </p:par>
                              <p:par>
                                <p:cTn id="55" presetID="10" presetClass="entr" presetSubtype="0" fill="hold" grpId="0" nodeType="withEffect">
                                  <p:stCondLst>
                                    <p:cond delay="300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2000"/>
                                        <p:tgtEl>
                                          <p:spTgt spid="33"/>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xit" presetSubtype="2" fill="hold" grpId="1" nodeType="clickEffect">
                                  <p:stCondLst>
                                    <p:cond delay="0"/>
                                  </p:stCondLst>
                                  <p:childTnLst>
                                    <p:anim calcmode="lin" valueType="num">
                                      <p:cBhvr additive="base">
                                        <p:cTn id="61" dur="500"/>
                                        <p:tgtEl>
                                          <p:spTgt spid="33"/>
                                        </p:tgtEl>
                                        <p:attrNameLst>
                                          <p:attrName>ppt_x</p:attrName>
                                        </p:attrNameLst>
                                      </p:cBhvr>
                                      <p:tavLst>
                                        <p:tav tm="0">
                                          <p:val>
                                            <p:strVal val="ppt_x"/>
                                          </p:val>
                                        </p:tav>
                                        <p:tav tm="100000">
                                          <p:val>
                                            <p:strVal val="1+ppt_w/2"/>
                                          </p:val>
                                        </p:tav>
                                      </p:tavLst>
                                    </p:anim>
                                    <p:anim calcmode="lin" valueType="num">
                                      <p:cBhvr additive="base">
                                        <p:cTn id="62" dur="500"/>
                                        <p:tgtEl>
                                          <p:spTgt spid="33"/>
                                        </p:tgtEl>
                                        <p:attrNameLst>
                                          <p:attrName>ppt_y</p:attrName>
                                        </p:attrNameLst>
                                      </p:cBhvr>
                                      <p:tavLst>
                                        <p:tav tm="0">
                                          <p:val>
                                            <p:strVal val="ppt_y"/>
                                          </p:val>
                                        </p:tav>
                                        <p:tav tm="100000">
                                          <p:val>
                                            <p:strVal val="ppt_y"/>
                                          </p:val>
                                        </p:tav>
                                      </p:tavLst>
                                    </p:anim>
                                    <p:set>
                                      <p:cBhvr>
                                        <p:cTn id="63" dur="1" fill="hold">
                                          <p:stCondLst>
                                            <p:cond delay="499"/>
                                          </p:stCondLst>
                                        </p:cTn>
                                        <p:tgtEl>
                                          <p:spTgt spid="33"/>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10" presetClass="exit" presetSubtype="0" fill="hold" grpId="1" nodeType="clickEffect">
                                  <p:stCondLst>
                                    <p:cond delay="0"/>
                                  </p:stCondLst>
                                  <p:childTnLst>
                                    <p:animEffect transition="out" filter="fade">
                                      <p:cBhvr>
                                        <p:cTn id="67" dur="500"/>
                                        <p:tgtEl>
                                          <p:spTgt spid="31"/>
                                        </p:tgtEl>
                                      </p:cBhvr>
                                    </p:animEffect>
                                    <p:set>
                                      <p:cBhvr>
                                        <p:cTn id="68" dur="1" fill="hold">
                                          <p:stCondLst>
                                            <p:cond delay="499"/>
                                          </p:stCondLst>
                                        </p:cTn>
                                        <p:tgtEl>
                                          <p:spTgt spid="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27" grpId="0" animBg="1"/>
      <p:bldP spid="28" grpId="0" animBg="1"/>
      <p:bldP spid="29" grpId="0" animBg="1"/>
      <p:bldP spid="30" grpId="0" animBg="1"/>
      <p:bldP spid="31" grpId="0" animBg="1"/>
      <p:bldP spid="31" grpId="1" animBg="1"/>
      <p:bldP spid="32" grpId="0" animBg="1"/>
      <p:bldP spid="33" grpId="0" animBg="1"/>
      <p:bldP spid="33"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877" y="5934670"/>
            <a:ext cx="9144000" cy="923330"/>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REVISE everything we have learnt on the ‘schizophrenia’ topic.</a:t>
            </a:r>
          </a:p>
          <a:p>
            <a:pPr>
              <a:defRPr/>
            </a:pPr>
            <a:r>
              <a:rPr lang="en-GB" kern="0" dirty="0">
                <a:solidFill>
                  <a:srgbClr val="FFFFFF"/>
                </a:solidFill>
                <a:latin typeface="Comic Sans MS"/>
              </a:rPr>
              <a:t>To ensure you UNDERSTAND all key words, theories and research from the topic.</a:t>
            </a:r>
          </a:p>
        </p:txBody>
      </p:sp>
      <p:sp>
        <p:nvSpPr>
          <p:cNvPr id="3" name="Title 1"/>
          <p:cNvSpPr txBox="1">
            <a:spLocks/>
          </p:cNvSpPr>
          <p:nvPr/>
        </p:nvSpPr>
        <p:spPr>
          <a:xfrm>
            <a:off x="0" y="0"/>
            <a:ext cx="9098988" cy="548680"/>
          </a:xfrm>
          <a:prstGeom prst="rect">
            <a:avLst/>
          </a:prstGeom>
          <a:solidFill>
            <a:schemeClr val="bg1"/>
          </a:solidFill>
          <a:ln w="28575">
            <a:solidFill>
              <a:schemeClr val="tx1"/>
            </a:solidFill>
          </a:ln>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dirty="0" smtClean="0">
                <a:solidFill>
                  <a:prstClr val="black"/>
                </a:solidFill>
                <a:latin typeface="Comic Sans MS" panose="030F0702030302020204" pitchFamily="66" charset="0"/>
              </a:rPr>
              <a:t>B</a:t>
            </a:r>
            <a:r>
              <a:rPr lang="en-GB" sz="3600" b="1" dirty="0" smtClean="0">
                <a:solidFill>
                  <a:prstClr val="black"/>
                </a:solidFill>
                <a:latin typeface="Comic Sans MS" panose="030F0702030302020204" pitchFamily="66" charset="0"/>
              </a:rPr>
              <a:t>iological </a:t>
            </a:r>
            <a:r>
              <a:rPr lang="en-GB" sz="3600" dirty="0" smtClean="0">
                <a:solidFill>
                  <a:prstClr val="black"/>
                </a:solidFill>
                <a:latin typeface="Comic Sans MS" panose="030F0702030302020204" pitchFamily="66" charset="0"/>
              </a:rPr>
              <a:t>explanations of SZ…</a:t>
            </a:r>
            <a:endParaRPr lang="en-GB" sz="3600" dirty="0">
              <a:solidFill>
                <a:prstClr val="black"/>
              </a:solidFill>
              <a:latin typeface="Comic Sans MS" panose="030F0702030302020204" pitchFamily="66" charset="0"/>
            </a:endParaRPr>
          </a:p>
        </p:txBody>
      </p:sp>
      <p:grpSp>
        <p:nvGrpSpPr>
          <p:cNvPr id="5" name="Group 4"/>
          <p:cNvGrpSpPr/>
          <p:nvPr/>
        </p:nvGrpSpPr>
        <p:grpSpPr>
          <a:xfrm>
            <a:off x="305512" y="839294"/>
            <a:ext cx="3711160" cy="932252"/>
            <a:chOff x="13679" y="485863"/>
            <a:chExt cx="4104456" cy="635420"/>
          </a:xfrm>
        </p:grpSpPr>
        <p:sp>
          <p:nvSpPr>
            <p:cNvPr id="6" name="Rounded Rectangle 5"/>
            <p:cNvSpPr/>
            <p:nvPr/>
          </p:nvSpPr>
          <p:spPr>
            <a:xfrm>
              <a:off x="13679" y="485863"/>
              <a:ext cx="4104456" cy="635420"/>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GB" sz="3200" dirty="0">
                  <a:solidFill>
                    <a:schemeClr val="tx1"/>
                  </a:solidFill>
                </a:rPr>
                <a:t>G</a:t>
              </a:r>
              <a:r>
                <a:rPr lang="en-GB" sz="3200" dirty="0" smtClean="0">
                  <a:solidFill>
                    <a:schemeClr val="tx1"/>
                  </a:solidFill>
                </a:rPr>
                <a:t>enetic link</a:t>
              </a:r>
              <a:endParaRPr lang="en-GB" sz="3200" dirty="0">
                <a:solidFill>
                  <a:schemeClr val="tx1"/>
                </a:solidFill>
              </a:endParaRPr>
            </a:p>
          </p:txBody>
        </p:sp>
        <p:pic>
          <p:nvPicPr>
            <p:cNvPr id="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63417" y="536590"/>
              <a:ext cx="754718" cy="56603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8" name="TextBox 7"/>
          <p:cNvSpPr txBox="1"/>
          <p:nvPr/>
        </p:nvSpPr>
        <p:spPr>
          <a:xfrm>
            <a:off x="165644" y="2159821"/>
            <a:ext cx="4304603" cy="1815882"/>
          </a:xfrm>
          <a:prstGeom prst="rect">
            <a:avLst/>
          </a:prstGeom>
          <a:noFill/>
        </p:spPr>
        <p:txBody>
          <a:bodyPr wrap="square" rtlCol="0">
            <a:spAutoFit/>
          </a:bodyPr>
          <a:lstStyle/>
          <a:p>
            <a:r>
              <a:rPr lang="en-GB" sz="2800" dirty="0" smtClean="0">
                <a:latin typeface="Comic Sans MS" panose="030F0702030302020204" pitchFamily="66" charset="0"/>
              </a:rPr>
              <a:t>SZ’s is caused by underlying </a:t>
            </a:r>
            <a:r>
              <a:rPr lang="en-GB" sz="2800" b="1" dirty="0" smtClean="0">
                <a:latin typeface="Comic Sans MS" panose="030F0702030302020204" pitchFamily="66" charset="0"/>
              </a:rPr>
              <a:t>faulty genetics</a:t>
            </a:r>
            <a:r>
              <a:rPr lang="en-GB" sz="2800" dirty="0" smtClean="0">
                <a:latin typeface="Comic Sans MS" panose="030F0702030302020204" pitchFamily="66" charset="0"/>
              </a:rPr>
              <a:t>. Passed on through generations.</a:t>
            </a:r>
            <a:endParaRPr lang="en-GB" sz="2800" dirty="0">
              <a:latin typeface="Comic Sans MS" panose="030F0702030302020204" pitchFamily="66" charset="0"/>
            </a:endParaRPr>
          </a:p>
        </p:txBody>
      </p:sp>
      <p:sp>
        <p:nvSpPr>
          <p:cNvPr id="9" name="TextBox 8"/>
          <p:cNvSpPr txBox="1"/>
          <p:nvPr/>
        </p:nvSpPr>
        <p:spPr>
          <a:xfrm>
            <a:off x="4284667" y="1916832"/>
            <a:ext cx="4677086" cy="3046988"/>
          </a:xfrm>
          <a:prstGeom prst="rect">
            <a:avLst/>
          </a:prstGeom>
          <a:noFill/>
        </p:spPr>
        <p:txBody>
          <a:bodyPr wrap="square" rtlCol="0">
            <a:spAutoFit/>
          </a:bodyPr>
          <a:lstStyle/>
          <a:p>
            <a:r>
              <a:rPr lang="en-GB" sz="2400" b="1" dirty="0" smtClean="0">
                <a:latin typeface="Comic Sans MS" panose="030F0702030302020204" pitchFamily="66" charset="0"/>
              </a:rPr>
              <a:t>Excessive</a:t>
            </a:r>
            <a:r>
              <a:rPr lang="en-GB" sz="2400" dirty="0" smtClean="0">
                <a:latin typeface="Comic Sans MS" panose="030F0702030302020204" pitchFamily="66" charset="0"/>
              </a:rPr>
              <a:t> amounts of </a:t>
            </a:r>
            <a:r>
              <a:rPr lang="en-GB" sz="2400" b="1" dirty="0" smtClean="0">
                <a:latin typeface="Comic Sans MS" panose="030F0702030302020204" pitchFamily="66" charset="0"/>
              </a:rPr>
              <a:t>dopamine</a:t>
            </a:r>
            <a:r>
              <a:rPr lang="en-GB" sz="2400" dirty="0" smtClean="0">
                <a:latin typeface="Comic Sans MS" panose="030F0702030302020204" pitchFamily="66" charset="0"/>
              </a:rPr>
              <a:t> and an </a:t>
            </a:r>
            <a:r>
              <a:rPr lang="en-GB" sz="2400" b="1" dirty="0" smtClean="0">
                <a:latin typeface="Comic Sans MS" panose="030F0702030302020204" pitchFamily="66" charset="0"/>
              </a:rPr>
              <a:t>oversensitivity</a:t>
            </a:r>
            <a:r>
              <a:rPr lang="en-GB" sz="2400" dirty="0" smtClean="0">
                <a:latin typeface="Comic Sans MS" panose="030F0702030302020204" pitchFamily="66" charset="0"/>
              </a:rPr>
              <a:t> of the brain to dopamine causes SZ (messages from dopamine neurons – responsible for guiding attention and perception- fire too easily and too often).</a:t>
            </a:r>
            <a:endParaRPr lang="en-GB" sz="3200" dirty="0" smtClean="0">
              <a:latin typeface="Comic Sans MS" panose="030F0702030302020204" pitchFamily="66" charset="0"/>
            </a:endParaRPr>
          </a:p>
        </p:txBody>
      </p:sp>
      <p:grpSp>
        <p:nvGrpSpPr>
          <p:cNvPr id="10" name="Group 9"/>
          <p:cNvGrpSpPr/>
          <p:nvPr/>
        </p:nvGrpSpPr>
        <p:grpSpPr>
          <a:xfrm>
            <a:off x="4549494" y="839294"/>
            <a:ext cx="4454419" cy="904884"/>
            <a:chOff x="4549494" y="839294"/>
            <a:chExt cx="4454419" cy="904884"/>
          </a:xfrm>
        </p:grpSpPr>
        <p:sp>
          <p:nvSpPr>
            <p:cNvPr id="4" name="Rounded Rectangle 3"/>
            <p:cNvSpPr/>
            <p:nvPr/>
          </p:nvSpPr>
          <p:spPr>
            <a:xfrm>
              <a:off x="4549494" y="839294"/>
              <a:ext cx="4454419" cy="904884"/>
            </a:xfrm>
            <a:prstGeom prst="roundRect">
              <a:avLst/>
            </a:prstGeom>
          </p:spPr>
          <p:style>
            <a:lnRef idx="1">
              <a:schemeClr val="dk1"/>
            </a:lnRef>
            <a:fillRef idx="3">
              <a:schemeClr val="dk1"/>
            </a:fillRef>
            <a:effectRef idx="2">
              <a:schemeClr val="dk1"/>
            </a:effectRef>
            <a:fontRef idx="minor">
              <a:schemeClr val="lt1"/>
            </a:fontRef>
          </p:style>
          <p:txBody>
            <a:bodyPr rtlCol="0" anchor="ctr"/>
            <a:lstStyle/>
            <a:p>
              <a:r>
                <a:rPr lang="en-GB" sz="2800" dirty="0" smtClean="0">
                  <a:solidFill>
                    <a:srgbClr val="FFC000"/>
                  </a:solidFill>
                </a:rPr>
                <a:t>‘The dopamine hypothesis’</a:t>
              </a:r>
              <a:endParaRPr lang="en-GB" sz="2800" dirty="0">
                <a:solidFill>
                  <a:srgbClr val="FFC000"/>
                </a:solidFill>
              </a:endParaRP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2647" y="1291736"/>
              <a:ext cx="412341" cy="317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4058350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877" y="5934670"/>
            <a:ext cx="9144000" cy="923330"/>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REVISE everything we have learnt on the ‘schizophrenia’ topic.</a:t>
            </a:r>
          </a:p>
          <a:p>
            <a:pPr>
              <a:defRPr/>
            </a:pPr>
            <a:r>
              <a:rPr lang="en-GB" kern="0" dirty="0">
                <a:solidFill>
                  <a:srgbClr val="FFFFFF"/>
                </a:solidFill>
                <a:latin typeface="Comic Sans MS"/>
              </a:rPr>
              <a:t>To ensure you UNDERSTAND all key words, theories and research from the topic.</a:t>
            </a:r>
          </a:p>
        </p:txBody>
      </p:sp>
      <p:sp>
        <p:nvSpPr>
          <p:cNvPr id="6" name="Title 1"/>
          <p:cNvSpPr txBox="1">
            <a:spLocks/>
          </p:cNvSpPr>
          <p:nvPr/>
        </p:nvSpPr>
        <p:spPr>
          <a:xfrm>
            <a:off x="0" y="0"/>
            <a:ext cx="9098988" cy="548680"/>
          </a:xfrm>
          <a:prstGeom prst="rect">
            <a:avLst/>
          </a:prstGeom>
          <a:solidFill>
            <a:schemeClr val="bg1"/>
          </a:solidFill>
          <a:ln w="28575">
            <a:solidFill>
              <a:schemeClr val="tx1"/>
            </a:solidFill>
          </a:ln>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dirty="0" smtClean="0">
                <a:solidFill>
                  <a:prstClr val="black"/>
                </a:solidFill>
                <a:latin typeface="Comic Sans MS" panose="030F0702030302020204" pitchFamily="66" charset="0"/>
              </a:rPr>
              <a:t>Evidence for </a:t>
            </a:r>
            <a:r>
              <a:rPr lang="en-GB" sz="3600" b="1" dirty="0" smtClean="0">
                <a:solidFill>
                  <a:prstClr val="black"/>
                </a:solidFill>
                <a:latin typeface="Comic Sans MS" panose="030F0702030302020204" pitchFamily="66" charset="0"/>
              </a:rPr>
              <a:t>biological </a:t>
            </a:r>
            <a:r>
              <a:rPr lang="en-GB" sz="3600" dirty="0" smtClean="0">
                <a:solidFill>
                  <a:prstClr val="black"/>
                </a:solidFill>
                <a:latin typeface="Comic Sans MS" panose="030F0702030302020204" pitchFamily="66" charset="0"/>
              </a:rPr>
              <a:t>explanations of SZ…</a:t>
            </a:r>
            <a:endParaRPr lang="en-GB" sz="3600" dirty="0">
              <a:solidFill>
                <a:prstClr val="black"/>
              </a:solidFill>
              <a:latin typeface="Comic Sans MS" panose="030F0702030302020204" pitchFamily="66" charset="0"/>
            </a:endParaRPr>
          </a:p>
        </p:txBody>
      </p:sp>
      <p:sp>
        <p:nvSpPr>
          <p:cNvPr id="8" name="Rounded Rectangle 7"/>
          <p:cNvSpPr/>
          <p:nvPr/>
        </p:nvSpPr>
        <p:spPr>
          <a:xfrm>
            <a:off x="4510069" y="462529"/>
            <a:ext cx="4454419" cy="674792"/>
          </a:xfrm>
          <a:prstGeom prst="round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GB" sz="2800" dirty="0" smtClean="0">
                <a:solidFill>
                  <a:srgbClr val="FFC000"/>
                </a:solidFill>
              </a:rPr>
              <a:t>‘The dopamine hypothesis’</a:t>
            </a:r>
            <a:endParaRPr lang="en-GB" sz="2800" dirty="0">
              <a:solidFill>
                <a:srgbClr val="FFC000"/>
              </a:solidFill>
            </a:endParaRPr>
          </a:p>
        </p:txBody>
      </p:sp>
      <p:sp>
        <p:nvSpPr>
          <p:cNvPr id="9" name="Rectangle 8"/>
          <p:cNvSpPr/>
          <p:nvPr/>
        </p:nvSpPr>
        <p:spPr>
          <a:xfrm>
            <a:off x="107504" y="1137321"/>
            <a:ext cx="4608512" cy="4667943"/>
          </a:xfrm>
          <a:prstGeom prst="rect">
            <a:avLst/>
          </a:prstGeom>
          <a:solidFill>
            <a:srgbClr val="FFC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u="sng" dirty="0" err="1" smtClean="0">
                <a:solidFill>
                  <a:srgbClr val="002060"/>
                </a:solidFill>
                <a:latin typeface="Comic Sans MS" panose="030F0702030302020204" pitchFamily="66" charset="0"/>
              </a:rPr>
              <a:t>Gottesman</a:t>
            </a:r>
            <a:r>
              <a:rPr lang="en-GB" sz="1600" b="1" u="sng" dirty="0" smtClean="0">
                <a:solidFill>
                  <a:srgbClr val="002060"/>
                </a:solidFill>
                <a:latin typeface="Comic Sans MS" panose="030F0702030302020204" pitchFamily="66" charset="0"/>
              </a:rPr>
              <a:t> (1991) </a:t>
            </a:r>
            <a:r>
              <a:rPr lang="en-GB" sz="1600" dirty="0" smtClean="0">
                <a:solidFill>
                  <a:srgbClr val="002060"/>
                </a:solidFill>
                <a:latin typeface="Comic Sans MS" panose="030F0702030302020204" pitchFamily="66" charset="0"/>
              </a:rPr>
              <a:t>– </a:t>
            </a:r>
            <a:r>
              <a:rPr lang="en-GB" i="1" dirty="0" smtClean="0">
                <a:solidFill>
                  <a:srgbClr val="002060"/>
                </a:solidFill>
                <a:latin typeface="Comic Sans MS" panose="030F0702030302020204" pitchFamily="66" charset="0"/>
              </a:rPr>
              <a:t>Family study </a:t>
            </a:r>
            <a:r>
              <a:rPr lang="en-GB" sz="1600" dirty="0" smtClean="0">
                <a:solidFill>
                  <a:srgbClr val="002060"/>
                </a:solidFill>
                <a:latin typeface="Comic Sans MS" panose="030F0702030302020204" pitchFamily="66" charset="0"/>
              </a:rPr>
              <a:t>(Closer the relative, higher the concordance).</a:t>
            </a:r>
          </a:p>
          <a:p>
            <a:pPr algn="ctr"/>
            <a:r>
              <a:rPr lang="en-GB" sz="1600" dirty="0" smtClean="0">
                <a:solidFill>
                  <a:srgbClr val="C00000"/>
                </a:solidFill>
                <a:latin typeface="Comic Sans MS" panose="030F0702030302020204" pitchFamily="66" charset="0"/>
              </a:rPr>
              <a:t>- Similar family and rearing environment, Correlational study, Retrospective, MZ not 100%, Variations in findings </a:t>
            </a:r>
            <a:r>
              <a:rPr lang="en-GB" sz="1600" dirty="0" err="1" smtClean="0">
                <a:solidFill>
                  <a:srgbClr val="C00000"/>
                </a:solidFill>
                <a:latin typeface="Comic Sans MS" panose="030F0702030302020204" pitchFamily="66" charset="0"/>
              </a:rPr>
              <a:t>Cardno</a:t>
            </a:r>
            <a:r>
              <a:rPr lang="en-GB" sz="1600" dirty="0" smtClean="0">
                <a:solidFill>
                  <a:srgbClr val="C00000"/>
                </a:solidFill>
                <a:latin typeface="Comic Sans MS" panose="030F0702030302020204" pitchFamily="66" charset="0"/>
              </a:rPr>
              <a:t> (2002) 26.5% MZ and 0% for DZ</a:t>
            </a:r>
          </a:p>
          <a:p>
            <a:pPr algn="ctr"/>
            <a:r>
              <a:rPr lang="en-GB" sz="1600" b="1" u="sng" dirty="0" err="1" smtClean="0">
                <a:solidFill>
                  <a:srgbClr val="002060"/>
                </a:solidFill>
                <a:latin typeface="Comic Sans MS" panose="030F0702030302020204" pitchFamily="66" charset="0"/>
              </a:rPr>
              <a:t>Tienari</a:t>
            </a:r>
            <a:r>
              <a:rPr lang="en-GB" sz="1600" b="1" u="sng" dirty="0" smtClean="0">
                <a:solidFill>
                  <a:srgbClr val="002060"/>
                </a:solidFill>
                <a:latin typeface="Comic Sans MS" panose="030F0702030302020204" pitchFamily="66" charset="0"/>
              </a:rPr>
              <a:t> (2000) – </a:t>
            </a:r>
            <a:r>
              <a:rPr lang="en-GB" i="1" dirty="0" smtClean="0">
                <a:solidFill>
                  <a:srgbClr val="002060"/>
                </a:solidFill>
                <a:latin typeface="Comic Sans MS" panose="030F0702030302020204" pitchFamily="66" charset="0"/>
              </a:rPr>
              <a:t>Adoption study </a:t>
            </a:r>
            <a:r>
              <a:rPr lang="en-GB" sz="1600" dirty="0" smtClean="0">
                <a:solidFill>
                  <a:srgbClr val="002060"/>
                </a:solidFill>
                <a:latin typeface="Comic Sans MS" panose="030F0702030302020204" pitchFamily="66" charset="0"/>
              </a:rPr>
              <a:t>(Finland 6.7% bio. mothers vs 2% non-bio mothers).</a:t>
            </a:r>
          </a:p>
          <a:p>
            <a:pPr algn="ctr"/>
            <a:r>
              <a:rPr lang="en-GB" sz="1600" dirty="0" smtClean="0">
                <a:solidFill>
                  <a:srgbClr val="C00000"/>
                </a:solidFill>
                <a:latin typeface="Comic Sans MS" panose="030F0702030302020204" pitchFamily="66" charset="0"/>
              </a:rPr>
              <a:t>Wahlberg et al (2000) re-examined data found strong interaction between genetic and environmental factors, Only children adopted into families with poor communication have been found to be at increased risk, </a:t>
            </a:r>
            <a:r>
              <a:rPr lang="en-GB" sz="1600" dirty="0" err="1" smtClean="0">
                <a:solidFill>
                  <a:srgbClr val="C00000"/>
                </a:solidFill>
                <a:latin typeface="Comic Sans MS" panose="030F0702030302020204" pitchFamily="66" charset="0"/>
              </a:rPr>
              <a:t>Schizo</a:t>
            </a:r>
            <a:r>
              <a:rPr lang="en-GB" sz="1600" dirty="0" smtClean="0">
                <a:solidFill>
                  <a:srgbClr val="C00000"/>
                </a:solidFill>
                <a:latin typeface="Comic Sans MS" panose="030F0702030302020204" pitchFamily="66" charset="0"/>
              </a:rPr>
              <a:t>-spectrum disorder included in original study – if not included no significant results.</a:t>
            </a:r>
          </a:p>
          <a:p>
            <a:pPr algn="ctr"/>
            <a:r>
              <a:rPr lang="en-GB" sz="1600" b="1" u="sng" dirty="0" smtClean="0">
                <a:solidFill>
                  <a:srgbClr val="002060"/>
                </a:solidFill>
                <a:latin typeface="Comic Sans MS" panose="030F0702030302020204" pitchFamily="66" charset="0"/>
              </a:rPr>
              <a:t>Joseph (2004) </a:t>
            </a:r>
            <a:r>
              <a:rPr lang="en-GB" sz="1600" dirty="0" smtClean="0">
                <a:solidFill>
                  <a:srgbClr val="002060"/>
                </a:solidFill>
                <a:latin typeface="Comic Sans MS" panose="030F0702030302020204" pitchFamily="66" charset="0"/>
              </a:rPr>
              <a:t>– </a:t>
            </a:r>
            <a:r>
              <a:rPr lang="en-GB" i="1" dirty="0" smtClean="0">
                <a:solidFill>
                  <a:srgbClr val="002060"/>
                </a:solidFill>
                <a:latin typeface="Comic Sans MS" panose="030F0702030302020204" pitchFamily="66" charset="0"/>
              </a:rPr>
              <a:t>Twin study </a:t>
            </a:r>
            <a:r>
              <a:rPr lang="en-GB" sz="1600" dirty="0" smtClean="0">
                <a:solidFill>
                  <a:srgbClr val="002060"/>
                </a:solidFill>
                <a:latin typeface="Comic Sans MS" panose="030F0702030302020204" pitchFamily="66" charset="0"/>
              </a:rPr>
              <a:t>(MZ 40% vs DZ 7%) </a:t>
            </a:r>
            <a:r>
              <a:rPr lang="en-GB" sz="1600" dirty="0" smtClean="0">
                <a:solidFill>
                  <a:srgbClr val="C00000"/>
                </a:solidFill>
                <a:latin typeface="Comic Sans MS" panose="030F0702030302020204" pitchFamily="66" charset="0"/>
              </a:rPr>
              <a:t>- MZ twins likely treated more similarly, not 100% concordance.</a:t>
            </a:r>
          </a:p>
        </p:txBody>
      </p:sp>
      <p:grpSp>
        <p:nvGrpSpPr>
          <p:cNvPr id="10" name="Group 9"/>
          <p:cNvGrpSpPr/>
          <p:nvPr/>
        </p:nvGrpSpPr>
        <p:grpSpPr>
          <a:xfrm>
            <a:off x="103281" y="501900"/>
            <a:ext cx="4104456" cy="635420"/>
            <a:chOff x="103281" y="501900"/>
            <a:chExt cx="4104456" cy="635420"/>
          </a:xfrm>
        </p:grpSpPr>
        <p:sp>
          <p:nvSpPr>
            <p:cNvPr id="7" name="Rounded Rectangle 6"/>
            <p:cNvSpPr/>
            <p:nvPr/>
          </p:nvSpPr>
          <p:spPr>
            <a:xfrm>
              <a:off x="103281" y="501900"/>
              <a:ext cx="4104456" cy="635420"/>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GB" sz="3200" dirty="0">
                  <a:solidFill>
                    <a:schemeClr val="tx1"/>
                  </a:solidFill>
                </a:rPr>
                <a:t>G</a:t>
              </a:r>
              <a:r>
                <a:rPr lang="en-GB" sz="3200" dirty="0" smtClean="0">
                  <a:solidFill>
                    <a:schemeClr val="tx1"/>
                  </a:solidFill>
                </a:rPr>
                <a:t>enetic link</a:t>
              </a:r>
              <a:endParaRPr lang="en-GB" sz="3200" dirty="0">
                <a:solidFill>
                  <a:schemeClr val="tx1"/>
                </a:solidFill>
              </a:endParaRPr>
            </a:p>
          </p:txBody>
        </p:sp>
        <p:pic>
          <p:nvPicPr>
            <p:cNvPr id="717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63417" y="536590"/>
              <a:ext cx="754718" cy="56603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3" name="Rectangle 12"/>
          <p:cNvSpPr/>
          <p:nvPr/>
        </p:nvSpPr>
        <p:spPr>
          <a:xfrm>
            <a:off x="4716016" y="1137321"/>
            <a:ext cx="4325518" cy="4667943"/>
          </a:xfrm>
          <a:prstGeom prst="rect">
            <a:avLst/>
          </a:prstGeom>
          <a:solidFill>
            <a:srgbClr val="FFC00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 typeface="Wingdings" panose="05000000000000000000" pitchFamily="2" charset="2"/>
              <a:buChar char="§"/>
            </a:pPr>
            <a:r>
              <a:rPr lang="en-GB" sz="1900" b="1" dirty="0" smtClean="0">
                <a:solidFill>
                  <a:schemeClr val="tx1"/>
                </a:solidFill>
                <a:latin typeface="Comic Sans MS" panose="030F0702030302020204" pitchFamily="66" charset="0"/>
              </a:rPr>
              <a:t>Post mortems </a:t>
            </a:r>
            <a:r>
              <a:rPr lang="en-GB" sz="1900" dirty="0" smtClean="0">
                <a:solidFill>
                  <a:schemeClr val="tx1"/>
                </a:solidFill>
                <a:latin typeface="Comic Sans MS" panose="030F0702030302020204" pitchFamily="66" charset="0"/>
              </a:rPr>
              <a:t>of SZ patients show an increase of dopamine in parts of the brain. </a:t>
            </a:r>
            <a:r>
              <a:rPr lang="en-GB" sz="1900" b="1" dirty="0" smtClean="0">
                <a:solidFill>
                  <a:schemeClr val="tx1"/>
                </a:solidFill>
                <a:latin typeface="Comic Sans MS" panose="030F0702030302020204" pitchFamily="66" charset="0"/>
              </a:rPr>
              <a:t>(</a:t>
            </a:r>
            <a:r>
              <a:rPr lang="en-GB" sz="1900" b="1" dirty="0" err="1" smtClean="0">
                <a:solidFill>
                  <a:schemeClr val="tx1"/>
                </a:solidFill>
                <a:latin typeface="Comic Sans MS" panose="030F0702030302020204" pitchFamily="66" charset="0"/>
              </a:rPr>
              <a:t>Seeman</a:t>
            </a:r>
            <a:r>
              <a:rPr lang="en-GB" sz="1900" b="1" dirty="0" smtClean="0">
                <a:solidFill>
                  <a:schemeClr val="tx1"/>
                </a:solidFill>
                <a:latin typeface="Comic Sans MS" panose="030F0702030302020204" pitchFamily="66" charset="0"/>
              </a:rPr>
              <a:t> 1987)</a:t>
            </a:r>
          </a:p>
          <a:p>
            <a:pPr marL="285750" indent="-285750" algn="ctr">
              <a:buFont typeface="Wingdings" panose="05000000000000000000" pitchFamily="2" charset="2"/>
              <a:buChar char="§"/>
            </a:pPr>
            <a:r>
              <a:rPr lang="en-GB" sz="1900" b="1" dirty="0" smtClean="0">
                <a:solidFill>
                  <a:schemeClr val="tx1"/>
                </a:solidFill>
                <a:latin typeface="Comic Sans MS" panose="030F0702030302020204" pitchFamily="66" charset="0"/>
              </a:rPr>
              <a:t>Anti-psychotic drugs </a:t>
            </a:r>
            <a:r>
              <a:rPr lang="en-GB" sz="1900" dirty="0" smtClean="0">
                <a:solidFill>
                  <a:schemeClr val="tx1"/>
                </a:solidFill>
                <a:latin typeface="Comic Sans MS" panose="030F0702030302020204" pitchFamily="66" charset="0"/>
              </a:rPr>
              <a:t>(block dopamine) reduce SZ </a:t>
            </a:r>
            <a:r>
              <a:rPr lang="en-GB" sz="1900" b="1" dirty="0" smtClean="0">
                <a:solidFill>
                  <a:schemeClr val="tx1"/>
                </a:solidFill>
                <a:latin typeface="Comic Sans MS" panose="030F0702030302020204" pitchFamily="66" charset="0"/>
              </a:rPr>
              <a:t>(Barlow &amp; Durand, 1995) </a:t>
            </a:r>
            <a:r>
              <a:rPr lang="en-GB" sz="1900" dirty="0" smtClean="0">
                <a:solidFill>
                  <a:schemeClr val="tx1"/>
                </a:solidFill>
                <a:latin typeface="Comic Sans MS" panose="030F0702030302020204" pitchFamily="66" charset="0"/>
              </a:rPr>
              <a:t>and</a:t>
            </a:r>
            <a:r>
              <a:rPr lang="en-GB" sz="1900" b="1" dirty="0" smtClean="0">
                <a:solidFill>
                  <a:schemeClr val="tx1"/>
                </a:solidFill>
                <a:latin typeface="Comic Sans MS" panose="030F0702030302020204" pitchFamily="66" charset="0"/>
              </a:rPr>
              <a:t> </a:t>
            </a:r>
            <a:r>
              <a:rPr lang="en-GB" sz="1900" dirty="0" smtClean="0">
                <a:solidFill>
                  <a:schemeClr val="tx1"/>
                </a:solidFill>
                <a:latin typeface="Comic Sans MS" panose="030F0702030302020204" pitchFamily="66" charset="0"/>
              </a:rPr>
              <a:t>prevent relapses </a:t>
            </a:r>
            <a:r>
              <a:rPr lang="en-GB" sz="1900" b="1" dirty="0" smtClean="0">
                <a:solidFill>
                  <a:schemeClr val="tx1"/>
                </a:solidFill>
                <a:latin typeface="Comic Sans MS" panose="030F0702030302020204" pitchFamily="66" charset="0"/>
              </a:rPr>
              <a:t>(Davis et al 1980).</a:t>
            </a:r>
          </a:p>
          <a:p>
            <a:pPr marL="285750" indent="-285750" algn="ctr">
              <a:buFont typeface="Wingdings" panose="05000000000000000000" pitchFamily="2" charset="2"/>
              <a:buChar char="§"/>
            </a:pPr>
            <a:r>
              <a:rPr lang="en-GB" sz="1900" b="1" dirty="0" smtClean="0">
                <a:solidFill>
                  <a:schemeClr val="tx1"/>
                </a:solidFill>
                <a:latin typeface="Comic Sans MS" panose="030F0702030302020204" pitchFamily="66" charset="0"/>
              </a:rPr>
              <a:t>L-Dopa</a:t>
            </a:r>
            <a:r>
              <a:rPr lang="en-GB" sz="1900" dirty="0" smtClean="0">
                <a:solidFill>
                  <a:schemeClr val="tx1"/>
                </a:solidFill>
                <a:latin typeface="Comic Sans MS" panose="030F0702030302020204" pitchFamily="66" charset="0"/>
              </a:rPr>
              <a:t> (</a:t>
            </a:r>
            <a:r>
              <a:rPr lang="en-GB" sz="1900" dirty="0" err="1" smtClean="0">
                <a:solidFill>
                  <a:schemeClr val="tx1"/>
                </a:solidFill>
                <a:latin typeface="Comic Sans MS" panose="030F0702030302020204" pitchFamily="66" charset="0"/>
              </a:rPr>
              <a:t>Parkinsons</a:t>
            </a:r>
            <a:r>
              <a:rPr lang="en-GB" sz="1900" dirty="0" smtClean="0">
                <a:solidFill>
                  <a:schemeClr val="tx1"/>
                </a:solidFill>
                <a:latin typeface="Comic Sans MS" panose="030F0702030302020204" pitchFamily="66" charset="0"/>
              </a:rPr>
              <a:t>) can produce symptoms of SZ.</a:t>
            </a:r>
          </a:p>
          <a:p>
            <a:pPr marL="285750" indent="-285750" algn="ctr">
              <a:buFont typeface="Wingdings" panose="05000000000000000000" pitchFamily="2" charset="2"/>
              <a:buChar char="§"/>
            </a:pPr>
            <a:r>
              <a:rPr lang="en-GB" sz="1900" b="1" dirty="0" smtClean="0">
                <a:solidFill>
                  <a:schemeClr val="tx1"/>
                </a:solidFill>
                <a:latin typeface="Comic Sans MS" panose="030F0702030302020204" pitchFamily="66" charset="0"/>
              </a:rPr>
              <a:t>Amphetamines</a:t>
            </a:r>
            <a:r>
              <a:rPr lang="en-GB" sz="1900" dirty="0" smtClean="0">
                <a:solidFill>
                  <a:schemeClr val="tx1"/>
                </a:solidFill>
                <a:latin typeface="Comic Sans MS" panose="030F0702030302020204" pitchFamily="66" charset="0"/>
              </a:rPr>
              <a:t> (stimulant drugs which act by increasing dopamine in the brain) can induce symptoms of paranoid schizophrenia. </a:t>
            </a:r>
            <a:r>
              <a:rPr lang="en-GB" sz="1900" b="1" dirty="0" smtClean="0">
                <a:solidFill>
                  <a:schemeClr val="tx1"/>
                </a:solidFill>
                <a:latin typeface="Comic Sans MS" panose="030F0702030302020204" pitchFamily="66" charset="0"/>
              </a:rPr>
              <a:t>(Timmons &amp; Hamilton, 1990).</a:t>
            </a:r>
          </a:p>
        </p:txBody>
      </p:sp>
    </p:spTree>
    <p:extLst>
      <p:ext uri="{BB962C8B-B14F-4D97-AF65-F5344CB8AC3E}">
        <p14:creationId xmlns:p14="http://schemas.microsoft.com/office/powerpoint/2010/main" val="1352096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 calcmode="lin" valueType="num">
                                      <p:cBhvr additive="base">
                                        <p:cTn id="7" dur="500" fill="hold"/>
                                        <p:tgtEl>
                                          <p:spTgt spid="9">
                                            <p:bg/>
                                          </p:spTgt>
                                        </p:tgtEl>
                                        <p:attrNameLst>
                                          <p:attrName>ppt_x</p:attrName>
                                        </p:attrNameLst>
                                      </p:cBhvr>
                                      <p:tavLst>
                                        <p:tav tm="0">
                                          <p:val>
                                            <p:strVal val="#ppt_x"/>
                                          </p:val>
                                        </p:tav>
                                        <p:tav tm="100000">
                                          <p:val>
                                            <p:strVal val="#ppt_x"/>
                                          </p:val>
                                        </p:tav>
                                      </p:tavLst>
                                    </p:anim>
                                    <p:anim calcmode="lin" valueType="num">
                                      <p:cBhvr additive="base">
                                        <p:cTn id="8" dur="500" fill="hold"/>
                                        <p:tgtEl>
                                          <p:spTgt spid="9">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 calcmode="lin" valueType="num">
                                      <p:cBhvr additive="base">
                                        <p:cTn id="1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 calcmode="lin" valueType="num">
                                      <p:cBhvr additive="base">
                                        <p:cTn id="19"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xEl>
                                              <p:pRg st="2" end="2"/>
                                            </p:txEl>
                                          </p:spTgt>
                                        </p:tgtEl>
                                        <p:attrNameLst>
                                          <p:attrName>style.visibility</p:attrName>
                                        </p:attrNameLst>
                                      </p:cBhvr>
                                      <p:to>
                                        <p:strVal val="visible"/>
                                      </p:to>
                                    </p:set>
                                    <p:anim calcmode="lin" valueType="num">
                                      <p:cBhvr additive="base">
                                        <p:cTn id="25"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xEl>
                                              <p:pRg st="3" end="3"/>
                                            </p:txEl>
                                          </p:spTgt>
                                        </p:tgtEl>
                                        <p:attrNameLst>
                                          <p:attrName>style.visibility</p:attrName>
                                        </p:attrNameLst>
                                      </p:cBhvr>
                                      <p:to>
                                        <p:strVal val="visible"/>
                                      </p:to>
                                    </p:set>
                                    <p:anim calcmode="lin" valueType="num">
                                      <p:cBhvr additive="base">
                                        <p:cTn id="31"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xEl>
                                              <p:pRg st="4" end="4"/>
                                            </p:txEl>
                                          </p:spTgt>
                                        </p:tgtEl>
                                        <p:attrNameLst>
                                          <p:attrName>style.visibility</p:attrName>
                                        </p:attrNameLst>
                                      </p:cBhvr>
                                      <p:to>
                                        <p:strVal val="visible"/>
                                      </p:to>
                                    </p:set>
                                    <p:anim calcmode="lin" valueType="num">
                                      <p:cBhvr additive="base">
                                        <p:cTn id="37"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13">
                                            <p:bg/>
                                          </p:spTgt>
                                        </p:tgtEl>
                                        <p:attrNameLst>
                                          <p:attrName>style.visibility</p:attrName>
                                        </p:attrNameLst>
                                      </p:cBhvr>
                                      <p:to>
                                        <p:strVal val="visible"/>
                                      </p:to>
                                    </p:set>
                                    <p:animEffect transition="in" filter="wipe(down)">
                                      <p:cBhvr>
                                        <p:cTn id="43" dur="580">
                                          <p:stCondLst>
                                            <p:cond delay="0"/>
                                          </p:stCondLst>
                                        </p:cTn>
                                        <p:tgtEl>
                                          <p:spTgt spid="13">
                                            <p:bg/>
                                          </p:spTgt>
                                        </p:tgtEl>
                                      </p:cBhvr>
                                    </p:animEffect>
                                    <p:anim calcmode="lin" valueType="num">
                                      <p:cBhvr>
                                        <p:cTn id="44" dur="1822" tmFilter="0,0; 0.14,0.36; 0.43,0.73; 0.71,0.91; 1.0,1.0">
                                          <p:stCondLst>
                                            <p:cond delay="0"/>
                                          </p:stCondLst>
                                        </p:cTn>
                                        <p:tgtEl>
                                          <p:spTgt spid="13">
                                            <p:bg/>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3">
                                            <p:bg/>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3">
                                            <p:bg/>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3">
                                            <p:bg/>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3">
                                            <p:bg/>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13">
                                            <p:bg/>
                                          </p:spTgt>
                                        </p:tgtEl>
                                      </p:cBhvr>
                                      <p:to x="100000" y="60000"/>
                                    </p:animScale>
                                    <p:animScale>
                                      <p:cBhvr>
                                        <p:cTn id="50" dur="166" decel="50000">
                                          <p:stCondLst>
                                            <p:cond delay="676"/>
                                          </p:stCondLst>
                                        </p:cTn>
                                        <p:tgtEl>
                                          <p:spTgt spid="13">
                                            <p:bg/>
                                          </p:spTgt>
                                        </p:tgtEl>
                                      </p:cBhvr>
                                      <p:to x="100000" y="100000"/>
                                    </p:animScale>
                                    <p:animScale>
                                      <p:cBhvr>
                                        <p:cTn id="51" dur="26">
                                          <p:stCondLst>
                                            <p:cond delay="1312"/>
                                          </p:stCondLst>
                                        </p:cTn>
                                        <p:tgtEl>
                                          <p:spTgt spid="13">
                                            <p:bg/>
                                          </p:spTgt>
                                        </p:tgtEl>
                                      </p:cBhvr>
                                      <p:to x="100000" y="80000"/>
                                    </p:animScale>
                                    <p:animScale>
                                      <p:cBhvr>
                                        <p:cTn id="52" dur="166" decel="50000">
                                          <p:stCondLst>
                                            <p:cond delay="1338"/>
                                          </p:stCondLst>
                                        </p:cTn>
                                        <p:tgtEl>
                                          <p:spTgt spid="13">
                                            <p:bg/>
                                          </p:spTgt>
                                        </p:tgtEl>
                                      </p:cBhvr>
                                      <p:to x="100000" y="100000"/>
                                    </p:animScale>
                                    <p:animScale>
                                      <p:cBhvr>
                                        <p:cTn id="53" dur="26">
                                          <p:stCondLst>
                                            <p:cond delay="1642"/>
                                          </p:stCondLst>
                                        </p:cTn>
                                        <p:tgtEl>
                                          <p:spTgt spid="13">
                                            <p:bg/>
                                          </p:spTgt>
                                        </p:tgtEl>
                                      </p:cBhvr>
                                      <p:to x="100000" y="90000"/>
                                    </p:animScale>
                                    <p:animScale>
                                      <p:cBhvr>
                                        <p:cTn id="54" dur="166" decel="50000">
                                          <p:stCondLst>
                                            <p:cond delay="1668"/>
                                          </p:stCondLst>
                                        </p:cTn>
                                        <p:tgtEl>
                                          <p:spTgt spid="13">
                                            <p:bg/>
                                          </p:spTgt>
                                        </p:tgtEl>
                                      </p:cBhvr>
                                      <p:to x="100000" y="100000"/>
                                    </p:animScale>
                                    <p:animScale>
                                      <p:cBhvr>
                                        <p:cTn id="55" dur="26">
                                          <p:stCondLst>
                                            <p:cond delay="1808"/>
                                          </p:stCondLst>
                                        </p:cTn>
                                        <p:tgtEl>
                                          <p:spTgt spid="13">
                                            <p:bg/>
                                          </p:spTgt>
                                        </p:tgtEl>
                                      </p:cBhvr>
                                      <p:to x="100000" y="95000"/>
                                    </p:animScale>
                                    <p:animScale>
                                      <p:cBhvr>
                                        <p:cTn id="56" dur="166" decel="50000">
                                          <p:stCondLst>
                                            <p:cond delay="1834"/>
                                          </p:stCondLst>
                                        </p:cTn>
                                        <p:tgtEl>
                                          <p:spTgt spid="13">
                                            <p:bg/>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13">
                                            <p:txEl>
                                              <p:pRg st="0" end="0"/>
                                            </p:txEl>
                                          </p:spTgt>
                                        </p:tgtEl>
                                        <p:attrNameLst>
                                          <p:attrName>style.visibility</p:attrName>
                                        </p:attrNameLst>
                                      </p:cBhvr>
                                      <p:to>
                                        <p:strVal val="visible"/>
                                      </p:to>
                                    </p:set>
                                    <p:animEffect transition="in" filter="wipe(down)">
                                      <p:cBhvr>
                                        <p:cTn id="61" dur="580">
                                          <p:stCondLst>
                                            <p:cond delay="0"/>
                                          </p:stCondLst>
                                        </p:cTn>
                                        <p:tgtEl>
                                          <p:spTgt spid="13">
                                            <p:txEl>
                                              <p:pRg st="0" end="0"/>
                                            </p:txEl>
                                          </p:spTgt>
                                        </p:tgtEl>
                                      </p:cBhvr>
                                    </p:animEffect>
                                    <p:anim calcmode="lin" valueType="num">
                                      <p:cBhvr>
                                        <p:cTn id="62" dur="1822" tmFilter="0,0; 0.14,0.36; 0.43,0.73; 0.71,0.91; 1.0,1.0">
                                          <p:stCondLst>
                                            <p:cond delay="0"/>
                                          </p:stCondLst>
                                        </p:cTn>
                                        <p:tgtEl>
                                          <p:spTgt spid="13">
                                            <p:txEl>
                                              <p:pRg st="0" end="0"/>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13">
                                            <p:txEl>
                                              <p:pRg st="0" end="0"/>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13">
                                            <p:txEl>
                                              <p:pRg st="0" end="0"/>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13">
                                            <p:txEl>
                                              <p:pRg st="0" end="0"/>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13">
                                            <p:txEl>
                                              <p:pRg st="0" end="0"/>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13">
                                            <p:txEl>
                                              <p:pRg st="0" end="0"/>
                                            </p:txEl>
                                          </p:spTgt>
                                        </p:tgtEl>
                                      </p:cBhvr>
                                      <p:to x="100000" y="60000"/>
                                    </p:animScale>
                                    <p:animScale>
                                      <p:cBhvr>
                                        <p:cTn id="68" dur="166" decel="50000">
                                          <p:stCondLst>
                                            <p:cond delay="676"/>
                                          </p:stCondLst>
                                        </p:cTn>
                                        <p:tgtEl>
                                          <p:spTgt spid="13">
                                            <p:txEl>
                                              <p:pRg st="0" end="0"/>
                                            </p:txEl>
                                          </p:spTgt>
                                        </p:tgtEl>
                                      </p:cBhvr>
                                      <p:to x="100000" y="100000"/>
                                    </p:animScale>
                                    <p:animScale>
                                      <p:cBhvr>
                                        <p:cTn id="69" dur="26">
                                          <p:stCondLst>
                                            <p:cond delay="1312"/>
                                          </p:stCondLst>
                                        </p:cTn>
                                        <p:tgtEl>
                                          <p:spTgt spid="13">
                                            <p:txEl>
                                              <p:pRg st="0" end="0"/>
                                            </p:txEl>
                                          </p:spTgt>
                                        </p:tgtEl>
                                      </p:cBhvr>
                                      <p:to x="100000" y="80000"/>
                                    </p:animScale>
                                    <p:animScale>
                                      <p:cBhvr>
                                        <p:cTn id="70" dur="166" decel="50000">
                                          <p:stCondLst>
                                            <p:cond delay="1338"/>
                                          </p:stCondLst>
                                        </p:cTn>
                                        <p:tgtEl>
                                          <p:spTgt spid="13">
                                            <p:txEl>
                                              <p:pRg st="0" end="0"/>
                                            </p:txEl>
                                          </p:spTgt>
                                        </p:tgtEl>
                                      </p:cBhvr>
                                      <p:to x="100000" y="100000"/>
                                    </p:animScale>
                                    <p:animScale>
                                      <p:cBhvr>
                                        <p:cTn id="71" dur="26">
                                          <p:stCondLst>
                                            <p:cond delay="1642"/>
                                          </p:stCondLst>
                                        </p:cTn>
                                        <p:tgtEl>
                                          <p:spTgt spid="13">
                                            <p:txEl>
                                              <p:pRg st="0" end="0"/>
                                            </p:txEl>
                                          </p:spTgt>
                                        </p:tgtEl>
                                      </p:cBhvr>
                                      <p:to x="100000" y="90000"/>
                                    </p:animScale>
                                    <p:animScale>
                                      <p:cBhvr>
                                        <p:cTn id="72" dur="166" decel="50000">
                                          <p:stCondLst>
                                            <p:cond delay="1668"/>
                                          </p:stCondLst>
                                        </p:cTn>
                                        <p:tgtEl>
                                          <p:spTgt spid="13">
                                            <p:txEl>
                                              <p:pRg st="0" end="0"/>
                                            </p:txEl>
                                          </p:spTgt>
                                        </p:tgtEl>
                                      </p:cBhvr>
                                      <p:to x="100000" y="100000"/>
                                    </p:animScale>
                                    <p:animScale>
                                      <p:cBhvr>
                                        <p:cTn id="73" dur="26">
                                          <p:stCondLst>
                                            <p:cond delay="1808"/>
                                          </p:stCondLst>
                                        </p:cTn>
                                        <p:tgtEl>
                                          <p:spTgt spid="13">
                                            <p:txEl>
                                              <p:pRg st="0" end="0"/>
                                            </p:txEl>
                                          </p:spTgt>
                                        </p:tgtEl>
                                      </p:cBhvr>
                                      <p:to x="100000" y="95000"/>
                                    </p:animScale>
                                    <p:animScale>
                                      <p:cBhvr>
                                        <p:cTn id="74" dur="166" decel="50000">
                                          <p:stCondLst>
                                            <p:cond delay="1834"/>
                                          </p:stCondLst>
                                        </p:cTn>
                                        <p:tgtEl>
                                          <p:spTgt spid="13">
                                            <p:txEl>
                                              <p:pRg st="0" end="0"/>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13">
                                            <p:txEl>
                                              <p:pRg st="1" end="1"/>
                                            </p:txEl>
                                          </p:spTgt>
                                        </p:tgtEl>
                                        <p:attrNameLst>
                                          <p:attrName>style.visibility</p:attrName>
                                        </p:attrNameLst>
                                      </p:cBhvr>
                                      <p:to>
                                        <p:strVal val="visible"/>
                                      </p:to>
                                    </p:set>
                                    <p:animEffect transition="in" filter="wipe(down)">
                                      <p:cBhvr>
                                        <p:cTn id="79" dur="580">
                                          <p:stCondLst>
                                            <p:cond delay="0"/>
                                          </p:stCondLst>
                                        </p:cTn>
                                        <p:tgtEl>
                                          <p:spTgt spid="13">
                                            <p:txEl>
                                              <p:pRg st="1" end="1"/>
                                            </p:txEl>
                                          </p:spTgt>
                                        </p:tgtEl>
                                      </p:cBhvr>
                                    </p:animEffect>
                                    <p:anim calcmode="lin" valueType="num">
                                      <p:cBhvr>
                                        <p:cTn id="80" dur="1822" tmFilter="0,0; 0.14,0.36; 0.43,0.73; 0.71,0.91; 1.0,1.0">
                                          <p:stCondLst>
                                            <p:cond delay="0"/>
                                          </p:stCondLst>
                                        </p:cTn>
                                        <p:tgtEl>
                                          <p:spTgt spid="13">
                                            <p:txEl>
                                              <p:pRg st="1" end="1"/>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13">
                                            <p:txEl>
                                              <p:pRg st="1" end="1"/>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13">
                                            <p:txEl>
                                              <p:pRg st="1" end="1"/>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13">
                                            <p:txEl>
                                              <p:pRg st="1" end="1"/>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13">
                                            <p:txEl>
                                              <p:pRg st="1" end="1"/>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13">
                                            <p:txEl>
                                              <p:pRg st="1" end="1"/>
                                            </p:txEl>
                                          </p:spTgt>
                                        </p:tgtEl>
                                      </p:cBhvr>
                                      <p:to x="100000" y="60000"/>
                                    </p:animScale>
                                    <p:animScale>
                                      <p:cBhvr>
                                        <p:cTn id="86" dur="166" decel="50000">
                                          <p:stCondLst>
                                            <p:cond delay="676"/>
                                          </p:stCondLst>
                                        </p:cTn>
                                        <p:tgtEl>
                                          <p:spTgt spid="13">
                                            <p:txEl>
                                              <p:pRg st="1" end="1"/>
                                            </p:txEl>
                                          </p:spTgt>
                                        </p:tgtEl>
                                      </p:cBhvr>
                                      <p:to x="100000" y="100000"/>
                                    </p:animScale>
                                    <p:animScale>
                                      <p:cBhvr>
                                        <p:cTn id="87" dur="26">
                                          <p:stCondLst>
                                            <p:cond delay="1312"/>
                                          </p:stCondLst>
                                        </p:cTn>
                                        <p:tgtEl>
                                          <p:spTgt spid="13">
                                            <p:txEl>
                                              <p:pRg st="1" end="1"/>
                                            </p:txEl>
                                          </p:spTgt>
                                        </p:tgtEl>
                                      </p:cBhvr>
                                      <p:to x="100000" y="80000"/>
                                    </p:animScale>
                                    <p:animScale>
                                      <p:cBhvr>
                                        <p:cTn id="88" dur="166" decel="50000">
                                          <p:stCondLst>
                                            <p:cond delay="1338"/>
                                          </p:stCondLst>
                                        </p:cTn>
                                        <p:tgtEl>
                                          <p:spTgt spid="13">
                                            <p:txEl>
                                              <p:pRg st="1" end="1"/>
                                            </p:txEl>
                                          </p:spTgt>
                                        </p:tgtEl>
                                      </p:cBhvr>
                                      <p:to x="100000" y="100000"/>
                                    </p:animScale>
                                    <p:animScale>
                                      <p:cBhvr>
                                        <p:cTn id="89" dur="26">
                                          <p:stCondLst>
                                            <p:cond delay="1642"/>
                                          </p:stCondLst>
                                        </p:cTn>
                                        <p:tgtEl>
                                          <p:spTgt spid="13">
                                            <p:txEl>
                                              <p:pRg st="1" end="1"/>
                                            </p:txEl>
                                          </p:spTgt>
                                        </p:tgtEl>
                                      </p:cBhvr>
                                      <p:to x="100000" y="90000"/>
                                    </p:animScale>
                                    <p:animScale>
                                      <p:cBhvr>
                                        <p:cTn id="90" dur="166" decel="50000">
                                          <p:stCondLst>
                                            <p:cond delay="1668"/>
                                          </p:stCondLst>
                                        </p:cTn>
                                        <p:tgtEl>
                                          <p:spTgt spid="13">
                                            <p:txEl>
                                              <p:pRg st="1" end="1"/>
                                            </p:txEl>
                                          </p:spTgt>
                                        </p:tgtEl>
                                      </p:cBhvr>
                                      <p:to x="100000" y="100000"/>
                                    </p:animScale>
                                    <p:animScale>
                                      <p:cBhvr>
                                        <p:cTn id="91" dur="26">
                                          <p:stCondLst>
                                            <p:cond delay="1808"/>
                                          </p:stCondLst>
                                        </p:cTn>
                                        <p:tgtEl>
                                          <p:spTgt spid="13">
                                            <p:txEl>
                                              <p:pRg st="1" end="1"/>
                                            </p:txEl>
                                          </p:spTgt>
                                        </p:tgtEl>
                                      </p:cBhvr>
                                      <p:to x="100000" y="95000"/>
                                    </p:animScale>
                                    <p:animScale>
                                      <p:cBhvr>
                                        <p:cTn id="92" dur="166" decel="50000">
                                          <p:stCondLst>
                                            <p:cond delay="1834"/>
                                          </p:stCondLst>
                                        </p:cTn>
                                        <p:tgtEl>
                                          <p:spTgt spid="13">
                                            <p:txEl>
                                              <p:pRg st="1" end="1"/>
                                            </p:txEl>
                                          </p:spTgt>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13">
                                            <p:txEl>
                                              <p:pRg st="2" end="2"/>
                                            </p:txEl>
                                          </p:spTgt>
                                        </p:tgtEl>
                                        <p:attrNameLst>
                                          <p:attrName>style.visibility</p:attrName>
                                        </p:attrNameLst>
                                      </p:cBhvr>
                                      <p:to>
                                        <p:strVal val="visible"/>
                                      </p:to>
                                    </p:set>
                                    <p:animEffect transition="in" filter="wipe(down)">
                                      <p:cBhvr>
                                        <p:cTn id="97" dur="580">
                                          <p:stCondLst>
                                            <p:cond delay="0"/>
                                          </p:stCondLst>
                                        </p:cTn>
                                        <p:tgtEl>
                                          <p:spTgt spid="13">
                                            <p:txEl>
                                              <p:pRg st="2" end="2"/>
                                            </p:txEl>
                                          </p:spTgt>
                                        </p:tgtEl>
                                      </p:cBhvr>
                                    </p:animEffect>
                                    <p:anim calcmode="lin" valueType="num">
                                      <p:cBhvr>
                                        <p:cTn id="98" dur="1822" tmFilter="0,0; 0.14,0.36; 0.43,0.73; 0.71,0.91; 1.0,1.0">
                                          <p:stCondLst>
                                            <p:cond delay="0"/>
                                          </p:stCondLst>
                                        </p:cTn>
                                        <p:tgtEl>
                                          <p:spTgt spid="13">
                                            <p:txEl>
                                              <p:pRg st="2" end="2"/>
                                            </p:txEl>
                                          </p:spTgt>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13">
                                            <p:txEl>
                                              <p:pRg st="2" end="2"/>
                                            </p:txEl>
                                          </p:spTgt>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13">
                                            <p:txEl>
                                              <p:pRg st="2" end="2"/>
                                            </p:txEl>
                                          </p:spTgt>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13">
                                            <p:txEl>
                                              <p:pRg st="2" end="2"/>
                                            </p:txEl>
                                          </p:spTgt>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13">
                                            <p:txEl>
                                              <p:pRg st="2" end="2"/>
                                            </p:txEl>
                                          </p:spTgt>
                                        </p:tgtEl>
                                        <p:attrNameLst>
                                          <p:attrName>ppt_y</p:attrName>
                                        </p:attrNameLst>
                                      </p:cBhvr>
                                      <p:tavLst>
                                        <p:tav tm="0" fmla="#ppt_y-sin(pi*$)/81">
                                          <p:val>
                                            <p:fltVal val="0"/>
                                          </p:val>
                                        </p:tav>
                                        <p:tav tm="100000">
                                          <p:val>
                                            <p:fltVal val="1"/>
                                          </p:val>
                                        </p:tav>
                                      </p:tavLst>
                                    </p:anim>
                                    <p:animScale>
                                      <p:cBhvr>
                                        <p:cTn id="103" dur="26">
                                          <p:stCondLst>
                                            <p:cond delay="650"/>
                                          </p:stCondLst>
                                        </p:cTn>
                                        <p:tgtEl>
                                          <p:spTgt spid="13">
                                            <p:txEl>
                                              <p:pRg st="2" end="2"/>
                                            </p:txEl>
                                          </p:spTgt>
                                        </p:tgtEl>
                                      </p:cBhvr>
                                      <p:to x="100000" y="60000"/>
                                    </p:animScale>
                                    <p:animScale>
                                      <p:cBhvr>
                                        <p:cTn id="104" dur="166" decel="50000">
                                          <p:stCondLst>
                                            <p:cond delay="676"/>
                                          </p:stCondLst>
                                        </p:cTn>
                                        <p:tgtEl>
                                          <p:spTgt spid="13">
                                            <p:txEl>
                                              <p:pRg st="2" end="2"/>
                                            </p:txEl>
                                          </p:spTgt>
                                        </p:tgtEl>
                                      </p:cBhvr>
                                      <p:to x="100000" y="100000"/>
                                    </p:animScale>
                                    <p:animScale>
                                      <p:cBhvr>
                                        <p:cTn id="105" dur="26">
                                          <p:stCondLst>
                                            <p:cond delay="1312"/>
                                          </p:stCondLst>
                                        </p:cTn>
                                        <p:tgtEl>
                                          <p:spTgt spid="13">
                                            <p:txEl>
                                              <p:pRg st="2" end="2"/>
                                            </p:txEl>
                                          </p:spTgt>
                                        </p:tgtEl>
                                      </p:cBhvr>
                                      <p:to x="100000" y="80000"/>
                                    </p:animScale>
                                    <p:animScale>
                                      <p:cBhvr>
                                        <p:cTn id="106" dur="166" decel="50000">
                                          <p:stCondLst>
                                            <p:cond delay="1338"/>
                                          </p:stCondLst>
                                        </p:cTn>
                                        <p:tgtEl>
                                          <p:spTgt spid="13">
                                            <p:txEl>
                                              <p:pRg st="2" end="2"/>
                                            </p:txEl>
                                          </p:spTgt>
                                        </p:tgtEl>
                                      </p:cBhvr>
                                      <p:to x="100000" y="100000"/>
                                    </p:animScale>
                                    <p:animScale>
                                      <p:cBhvr>
                                        <p:cTn id="107" dur="26">
                                          <p:stCondLst>
                                            <p:cond delay="1642"/>
                                          </p:stCondLst>
                                        </p:cTn>
                                        <p:tgtEl>
                                          <p:spTgt spid="13">
                                            <p:txEl>
                                              <p:pRg st="2" end="2"/>
                                            </p:txEl>
                                          </p:spTgt>
                                        </p:tgtEl>
                                      </p:cBhvr>
                                      <p:to x="100000" y="90000"/>
                                    </p:animScale>
                                    <p:animScale>
                                      <p:cBhvr>
                                        <p:cTn id="108" dur="166" decel="50000">
                                          <p:stCondLst>
                                            <p:cond delay="1668"/>
                                          </p:stCondLst>
                                        </p:cTn>
                                        <p:tgtEl>
                                          <p:spTgt spid="13">
                                            <p:txEl>
                                              <p:pRg st="2" end="2"/>
                                            </p:txEl>
                                          </p:spTgt>
                                        </p:tgtEl>
                                      </p:cBhvr>
                                      <p:to x="100000" y="100000"/>
                                    </p:animScale>
                                    <p:animScale>
                                      <p:cBhvr>
                                        <p:cTn id="109" dur="26">
                                          <p:stCondLst>
                                            <p:cond delay="1808"/>
                                          </p:stCondLst>
                                        </p:cTn>
                                        <p:tgtEl>
                                          <p:spTgt spid="13">
                                            <p:txEl>
                                              <p:pRg st="2" end="2"/>
                                            </p:txEl>
                                          </p:spTgt>
                                        </p:tgtEl>
                                      </p:cBhvr>
                                      <p:to x="100000" y="95000"/>
                                    </p:animScale>
                                    <p:animScale>
                                      <p:cBhvr>
                                        <p:cTn id="110" dur="166" decel="50000">
                                          <p:stCondLst>
                                            <p:cond delay="1834"/>
                                          </p:stCondLst>
                                        </p:cTn>
                                        <p:tgtEl>
                                          <p:spTgt spid="13">
                                            <p:txEl>
                                              <p:pRg st="2" end="2"/>
                                            </p:txEl>
                                          </p:spTgt>
                                        </p:tgtEl>
                                      </p:cBhvr>
                                      <p:to x="100000" y="100000"/>
                                    </p:animScale>
                                  </p:childTnLst>
                                </p:cTn>
                              </p:par>
                            </p:childTnLst>
                          </p:cTn>
                        </p:par>
                      </p:childTnLst>
                    </p:cTn>
                  </p:par>
                  <p:par>
                    <p:cTn id="111" fill="hold">
                      <p:stCondLst>
                        <p:cond delay="indefinite"/>
                      </p:stCondLst>
                      <p:childTnLst>
                        <p:par>
                          <p:cTn id="112" fill="hold">
                            <p:stCondLst>
                              <p:cond delay="0"/>
                            </p:stCondLst>
                            <p:childTnLst>
                              <p:par>
                                <p:cTn id="113" presetID="26" presetClass="entr" presetSubtype="0" fill="hold" grpId="0" nodeType="clickEffect">
                                  <p:stCondLst>
                                    <p:cond delay="0"/>
                                  </p:stCondLst>
                                  <p:childTnLst>
                                    <p:set>
                                      <p:cBhvr>
                                        <p:cTn id="114" dur="1" fill="hold">
                                          <p:stCondLst>
                                            <p:cond delay="0"/>
                                          </p:stCondLst>
                                        </p:cTn>
                                        <p:tgtEl>
                                          <p:spTgt spid="13">
                                            <p:txEl>
                                              <p:pRg st="3" end="3"/>
                                            </p:txEl>
                                          </p:spTgt>
                                        </p:tgtEl>
                                        <p:attrNameLst>
                                          <p:attrName>style.visibility</p:attrName>
                                        </p:attrNameLst>
                                      </p:cBhvr>
                                      <p:to>
                                        <p:strVal val="visible"/>
                                      </p:to>
                                    </p:set>
                                    <p:animEffect transition="in" filter="wipe(down)">
                                      <p:cBhvr>
                                        <p:cTn id="115" dur="580">
                                          <p:stCondLst>
                                            <p:cond delay="0"/>
                                          </p:stCondLst>
                                        </p:cTn>
                                        <p:tgtEl>
                                          <p:spTgt spid="13">
                                            <p:txEl>
                                              <p:pRg st="3" end="3"/>
                                            </p:txEl>
                                          </p:spTgt>
                                        </p:tgtEl>
                                      </p:cBhvr>
                                    </p:animEffect>
                                    <p:anim calcmode="lin" valueType="num">
                                      <p:cBhvr>
                                        <p:cTn id="116" dur="1822" tmFilter="0,0; 0.14,0.36; 0.43,0.73; 0.71,0.91; 1.0,1.0">
                                          <p:stCondLst>
                                            <p:cond delay="0"/>
                                          </p:stCondLst>
                                        </p:cTn>
                                        <p:tgtEl>
                                          <p:spTgt spid="13">
                                            <p:txEl>
                                              <p:pRg st="3" end="3"/>
                                            </p:txEl>
                                          </p:spTgt>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13">
                                            <p:txEl>
                                              <p:pRg st="3" end="3"/>
                                            </p:txEl>
                                          </p:spTgt>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13">
                                            <p:txEl>
                                              <p:pRg st="3" end="3"/>
                                            </p:txEl>
                                          </p:spTgt>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13">
                                            <p:txEl>
                                              <p:pRg st="3" end="3"/>
                                            </p:txEl>
                                          </p:spTgt>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13">
                                            <p:txEl>
                                              <p:pRg st="3" end="3"/>
                                            </p:txEl>
                                          </p:spTgt>
                                        </p:tgtEl>
                                        <p:attrNameLst>
                                          <p:attrName>ppt_y</p:attrName>
                                        </p:attrNameLst>
                                      </p:cBhvr>
                                      <p:tavLst>
                                        <p:tav tm="0" fmla="#ppt_y-sin(pi*$)/81">
                                          <p:val>
                                            <p:fltVal val="0"/>
                                          </p:val>
                                        </p:tav>
                                        <p:tav tm="100000">
                                          <p:val>
                                            <p:fltVal val="1"/>
                                          </p:val>
                                        </p:tav>
                                      </p:tavLst>
                                    </p:anim>
                                    <p:animScale>
                                      <p:cBhvr>
                                        <p:cTn id="121" dur="26">
                                          <p:stCondLst>
                                            <p:cond delay="650"/>
                                          </p:stCondLst>
                                        </p:cTn>
                                        <p:tgtEl>
                                          <p:spTgt spid="13">
                                            <p:txEl>
                                              <p:pRg st="3" end="3"/>
                                            </p:txEl>
                                          </p:spTgt>
                                        </p:tgtEl>
                                      </p:cBhvr>
                                      <p:to x="100000" y="60000"/>
                                    </p:animScale>
                                    <p:animScale>
                                      <p:cBhvr>
                                        <p:cTn id="122" dur="166" decel="50000">
                                          <p:stCondLst>
                                            <p:cond delay="676"/>
                                          </p:stCondLst>
                                        </p:cTn>
                                        <p:tgtEl>
                                          <p:spTgt spid="13">
                                            <p:txEl>
                                              <p:pRg st="3" end="3"/>
                                            </p:txEl>
                                          </p:spTgt>
                                        </p:tgtEl>
                                      </p:cBhvr>
                                      <p:to x="100000" y="100000"/>
                                    </p:animScale>
                                    <p:animScale>
                                      <p:cBhvr>
                                        <p:cTn id="123" dur="26">
                                          <p:stCondLst>
                                            <p:cond delay="1312"/>
                                          </p:stCondLst>
                                        </p:cTn>
                                        <p:tgtEl>
                                          <p:spTgt spid="13">
                                            <p:txEl>
                                              <p:pRg st="3" end="3"/>
                                            </p:txEl>
                                          </p:spTgt>
                                        </p:tgtEl>
                                      </p:cBhvr>
                                      <p:to x="100000" y="80000"/>
                                    </p:animScale>
                                    <p:animScale>
                                      <p:cBhvr>
                                        <p:cTn id="124" dur="166" decel="50000">
                                          <p:stCondLst>
                                            <p:cond delay="1338"/>
                                          </p:stCondLst>
                                        </p:cTn>
                                        <p:tgtEl>
                                          <p:spTgt spid="13">
                                            <p:txEl>
                                              <p:pRg st="3" end="3"/>
                                            </p:txEl>
                                          </p:spTgt>
                                        </p:tgtEl>
                                      </p:cBhvr>
                                      <p:to x="100000" y="100000"/>
                                    </p:animScale>
                                    <p:animScale>
                                      <p:cBhvr>
                                        <p:cTn id="125" dur="26">
                                          <p:stCondLst>
                                            <p:cond delay="1642"/>
                                          </p:stCondLst>
                                        </p:cTn>
                                        <p:tgtEl>
                                          <p:spTgt spid="13">
                                            <p:txEl>
                                              <p:pRg st="3" end="3"/>
                                            </p:txEl>
                                          </p:spTgt>
                                        </p:tgtEl>
                                      </p:cBhvr>
                                      <p:to x="100000" y="90000"/>
                                    </p:animScale>
                                    <p:animScale>
                                      <p:cBhvr>
                                        <p:cTn id="126" dur="166" decel="50000">
                                          <p:stCondLst>
                                            <p:cond delay="1668"/>
                                          </p:stCondLst>
                                        </p:cTn>
                                        <p:tgtEl>
                                          <p:spTgt spid="13">
                                            <p:txEl>
                                              <p:pRg st="3" end="3"/>
                                            </p:txEl>
                                          </p:spTgt>
                                        </p:tgtEl>
                                      </p:cBhvr>
                                      <p:to x="100000" y="100000"/>
                                    </p:animScale>
                                    <p:animScale>
                                      <p:cBhvr>
                                        <p:cTn id="127" dur="26">
                                          <p:stCondLst>
                                            <p:cond delay="1808"/>
                                          </p:stCondLst>
                                        </p:cTn>
                                        <p:tgtEl>
                                          <p:spTgt spid="13">
                                            <p:txEl>
                                              <p:pRg st="3" end="3"/>
                                            </p:txEl>
                                          </p:spTgt>
                                        </p:tgtEl>
                                      </p:cBhvr>
                                      <p:to x="100000" y="95000"/>
                                    </p:animScale>
                                    <p:animScale>
                                      <p:cBhvr>
                                        <p:cTn id="128" dur="166" decel="50000">
                                          <p:stCondLst>
                                            <p:cond delay="1834"/>
                                          </p:stCondLst>
                                        </p:cTn>
                                        <p:tgtEl>
                                          <p:spTgt spid="13">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P spid="13"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0" y="0"/>
            <a:ext cx="9098988" cy="764704"/>
          </a:xfrm>
          <a:prstGeom prst="rect">
            <a:avLst/>
          </a:prstGeom>
          <a:solidFill>
            <a:schemeClr val="bg1"/>
          </a:solidFill>
          <a:ln w="28575">
            <a:solidFill>
              <a:schemeClr val="tx1"/>
            </a:solidFill>
          </a:ln>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i="1" dirty="0" smtClean="0">
                <a:latin typeface="Comic Sans MS" panose="030F0702030302020204" pitchFamily="66" charset="0"/>
              </a:rPr>
              <a:t>Clinical characteristics </a:t>
            </a:r>
            <a:r>
              <a:rPr lang="en-GB" dirty="0" smtClean="0">
                <a:latin typeface="Comic Sans MS" panose="030F0702030302020204" pitchFamily="66" charset="0"/>
              </a:rPr>
              <a:t>of SZ</a:t>
            </a:r>
            <a:endParaRPr lang="en-GB" dirty="0">
              <a:latin typeface="Comic Sans MS" panose="030F0702030302020204" pitchFamily="66" charset="0"/>
            </a:endParaRPr>
          </a:p>
        </p:txBody>
      </p:sp>
      <p:sp>
        <p:nvSpPr>
          <p:cNvPr id="6" name="Rectangle 5"/>
          <p:cNvSpPr/>
          <p:nvPr/>
        </p:nvSpPr>
        <p:spPr>
          <a:xfrm>
            <a:off x="179512" y="1385245"/>
            <a:ext cx="4104456" cy="4276003"/>
          </a:xfrm>
          <a:prstGeom prst="rect">
            <a:avLst/>
          </a:prstGeom>
          <a:solidFill>
            <a:srgbClr val="00FF00"/>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en-GB" sz="2800" b="1" i="1" u="sng" dirty="0" smtClean="0">
                <a:solidFill>
                  <a:schemeClr val="tx1"/>
                </a:solidFill>
                <a:latin typeface="Comic Sans MS" panose="030F0702030302020204" pitchFamily="66" charset="0"/>
              </a:rPr>
              <a:t>Positive symptoms</a:t>
            </a:r>
          </a:p>
          <a:p>
            <a:pPr marL="342900" indent="-342900" algn="ctr">
              <a:buFont typeface="Wingdings" panose="05000000000000000000" pitchFamily="2" charset="2"/>
              <a:buChar char="q"/>
            </a:pPr>
            <a:r>
              <a:rPr lang="en-GB" sz="2200" dirty="0" smtClean="0">
                <a:solidFill>
                  <a:schemeClr val="tx1"/>
                </a:solidFill>
                <a:latin typeface="Comic Sans MS" panose="030F0702030302020204" pitchFamily="66" charset="0"/>
              </a:rPr>
              <a:t>Auditory, olfactory, visual and/or tactile </a:t>
            </a:r>
            <a:r>
              <a:rPr lang="en-GB" sz="2200" b="1" dirty="0" smtClean="0">
                <a:solidFill>
                  <a:schemeClr val="tx1"/>
                </a:solidFill>
                <a:latin typeface="Comic Sans MS" panose="030F0702030302020204" pitchFamily="66" charset="0"/>
              </a:rPr>
              <a:t>hallucinations</a:t>
            </a:r>
          </a:p>
          <a:p>
            <a:pPr marL="342900" indent="-342900" algn="ctr">
              <a:buFont typeface="Wingdings" panose="05000000000000000000" pitchFamily="2" charset="2"/>
              <a:buChar char="q"/>
            </a:pPr>
            <a:r>
              <a:rPr lang="en-GB" sz="2200" b="1" dirty="0" smtClean="0">
                <a:solidFill>
                  <a:schemeClr val="tx1"/>
                </a:solidFill>
                <a:latin typeface="Comic Sans MS" panose="030F0702030302020204" pitchFamily="66" charset="0"/>
              </a:rPr>
              <a:t>Delusions</a:t>
            </a:r>
            <a:r>
              <a:rPr lang="en-GB" sz="2200" dirty="0" smtClean="0">
                <a:solidFill>
                  <a:schemeClr val="tx1"/>
                </a:solidFill>
                <a:latin typeface="Comic Sans MS" panose="030F0702030302020204" pitchFamily="66" charset="0"/>
              </a:rPr>
              <a:t> (e.g. paranoid delusions and/or delusions of grandeur).</a:t>
            </a:r>
          </a:p>
          <a:p>
            <a:pPr marL="342900" indent="-342900" algn="ctr">
              <a:buFont typeface="Wingdings" panose="05000000000000000000" pitchFamily="2" charset="2"/>
              <a:buChar char="q"/>
            </a:pPr>
            <a:r>
              <a:rPr lang="en-GB" sz="2200" b="1" dirty="0" smtClean="0">
                <a:solidFill>
                  <a:schemeClr val="tx1"/>
                </a:solidFill>
                <a:latin typeface="Comic Sans MS" panose="030F0702030302020204" pitchFamily="66" charset="0"/>
              </a:rPr>
              <a:t>Disordered thinking </a:t>
            </a:r>
            <a:r>
              <a:rPr lang="en-GB" sz="2200" dirty="0" smtClean="0">
                <a:solidFill>
                  <a:schemeClr val="tx1"/>
                </a:solidFill>
                <a:latin typeface="Comic Sans MS" panose="030F0702030302020204" pitchFamily="66" charset="0"/>
              </a:rPr>
              <a:t>(e.g. thought insertion and/or broadcast).</a:t>
            </a:r>
          </a:p>
          <a:p>
            <a:pPr marL="342900" indent="-342900" algn="ctr">
              <a:buFont typeface="Wingdings" panose="05000000000000000000" pitchFamily="2" charset="2"/>
              <a:buChar char="q"/>
            </a:pPr>
            <a:r>
              <a:rPr lang="en-GB" sz="2200" b="1" dirty="0" smtClean="0">
                <a:solidFill>
                  <a:schemeClr val="tx1"/>
                </a:solidFill>
                <a:latin typeface="Comic Sans MS" panose="030F0702030302020204" pitchFamily="66" charset="0"/>
              </a:rPr>
              <a:t>Experiences of being controlled.</a:t>
            </a:r>
            <a:endParaRPr lang="en-GB" dirty="0">
              <a:solidFill>
                <a:schemeClr val="tx1"/>
              </a:solidFill>
              <a:latin typeface="Comic Sans MS" panose="030F0702030302020204" pitchFamily="66" charset="0"/>
            </a:endParaRPr>
          </a:p>
        </p:txBody>
      </p:sp>
      <p:sp>
        <p:nvSpPr>
          <p:cNvPr id="7" name="TextBox 6"/>
          <p:cNvSpPr txBox="1"/>
          <p:nvPr/>
        </p:nvSpPr>
        <p:spPr>
          <a:xfrm>
            <a:off x="179512" y="764704"/>
            <a:ext cx="8712968" cy="461665"/>
          </a:xfrm>
          <a:prstGeom prst="rect">
            <a:avLst/>
          </a:prstGeom>
          <a:noFill/>
        </p:spPr>
        <p:txBody>
          <a:bodyPr wrap="square" rtlCol="0">
            <a:spAutoFit/>
          </a:bodyPr>
          <a:lstStyle/>
          <a:p>
            <a:r>
              <a:rPr lang="en-GB" sz="2400" dirty="0" smtClean="0">
                <a:latin typeface="Comic Sans MS" panose="030F0702030302020204" pitchFamily="66" charset="0"/>
              </a:rPr>
              <a:t>According to ICD and DSM clinical symptoms include:</a:t>
            </a:r>
            <a:endParaRPr lang="en-GB" sz="2400" dirty="0">
              <a:latin typeface="Comic Sans MS" panose="030F0702030302020204" pitchFamily="66" charset="0"/>
            </a:endParaRPr>
          </a:p>
        </p:txBody>
      </p:sp>
      <p:sp>
        <p:nvSpPr>
          <p:cNvPr id="9" name="TextBox 8"/>
          <p:cNvSpPr txBox="1"/>
          <p:nvPr/>
        </p:nvSpPr>
        <p:spPr>
          <a:xfrm>
            <a:off x="-15877" y="5934670"/>
            <a:ext cx="9144000" cy="923330"/>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REVISE everything we have learnt on the </a:t>
            </a:r>
            <a:r>
              <a:rPr lang="en-GB" kern="0" dirty="0" smtClean="0">
                <a:solidFill>
                  <a:srgbClr val="FFFFFF"/>
                </a:solidFill>
                <a:latin typeface="Comic Sans MS"/>
              </a:rPr>
              <a:t>‘schizophrenia’ </a:t>
            </a:r>
            <a:r>
              <a:rPr lang="en-GB" kern="0" dirty="0">
                <a:solidFill>
                  <a:srgbClr val="FFFFFF"/>
                </a:solidFill>
                <a:latin typeface="Comic Sans MS"/>
              </a:rPr>
              <a:t>topic.</a:t>
            </a:r>
          </a:p>
          <a:p>
            <a:pPr>
              <a:defRPr/>
            </a:pPr>
            <a:r>
              <a:rPr lang="en-GB" kern="0" dirty="0">
                <a:solidFill>
                  <a:srgbClr val="FFFFFF"/>
                </a:solidFill>
                <a:latin typeface="Comic Sans MS"/>
              </a:rPr>
              <a:t>To </a:t>
            </a:r>
            <a:r>
              <a:rPr lang="en-GB" kern="0" dirty="0" smtClean="0">
                <a:solidFill>
                  <a:srgbClr val="FFFFFF"/>
                </a:solidFill>
                <a:latin typeface="Comic Sans MS"/>
              </a:rPr>
              <a:t>ensure </a:t>
            </a:r>
            <a:r>
              <a:rPr lang="en-GB" kern="0" dirty="0">
                <a:solidFill>
                  <a:srgbClr val="FFFFFF"/>
                </a:solidFill>
                <a:latin typeface="Comic Sans MS"/>
              </a:rPr>
              <a:t>you UNDERSTAND all key words, theories and research from the topic.</a:t>
            </a:r>
          </a:p>
        </p:txBody>
      </p:sp>
      <p:sp>
        <p:nvSpPr>
          <p:cNvPr id="11" name="Rectangle 10"/>
          <p:cNvSpPr/>
          <p:nvPr/>
        </p:nvSpPr>
        <p:spPr>
          <a:xfrm>
            <a:off x="4578629" y="1385245"/>
            <a:ext cx="4104456" cy="4276003"/>
          </a:xfrm>
          <a:prstGeom prst="rect">
            <a:avLst/>
          </a:prstGeom>
          <a:solidFill>
            <a:srgbClr val="C00000"/>
          </a:solidFill>
        </p:spPr>
        <p:style>
          <a:lnRef idx="0">
            <a:schemeClr val="accent3"/>
          </a:lnRef>
          <a:fillRef idx="3">
            <a:schemeClr val="accent3"/>
          </a:fillRef>
          <a:effectRef idx="3">
            <a:schemeClr val="accent3"/>
          </a:effectRef>
          <a:fontRef idx="minor">
            <a:schemeClr val="lt1"/>
          </a:fontRef>
        </p:style>
        <p:txBody>
          <a:bodyPr rtlCol="0" anchor="t"/>
          <a:lstStyle/>
          <a:p>
            <a:pPr algn="ctr"/>
            <a:r>
              <a:rPr lang="en-GB" sz="2800" b="1" i="1" u="sng" dirty="0" smtClean="0">
                <a:solidFill>
                  <a:schemeClr val="bg1"/>
                </a:solidFill>
                <a:latin typeface="Comic Sans MS" panose="030F0702030302020204" pitchFamily="66" charset="0"/>
              </a:rPr>
              <a:t>Negative symptoms</a:t>
            </a:r>
          </a:p>
          <a:p>
            <a:pPr marL="342900" indent="-342900" algn="ctr">
              <a:buFont typeface="Wingdings" panose="05000000000000000000" pitchFamily="2" charset="2"/>
              <a:buChar char="q"/>
            </a:pPr>
            <a:r>
              <a:rPr lang="en-GB" sz="2200" b="1" dirty="0" smtClean="0">
                <a:solidFill>
                  <a:schemeClr val="bg1"/>
                </a:solidFill>
                <a:latin typeface="Comic Sans MS" panose="030F0702030302020204" pitchFamily="66" charset="0"/>
              </a:rPr>
              <a:t>Affective flattening </a:t>
            </a:r>
            <a:r>
              <a:rPr lang="en-GB" sz="2200" dirty="0" smtClean="0">
                <a:solidFill>
                  <a:schemeClr val="bg1"/>
                </a:solidFill>
                <a:latin typeface="Comic Sans MS" panose="030F0702030302020204" pitchFamily="66" charset="0"/>
              </a:rPr>
              <a:t>of ability to express emotions.</a:t>
            </a:r>
          </a:p>
          <a:p>
            <a:pPr marL="342900" indent="-342900" algn="ctr">
              <a:buFont typeface="Wingdings" panose="05000000000000000000" pitchFamily="2" charset="2"/>
              <a:buChar char="q"/>
            </a:pPr>
            <a:r>
              <a:rPr lang="en-GB" sz="2200" b="1" dirty="0" err="1" smtClean="0">
                <a:solidFill>
                  <a:schemeClr val="bg1"/>
                </a:solidFill>
                <a:latin typeface="Comic Sans MS" panose="030F0702030302020204" pitchFamily="66" charset="0"/>
              </a:rPr>
              <a:t>Alogia</a:t>
            </a:r>
            <a:endParaRPr lang="en-GB" sz="2200" b="1" dirty="0" smtClean="0">
              <a:solidFill>
                <a:schemeClr val="bg1"/>
              </a:solidFill>
              <a:latin typeface="Comic Sans MS" panose="030F0702030302020204" pitchFamily="66" charset="0"/>
            </a:endParaRPr>
          </a:p>
          <a:p>
            <a:pPr marL="342900" indent="-342900" algn="ctr">
              <a:buFont typeface="Wingdings" panose="05000000000000000000" pitchFamily="2" charset="2"/>
              <a:buChar char="q"/>
            </a:pPr>
            <a:r>
              <a:rPr lang="en-GB" sz="2200" b="1" dirty="0" err="1" smtClean="0">
                <a:solidFill>
                  <a:schemeClr val="bg1"/>
                </a:solidFill>
                <a:latin typeface="Comic Sans MS" panose="030F0702030302020204" pitchFamily="66" charset="0"/>
              </a:rPr>
              <a:t>Avolition</a:t>
            </a:r>
            <a:r>
              <a:rPr lang="en-GB" sz="2200" b="1" dirty="0" smtClean="0">
                <a:solidFill>
                  <a:schemeClr val="bg1"/>
                </a:solidFill>
                <a:latin typeface="Comic Sans MS" panose="030F0702030302020204" pitchFamily="66" charset="0"/>
              </a:rPr>
              <a:t> </a:t>
            </a:r>
            <a:endParaRPr lang="en-GB" b="1"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956877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 calcmode="lin" valueType="num">
                                      <p:cBhvr additive="base">
                                        <p:cTn id="7" dur="500" fill="hold"/>
                                        <p:tgtEl>
                                          <p:spTgt spid="6">
                                            <p:bg/>
                                          </p:spTgt>
                                        </p:tgtEl>
                                        <p:attrNameLst>
                                          <p:attrName>ppt_x</p:attrName>
                                        </p:attrNameLst>
                                      </p:cBhvr>
                                      <p:tavLst>
                                        <p:tav tm="0">
                                          <p:val>
                                            <p:strVal val="#ppt_x"/>
                                          </p:val>
                                        </p:tav>
                                        <p:tav tm="100000">
                                          <p:val>
                                            <p:strVal val="#ppt_x"/>
                                          </p:val>
                                        </p:tav>
                                      </p:tavLst>
                                    </p:anim>
                                    <p:anim calcmode="lin" valueType="num">
                                      <p:cBhvr additive="base">
                                        <p:cTn id="8" dur="500" fill="hold"/>
                                        <p:tgtEl>
                                          <p:spTgt spid="6">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additive="base">
                                        <p:cTn id="13"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anim calcmode="lin" valueType="num">
                                      <p:cBhvr additive="base">
                                        <p:cTn id="19"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xEl>
                                              <p:pRg st="2" end="2"/>
                                            </p:txEl>
                                          </p:spTgt>
                                        </p:tgtEl>
                                        <p:attrNameLst>
                                          <p:attrName>style.visibility</p:attrName>
                                        </p:attrNameLst>
                                      </p:cBhvr>
                                      <p:to>
                                        <p:strVal val="visible"/>
                                      </p:to>
                                    </p:set>
                                    <p:anim calcmode="lin" valueType="num">
                                      <p:cBhvr additive="base">
                                        <p:cTn id="25"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anim calcmode="lin" valueType="num">
                                      <p:cBhvr additive="base">
                                        <p:cTn id="31"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xEl>
                                              <p:pRg st="4" end="4"/>
                                            </p:txEl>
                                          </p:spTgt>
                                        </p:tgtEl>
                                        <p:attrNameLst>
                                          <p:attrName>style.visibility</p:attrName>
                                        </p:attrNameLst>
                                      </p:cBhvr>
                                      <p:to>
                                        <p:strVal val="visible"/>
                                      </p:to>
                                    </p:set>
                                    <p:anim calcmode="lin" valueType="num">
                                      <p:cBhvr additive="base">
                                        <p:cTn id="37"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1">
                                            <p:bg/>
                                          </p:spTgt>
                                        </p:tgtEl>
                                        <p:attrNameLst>
                                          <p:attrName>style.visibility</p:attrName>
                                        </p:attrNameLst>
                                      </p:cBhvr>
                                      <p:to>
                                        <p:strVal val="visible"/>
                                      </p:to>
                                    </p:set>
                                    <p:anim calcmode="lin" valueType="num">
                                      <p:cBhvr additive="base">
                                        <p:cTn id="43"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44" dur="500" fill="hold"/>
                                        <p:tgtEl>
                                          <p:spTgt spid="11">
                                            <p:bg/>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1">
                                            <p:txEl>
                                              <p:pRg st="0" end="0"/>
                                            </p:txEl>
                                          </p:spTgt>
                                        </p:tgtEl>
                                        <p:attrNameLst>
                                          <p:attrName>style.visibility</p:attrName>
                                        </p:attrNameLst>
                                      </p:cBhvr>
                                      <p:to>
                                        <p:strVal val="visible"/>
                                      </p:to>
                                    </p:set>
                                    <p:anim calcmode="lin" valueType="num">
                                      <p:cBhvr additive="base">
                                        <p:cTn id="49"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1">
                                            <p:txEl>
                                              <p:pRg st="1" end="1"/>
                                            </p:txEl>
                                          </p:spTgt>
                                        </p:tgtEl>
                                        <p:attrNameLst>
                                          <p:attrName>style.visibility</p:attrName>
                                        </p:attrNameLst>
                                      </p:cBhvr>
                                      <p:to>
                                        <p:strVal val="visible"/>
                                      </p:to>
                                    </p:set>
                                    <p:anim calcmode="lin" valueType="num">
                                      <p:cBhvr additive="base">
                                        <p:cTn id="55"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1">
                                            <p:txEl>
                                              <p:pRg st="2" end="2"/>
                                            </p:txEl>
                                          </p:spTgt>
                                        </p:tgtEl>
                                        <p:attrNameLst>
                                          <p:attrName>style.visibility</p:attrName>
                                        </p:attrNameLst>
                                      </p:cBhvr>
                                      <p:to>
                                        <p:strVal val="visible"/>
                                      </p:to>
                                    </p:set>
                                    <p:anim calcmode="lin" valueType="num">
                                      <p:cBhvr additive="base">
                                        <p:cTn id="61"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1">
                                            <p:txEl>
                                              <p:pRg st="3" end="3"/>
                                            </p:txEl>
                                          </p:spTgt>
                                        </p:tgtEl>
                                        <p:attrNameLst>
                                          <p:attrName>style.visibility</p:attrName>
                                        </p:attrNameLst>
                                      </p:cBhvr>
                                      <p:to>
                                        <p:strVal val="visible"/>
                                      </p:to>
                                    </p:set>
                                    <p:anim calcmode="lin" valueType="num">
                                      <p:cBhvr additive="base">
                                        <p:cTn id="67"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1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P spid="11"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877" y="5934670"/>
            <a:ext cx="9144000" cy="923330"/>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REVISE everything we have learnt on the ‘schizophrenia’ topic.</a:t>
            </a:r>
          </a:p>
          <a:p>
            <a:pPr>
              <a:defRPr/>
            </a:pPr>
            <a:r>
              <a:rPr lang="en-GB" kern="0" dirty="0">
                <a:solidFill>
                  <a:srgbClr val="FFFFFF"/>
                </a:solidFill>
                <a:latin typeface="Comic Sans MS"/>
              </a:rPr>
              <a:t>To ensure you UNDERSTAND all key words, theories and research from the topic.</a:t>
            </a:r>
          </a:p>
        </p:txBody>
      </p:sp>
      <p:sp>
        <p:nvSpPr>
          <p:cNvPr id="3" name="Title 1"/>
          <p:cNvSpPr txBox="1">
            <a:spLocks/>
          </p:cNvSpPr>
          <p:nvPr/>
        </p:nvSpPr>
        <p:spPr>
          <a:xfrm>
            <a:off x="0" y="0"/>
            <a:ext cx="9098988" cy="548680"/>
          </a:xfrm>
          <a:prstGeom prst="rect">
            <a:avLst/>
          </a:prstGeom>
          <a:solidFill>
            <a:schemeClr val="bg1"/>
          </a:solidFill>
          <a:ln w="28575">
            <a:solidFill>
              <a:schemeClr val="tx1"/>
            </a:solidFill>
          </a:ln>
        </p:spPr>
        <p:txBody>
          <a:bodyPr vert="horz" lIns="91440" tIns="45720" rIns="91440" bIns="45720" rtlCol="0" anchor="ctr">
            <a:normAutofit fontScale="90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dirty="0" smtClean="0">
                <a:solidFill>
                  <a:prstClr val="black"/>
                </a:solidFill>
                <a:latin typeface="Comic Sans MS" panose="030F0702030302020204" pitchFamily="66" charset="0"/>
              </a:rPr>
              <a:t>B</a:t>
            </a:r>
            <a:r>
              <a:rPr lang="en-GB" sz="3600" b="1" dirty="0" smtClean="0">
                <a:solidFill>
                  <a:prstClr val="black"/>
                </a:solidFill>
                <a:latin typeface="Comic Sans MS" panose="030F0702030302020204" pitchFamily="66" charset="0"/>
              </a:rPr>
              <a:t>iological </a:t>
            </a:r>
            <a:r>
              <a:rPr lang="en-GB" sz="3600" dirty="0" smtClean="0">
                <a:solidFill>
                  <a:prstClr val="black"/>
                </a:solidFill>
                <a:latin typeface="Comic Sans MS" panose="030F0702030302020204" pitchFamily="66" charset="0"/>
              </a:rPr>
              <a:t>explanations of SZ…</a:t>
            </a:r>
            <a:endParaRPr lang="en-GB" sz="3600" dirty="0">
              <a:solidFill>
                <a:prstClr val="black"/>
              </a:solidFill>
              <a:latin typeface="Comic Sans MS" panose="030F0702030302020204" pitchFamily="66" charset="0"/>
            </a:endParaRPr>
          </a:p>
        </p:txBody>
      </p:sp>
      <p:grpSp>
        <p:nvGrpSpPr>
          <p:cNvPr id="5" name="Group 4"/>
          <p:cNvGrpSpPr/>
          <p:nvPr/>
        </p:nvGrpSpPr>
        <p:grpSpPr>
          <a:xfrm>
            <a:off x="273129" y="703867"/>
            <a:ext cx="3711160" cy="932252"/>
            <a:chOff x="13679" y="485863"/>
            <a:chExt cx="4104456" cy="635420"/>
          </a:xfrm>
        </p:grpSpPr>
        <p:sp>
          <p:nvSpPr>
            <p:cNvPr id="6" name="Rounded Rectangle 5"/>
            <p:cNvSpPr/>
            <p:nvPr/>
          </p:nvSpPr>
          <p:spPr>
            <a:xfrm>
              <a:off x="13679" y="485863"/>
              <a:ext cx="4104456" cy="635420"/>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en-GB" sz="3200" dirty="0">
                  <a:solidFill>
                    <a:prstClr val="black"/>
                  </a:solidFill>
                </a:rPr>
                <a:t>Genetic link</a:t>
              </a:r>
            </a:p>
          </p:txBody>
        </p:sp>
        <p:pic>
          <p:nvPicPr>
            <p:cNvPr id="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63417" y="536590"/>
              <a:ext cx="754718" cy="56603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8" name="TextBox 7"/>
          <p:cNvSpPr txBox="1"/>
          <p:nvPr/>
        </p:nvSpPr>
        <p:spPr>
          <a:xfrm>
            <a:off x="1782" y="1901442"/>
            <a:ext cx="3641307" cy="3046988"/>
          </a:xfrm>
          <a:prstGeom prst="rect">
            <a:avLst/>
          </a:prstGeom>
          <a:noFill/>
        </p:spPr>
        <p:txBody>
          <a:bodyPr wrap="square" rtlCol="0">
            <a:spAutoFit/>
          </a:bodyPr>
          <a:lstStyle/>
          <a:p>
            <a:pPr marL="457200" indent="-457200">
              <a:buFont typeface="Wingdings" panose="05000000000000000000" pitchFamily="2" charset="2"/>
              <a:buChar char="q"/>
            </a:pPr>
            <a:r>
              <a:rPr lang="en-GB" sz="2400" b="1" dirty="0" smtClean="0">
                <a:solidFill>
                  <a:prstClr val="black"/>
                </a:solidFill>
                <a:latin typeface="Comic Sans MS" panose="030F0702030302020204" pitchFamily="66" charset="0"/>
              </a:rPr>
              <a:t>Yet </a:t>
            </a:r>
            <a:r>
              <a:rPr lang="en-GB" sz="2400" b="1" dirty="0">
                <a:solidFill>
                  <a:prstClr val="black"/>
                </a:solidFill>
                <a:latin typeface="Comic Sans MS" panose="030F0702030302020204" pitchFamily="66" charset="0"/>
              </a:rPr>
              <a:t>to identify a specific gene </a:t>
            </a:r>
            <a:r>
              <a:rPr lang="en-GB" sz="2400" dirty="0" smtClean="0">
                <a:solidFill>
                  <a:prstClr val="black"/>
                </a:solidFill>
                <a:latin typeface="Comic Sans MS" panose="030F0702030302020204" pitchFamily="66" charset="0"/>
              </a:rPr>
              <a:t>– therefore difficult </a:t>
            </a:r>
            <a:r>
              <a:rPr lang="en-GB" sz="2400" dirty="0">
                <a:solidFill>
                  <a:prstClr val="black"/>
                </a:solidFill>
                <a:latin typeface="Comic Sans MS" panose="030F0702030302020204" pitchFamily="66" charset="0"/>
              </a:rPr>
              <a:t>to understand the precise mechanism of genetic </a:t>
            </a:r>
            <a:r>
              <a:rPr lang="en-GB" sz="2400" dirty="0" smtClean="0">
                <a:solidFill>
                  <a:prstClr val="black"/>
                </a:solidFill>
                <a:latin typeface="Comic Sans MS" panose="030F0702030302020204" pitchFamily="66" charset="0"/>
              </a:rPr>
              <a:t>transmission.</a:t>
            </a:r>
          </a:p>
          <a:p>
            <a:pPr marL="457200" indent="-457200">
              <a:buFont typeface="Wingdings" panose="05000000000000000000" pitchFamily="2" charset="2"/>
              <a:buChar char="q"/>
            </a:pPr>
            <a:r>
              <a:rPr lang="en-GB" sz="2400" b="1" dirty="0" smtClean="0">
                <a:solidFill>
                  <a:prstClr val="black"/>
                </a:solidFill>
                <a:latin typeface="Comic Sans MS" panose="030F0702030302020204" pitchFamily="66" charset="0"/>
              </a:rPr>
              <a:t>Reductionist</a:t>
            </a:r>
            <a:endParaRPr lang="en-GB" sz="2400" b="1" dirty="0">
              <a:solidFill>
                <a:prstClr val="black"/>
              </a:solidFill>
              <a:latin typeface="Comic Sans MS" panose="030F0702030302020204" pitchFamily="66" charset="0"/>
            </a:endParaRPr>
          </a:p>
        </p:txBody>
      </p:sp>
      <p:sp>
        <p:nvSpPr>
          <p:cNvPr id="9" name="TextBox 8"/>
          <p:cNvSpPr txBox="1"/>
          <p:nvPr/>
        </p:nvSpPr>
        <p:spPr>
          <a:xfrm>
            <a:off x="3797900" y="1716776"/>
            <a:ext cx="5346100" cy="3046988"/>
          </a:xfrm>
          <a:prstGeom prst="rect">
            <a:avLst/>
          </a:prstGeom>
          <a:noFill/>
        </p:spPr>
        <p:txBody>
          <a:bodyPr wrap="square" rtlCol="0">
            <a:spAutoFit/>
          </a:bodyPr>
          <a:lstStyle/>
          <a:p>
            <a:r>
              <a:rPr lang="en-GB" sz="2400" dirty="0" smtClean="0">
                <a:solidFill>
                  <a:prstClr val="black"/>
                </a:solidFill>
                <a:latin typeface="Comic Sans MS" panose="030F0702030302020204" pitchFamily="66" charset="0"/>
              </a:rPr>
              <a:t>+ Strong </a:t>
            </a:r>
            <a:r>
              <a:rPr lang="en-GB" sz="2400" b="1" dirty="0">
                <a:solidFill>
                  <a:prstClr val="black"/>
                </a:solidFill>
                <a:latin typeface="Comic Sans MS" panose="030F0702030302020204" pitchFamily="66" charset="0"/>
              </a:rPr>
              <a:t>empirical </a:t>
            </a:r>
            <a:r>
              <a:rPr lang="en-GB" sz="2400" b="1" dirty="0" smtClean="0">
                <a:solidFill>
                  <a:prstClr val="black"/>
                </a:solidFill>
                <a:latin typeface="Comic Sans MS" panose="030F0702030302020204" pitchFamily="66" charset="0"/>
              </a:rPr>
              <a:t>support</a:t>
            </a:r>
            <a:r>
              <a:rPr lang="en-GB" sz="2400" dirty="0" smtClean="0">
                <a:solidFill>
                  <a:prstClr val="black"/>
                </a:solidFill>
                <a:latin typeface="Comic Sans MS" panose="030F0702030302020204" pitchFamily="66" charset="0"/>
              </a:rPr>
              <a:t>.</a:t>
            </a:r>
          </a:p>
          <a:p>
            <a:pPr marL="342900" indent="-342900">
              <a:buFontTx/>
              <a:buChar char="-"/>
            </a:pPr>
            <a:r>
              <a:rPr lang="en-GB" sz="2400" b="1" dirty="0" smtClean="0">
                <a:solidFill>
                  <a:prstClr val="black"/>
                </a:solidFill>
                <a:latin typeface="Comic Sans MS" panose="030F0702030302020204" pitchFamily="66" charset="0"/>
              </a:rPr>
              <a:t>PET</a:t>
            </a:r>
            <a:r>
              <a:rPr lang="en-GB" sz="2400" dirty="0" smtClean="0">
                <a:solidFill>
                  <a:prstClr val="black"/>
                </a:solidFill>
                <a:latin typeface="Comic Sans MS" panose="030F0702030302020204" pitchFamily="66" charset="0"/>
              </a:rPr>
              <a:t> scans haven’t found evidence.</a:t>
            </a:r>
          </a:p>
          <a:p>
            <a:pPr marL="342900" indent="-342900">
              <a:buFontTx/>
              <a:buChar char="-"/>
            </a:pPr>
            <a:r>
              <a:rPr lang="en-GB" sz="2400" b="1" dirty="0" smtClean="0">
                <a:solidFill>
                  <a:prstClr val="black"/>
                </a:solidFill>
                <a:latin typeface="Comic Sans MS" panose="030F0702030302020204" pitchFamily="66" charset="0"/>
              </a:rPr>
              <a:t>Cause and effect</a:t>
            </a:r>
            <a:r>
              <a:rPr lang="en-GB" sz="2400" dirty="0" smtClean="0">
                <a:solidFill>
                  <a:prstClr val="black"/>
                </a:solidFill>
                <a:latin typeface="Comic Sans MS" panose="030F0702030302020204" pitchFamily="66" charset="0"/>
              </a:rPr>
              <a:t> issues.</a:t>
            </a:r>
          </a:p>
          <a:p>
            <a:pPr marL="342900" indent="-342900">
              <a:buFontTx/>
              <a:buChar char="-"/>
            </a:pPr>
            <a:r>
              <a:rPr lang="en-GB" sz="2400" b="1" dirty="0" smtClean="0">
                <a:solidFill>
                  <a:prstClr val="black"/>
                </a:solidFill>
                <a:latin typeface="Comic Sans MS" panose="030F0702030302020204" pitchFamily="66" charset="0"/>
              </a:rPr>
              <a:t>Aetiology fallacy</a:t>
            </a:r>
          </a:p>
          <a:p>
            <a:pPr marL="342900" indent="-342900">
              <a:buFontTx/>
              <a:buChar char="-"/>
            </a:pPr>
            <a:r>
              <a:rPr lang="en-GB" sz="2400" dirty="0" smtClean="0">
                <a:solidFill>
                  <a:prstClr val="black"/>
                </a:solidFill>
                <a:latin typeface="Comic Sans MS" panose="030F0702030302020204" pitchFamily="66" charset="0"/>
              </a:rPr>
              <a:t>Drugs </a:t>
            </a:r>
            <a:r>
              <a:rPr lang="en-GB" sz="2400" b="1" dirty="0" smtClean="0">
                <a:solidFill>
                  <a:prstClr val="black"/>
                </a:solidFill>
                <a:latin typeface="Comic Sans MS" panose="030F0702030302020204" pitchFamily="66" charset="0"/>
              </a:rPr>
              <a:t>only effective up to 80%</a:t>
            </a:r>
          </a:p>
          <a:p>
            <a:pPr marL="342900" indent="-342900">
              <a:buFontTx/>
              <a:buChar char="-"/>
            </a:pPr>
            <a:r>
              <a:rPr lang="en-GB" sz="2400" dirty="0" smtClean="0">
                <a:solidFill>
                  <a:prstClr val="black"/>
                </a:solidFill>
                <a:latin typeface="Comic Sans MS" panose="030F0702030302020204" pitchFamily="66" charset="0"/>
              </a:rPr>
              <a:t>Evidence for </a:t>
            </a:r>
            <a:r>
              <a:rPr lang="en-GB" sz="2400" b="1" dirty="0" smtClean="0">
                <a:solidFill>
                  <a:prstClr val="black"/>
                </a:solidFill>
                <a:latin typeface="Comic Sans MS" panose="030F0702030302020204" pitchFamily="66" charset="0"/>
              </a:rPr>
              <a:t>macro structure </a:t>
            </a:r>
            <a:r>
              <a:rPr lang="en-GB" sz="2400" dirty="0" smtClean="0">
                <a:solidFill>
                  <a:prstClr val="black"/>
                </a:solidFill>
                <a:latin typeface="Comic Sans MS" panose="030F0702030302020204" pitchFamily="66" charset="0"/>
              </a:rPr>
              <a:t>involvement (enlarged ventricles).</a:t>
            </a:r>
            <a:endParaRPr lang="en-GB" sz="2400" dirty="0">
              <a:solidFill>
                <a:prstClr val="black"/>
              </a:solidFill>
              <a:latin typeface="Comic Sans MS" panose="030F0702030302020204" pitchFamily="66" charset="0"/>
            </a:endParaRPr>
          </a:p>
        </p:txBody>
      </p:sp>
      <p:grpSp>
        <p:nvGrpSpPr>
          <p:cNvPr id="10" name="Group 9"/>
          <p:cNvGrpSpPr/>
          <p:nvPr/>
        </p:nvGrpSpPr>
        <p:grpSpPr>
          <a:xfrm>
            <a:off x="4556123" y="703867"/>
            <a:ext cx="4454419" cy="904884"/>
            <a:chOff x="4549494" y="839294"/>
            <a:chExt cx="4454419" cy="904884"/>
          </a:xfrm>
        </p:grpSpPr>
        <p:sp>
          <p:nvSpPr>
            <p:cNvPr id="4" name="Rounded Rectangle 3"/>
            <p:cNvSpPr/>
            <p:nvPr/>
          </p:nvSpPr>
          <p:spPr>
            <a:xfrm>
              <a:off x="4549494" y="839294"/>
              <a:ext cx="4454419" cy="904884"/>
            </a:xfrm>
            <a:prstGeom prst="roundRect">
              <a:avLst/>
            </a:prstGeom>
          </p:spPr>
          <p:style>
            <a:lnRef idx="1">
              <a:schemeClr val="dk1"/>
            </a:lnRef>
            <a:fillRef idx="3">
              <a:schemeClr val="dk1"/>
            </a:fillRef>
            <a:effectRef idx="2">
              <a:schemeClr val="dk1"/>
            </a:effectRef>
            <a:fontRef idx="minor">
              <a:schemeClr val="lt1"/>
            </a:fontRef>
          </p:style>
          <p:txBody>
            <a:bodyPr rtlCol="0" anchor="ctr"/>
            <a:lstStyle/>
            <a:p>
              <a:r>
                <a:rPr lang="en-GB" sz="2800" dirty="0">
                  <a:solidFill>
                    <a:srgbClr val="FFC000"/>
                  </a:solidFill>
                </a:rPr>
                <a:t>‘The dopamine hypothesis’</a:t>
              </a: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22647" y="1291736"/>
              <a:ext cx="412341" cy="317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1" name="Pentagon 10"/>
          <p:cNvSpPr/>
          <p:nvPr/>
        </p:nvSpPr>
        <p:spPr>
          <a:xfrm>
            <a:off x="467544" y="5085184"/>
            <a:ext cx="8267902" cy="640810"/>
          </a:xfrm>
          <a:prstGeom prst="homePlat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GB" sz="2800" b="1" dirty="0" smtClean="0">
                <a:solidFill>
                  <a:schemeClr val="tx1"/>
                </a:solidFill>
              </a:rPr>
              <a:t>Diathesis stress model likely!!!!!</a:t>
            </a:r>
            <a:endParaRPr lang="en-GB" sz="2800" b="1" dirty="0">
              <a:solidFill>
                <a:schemeClr val="tx1"/>
              </a:solidFill>
            </a:endParaRPr>
          </a:p>
        </p:txBody>
      </p:sp>
    </p:spTree>
    <p:extLst>
      <p:ext uri="{BB962C8B-B14F-4D97-AF65-F5344CB8AC3E}">
        <p14:creationId xmlns:p14="http://schemas.microsoft.com/office/powerpoint/2010/main" val="4228409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p:cTn id="7" dur="1000" fill="hold"/>
                                        <p:tgtEl>
                                          <p:spTgt spid="8">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8">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8">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anim calcmode="lin" valueType="num">
                                      <p:cBhvr>
                                        <p:cTn id="15" dur="1000" fill="hold"/>
                                        <p:tgtEl>
                                          <p:spTgt spid="8">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8">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8">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8">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5" presetClass="entr" presetSubtype="0" fill="hold" grpId="0" nodeType="click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Effect transition="in" filter="fade">
                                      <p:cBhvr>
                                        <p:cTn id="23" dur="2000"/>
                                        <p:tgtEl>
                                          <p:spTgt spid="9">
                                            <p:txEl>
                                              <p:pRg st="0" end="0"/>
                                            </p:txEl>
                                          </p:spTgt>
                                        </p:tgtEl>
                                      </p:cBhvr>
                                    </p:animEffect>
                                    <p:anim calcmode="lin" valueType="num">
                                      <p:cBhvr>
                                        <p:cTn id="24" dur="2000" fill="hold"/>
                                        <p:tgtEl>
                                          <p:spTgt spid="9">
                                            <p:txEl>
                                              <p:pRg st="0" end="0"/>
                                            </p:txEl>
                                          </p:spTgt>
                                        </p:tgtEl>
                                        <p:attrNameLst>
                                          <p:attrName>ppt_w</p:attrName>
                                        </p:attrNameLst>
                                      </p:cBhvr>
                                      <p:tavLst>
                                        <p:tav tm="0" fmla="#ppt_w*sin(2.5*pi*$)">
                                          <p:val>
                                            <p:fltVal val="0"/>
                                          </p:val>
                                        </p:tav>
                                        <p:tav tm="100000">
                                          <p:val>
                                            <p:fltVal val="1"/>
                                          </p:val>
                                        </p:tav>
                                      </p:tavLst>
                                    </p:anim>
                                    <p:anim calcmode="lin" valueType="num">
                                      <p:cBhvr>
                                        <p:cTn id="25" dur="2000" fill="hold"/>
                                        <p:tgtEl>
                                          <p:spTgt spid="9">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45" presetClass="entr" presetSubtype="0" fill="hold" grpId="0" nodeType="clickEffect">
                                  <p:stCondLst>
                                    <p:cond delay="0"/>
                                  </p:stCondLst>
                                  <p:childTnLst>
                                    <p:set>
                                      <p:cBhvr>
                                        <p:cTn id="29" dur="1" fill="hold">
                                          <p:stCondLst>
                                            <p:cond delay="0"/>
                                          </p:stCondLst>
                                        </p:cTn>
                                        <p:tgtEl>
                                          <p:spTgt spid="9">
                                            <p:txEl>
                                              <p:pRg st="1" end="1"/>
                                            </p:txEl>
                                          </p:spTgt>
                                        </p:tgtEl>
                                        <p:attrNameLst>
                                          <p:attrName>style.visibility</p:attrName>
                                        </p:attrNameLst>
                                      </p:cBhvr>
                                      <p:to>
                                        <p:strVal val="visible"/>
                                      </p:to>
                                    </p:set>
                                    <p:animEffect transition="in" filter="fade">
                                      <p:cBhvr>
                                        <p:cTn id="30" dur="2000"/>
                                        <p:tgtEl>
                                          <p:spTgt spid="9">
                                            <p:txEl>
                                              <p:pRg st="1" end="1"/>
                                            </p:txEl>
                                          </p:spTgt>
                                        </p:tgtEl>
                                      </p:cBhvr>
                                    </p:animEffect>
                                    <p:anim calcmode="lin" valueType="num">
                                      <p:cBhvr>
                                        <p:cTn id="31" dur="2000" fill="hold"/>
                                        <p:tgtEl>
                                          <p:spTgt spid="9">
                                            <p:txEl>
                                              <p:pRg st="1" end="1"/>
                                            </p:txEl>
                                          </p:spTgt>
                                        </p:tgtEl>
                                        <p:attrNameLst>
                                          <p:attrName>ppt_w</p:attrName>
                                        </p:attrNameLst>
                                      </p:cBhvr>
                                      <p:tavLst>
                                        <p:tav tm="0" fmla="#ppt_w*sin(2.5*pi*$)">
                                          <p:val>
                                            <p:fltVal val="0"/>
                                          </p:val>
                                        </p:tav>
                                        <p:tav tm="100000">
                                          <p:val>
                                            <p:fltVal val="1"/>
                                          </p:val>
                                        </p:tav>
                                      </p:tavLst>
                                    </p:anim>
                                    <p:anim calcmode="lin" valueType="num">
                                      <p:cBhvr>
                                        <p:cTn id="32" dur="2000" fill="hold"/>
                                        <p:tgtEl>
                                          <p:spTgt spid="9">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45" presetClass="entr" presetSubtype="0" fill="hold" grpId="0" nodeType="clickEffect">
                                  <p:stCondLst>
                                    <p:cond delay="0"/>
                                  </p:stCondLst>
                                  <p:childTnLst>
                                    <p:set>
                                      <p:cBhvr>
                                        <p:cTn id="36" dur="1" fill="hold">
                                          <p:stCondLst>
                                            <p:cond delay="0"/>
                                          </p:stCondLst>
                                        </p:cTn>
                                        <p:tgtEl>
                                          <p:spTgt spid="9">
                                            <p:txEl>
                                              <p:pRg st="2" end="2"/>
                                            </p:txEl>
                                          </p:spTgt>
                                        </p:tgtEl>
                                        <p:attrNameLst>
                                          <p:attrName>style.visibility</p:attrName>
                                        </p:attrNameLst>
                                      </p:cBhvr>
                                      <p:to>
                                        <p:strVal val="visible"/>
                                      </p:to>
                                    </p:set>
                                    <p:animEffect transition="in" filter="fade">
                                      <p:cBhvr>
                                        <p:cTn id="37" dur="2000"/>
                                        <p:tgtEl>
                                          <p:spTgt spid="9">
                                            <p:txEl>
                                              <p:pRg st="2" end="2"/>
                                            </p:txEl>
                                          </p:spTgt>
                                        </p:tgtEl>
                                      </p:cBhvr>
                                    </p:animEffect>
                                    <p:anim calcmode="lin" valueType="num">
                                      <p:cBhvr>
                                        <p:cTn id="38" dur="2000" fill="hold"/>
                                        <p:tgtEl>
                                          <p:spTgt spid="9">
                                            <p:txEl>
                                              <p:pRg st="2" end="2"/>
                                            </p:txEl>
                                          </p:spTgt>
                                        </p:tgtEl>
                                        <p:attrNameLst>
                                          <p:attrName>ppt_w</p:attrName>
                                        </p:attrNameLst>
                                      </p:cBhvr>
                                      <p:tavLst>
                                        <p:tav tm="0" fmla="#ppt_w*sin(2.5*pi*$)">
                                          <p:val>
                                            <p:fltVal val="0"/>
                                          </p:val>
                                        </p:tav>
                                        <p:tav tm="100000">
                                          <p:val>
                                            <p:fltVal val="1"/>
                                          </p:val>
                                        </p:tav>
                                      </p:tavLst>
                                    </p:anim>
                                    <p:anim calcmode="lin" valueType="num">
                                      <p:cBhvr>
                                        <p:cTn id="39" dur="2000" fill="hold"/>
                                        <p:tgtEl>
                                          <p:spTgt spid="9">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40" fill="hold">
                      <p:stCondLst>
                        <p:cond delay="indefinite"/>
                      </p:stCondLst>
                      <p:childTnLst>
                        <p:par>
                          <p:cTn id="41" fill="hold">
                            <p:stCondLst>
                              <p:cond delay="0"/>
                            </p:stCondLst>
                            <p:childTnLst>
                              <p:par>
                                <p:cTn id="42" presetID="45" presetClass="entr" presetSubtype="0" fill="hold" grpId="0" nodeType="clickEffect">
                                  <p:stCondLst>
                                    <p:cond delay="0"/>
                                  </p:stCondLst>
                                  <p:childTnLst>
                                    <p:set>
                                      <p:cBhvr>
                                        <p:cTn id="43" dur="1" fill="hold">
                                          <p:stCondLst>
                                            <p:cond delay="0"/>
                                          </p:stCondLst>
                                        </p:cTn>
                                        <p:tgtEl>
                                          <p:spTgt spid="9">
                                            <p:txEl>
                                              <p:pRg st="3" end="3"/>
                                            </p:txEl>
                                          </p:spTgt>
                                        </p:tgtEl>
                                        <p:attrNameLst>
                                          <p:attrName>style.visibility</p:attrName>
                                        </p:attrNameLst>
                                      </p:cBhvr>
                                      <p:to>
                                        <p:strVal val="visible"/>
                                      </p:to>
                                    </p:set>
                                    <p:animEffect transition="in" filter="fade">
                                      <p:cBhvr>
                                        <p:cTn id="44" dur="2000"/>
                                        <p:tgtEl>
                                          <p:spTgt spid="9">
                                            <p:txEl>
                                              <p:pRg st="3" end="3"/>
                                            </p:txEl>
                                          </p:spTgt>
                                        </p:tgtEl>
                                      </p:cBhvr>
                                    </p:animEffect>
                                    <p:anim calcmode="lin" valueType="num">
                                      <p:cBhvr>
                                        <p:cTn id="45" dur="2000" fill="hold"/>
                                        <p:tgtEl>
                                          <p:spTgt spid="9">
                                            <p:txEl>
                                              <p:pRg st="3" end="3"/>
                                            </p:txEl>
                                          </p:spTgt>
                                        </p:tgtEl>
                                        <p:attrNameLst>
                                          <p:attrName>ppt_w</p:attrName>
                                        </p:attrNameLst>
                                      </p:cBhvr>
                                      <p:tavLst>
                                        <p:tav tm="0" fmla="#ppt_w*sin(2.5*pi*$)">
                                          <p:val>
                                            <p:fltVal val="0"/>
                                          </p:val>
                                        </p:tav>
                                        <p:tav tm="100000">
                                          <p:val>
                                            <p:fltVal val="1"/>
                                          </p:val>
                                        </p:tav>
                                      </p:tavLst>
                                    </p:anim>
                                    <p:anim calcmode="lin" valueType="num">
                                      <p:cBhvr>
                                        <p:cTn id="46" dur="2000" fill="hold"/>
                                        <p:tgtEl>
                                          <p:spTgt spid="9">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47" fill="hold">
                      <p:stCondLst>
                        <p:cond delay="indefinite"/>
                      </p:stCondLst>
                      <p:childTnLst>
                        <p:par>
                          <p:cTn id="48" fill="hold">
                            <p:stCondLst>
                              <p:cond delay="0"/>
                            </p:stCondLst>
                            <p:childTnLst>
                              <p:par>
                                <p:cTn id="49" presetID="45" presetClass="entr" presetSubtype="0" fill="hold" grpId="0" nodeType="clickEffect">
                                  <p:stCondLst>
                                    <p:cond delay="0"/>
                                  </p:stCondLst>
                                  <p:childTnLst>
                                    <p:set>
                                      <p:cBhvr>
                                        <p:cTn id="50" dur="1" fill="hold">
                                          <p:stCondLst>
                                            <p:cond delay="0"/>
                                          </p:stCondLst>
                                        </p:cTn>
                                        <p:tgtEl>
                                          <p:spTgt spid="9">
                                            <p:txEl>
                                              <p:pRg st="4" end="4"/>
                                            </p:txEl>
                                          </p:spTgt>
                                        </p:tgtEl>
                                        <p:attrNameLst>
                                          <p:attrName>style.visibility</p:attrName>
                                        </p:attrNameLst>
                                      </p:cBhvr>
                                      <p:to>
                                        <p:strVal val="visible"/>
                                      </p:to>
                                    </p:set>
                                    <p:animEffect transition="in" filter="fade">
                                      <p:cBhvr>
                                        <p:cTn id="51" dur="2000"/>
                                        <p:tgtEl>
                                          <p:spTgt spid="9">
                                            <p:txEl>
                                              <p:pRg st="4" end="4"/>
                                            </p:txEl>
                                          </p:spTgt>
                                        </p:tgtEl>
                                      </p:cBhvr>
                                    </p:animEffect>
                                    <p:anim calcmode="lin" valueType="num">
                                      <p:cBhvr>
                                        <p:cTn id="52" dur="2000" fill="hold"/>
                                        <p:tgtEl>
                                          <p:spTgt spid="9">
                                            <p:txEl>
                                              <p:pRg st="4" end="4"/>
                                            </p:txEl>
                                          </p:spTgt>
                                        </p:tgtEl>
                                        <p:attrNameLst>
                                          <p:attrName>ppt_w</p:attrName>
                                        </p:attrNameLst>
                                      </p:cBhvr>
                                      <p:tavLst>
                                        <p:tav tm="0" fmla="#ppt_w*sin(2.5*pi*$)">
                                          <p:val>
                                            <p:fltVal val="0"/>
                                          </p:val>
                                        </p:tav>
                                        <p:tav tm="100000">
                                          <p:val>
                                            <p:fltVal val="1"/>
                                          </p:val>
                                        </p:tav>
                                      </p:tavLst>
                                    </p:anim>
                                    <p:anim calcmode="lin" valueType="num">
                                      <p:cBhvr>
                                        <p:cTn id="53" dur="2000" fill="hold"/>
                                        <p:tgtEl>
                                          <p:spTgt spid="9">
                                            <p:txEl>
                                              <p:pRg st="4" end="4"/>
                                            </p:txEl>
                                          </p:spTgt>
                                        </p:tgtEl>
                                        <p:attrNameLst>
                                          <p:attrName>ppt_h</p:attrName>
                                        </p:attrNameLst>
                                      </p:cBhvr>
                                      <p:tavLst>
                                        <p:tav tm="0">
                                          <p:val>
                                            <p:strVal val="#ppt_h"/>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45" presetClass="entr" presetSubtype="0" fill="hold" grpId="0" nodeType="clickEffect">
                                  <p:stCondLst>
                                    <p:cond delay="0"/>
                                  </p:stCondLst>
                                  <p:childTnLst>
                                    <p:set>
                                      <p:cBhvr>
                                        <p:cTn id="57" dur="1" fill="hold">
                                          <p:stCondLst>
                                            <p:cond delay="0"/>
                                          </p:stCondLst>
                                        </p:cTn>
                                        <p:tgtEl>
                                          <p:spTgt spid="9">
                                            <p:txEl>
                                              <p:pRg st="5" end="5"/>
                                            </p:txEl>
                                          </p:spTgt>
                                        </p:tgtEl>
                                        <p:attrNameLst>
                                          <p:attrName>style.visibility</p:attrName>
                                        </p:attrNameLst>
                                      </p:cBhvr>
                                      <p:to>
                                        <p:strVal val="visible"/>
                                      </p:to>
                                    </p:set>
                                    <p:animEffect transition="in" filter="fade">
                                      <p:cBhvr>
                                        <p:cTn id="58" dur="2000"/>
                                        <p:tgtEl>
                                          <p:spTgt spid="9">
                                            <p:txEl>
                                              <p:pRg st="5" end="5"/>
                                            </p:txEl>
                                          </p:spTgt>
                                        </p:tgtEl>
                                      </p:cBhvr>
                                    </p:animEffect>
                                    <p:anim calcmode="lin" valueType="num">
                                      <p:cBhvr>
                                        <p:cTn id="59" dur="2000" fill="hold"/>
                                        <p:tgtEl>
                                          <p:spTgt spid="9">
                                            <p:txEl>
                                              <p:pRg st="5" end="5"/>
                                            </p:txEl>
                                          </p:spTgt>
                                        </p:tgtEl>
                                        <p:attrNameLst>
                                          <p:attrName>ppt_w</p:attrName>
                                        </p:attrNameLst>
                                      </p:cBhvr>
                                      <p:tavLst>
                                        <p:tav tm="0" fmla="#ppt_w*sin(2.5*pi*$)">
                                          <p:val>
                                            <p:fltVal val="0"/>
                                          </p:val>
                                        </p:tav>
                                        <p:tav tm="100000">
                                          <p:val>
                                            <p:fltVal val="1"/>
                                          </p:val>
                                        </p:tav>
                                      </p:tavLst>
                                    </p:anim>
                                    <p:anim calcmode="lin" valueType="num">
                                      <p:cBhvr>
                                        <p:cTn id="60" dur="2000" fill="hold"/>
                                        <p:tgtEl>
                                          <p:spTgt spid="9">
                                            <p:txEl>
                                              <p:pRg st="5" end="5"/>
                                            </p:txEl>
                                          </p:spTgt>
                                        </p:tgtEl>
                                        <p:attrNameLst>
                                          <p:attrName>ppt_h</p:attrName>
                                        </p:attrNameLst>
                                      </p:cBhvr>
                                      <p:tavLst>
                                        <p:tav tm="0">
                                          <p:val>
                                            <p:strVal val="#ppt_h"/>
                                          </p:val>
                                        </p:tav>
                                        <p:tav tm="100000">
                                          <p:val>
                                            <p:strVal val="#ppt_h"/>
                                          </p:val>
                                        </p:tav>
                                      </p:tavLst>
                                    </p:anim>
                                  </p:childTnLst>
                                </p:cTn>
                              </p:par>
                            </p:childTnLst>
                          </p:cTn>
                        </p:par>
                      </p:childTnLst>
                    </p:cTn>
                  </p:par>
                  <p:par>
                    <p:cTn id="61" fill="hold">
                      <p:stCondLst>
                        <p:cond delay="indefinite"/>
                      </p:stCondLst>
                      <p:childTnLst>
                        <p:par>
                          <p:cTn id="62" fill="hold">
                            <p:stCondLst>
                              <p:cond delay="0"/>
                            </p:stCondLst>
                            <p:childTnLst>
                              <p:par>
                                <p:cTn id="63" presetID="22" presetClass="entr" presetSubtype="2" fill="hold" grpId="0" nodeType="clickEffect">
                                  <p:stCondLst>
                                    <p:cond delay="0"/>
                                  </p:stCondLst>
                                  <p:childTnLst>
                                    <p:set>
                                      <p:cBhvr>
                                        <p:cTn id="64" dur="1" fill="hold">
                                          <p:stCondLst>
                                            <p:cond delay="0"/>
                                          </p:stCondLst>
                                        </p:cTn>
                                        <p:tgtEl>
                                          <p:spTgt spid="11"/>
                                        </p:tgtEl>
                                        <p:attrNameLst>
                                          <p:attrName>style.visibility</p:attrName>
                                        </p:attrNameLst>
                                      </p:cBhvr>
                                      <p:to>
                                        <p:strVal val="visible"/>
                                      </p:to>
                                    </p:set>
                                    <p:animEffect transition="in" filter="wipe(right)">
                                      <p:cBhvr>
                                        <p:cTn id="6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9" grpId="0" build="p"/>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372550" y="67949"/>
            <a:ext cx="3191337" cy="1374666"/>
            <a:chOff x="372550" y="67949"/>
            <a:chExt cx="3191337" cy="1374666"/>
          </a:xfrm>
        </p:grpSpPr>
        <p:sp>
          <p:nvSpPr>
            <p:cNvPr id="6" name="Oval 5"/>
            <p:cNvSpPr/>
            <p:nvPr/>
          </p:nvSpPr>
          <p:spPr>
            <a:xfrm>
              <a:off x="372550" y="67949"/>
              <a:ext cx="3191337" cy="1374666"/>
            </a:xfrm>
            <a:prstGeom prst="ellipse">
              <a:avLst/>
            </a:prstGeom>
          </p:spPr>
          <p:style>
            <a:lnRef idx="0">
              <a:schemeClr val="accent6"/>
            </a:lnRef>
            <a:fillRef idx="3">
              <a:schemeClr val="accent6"/>
            </a:fillRef>
            <a:effectRef idx="3">
              <a:schemeClr val="accent6"/>
            </a:effectRef>
            <a:fontRef idx="minor">
              <a:schemeClr val="lt1"/>
            </a:fontRef>
          </p:style>
          <p:txBody>
            <a:bodyPr rtlCol="0" anchor="t"/>
            <a:lstStyle/>
            <a:p>
              <a:pPr algn="ctr"/>
              <a:r>
                <a:rPr lang="en-GB" sz="2400" dirty="0" smtClean="0">
                  <a:solidFill>
                    <a:schemeClr val="tx1"/>
                  </a:solidFill>
                  <a:latin typeface="Comic Sans MS" panose="030F0702030302020204" pitchFamily="66" charset="0"/>
                </a:rPr>
                <a:t>Antipsychotic drugs</a:t>
              </a:r>
              <a:endParaRPr lang="en-GB" sz="2400" dirty="0">
                <a:solidFill>
                  <a:schemeClr val="tx1"/>
                </a:solidFill>
                <a:latin typeface="Comic Sans MS" panose="030F0702030302020204" pitchFamily="66" charset="0"/>
              </a:endParaRPr>
            </a:p>
          </p:txBody>
        </p:sp>
        <p:pic>
          <p:nvPicPr>
            <p:cNvPr id="4098"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877" t="9817" r="4345"/>
            <a:stretch/>
          </p:blipFill>
          <p:spPr bwMode="auto">
            <a:xfrm>
              <a:off x="2476776" y="678350"/>
              <a:ext cx="781709" cy="62071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cxnSp>
        <p:nvCxnSpPr>
          <p:cNvPr id="8" name="Straight Arrow Connector 7"/>
          <p:cNvCxnSpPr/>
          <p:nvPr/>
        </p:nvCxnSpPr>
        <p:spPr>
          <a:xfrm>
            <a:off x="3851920" y="1442614"/>
            <a:ext cx="2160240"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753549" y="67948"/>
            <a:ext cx="2736304" cy="1323439"/>
          </a:xfrm>
          <a:prstGeom prst="rect">
            <a:avLst/>
          </a:prstGeom>
          <a:noFill/>
        </p:spPr>
        <p:txBody>
          <a:bodyPr wrap="square" rtlCol="0">
            <a:spAutoFit/>
          </a:bodyPr>
          <a:lstStyle/>
          <a:p>
            <a:r>
              <a:rPr lang="en-GB" sz="2000" b="1" i="1" dirty="0" smtClean="0"/>
              <a:t>On very rare occasions for severe catatonic schizophrenia in the US  WITH…</a:t>
            </a:r>
            <a:endParaRPr lang="en-GB" sz="2000" b="1" i="1" dirty="0"/>
          </a:p>
        </p:txBody>
      </p:sp>
      <p:grpSp>
        <p:nvGrpSpPr>
          <p:cNvPr id="9" name="Group 8"/>
          <p:cNvGrpSpPr/>
          <p:nvPr/>
        </p:nvGrpSpPr>
        <p:grpSpPr>
          <a:xfrm>
            <a:off x="6876256" y="62090"/>
            <a:ext cx="1494336" cy="1306627"/>
            <a:chOff x="6876256" y="62090"/>
            <a:chExt cx="1494336" cy="1306627"/>
          </a:xfrm>
        </p:grpSpPr>
        <p:sp>
          <p:nvSpPr>
            <p:cNvPr id="11" name="Oval 10"/>
            <p:cNvSpPr/>
            <p:nvPr/>
          </p:nvSpPr>
          <p:spPr>
            <a:xfrm>
              <a:off x="6876256" y="62090"/>
              <a:ext cx="1494336" cy="1232520"/>
            </a:xfrm>
            <a:prstGeom prst="ellipse">
              <a:avLst/>
            </a:prstGeom>
          </p:spPr>
          <p:style>
            <a:lnRef idx="0">
              <a:schemeClr val="accent6"/>
            </a:lnRef>
            <a:fillRef idx="3">
              <a:schemeClr val="accent6"/>
            </a:fillRef>
            <a:effectRef idx="3">
              <a:schemeClr val="accent6"/>
            </a:effectRef>
            <a:fontRef idx="minor">
              <a:schemeClr val="lt1"/>
            </a:fontRef>
          </p:style>
          <p:txBody>
            <a:bodyPr rtlCol="0" anchor="t"/>
            <a:lstStyle/>
            <a:p>
              <a:pPr algn="ctr"/>
              <a:r>
                <a:rPr lang="en-GB" dirty="0" smtClean="0">
                  <a:solidFill>
                    <a:schemeClr val="tx1"/>
                  </a:solidFill>
                  <a:latin typeface="Comic Sans MS" panose="030F0702030302020204" pitchFamily="66" charset="0"/>
                </a:rPr>
                <a:t>ECT</a:t>
              </a:r>
              <a:endParaRPr lang="en-GB" dirty="0">
                <a:solidFill>
                  <a:schemeClr val="tx1"/>
                </a:solidFill>
                <a:latin typeface="Comic Sans MS" panose="030F0702030302020204" pitchFamily="66" charset="0"/>
              </a:endParaRPr>
            </a:p>
          </p:txBody>
        </p:sp>
        <p:pic>
          <p:nvPicPr>
            <p:cNvPr id="4099"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33380" y="539862"/>
              <a:ext cx="1180088" cy="82885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12" name="TextBox 11"/>
          <p:cNvSpPr txBox="1"/>
          <p:nvPr/>
        </p:nvSpPr>
        <p:spPr>
          <a:xfrm>
            <a:off x="-15877" y="5934670"/>
            <a:ext cx="9144000" cy="923330"/>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REVISE everything we have learnt on the ‘schizophrenia’ topic.</a:t>
            </a:r>
          </a:p>
          <a:p>
            <a:pPr>
              <a:defRPr/>
            </a:pPr>
            <a:r>
              <a:rPr lang="en-GB" kern="0" dirty="0">
                <a:solidFill>
                  <a:srgbClr val="FFFFFF"/>
                </a:solidFill>
                <a:latin typeface="Comic Sans MS"/>
              </a:rPr>
              <a:t>To ensure you UNDERSTAND all key words, theories and research from the topic.</a:t>
            </a:r>
          </a:p>
        </p:txBody>
      </p:sp>
      <p:sp>
        <p:nvSpPr>
          <p:cNvPr id="2" name="TextBox 1"/>
          <p:cNvSpPr txBox="1"/>
          <p:nvPr/>
        </p:nvSpPr>
        <p:spPr>
          <a:xfrm>
            <a:off x="-15877" y="1472258"/>
            <a:ext cx="5451973" cy="5032147"/>
          </a:xfrm>
          <a:prstGeom prst="rect">
            <a:avLst/>
          </a:prstGeom>
          <a:noFill/>
        </p:spPr>
        <p:txBody>
          <a:bodyPr wrap="square" rtlCol="0">
            <a:spAutoFit/>
          </a:bodyPr>
          <a:lstStyle/>
          <a:p>
            <a:r>
              <a:rPr lang="en-GB" sz="1900" b="1" u="sng" dirty="0" smtClean="0">
                <a:latin typeface="Comic Sans MS" panose="030F0702030302020204" pitchFamily="66" charset="0"/>
              </a:rPr>
              <a:t>Work by? </a:t>
            </a:r>
            <a:r>
              <a:rPr lang="en-GB" sz="1900" dirty="0" smtClean="0">
                <a:latin typeface="Comic Sans MS" panose="030F0702030302020204" pitchFamily="66" charset="0"/>
              </a:rPr>
              <a:t>Bind and block D2 receptors.</a:t>
            </a:r>
          </a:p>
          <a:p>
            <a:r>
              <a:rPr lang="en-GB" sz="1900" b="1" u="sng" dirty="0" smtClean="0">
                <a:latin typeface="Comic Sans MS" panose="030F0702030302020204" pitchFamily="66" charset="0"/>
              </a:rPr>
              <a:t>Types? </a:t>
            </a:r>
            <a:r>
              <a:rPr lang="en-GB" sz="1900" dirty="0" smtClean="0">
                <a:latin typeface="Comic Sans MS" panose="030F0702030302020204" pitchFamily="66" charset="0"/>
              </a:rPr>
              <a:t>Typical – e.g. Chlorpromazine    Atypical – e.g. Clozapine</a:t>
            </a:r>
          </a:p>
          <a:p>
            <a:r>
              <a:rPr lang="en-GB" sz="1900" b="1" u="sng" dirty="0" smtClean="0">
                <a:latin typeface="Comic Sans MS" panose="030F0702030302020204" pitchFamily="66" charset="0"/>
              </a:rPr>
              <a:t>Effective and appropriate?</a:t>
            </a:r>
          </a:p>
          <a:p>
            <a:r>
              <a:rPr lang="en-GB" sz="1900" dirty="0" smtClean="0">
                <a:latin typeface="Comic Sans MS" panose="030F0702030302020204" pitchFamily="66" charset="0"/>
              </a:rPr>
              <a:t>+ Cheap</a:t>
            </a:r>
          </a:p>
          <a:p>
            <a:r>
              <a:rPr lang="en-GB" sz="1900" dirty="0" smtClean="0">
                <a:latin typeface="Comic Sans MS" panose="030F0702030302020204" pitchFamily="66" charset="0"/>
              </a:rPr>
              <a:t>+ Evidence they work (effective).</a:t>
            </a:r>
          </a:p>
          <a:p>
            <a:r>
              <a:rPr lang="en-GB" sz="1900" dirty="0" smtClean="0">
                <a:latin typeface="Comic Sans MS" panose="030F0702030302020204" pitchFamily="66" charset="0"/>
              </a:rPr>
              <a:t>+ Fast acting</a:t>
            </a:r>
          </a:p>
          <a:p>
            <a:r>
              <a:rPr lang="en-GB" sz="1900" dirty="0" smtClean="0">
                <a:latin typeface="Comic Sans MS" panose="030F0702030302020204" pitchFamily="66" charset="0"/>
              </a:rPr>
              <a:t>+ Easy to take (don’t need motivation/time).</a:t>
            </a:r>
          </a:p>
          <a:p>
            <a:endParaRPr lang="en-GB" sz="1900" dirty="0">
              <a:latin typeface="Comic Sans MS" panose="030F0702030302020204" pitchFamily="66" charset="0"/>
            </a:endParaRPr>
          </a:p>
          <a:p>
            <a:r>
              <a:rPr lang="en-GB" sz="1900" dirty="0" smtClean="0">
                <a:latin typeface="Comic Sans MS" panose="030F0702030302020204" pitchFamily="66" charset="0"/>
              </a:rPr>
              <a:t>-    Side effects</a:t>
            </a:r>
          </a:p>
          <a:p>
            <a:pPr marL="285750" indent="-285750">
              <a:buFontTx/>
              <a:buChar char="-"/>
            </a:pPr>
            <a:r>
              <a:rPr lang="en-GB" sz="1900" dirty="0" smtClean="0">
                <a:latin typeface="Comic Sans MS" panose="030F0702030302020204" pitchFamily="66" charset="0"/>
              </a:rPr>
              <a:t>Only treats symptoms not underlying cause (many on drugs long-term).</a:t>
            </a:r>
          </a:p>
          <a:p>
            <a:pPr marL="285750" indent="-285750">
              <a:buFontTx/>
              <a:buChar char="-"/>
            </a:pPr>
            <a:r>
              <a:rPr lang="en-GB" sz="1900" dirty="0" smtClean="0">
                <a:latin typeface="Comic Sans MS" panose="030F0702030302020204" pitchFamily="66" charset="0"/>
              </a:rPr>
              <a:t>Remove personal responsibility.</a:t>
            </a:r>
          </a:p>
          <a:p>
            <a:pPr marL="285750" indent="-285750">
              <a:buFontTx/>
              <a:buChar char="-"/>
            </a:pPr>
            <a:r>
              <a:rPr lang="en-GB" sz="1900" dirty="0">
                <a:latin typeface="Comic Sans MS" panose="030F0702030302020204" pitchFamily="66" charset="0"/>
              </a:rPr>
              <a:t>M</a:t>
            </a:r>
            <a:r>
              <a:rPr lang="en-GB" sz="1900" dirty="0" smtClean="0">
                <a:latin typeface="Comic Sans MS" panose="030F0702030302020204" pitchFamily="66" charset="0"/>
              </a:rPr>
              <a:t>uch less of a difference in SZ living in supportive home environments</a:t>
            </a:r>
          </a:p>
          <a:p>
            <a:pPr marL="285750" indent="-285750">
              <a:buFontTx/>
              <a:buChar char="-"/>
            </a:pPr>
            <a:endParaRPr lang="en-GB" dirty="0" smtClean="0"/>
          </a:p>
          <a:p>
            <a:endParaRPr lang="en-GB" dirty="0"/>
          </a:p>
        </p:txBody>
      </p:sp>
      <p:sp>
        <p:nvSpPr>
          <p:cNvPr id="13" name="TextBox 12"/>
          <p:cNvSpPr txBox="1"/>
          <p:nvPr/>
        </p:nvSpPr>
        <p:spPr>
          <a:xfrm>
            <a:off x="5436096" y="1712075"/>
            <a:ext cx="3692027" cy="2554545"/>
          </a:xfrm>
          <a:prstGeom prst="rect">
            <a:avLst/>
          </a:prstGeom>
          <a:noFill/>
        </p:spPr>
        <p:txBody>
          <a:bodyPr wrap="square" rtlCol="0">
            <a:spAutoFit/>
          </a:bodyPr>
          <a:lstStyle/>
          <a:p>
            <a:r>
              <a:rPr lang="en-GB" sz="2000" b="1" u="sng" dirty="0" smtClean="0">
                <a:latin typeface="Comic Sans MS" panose="030F0702030302020204" pitchFamily="66" charset="0"/>
              </a:rPr>
              <a:t>Work by? </a:t>
            </a:r>
            <a:r>
              <a:rPr lang="en-GB" sz="2000" dirty="0" smtClean="0">
                <a:latin typeface="Comic Sans MS" panose="030F0702030302020204" pitchFamily="66" charset="0"/>
              </a:rPr>
              <a:t>Small electrical current sent through brain to induce seizure (ONLY used historically in UK).</a:t>
            </a:r>
          </a:p>
          <a:p>
            <a:r>
              <a:rPr lang="en-GB" sz="2000" b="1" dirty="0" smtClean="0">
                <a:latin typeface="Comic Sans MS" panose="030F0702030302020204" pitchFamily="66" charset="0"/>
              </a:rPr>
              <a:t>Effective and appropriate?</a:t>
            </a:r>
          </a:p>
          <a:p>
            <a:pPr marL="285750" indent="-285750">
              <a:buFontTx/>
              <a:buChar char="-"/>
            </a:pPr>
            <a:r>
              <a:rPr lang="en-GB" sz="2000" dirty="0" smtClean="0">
                <a:latin typeface="Comic Sans MS" panose="030F0702030302020204" pitchFamily="66" charset="0"/>
              </a:rPr>
              <a:t>Ineffective (</a:t>
            </a:r>
            <a:r>
              <a:rPr lang="en-GB" sz="2000" dirty="0" err="1" smtClean="0">
                <a:latin typeface="Comic Sans MS" panose="030F0702030302020204" pitchFamily="66" charset="0"/>
              </a:rPr>
              <a:t>Sarita</a:t>
            </a:r>
            <a:r>
              <a:rPr lang="en-GB" sz="2000" dirty="0" smtClean="0">
                <a:latin typeface="Comic Sans MS" panose="030F0702030302020204" pitchFamily="66" charset="0"/>
              </a:rPr>
              <a:t> et al 1998 Sham ECT)</a:t>
            </a:r>
          </a:p>
          <a:p>
            <a:pPr marL="285750" indent="-285750">
              <a:buFontTx/>
              <a:buChar char="-"/>
            </a:pPr>
            <a:r>
              <a:rPr lang="en-GB" sz="2000" dirty="0" smtClean="0">
                <a:latin typeface="Comic Sans MS" panose="030F0702030302020204" pitchFamily="66" charset="0"/>
              </a:rPr>
              <a:t>Serious side effects</a:t>
            </a:r>
            <a:endParaRPr lang="en-GB" sz="2000" dirty="0">
              <a:latin typeface="Comic Sans MS" panose="030F0702030302020204" pitchFamily="66" charset="0"/>
            </a:endParaRPr>
          </a:p>
        </p:txBody>
      </p:sp>
    </p:spTree>
    <p:extLst>
      <p:ext uri="{BB962C8B-B14F-4D97-AF65-F5344CB8AC3E}">
        <p14:creationId xmlns:p14="http://schemas.microsoft.com/office/powerpoint/2010/main" val="3568249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0" end="0"/>
                                            </p:txEl>
                                          </p:spTgt>
                                        </p:tgtEl>
                                        <p:attrNameLst>
                                          <p:attrName>style.visibility</p:attrName>
                                        </p:attrNameLst>
                                      </p:cBhvr>
                                      <p:to>
                                        <p:strVal val="visible"/>
                                      </p:to>
                                    </p:set>
                                    <p:animEffect transition="in" filter="fade">
                                      <p:cBhvr>
                                        <p:cTn id="21" dur="1000"/>
                                        <p:tgtEl>
                                          <p:spTgt spid="2">
                                            <p:txEl>
                                              <p:pRg st="0" end="0"/>
                                            </p:txEl>
                                          </p:spTgt>
                                        </p:tgtEl>
                                      </p:cBhvr>
                                    </p:animEffect>
                                    <p:anim calcmode="lin" valueType="num">
                                      <p:cBhvr>
                                        <p:cTn id="22"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xEl>
                                              <p:pRg st="1" end="1"/>
                                            </p:txEl>
                                          </p:spTgt>
                                        </p:tgtEl>
                                        <p:attrNameLst>
                                          <p:attrName>style.visibility</p:attrName>
                                        </p:attrNameLst>
                                      </p:cBhvr>
                                      <p:to>
                                        <p:strVal val="visible"/>
                                      </p:to>
                                    </p:set>
                                    <p:animEffect transition="in" filter="fade">
                                      <p:cBhvr>
                                        <p:cTn id="28" dur="1000"/>
                                        <p:tgtEl>
                                          <p:spTgt spid="2">
                                            <p:txEl>
                                              <p:pRg st="1" end="1"/>
                                            </p:txEl>
                                          </p:spTgt>
                                        </p:tgtEl>
                                      </p:cBhvr>
                                    </p:animEffect>
                                    <p:anim calcmode="lin" valueType="num">
                                      <p:cBhvr>
                                        <p:cTn id="29"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
                                            <p:txEl>
                                              <p:pRg st="2" end="2"/>
                                            </p:txEl>
                                          </p:spTgt>
                                        </p:tgtEl>
                                        <p:attrNameLst>
                                          <p:attrName>style.visibility</p:attrName>
                                        </p:attrNameLst>
                                      </p:cBhvr>
                                      <p:to>
                                        <p:strVal val="visible"/>
                                      </p:to>
                                    </p:set>
                                    <p:animEffect transition="in" filter="fade">
                                      <p:cBhvr>
                                        <p:cTn id="35" dur="1000"/>
                                        <p:tgtEl>
                                          <p:spTgt spid="2">
                                            <p:txEl>
                                              <p:pRg st="2" end="2"/>
                                            </p:txEl>
                                          </p:spTgt>
                                        </p:tgtEl>
                                      </p:cBhvr>
                                    </p:animEffect>
                                    <p:anim calcmode="lin" valueType="num">
                                      <p:cBhvr>
                                        <p:cTn id="36"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
                                            <p:txEl>
                                              <p:pRg st="3" end="3"/>
                                            </p:txEl>
                                          </p:spTgt>
                                        </p:tgtEl>
                                        <p:attrNameLst>
                                          <p:attrName>style.visibility</p:attrName>
                                        </p:attrNameLst>
                                      </p:cBhvr>
                                      <p:to>
                                        <p:strVal val="visible"/>
                                      </p:to>
                                    </p:set>
                                    <p:animEffect transition="in" filter="fade">
                                      <p:cBhvr>
                                        <p:cTn id="42" dur="1000"/>
                                        <p:tgtEl>
                                          <p:spTgt spid="2">
                                            <p:txEl>
                                              <p:pRg st="3" end="3"/>
                                            </p:txEl>
                                          </p:spTgt>
                                        </p:tgtEl>
                                      </p:cBhvr>
                                    </p:animEffect>
                                    <p:anim calcmode="lin" valueType="num">
                                      <p:cBhvr>
                                        <p:cTn id="43"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
                                            <p:txEl>
                                              <p:pRg st="4" end="4"/>
                                            </p:txEl>
                                          </p:spTgt>
                                        </p:tgtEl>
                                        <p:attrNameLst>
                                          <p:attrName>style.visibility</p:attrName>
                                        </p:attrNameLst>
                                      </p:cBhvr>
                                      <p:to>
                                        <p:strVal val="visible"/>
                                      </p:to>
                                    </p:set>
                                    <p:animEffect transition="in" filter="fade">
                                      <p:cBhvr>
                                        <p:cTn id="49" dur="1000"/>
                                        <p:tgtEl>
                                          <p:spTgt spid="2">
                                            <p:txEl>
                                              <p:pRg st="4" end="4"/>
                                            </p:txEl>
                                          </p:spTgt>
                                        </p:tgtEl>
                                      </p:cBhvr>
                                    </p:animEffect>
                                    <p:anim calcmode="lin" valueType="num">
                                      <p:cBhvr>
                                        <p:cTn id="50"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2">
                                            <p:txEl>
                                              <p:pRg st="5" end="5"/>
                                            </p:txEl>
                                          </p:spTgt>
                                        </p:tgtEl>
                                        <p:attrNameLst>
                                          <p:attrName>style.visibility</p:attrName>
                                        </p:attrNameLst>
                                      </p:cBhvr>
                                      <p:to>
                                        <p:strVal val="visible"/>
                                      </p:to>
                                    </p:set>
                                    <p:animEffect transition="in" filter="fade">
                                      <p:cBhvr>
                                        <p:cTn id="56" dur="1000"/>
                                        <p:tgtEl>
                                          <p:spTgt spid="2">
                                            <p:txEl>
                                              <p:pRg st="5" end="5"/>
                                            </p:txEl>
                                          </p:spTgt>
                                        </p:tgtEl>
                                      </p:cBhvr>
                                    </p:animEffect>
                                    <p:anim calcmode="lin" valueType="num">
                                      <p:cBhvr>
                                        <p:cTn id="57"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58"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2">
                                            <p:txEl>
                                              <p:pRg st="6" end="6"/>
                                            </p:txEl>
                                          </p:spTgt>
                                        </p:tgtEl>
                                        <p:attrNameLst>
                                          <p:attrName>style.visibility</p:attrName>
                                        </p:attrNameLst>
                                      </p:cBhvr>
                                      <p:to>
                                        <p:strVal val="visible"/>
                                      </p:to>
                                    </p:set>
                                    <p:animEffect transition="in" filter="fade">
                                      <p:cBhvr>
                                        <p:cTn id="63" dur="1000"/>
                                        <p:tgtEl>
                                          <p:spTgt spid="2">
                                            <p:txEl>
                                              <p:pRg st="6" end="6"/>
                                            </p:txEl>
                                          </p:spTgt>
                                        </p:tgtEl>
                                      </p:cBhvr>
                                    </p:animEffect>
                                    <p:anim calcmode="lin" valueType="num">
                                      <p:cBhvr>
                                        <p:cTn id="64"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65"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2">
                                            <p:txEl>
                                              <p:pRg st="8" end="8"/>
                                            </p:txEl>
                                          </p:spTgt>
                                        </p:tgtEl>
                                        <p:attrNameLst>
                                          <p:attrName>style.visibility</p:attrName>
                                        </p:attrNameLst>
                                      </p:cBhvr>
                                      <p:to>
                                        <p:strVal val="visible"/>
                                      </p:to>
                                    </p:set>
                                    <p:animEffect transition="in" filter="fade">
                                      <p:cBhvr>
                                        <p:cTn id="70" dur="1000"/>
                                        <p:tgtEl>
                                          <p:spTgt spid="2">
                                            <p:txEl>
                                              <p:pRg st="8" end="8"/>
                                            </p:txEl>
                                          </p:spTgt>
                                        </p:tgtEl>
                                      </p:cBhvr>
                                    </p:animEffect>
                                    <p:anim calcmode="lin" valueType="num">
                                      <p:cBhvr>
                                        <p:cTn id="71"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72" dur="1000" fill="hold"/>
                                        <p:tgtEl>
                                          <p:spTgt spid="2">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2">
                                            <p:txEl>
                                              <p:pRg st="9" end="9"/>
                                            </p:txEl>
                                          </p:spTgt>
                                        </p:tgtEl>
                                        <p:attrNameLst>
                                          <p:attrName>style.visibility</p:attrName>
                                        </p:attrNameLst>
                                      </p:cBhvr>
                                      <p:to>
                                        <p:strVal val="visible"/>
                                      </p:to>
                                    </p:set>
                                    <p:animEffect transition="in" filter="fade">
                                      <p:cBhvr>
                                        <p:cTn id="77" dur="1000"/>
                                        <p:tgtEl>
                                          <p:spTgt spid="2">
                                            <p:txEl>
                                              <p:pRg st="9" end="9"/>
                                            </p:txEl>
                                          </p:spTgt>
                                        </p:tgtEl>
                                      </p:cBhvr>
                                    </p:animEffect>
                                    <p:anim calcmode="lin" valueType="num">
                                      <p:cBhvr>
                                        <p:cTn id="78" dur="10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79" dur="1000" fill="hold"/>
                                        <p:tgtEl>
                                          <p:spTgt spid="2">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2">
                                            <p:txEl>
                                              <p:pRg st="10" end="10"/>
                                            </p:txEl>
                                          </p:spTgt>
                                        </p:tgtEl>
                                        <p:attrNameLst>
                                          <p:attrName>style.visibility</p:attrName>
                                        </p:attrNameLst>
                                      </p:cBhvr>
                                      <p:to>
                                        <p:strVal val="visible"/>
                                      </p:to>
                                    </p:set>
                                    <p:animEffect transition="in" filter="fade">
                                      <p:cBhvr>
                                        <p:cTn id="84" dur="1000"/>
                                        <p:tgtEl>
                                          <p:spTgt spid="2">
                                            <p:txEl>
                                              <p:pRg st="10" end="10"/>
                                            </p:txEl>
                                          </p:spTgt>
                                        </p:tgtEl>
                                      </p:cBhvr>
                                    </p:animEffect>
                                    <p:anim calcmode="lin" valueType="num">
                                      <p:cBhvr>
                                        <p:cTn id="85" dur="10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86" dur="1000" fill="hold"/>
                                        <p:tgtEl>
                                          <p:spTgt spid="2">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2">
                                            <p:txEl>
                                              <p:pRg st="11" end="11"/>
                                            </p:txEl>
                                          </p:spTgt>
                                        </p:tgtEl>
                                        <p:attrNameLst>
                                          <p:attrName>style.visibility</p:attrName>
                                        </p:attrNameLst>
                                      </p:cBhvr>
                                      <p:to>
                                        <p:strVal val="visible"/>
                                      </p:to>
                                    </p:set>
                                    <p:animEffect transition="in" filter="fade">
                                      <p:cBhvr>
                                        <p:cTn id="91" dur="1000"/>
                                        <p:tgtEl>
                                          <p:spTgt spid="2">
                                            <p:txEl>
                                              <p:pRg st="11" end="11"/>
                                            </p:txEl>
                                          </p:spTgt>
                                        </p:tgtEl>
                                      </p:cBhvr>
                                    </p:animEffect>
                                    <p:anim calcmode="lin" valueType="num">
                                      <p:cBhvr>
                                        <p:cTn id="92" dur="1000" fill="hold"/>
                                        <p:tgtEl>
                                          <p:spTgt spid="2">
                                            <p:txEl>
                                              <p:pRg st="11" end="11"/>
                                            </p:txEl>
                                          </p:spTgt>
                                        </p:tgtEl>
                                        <p:attrNameLst>
                                          <p:attrName>ppt_x</p:attrName>
                                        </p:attrNameLst>
                                      </p:cBhvr>
                                      <p:tavLst>
                                        <p:tav tm="0">
                                          <p:val>
                                            <p:strVal val="#ppt_x"/>
                                          </p:val>
                                        </p:tav>
                                        <p:tav tm="100000">
                                          <p:val>
                                            <p:strVal val="#ppt_x"/>
                                          </p:val>
                                        </p:tav>
                                      </p:tavLst>
                                    </p:anim>
                                    <p:anim calcmode="lin" valueType="num">
                                      <p:cBhvr>
                                        <p:cTn id="93" dur="1000" fill="hold"/>
                                        <p:tgtEl>
                                          <p:spTgt spid="2">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21" presetClass="entr" presetSubtype="1" fill="hold" grpId="0" nodeType="clickEffect">
                                  <p:stCondLst>
                                    <p:cond delay="0"/>
                                  </p:stCondLst>
                                  <p:childTnLst>
                                    <p:set>
                                      <p:cBhvr>
                                        <p:cTn id="97" dur="1" fill="hold">
                                          <p:stCondLst>
                                            <p:cond delay="0"/>
                                          </p:stCondLst>
                                        </p:cTn>
                                        <p:tgtEl>
                                          <p:spTgt spid="13">
                                            <p:txEl>
                                              <p:pRg st="0" end="0"/>
                                            </p:txEl>
                                          </p:spTgt>
                                        </p:tgtEl>
                                        <p:attrNameLst>
                                          <p:attrName>style.visibility</p:attrName>
                                        </p:attrNameLst>
                                      </p:cBhvr>
                                      <p:to>
                                        <p:strVal val="visible"/>
                                      </p:to>
                                    </p:set>
                                    <p:animEffect transition="in" filter="wheel(1)">
                                      <p:cBhvr>
                                        <p:cTn id="98" dur="2000"/>
                                        <p:tgtEl>
                                          <p:spTgt spid="13">
                                            <p:txEl>
                                              <p:pRg st="0" end="0"/>
                                            </p:txEl>
                                          </p:spTgt>
                                        </p:tgtEl>
                                      </p:cBhvr>
                                    </p:animEffect>
                                  </p:childTnLst>
                                </p:cTn>
                              </p:par>
                            </p:childTnLst>
                          </p:cTn>
                        </p:par>
                      </p:childTnLst>
                    </p:cTn>
                  </p:par>
                  <p:par>
                    <p:cTn id="99" fill="hold">
                      <p:stCondLst>
                        <p:cond delay="indefinite"/>
                      </p:stCondLst>
                      <p:childTnLst>
                        <p:par>
                          <p:cTn id="100" fill="hold">
                            <p:stCondLst>
                              <p:cond delay="0"/>
                            </p:stCondLst>
                            <p:childTnLst>
                              <p:par>
                                <p:cTn id="101" presetID="21" presetClass="entr" presetSubtype="1" fill="hold" grpId="0" nodeType="clickEffect">
                                  <p:stCondLst>
                                    <p:cond delay="0"/>
                                  </p:stCondLst>
                                  <p:childTnLst>
                                    <p:set>
                                      <p:cBhvr>
                                        <p:cTn id="102" dur="1" fill="hold">
                                          <p:stCondLst>
                                            <p:cond delay="0"/>
                                          </p:stCondLst>
                                        </p:cTn>
                                        <p:tgtEl>
                                          <p:spTgt spid="13">
                                            <p:txEl>
                                              <p:pRg st="1" end="1"/>
                                            </p:txEl>
                                          </p:spTgt>
                                        </p:tgtEl>
                                        <p:attrNameLst>
                                          <p:attrName>style.visibility</p:attrName>
                                        </p:attrNameLst>
                                      </p:cBhvr>
                                      <p:to>
                                        <p:strVal val="visible"/>
                                      </p:to>
                                    </p:set>
                                    <p:animEffect transition="in" filter="wheel(1)">
                                      <p:cBhvr>
                                        <p:cTn id="103" dur="2000"/>
                                        <p:tgtEl>
                                          <p:spTgt spid="13">
                                            <p:txEl>
                                              <p:pRg st="1" end="1"/>
                                            </p:txEl>
                                          </p:spTgt>
                                        </p:tgtEl>
                                      </p:cBhvr>
                                    </p:animEffect>
                                  </p:childTnLst>
                                </p:cTn>
                              </p:par>
                            </p:childTnLst>
                          </p:cTn>
                        </p:par>
                      </p:childTnLst>
                    </p:cTn>
                  </p:par>
                  <p:par>
                    <p:cTn id="104" fill="hold">
                      <p:stCondLst>
                        <p:cond delay="indefinite"/>
                      </p:stCondLst>
                      <p:childTnLst>
                        <p:par>
                          <p:cTn id="105" fill="hold">
                            <p:stCondLst>
                              <p:cond delay="0"/>
                            </p:stCondLst>
                            <p:childTnLst>
                              <p:par>
                                <p:cTn id="106" presetID="21" presetClass="entr" presetSubtype="1" fill="hold" grpId="0" nodeType="clickEffect">
                                  <p:stCondLst>
                                    <p:cond delay="0"/>
                                  </p:stCondLst>
                                  <p:childTnLst>
                                    <p:set>
                                      <p:cBhvr>
                                        <p:cTn id="107" dur="1" fill="hold">
                                          <p:stCondLst>
                                            <p:cond delay="0"/>
                                          </p:stCondLst>
                                        </p:cTn>
                                        <p:tgtEl>
                                          <p:spTgt spid="13">
                                            <p:txEl>
                                              <p:pRg st="2" end="2"/>
                                            </p:txEl>
                                          </p:spTgt>
                                        </p:tgtEl>
                                        <p:attrNameLst>
                                          <p:attrName>style.visibility</p:attrName>
                                        </p:attrNameLst>
                                      </p:cBhvr>
                                      <p:to>
                                        <p:strVal val="visible"/>
                                      </p:to>
                                    </p:set>
                                    <p:animEffect transition="in" filter="wheel(1)">
                                      <p:cBhvr>
                                        <p:cTn id="108" dur="2000"/>
                                        <p:tgtEl>
                                          <p:spTgt spid="13">
                                            <p:txEl>
                                              <p:pRg st="2" end="2"/>
                                            </p:txEl>
                                          </p:spTgt>
                                        </p:tgtEl>
                                      </p:cBhvr>
                                    </p:animEffect>
                                  </p:childTnLst>
                                </p:cTn>
                              </p:par>
                            </p:childTnLst>
                          </p:cTn>
                        </p:par>
                      </p:childTnLst>
                    </p:cTn>
                  </p:par>
                  <p:par>
                    <p:cTn id="109" fill="hold">
                      <p:stCondLst>
                        <p:cond delay="indefinite"/>
                      </p:stCondLst>
                      <p:childTnLst>
                        <p:par>
                          <p:cTn id="110" fill="hold">
                            <p:stCondLst>
                              <p:cond delay="0"/>
                            </p:stCondLst>
                            <p:childTnLst>
                              <p:par>
                                <p:cTn id="111" presetID="21" presetClass="entr" presetSubtype="1" fill="hold" grpId="0" nodeType="clickEffect">
                                  <p:stCondLst>
                                    <p:cond delay="0"/>
                                  </p:stCondLst>
                                  <p:childTnLst>
                                    <p:set>
                                      <p:cBhvr>
                                        <p:cTn id="112" dur="1" fill="hold">
                                          <p:stCondLst>
                                            <p:cond delay="0"/>
                                          </p:stCondLst>
                                        </p:cTn>
                                        <p:tgtEl>
                                          <p:spTgt spid="13">
                                            <p:txEl>
                                              <p:pRg st="3" end="3"/>
                                            </p:txEl>
                                          </p:spTgt>
                                        </p:tgtEl>
                                        <p:attrNameLst>
                                          <p:attrName>style.visibility</p:attrName>
                                        </p:attrNameLst>
                                      </p:cBhvr>
                                      <p:to>
                                        <p:strVal val="visible"/>
                                      </p:to>
                                    </p:set>
                                    <p:animEffect transition="in" filter="wheel(1)">
                                      <p:cBhvr>
                                        <p:cTn id="113" dur="2000"/>
                                        <p:tgtEl>
                                          <p:spTgt spid="1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 grpId="0" build="p"/>
      <p:bldP spid="1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2"/>
            <a:ext cx="1907703" cy="19041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69606" y="124984"/>
            <a:ext cx="1378674" cy="14318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27290" y="1716801"/>
            <a:ext cx="5048766" cy="2585323"/>
          </a:xfrm>
          <a:prstGeom prst="rect">
            <a:avLst/>
          </a:prstGeom>
          <a:noFill/>
        </p:spPr>
        <p:txBody>
          <a:bodyPr wrap="square" rtlCol="0">
            <a:spAutoFit/>
          </a:bodyPr>
          <a:lstStyle/>
          <a:p>
            <a:pPr marL="285750" indent="-285750">
              <a:buFont typeface="Wingdings" panose="05000000000000000000" pitchFamily="2" charset="2"/>
              <a:buChar char="q"/>
            </a:pPr>
            <a:r>
              <a:rPr lang="en-GB" dirty="0" smtClean="0">
                <a:latin typeface="Comic Sans MS" panose="030F0702030302020204" pitchFamily="66" charset="0"/>
              </a:rPr>
              <a:t>Works </a:t>
            </a:r>
            <a:r>
              <a:rPr lang="en-GB" b="1" dirty="0" smtClean="0">
                <a:latin typeface="Comic Sans MS" panose="030F0702030302020204" pitchFamily="66" charset="0"/>
              </a:rPr>
              <a:t>only</a:t>
            </a:r>
            <a:r>
              <a:rPr lang="en-GB" dirty="0" smtClean="0">
                <a:latin typeface="Comic Sans MS" panose="030F0702030302020204" pitchFamily="66" charset="0"/>
              </a:rPr>
              <a:t> on positive symptoms.</a:t>
            </a:r>
          </a:p>
          <a:p>
            <a:pPr marL="285750" indent="-285750">
              <a:buFont typeface="Wingdings" panose="05000000000000000000" pitchFamily="2" charset="2"/>
              <a:buChar char="q"/>
            </a:pPr>
            <a:r>
              <a:rPr lang="en-GB" b="1" dirty="0" smtClean="0">
                <a:latin typeface="Comic Sans MS" panose="030F0702030302020204" pitchFamily="66" charset="0"/>
              </a:rPr>
              <a:t>Do help alleviate the disorder. </a:t>
            </a:r>
            <a:r>
              <a:rPr lang="en-GB" dirty="0" smtClean="0">
                <a:latin typeface="Comic Sans MS" panose="030F0702030302020204" pitchFamily="66" charset="0"/>
              </a:rPr>
              <a:t>Davis et al. (1980) </a:t>
            </a:r>
            <a:r>
              <a:rPr lang="en-GB" i="1" dirty="0" smtClean="0">
                <a:latin typeface="Comic Sans MS" panose="030F0702030302020204" pitchFamily="66" charset="0"/>
              </a:rPr>
              <a:t>meta-analysis</a:t>
            </a:r>
            <a:r>
              <a:rPr lang="en-GB" dirty="0" smtClean="0">
                <a:latin typeface="Comic Sans MS" panose="030F0702030302020204" pitchFamily="66" charset="0"/>
              </a:rPr>
              <a:t> of drug trials –55% of </a:t>
            </a:r>
            <a:r>
              <a:rPr lang="en-GB" i="1" dirty="0" smtClean="0">
                <a:latin typeface="Comic Sans MS" panose="030F0702030302020204" pitchFamily="66" charset="0"/>
              </a:rPr>
              <a:t>placebo</a:t>
            </a:r>
            <a:r>
              <a:rPr lang="en-GB" dirty="0" smtClean="0">
                <a:latin typeface="Comic Sans MS" panose="030F0702030302020204" pitchFamily="66" charset="0"/>
              </a:rPr>
              <a:t> patients relapsed, whereas only 19% of patients on typical antipsychotics relapsed. (However, </a:t>
            </a:r>
            <a:r>
              <a:rPr lang="en-GB" b="1" dirty="0" smtClean="0">
                <a:latin typeface="Comic Sans MS" panose="030F0702030302020204" pitchFamily="66" charset="0"/>
              </a:rPr>
              <a:t>this study may be unfair</a:t>
            </a:r>
            <a:r>
              <a:rPr lang="en-GB" dirty="0" smtClean="0">
                <a:latin typeface="Comic Sans MS" panose="030F0702030302020204" pitchFamily="66" charset="0"/>
              </a:rPr>
              <a:t>, as possible the placebo patients are in a state of withdrawal – dopamine flooding).</a:t>
            </a:r>
          </a:p>
        </p:txBody>
      </p:sp>
      <p:sp>
        <p:nvSpPr>
          <p:cNvPr id="10" name="TextBox 9"/>
          <p:cNvSpPr txBox="1"/>
          <p:nvPr/>
        </p:nvSpPr>
        <p:spPr>
          <a:xfrm>
            <a:off x="4989939" y="1716801"/>
            <a:ext cx="3979626" cy="3416320"/>
          </a:xfrm>
          <a:prstGeom prst="rect">
            <a:avLst/>
          </a:prstGeom>
          <a:noFill/>
        </p:spPr>
        <p:txBody>
          <a:bodyPr wrap="square" rtlCol="0">
            <a:spAutoFit/>
          </a:bodyPr>
          <a:lstStyle/>
          <a:p>
            <a:pPr marL="285750" indent="-285750">
              <a:buFont typeface="Arial" panose="020B0604020202020204" pitchFamily="34" charset="0"/>
              <a:buChar char="•"/>
            </a:pPr>
            <a:r>
              <a:rPr lang="en-GB" dirty="0" smtClean="0">
                <a:latin typeface="Comic Sans MS" panose="030F0702030302020204" pitchFamily="66" charset="0"/>
              </a:rPr>
              <a:t>Marginally more effective than typical.</a:t>
            </a:r>
          </a:p>
          <a:p>
            <a:pPr marL="285750" indent="-285750">
              <a:buFont typeface="Arial" panose="020B0604020202020204" pitchFamily="34" charset="0"/>
              <a:buChar char="•"/>
            </a:pPr>
            <a:r>
              <a:rPr lang="en-GB" dirty="0" smtClean="0">
                <a:latin typeface="Comic Sans MS" panose="030F0702030302020204" pitchFamily="66" charset="0"/>
              </a:rPr>
              <a:t>Works on positive symptoms AND </a:t>
            </a:r>
            <a:r>
              <a:rPr lang="en-GB" b="1" i="1" dirty="0" smtClean="0">
                <a:latin typeface="Comic Sans MS" panose="030F0702030302020204" pitchFamily="66" charset="0"/>
              </a:rPr>
              <a:t>some</a:t>
            </a:r>
            <a:r>
              <a:rPr lang="en-GB" dirty="0" smtClean="0">
                <a:latin typeface="Comic Sans MS" panose="030F0702030302020204" pitchFamily="66" charset="0"/>
              </a:rPr>
              <a:t> negative symptoms </a:t>
            </a:r>
            <a:r>
              <a:rPr lang="en-GB" b="1" i="1" dirty="0" smtClean="0">
                <a:latin typeface="Comic Sans MS" panose="030F0702030302020204" pitchFamily="66" charset="0"/>
              </a:rPr>
              <a:t>some</a:t>
            </a:r>
            <a:r>
              <a:rPr lang="en-GB" dirty="0" smtClean="0">
                <a:latin typeface="Comic Sans MS" panose="030F0702030302020204" pitchFamily="66" charset="0"/>
              </a:rPr>
              <a:t> of the time such as apathy.</a:t>
            </a:r>
          </a:p>
          <a:p>
            <a:pPr marL="285750" indent="-285750">
              <a:buFont typeface="Arial" panose="020B0604020202020204" pitchFamily="34" charset="0"/>
              <a:buChar char="•"/>
            </a:pPr>
            <a:r>
              <a:rPr lang="en-GB" b="1" dirty="0" smtClean="0">
                <a:latin typeface="Comic Sans MS" panose="030F0702030302020204" pitchFamily="66" charset="0"/>
              </a:rPr>
              <a:t>Fewest side effects .</a:t>
            </a:r>
          </a:p>
          <a:p>
            <a:pPr marL="285750" indent="-285750">
              <a:buFont typeface="Arial" panose="020B0604020202020204" pitchFamily="34" charset="0"/>
              <a:buChar char="•"/>
            </a:pPr>
            <a:r>
              <a:rPr lang="en-GB" dirty="0" smtClean="0">
                <a:latin typeface="Comic Sans MS" panose="030F0702030302020204" pitchFamily="66" charset="0"/>
              </a:rPr>
              <a:t>Enables </a:t>
            </a:r>
            <a:r>
              <a:rPr lang="en-GB" b="1" dirty="0" smtClean="0">
                <a:latin typeface="Comic Sans MS" panose="030F0702030302020204" pitchFamily="66" charset="0"/>
              </a:rPr>
              <a:t>treatment of some patients who are drug resistant</a:t>
            </a:r>
            <a:r>
              <a:rPr lang="en-GB" dirty="0" smtClean="0">
                <a:latin typeface="Comic Sans MS" panose="030F0702030302020204" pitchFamily="66" charset="0"/>
              </a:rPr>
              <a:t> with typical antipsychotics (though some people remain drug resistant to both types!)</a:t>
            </a:r>
            <a:endParaRPr lang="en-GB" dirty="0">
              <a:latin typeface="Comic Sans MS" panose="030F0702030302020204" pitchFamily="66" charset="0"/>
            </a:endParaRPr>
          </a:p>
        </p:txBody>
      </p:sp>
      <p:sp>
        <p:nvSpPr>
          <p:cNvPr id="8" name="Rectangle 7"/>
          <p:cNvSpPr/>
          <p:nvPr/>
        </p:nvSpPr>
        <p:spPr>
          <a:xfrm>
            <a:off x="1731399" y="481325"/>
            <a:ext cx="2173928"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Typical</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12" name="Rectangle 11"/>
          <p:cNvSpPr/>
          <p:nvPr/>
        </p:nvSpPr>
        <p:spPr>
          <a:xfrm>
            <a:off x="5050726" y="455408"/>
            <a:ext cx="2491708"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solidFill>
                  <a:srgbClr val="002060"/>
                </a:solidFill>
                <a:effectLst>
                  <a:outerShdw blurRad="50800" dist="39000" dir="5460000" algn="tl">
                    <a:srgbClr val="000000">
                      <a:alpha val="38000"/>
                    </a:srgbClr>
                  </a:outerShdw>
                </a:effectLst>
              </a:rPr>
              <a:t>Atypical</a:t>
            </a:r>
            <a:endParaRPr lang="en-US" sz="5400" b="1" cap="none" spc="0" dirty="0">
              <a:ln w="11430"/>
              <a:solidFill>
                <a:srgbClr val="002060"/>
              </a:solidFill>
              <a:effectLst>
                <a:outerShdw blurRad="50800" dist="39000" dir="5460000" algn="tl">
                  <a:srgbClr val="000000">
                    <a:alpha val="38000"/>
                  </a:srgbClr>
                </a:outerShdw>
              </a:effectLst>
            </a:endParaRPr>
          </a:p>
        </p:txBody>
      </p:sp>
      <p:sp>
        <p:nvSpPr>
          <p:cNvPr id="15" name="Rectangle 14"/>
          <p:cNvSpPr/>
          <p:nvPr/>
        </p:nvSpPr>
        <p:spPr>
          <a:xfrm>
            <a:off x="3965555" y="491332"/>
            <a:ext cx="1024384"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effectLst>
                  <a:outerShdw blurRad="50800" dist="39000" dir="5460000" algn="tl">
                    <a:srgbClr val="000000">
                      <a:alpha val="38000"/>
                    </a:srgbClr>
                  </a:outerShdw>
                </a:effectLst>
              </a:rPr>
              <a:t>Vs.</a:t>
            </a:r>
            <a:endParaRPr lang="en-US" sz="5400" b="1" cap="none" spc="0" dirty="0">
              <a:ln w="11430"/>
              <a:effectLst>
                <a:outerShdw blurRad="50800" dist="39000" dir="5460000" algn="tl">
                  <a:srgbClr val="000000">
                    <a:alpha val="38000"/>
                  </a:srgbClr>
                </a:outerShdw>
              </a:effectLst>
            </a:endParaRPr>
          </a:p>
        </p:txBody>
      </p:sp>
      <p:sp>
        <p:nvSpPr>
          <p:cNvPr id="11" name="TextBox 10"/>
          <p:cNvSpPr txBox="1"/>
          <p:nvPr/>
        </p:nvSpPr>
        <p:spPr>
          <a:xfrm>
            <a:off x="-15877" y="5934670"/>
            <a:ext cx="9144000" cy="923330"/>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REVISE everything we have learnt on the ‘schizophrenia’ topic.</a:t>
            </a:r>
          </a:p>
          <a:p>
            <a:pPr>
              <a:defRPr/>
            </a:pPr>
            <a:r>
              <a:rPr lang="en-GB" kern="0" dirty="0">
                <a:solidFill>
                  <a:srgbClr val="FFFFFF"/>
                </a:solidFill>
                <a:latin typeface="Comic Sans MS"/>
              </a:rPr>
              <a:t>To ensure you UNDERSTAND all key words, theories and research from the topic.</a:t>
            </a:r>
          </a:p>
        </p:txBody>
      </p:sp>
    </p:spTree>
    <p:extLst>
      <p:ext uri="{BB962C8B-B14F-4D97-AF65-F5344CB8AC3E}">
        <p14:creationId xmlns:p14="http://schemas.microsoft.com/office/powerpoint/2010/main" val="4028316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wipe(down)">
                                      <p:cBhvr>
                                        <p:cTn id="21" dur="500"/>
                                        <p:tgtEl>
                                          <p:spTgt spid="10">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0">
                                            <p:txEl>
                                              <p:pRg st="1" end="1"/>
                                            </p:txEl>
                                          </p:spTgt>
                                        </p:tgtEl>
                                        <p:attrNameLst>
                                          <p:attrName>style.visibility</p:attrName>
                                        </p:attrNameLst>
                                      </p:cBhvr>
                                      <p:to>
                                        <p:strVal val="visible"/>
                                      </p:to>
                                    </p:set>
                                    <p:animEffect transition="in" filter="wipe(down)">
                                      <p:cBhvr>
                                        <p:cTn id="26" dur="500"/>
                                        <p:tgtEl>
                                          <p:spTgt spid="10">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0">
                                            <p:txEl>
                                              <p:pRg st="2" end="2"/>
                                            </p:txEl>
                                          </p:spTgt>
                                        </p:tgtEl>
                                        <p:attrNameLst>
                                          <p:attrName>style.visibility</p:attrName>
                                        </p:attrNameLst>
                                      </p:cBhvr>
                                      <p:to>
                                        <p:strVal val="visible"/>
                                      </p:to>
                                    </p:set>
                                    <p:animEffect transition="in" filter="wipe(down)">
                                      <p:cBhvr>
                                        <p:cTn id="31" dur="500"/>
                                        <p:tgtEl>
                                          <p:spTgt spid="10">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10">
                                            <p:txEl>
                                              <p:pRg st="3" end="3"/>
                                            </p:txEl>
                                          </p:spTgt>
                                        </p:tgtEl>
                                        <p:attrNameLst>
                                          <p:attrName>style.visibility</p:attrName>
                                        </p:attrNameLst>
                                      </p:cBhvr>
                                      <p:to>
                                        <p:strVal val="visible"/>
                                      </p:to>
                                    </p:set>
                                    <p:animEffect transition="in" filter="wipe(down)">
                                      <p:cBhvr>
                                        <p:cTn id="36" dur="5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10"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Box 37"/>
          <p:cNvSpPr txBox="1"/>
          <p:nvPr/>
        </p:nvSpPr>
        <p:spPr>
          <a:xfrm>
            <a:off x="-15877" y="5934670"/>
            <a:ext cx="9144000" cy="923330"/>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REVISE everything we have learnt on the ‘schizophrenia’ topic.</a:t>
            </a:r>
          </a:p>
          <a:p>
            <a:pPr>
              <a:defRPr/>
            </a:pPr>
            <a:r>
              <a:rPr lang="en-GB" kern="0" dirty="0">
                <a:solidFill>
                  <a:srgbClr val="FFFFFF"/>
                </a:solidFill>
                <a:latin typeface="Comic Sans MS"/>
              </a:rPr>
              <a:t>To ensure you UNDERSTAND all key words, theories and research from the topic.</a:t>
            </a:r>
          </a:p>
        </p:txBody>
      </p:sp>
      <p:sp>
        <p:nvSpPr>
          <p:cNvPr id="2" name="TextBox 1"/>
          <p:cNvSpPr txBox="1"/>
          <p:nvPr/>
        </p:nvSpPr>
        <p:spPr>
          <a:xfrm>
            <a:off x="3144932" y="9869"/>
            <a:ext cx="6015835" cy="1061829"/>
          </a:xfrm>
          <a:prstGeom prst="rect">
            <a:avLst/>
          </a:prstGeom>
          <a:solidFill>
            <a:schemeClr val="bg1"/>
          </a:solidFill>
          <a:ln w="63500">
            <a:solidFill>
              <a:schemeClr val="tx1"/>
            </a:solidFill>
          </a:ln>
        </p:spPr>
        <p:txBody>
          <a:bodyPr wrap="square" rtlCol="0">
            <a:spAutoFit/>
          </a:bodyPr>
          <a:lstStyle/>
          <a:p>
            <a:r>
              <a:rPr lang="en-GB" sz="2100" dirty="0">
                <a:solidFill>
                  <a:prstClr val="black"/>
                </a:solidFill>
                <a:latin typeface="Comic Sans MS" panose="030F0702030302020204" pitchFamily="66" charset="0"/>
              </a:rPr>
              <a:t>Choose and write down </a:t>
            </a:r>
            <a:r>
              <a:rPr lang="en-GB" sz="2100" b="1" dirty="0">
                <a:solidFill>
                  <a:prstClr val="black"/>
                </a:solidFill>
                <a:latin typeface="Comic Sans MS" panose="030F0702030302020204" pitchFamily="66" charset="0"/>
              </a:rPr>
              <a:t>9 </a:t>
            </a:r>
            <a:r>
              <a:rPr lang="en-GB" sz="2100" dirty="0">
                <a:solidFill>
                  <a:prstClr val="black"/>
                </a:solidFill>
                <a:latin typeface="Comic Sans MS" panose="030F0702030302020204" pitchFamily="66" charset="0"/>
              </a:rPr>
              <a:t>key words from the ones below. Make sure to write them in </a:t>
            </a:r>
            <a:r>
              <a:rPr lang="en-GB" sz="2100" b="1" dirty="0">
                <a:solidFill>
                  <a:prstClr val="black"/>
                </a:solidFill>
                <a:latin typeface="Comic Sans MS" panose="030F0702030302020204" pitchFamily="66" charset="0"/>
              </a:rPr>
              <a:t>three rows of three.</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64" y="9869"/>
            <a:ext cx="3164797" cy="11247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15653"/>
          <a:stretch/>
        </p:blipFill>
        <p:spPr bwMode="auto">
          <a:xfrm rot="596269">
            <a:off x="4975638" y="1421506"/>
            <a:ext cx="4140877" cy="1000638"/>
          </a:xfrm>
          <a:prstGeom prst="rect">
            <a:avLst/>
          </a:prstGeom>
          <a:solidFill>
            <a:schemeClr val="bg1"/>
          </a:solidFill>
          <a:ln w="31750">
            <a:solidFill>
              <a:schemeClr val="tx1"/>
            </a:solidFill>
          </a:ln>
          <a:effectLst/>
        </p:spPr>
      </p:pic>
      <p:sp>
        <p:nvSpPr>
          <p:cNvPr id="8" name="Bent Arrow 7"/>
          <p:cNvSpPr/>
          <p:nvPr/>
        </p:nvSpPr>
        <p:spPr>
          <a:xfrm rot="19423779" flipH="1" flipV="1">
            <a:off x="8553765" y="887726"/>
            <a:ext cx="432048" cy="669063"/>
          </a:xfrm>
          <a:prstGeom prst="bentArrow">
            <a:avLst>
              <a:gd name="adj1" fmla="val 25000"/>
              <a:gd name="adj2" fmla="val 36382"/>
              <a:gd name="adj3" fmla="val 25000"/>
              <a:gd name="adj4" fmla="val 3033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black"/>
              </a:solidFill>
            </a:endParaRPr>
          </a:p>
        </p:txBody>
      </p:sp>
      <p:sp>
        <p:nvSpPr>
          <p:cNvPr id="9" name="TextBox 8"/>
          <p:cNvSpPr txBox="1"/>
          <p:nvPr/>
        </p:nvSpPr>
        <p:spPr>
          <a:xfrm>
            <a:off x="201804" y="2070393"/>
            <a:ext cx="2065939" cy="769441"/>
          </a:xfrm>
          <a:prstGeom prst="rect">
            <a:avLst/>
          </a:prstGeom>
          <a:solidFill>
            <a:srgbClr val="FFFF00"/>
          </a:solidFill>
          <a:ln w="63500">
            <a:solidFill>
              <a:schemeClr val="tx1"/>
            </a:solidFill>
          </a:ln>
        </p:spPr>
        <p:txBody>
          <a:bodyPr wrap="square" rtlCol="0">
            <a:spAutoFit/>
          </a:bodyPr>
          <a:lstStyle/>
          <a:p>
            <a:r>
              <a:rPr lang="en-GB" sz="2200" dirty="0">
                <a:solidFill>
                  <a:prstClr val="black"/>
                </a:solidFill>
                <a:latin typeface="Comic Sans MS" panose="030F0702030302020204" pitchFamily="66" charset="0"/>
              </a:rPr>
              <a:t>Atypical antipsychotics</a:t>
            </a:r>
          </a:p>
        </p:txBody>
      </p:sp>
      <p:sp>
        <p:nvSpPr>
          <p:cNvPr id="14" name="TextBox 13"/>
          <p:cNvSpPr txBox="1"/>
          <p:nvPr/>
        </p:nvSpPr>
        <p:spPr>
          <a:xfrm rot="554648">
            <a:off x="3371119" y="3532209"/>
            <a:ext cx="2559655" cy="430887"/>
          </a:xfrm>
          <a:prstGeom prst="rect">
            <a:avLst/>
          </a:prstGeom>
          <a:solidFill>
            <a:srgbClr val="FFFF00"/>
          </a:solidFill>
          <a:ln w="63500">
            <a:solidFill>
              <a:schemeClr val="tx1"/>
            </a:solidFill>
          </a:ln>
        </p:spPr>
        <p:txBody>
          <a:bodyPr wrap="square" rtlCol="0">
            <a:spAutoFit/>
          </a:bodyPr>
          <a:lstStyle/>
          <a:p>
            <a:r>
              <a:rPr lang="en-GB" sz="2200" dirty="0" err="1">
                <a:solidFill>
                  <a:prstClr val="black"/>
                </a:solidFill>
                <a:latin typeface="Comic Sans MS" panose="030F0702030302020204" pitchFamily="66" charset="0"/>
              </a:rPr>
              <a:t>Gottesman</a:t>
            </a:r>
            <a:r>
              <a:rPr lang="en-GB" sz="2200" dirty="0">
                <a:solidFill>
                  <a:prstClr val="black"/>
                </a:solidFill>
                <a:latin typeface="Comic Sans MS" panose="030F0702030302020204" pitchFamily="66" charset="0"/>
              </a:rPr>
              <a:t> (1991)</a:t>
            </a:r>
          </a:p>
        </p:txBody>
      </p:sp>
      <p:sp>
        <p:nvSpPr>
          <p:cNvPr id="15" name="TextBox 14"/>
          <p:cNvSpPr txBox="1"/>
          <p:nvPr/>
        </p:nvSpPr>
        <p:spPr>
          <a:xfrm rot="21199506">
            <a:off x="5152795" y="2705391"/>
            <a:ext cx="2151404" cy="430887"/>
          </a:xfrm>
          <a:prstGeom prst="rect">
            <a:avLst/>
          </a:prstGeom>
          <a:solidFill>
            <a:srgbClr val="FFFF00"/>
          </a:solidFill>
          <a:ln w="63500">
            <a:solidFill>
              <a:schemeClr val="tx1"/>
            </a:solidFill>
          </a:ln>
        </p:spPr>
        <p:txBody>
          <a:bodyPr wrap="square" rtlCol="0">
            <a:spAutoFit/>
          </a:bodyPr>
          <a:lstStyle/>
          <a:p>
            <a:r>
              <a:rPr lang="en-GB" sz="2200" dirty="0">
                <a:solidFill>
                  <a:prstClr val="black"/>
                </a:solidFill>
                <a:latin typeface="Comic Sans MS" panose="030F0702030302020204" pitchFamily="66" charset="0"/>
              </a:rPr>
              <a:t>Amphetamines</a:t>
            </a:r>
          </a:p>
        </p:txBody>
      </p:sp>
      <p:sp>
        <p:nvSpPr>
          <p:cNvPr id="16" name="TextBox 15"/>
          <p:cNvSpPr txBox="1"/>
          <p:nvPr/>
        </p:nvSpPr>
        <p:spPr>
          <a:xfrm>
            <a:off x="6495366" y="4368485"/>
            <a:ext cx="1547516" cy="769441"/>
          </a:xfrm>
          <a:prstGeom prst="rect">
            <a:avLst/>
          </a:prstGeom>
          <a:solidFill>
            <a:srgbClr val="FFFF00"/>
          </a:solidFill>
          <a:ln w="63500">
            <a:solidFill>
              <a:schemeClr val="tx1"/>
            </a:solidFill>
          </a:ln>
        </p:spPr>
        <p:txBody>
          <a:bodyPr wrap="square" rtlCol="0">
            <a:spAutoFit/>
          </a:bodyPr>
          <a:lstStyle/>
          <a:p>
            <a:r>
              <a:rPr lang="en-GB" sz="2200" dirty="0" smtClean="0">
                <a:solidFill>
                  <a:prstClr val="black"/>
                </a:solidFill>
                <a:latin typeface="Comic Sans MS" panose="030F0702030302020204" pitchFamily="66" charset="0"/>
              </a:rPr>
              <a:t>Negative symptoms</a:t>
            </a:r>
            <a:endParaRPr lang="en-GB" sz="2200" dirty="0">
              <a:solidFill>
                <a:prstClr val="black"/>
              </a:solidFill>
              <a:latin typeface="Comic Sans MS" panose="030F0702030302020204" pitchFamily="66" charset="0"/>
            </a:endParaRPr>
          </a:p>
        </p:txBody>
      </p:sp>
      <p:sp>
        <p:nvSpPr>
          <p:cNvPr id="17" name="TextBox 16"/>
          <p:cNvSpPr txBox="1"/>
          <p:nvPr/>
        </p:nvSpPr>
        <p:spPr>
          <a:xfrm rot="447933">
            <a:off x="8176417" y="4411468"/>
            <a:ext cx="878716" cy="430887"/>
          </a:xfrm>
          <a:prstGeom prst="rect">
            <a:avLst/>
          </a:prstGeom>
          <a:solidFill>
            <a:srgbClr val="FFFF00"/>
          </a:solidFill>
          <a:ln w="63500">
            <a:solidFill>
              <a:schemeClr val="tx1"/>
            </a:solidFill>
          </a:ln>
        </p:spPr>
        <p:txBody>
          <a:bodyPr wrap="square" rtlCol="0">
            <a:spAutoFit/>
          </a:bodyPr>
          <a:lstStyle/>
          <a:p>
            <a:r>
              <a:rPr lang="en-GB" sz="2200" dirty="0" smtClean="0">
                <a:solidFill>
                  <a:prstClr val="black"/>
                </a:solidFill>
                <a:latin typeface="Comic Sans MS" panose="030F0702030302020204" pitchFamily="66" charset="0"/>
              </a:rPr>
              <a:t>PET</a:t>
            </a:r>
            <a:endParaRPr lang="en-GB" sz="2200" dirty="0">
              <a:solidFill>
                <a:prstClr val="black"/>
              </a:solidFill>
              <a:latin typeface="Comic Sans MS" panose="030F0702030302020204" pitchFamily="66" charset="0"/>
            </a:endParaRPr>
          </a:p>
        </p:txBody>
      </p:sp>
      <p:sp>
        <p:nvSpPr>
          <p:cNvPr id="18" name="TextBox 17"/>
          <p:cNvSpPr txBox="1"/>
          <p:nvPr/>
        </p:nvSpPr>
        <p:spPr>
          <a:xfrm>
            <a:off x="77694" y="5265782"/>
            <a:ext cx="1910566" cy="430887"/>
          </a:xfrm>
          <a:prstGeom prst="rect">
            <a:avLst/>
          </a:prstGeom>
          <a:solidFill>
            <a:srgbClr val="FFFF00"/>
          </a:solidFill>
          <a:ln w="63500">
            <a:solidFill>
              <a:schemeClr val="tx1"/>
            </a:solidFill>
          </a:ln>
        </p:spPr>
        <p:txBody>
          <a:bodyPr wrap="square" rtlCol="0">
            <a:spAutoFit/>
          </a:bodyPr>
          <a:lstStyle/>
          <a:p>
            <a:r>
              <a:rPr lang="en-GB" sz="2200" dirty="0" smtClean="0">
                <a:solidFill>
                  <a:prstClr val="black"/>
                </a:solidFill>
                <a:latin typeface="Comic Sans MS" panose="030F0702030302020204" pitchFamily="66" charset="0"/>
              </a:rPr>
              <a:t>Side effects</a:t>
            </a:r>
            <a:endParaRPr lang="en-GB" sz="2200" dirty="0">
              <a:solidFill>
                <a:prstClr val="black"/>
              </a:solidFill>
              <a:latin typeface="Comic Sans MS" panose="030F0702030302020204" pitchFamily="66" charset="0"/>
            </a:endParaRPr>
          </a:p>
        </p:txBody>
      </p:sp>
      <p:sp>
        <p:nvSpPr>
          <p:cNvPr id="19" name="TextBox 18"/>
          <p:cNvSpPr txBox="1"/>
          <p:nvPr/>
        </p:nvSpPr>
        <p:spPr>
          <a:xfrm rot="21348396">
            <a:off x="2086375" y="1254583"/>
            <a:ext cx="2079848" cy="769441"/>
          </a:xfrm>
          <a:prstGeom prst="rect">
            <a:avLst/>
          </a:prstGeom>
          <a:solidFill>
            <a:srgbClr val="FFFF00"/>
          </a:solidFill>
          <a:ln w="63500">
            <a:solidFill>
              <a:schemeClr val="tx1"/>
            </a:solidFill>
          </a:ln>
        </p:spPr>
        <p:txBody>
          <a:bodyPr wrap="square" rtlCol="0">
            <a:spAutoFit/>
          </a:bodyPr>
          <a:lstStyle/>
          <a:p>
            <a:r>
              <a:rPr lang="en-GB" sz="2200" dirty="0">
                <a:solidFill>
                  <a:prstClr val="black"/>
                </a:solidFill>
                <a:latin typeface="Comic Sans MS" panose="030F0702030302020204" pitchFamily="66" charset="0"/>
              </a:rPr>
              <a:t>Inter-</a:t>
            </a:r>
            <a:r>
              <a:rPr lang="en-GB" sz="2200" dirty="0" err="1">
                <a:solidFill>
                  <a:prstClr val="black"/>
                </a:solidFill>
                <a:latin typeface="Comic Sans MS" panose="030F0702030302020204" pitchFamily="66" charset="0"/>
              </a:rPr>
              <a:t>rater</a:t>
            </a:r>
            <a:r>
              <a:rPr lang="en-GB" sz="2200" dirty="0">
                <a:solidFill>
                  <a:prstClr val="black"/>
                </a:solidFill>
                <a:latin typeface="Comic Sans MS" panose="030F0702030302020204" pitchFamily="66" charset="0"/>
              </a:rPr>
              <a:t> reliability</a:t>
            </a:r>
          </a:p>
        </p:txBody>
      </p:sp>
      <p:sp>
        <p:nvSpPr>
          <p:cNvPr id="20" name="TextBox 19"/>
          <p:cNvSpPr txBox="1"/>
          <p:nvPr/>
        </p:nvSpPr>
        <p:spPr>
          <a:xfrm>
            <a:off x="3542964" y="4867053"/>
            <a:ext cx="1377394" cy="430887"/>
          </a:xfrm>
          <a:prstGeom prst="rect">
            <a:avLst/>
          </a:prstGeom>
          <a:solidFill>
            <a:srgbClr val="FFFF00"/>
          </a:solidFill>
          <a:ln w="63500">
            <a:solidFill>
              <a:schemeClr val="tx1"/>
            </a:solidFill>
          </a:ln>
        </p:spPr>
        <p:txBody>
          <a:bodyPr wrap="square" rtlCol="0">
            <a:spAutoFit/>
          </a:bodyPr>
          <a:lstStyle/>
          <a:p>
            <a:r>
              <a:rPr lang="en-GB" sz="2200" dirty="0" err="1" smtClean="0">
                <a:solidFill>
                  <a:prstClr val="black"/>
                </a:solidFill>
                <a:latin typeface="Comic Sans MS" panose="030F0702030302020204" pitchFamily="66" charset="0"/>
              </a:rPr>
              <a:t>Szasz</a:t>
            </a:r>
            <a:endParaRPr lang="en-GB" sz="2200" dirty="0">
              <a:solidFill>
                <a:prstClr val="black"/>
              </a:solidFill>
              <a:latin typeface="Comic Sans MS" panose="030F0702030302020204" pitchFamily="66" charset="0"/>
            </a:endParaRPr>
          </a:p>
        </p:txBody>
      </p:sp>
      <p:sp>
        <p:nvSpPr>
          <p:cNvPr id="21" name="TextBox 20"/>
          <p:cNvSpPr txBox="1"/>
          <p:nvPr/>
        </p:nvSpPr>
        <p:spPr>
          <a:xfrm>
            <a:off x="3146180" y="2231930"/>
            <a:ext cx="1876085" cy="769441"/>
          </a:xfrm>
          <a:prstGeom prst="rect">
            <a:avLst/>
          </a:prstGeom>
          <a:solidFill>
            <a:srgbClr val="FFFF00"/>
          </a:solidFill>
          <a:ln w="63500">
            <a:solidFill>
              <a:schemeClr val="tx1"/>
            </a:solidFill>
          </a:ln>
        </p:spPr>
        <p:txBody>
          <a:bodyPr wrap="square" rtlCol="0">
            <a:spAutoFit/>
          </a:bodyPr>
          <a:lstStyle/>
          <a:p>
            <a:r>
              <a:rPr lang="en-GB" sz="2200" dirty="0">
                <a:solidFill>
                  <a:prstClr val="black"/>
                </a:solidFill>
                <a:latin typeface="Comic Sans MS" panose="030F0702030302020204" pitchFamily="66" charset="0"/>
              </a:rPr>
              <a:t>Post-mortem studies</a:t>
            </a:r>
          </a:p>
        </p:txBody>
      </p:sp>
      <p:sp>
        <p:nvSpPr>
          <p:cNvPr id="22" name="TextBox 21"/>
          <p:cNvSpPr txBox="1"/>
          <p:nvPr/>
        </p:nvSpPr>
        <p:spPr>
          <a:xfrm rot="21355885">
            <a:off x="5963322" y="3817164"/>
            <a:ext cx="2350563" cy="430887"/>
          </a:xfrm>
          <a:prstGeom prst="rect">
            <a:avLst/>
          </a:prstGeom>
          <a:solidFill>
            <a:srgbClr val="FFFF00"/>
          </a:solidFill>
          <a:ln w="63500">
            <a:solidFill>
              <a:schemeClr val="tx1"/>
            </a:solidFill>
          </a:ln>
        </p:spPr>
        <p:txBody>
          <a:bodyPr wrap="square" rtlCol="0">
            <a:spAutoFit/>
          </a:bodyPr>
          <a:lstStyle/>
          <a:p>
            <a:r>
              <a:rPr lang="en-GB" sz="2200" dirty="0" err="1">
                <a:solidFill>
                  <a:prstClr val="black"/>
                </a:solidFill>
                <a:latin typeface="Comic Sans MS" panose="030F0702030302020204" pitchFamily="66" charset="0"/>
              </a:rPr>
              <a:t>Tienari</a:t>
            </a:r>
            <a:r>
              <a:rPr lang="en-GB" sz="2200" dirty="0">
                <a:solidFill>
                  <a:prstClr val="black"/>
                </a:solidFill>
                <a:latin typeface="Comic Sans MS" panose="030F0702030302020204" pitchFamily="66" charset="0"/>
              </a:rPr>
              <a:t> (2000)</a:t>
            </a:r>
          </a:p>
        </p:txBody>
      </p:sp>
      <p:sp>
        <p:nvSpPr>
          <p:cNvPr id="23" name="TextBox 22"/>
          <p:cNvSpPr txBox="1"/>
          <p:nvPr/>
        </p:nvSpPr>
        <p:spPr>
          <a:xfrm rot="479407">
            <a:off x="4367696" y="4255640"/>
            <a:ext cx="1534699" cy="430887"/>
          </a:xfrm>
          <a:prstGeom prst="rect">
            <a:avLst/>
          </a:prstGeom>
          <a:solidFill>
            <a:srgbClr val="FFFF00"/>
          </a:solidFill>
          <a:ln w="63500">
            <a:solidFill>
              <a:schemeClr val="tx1"/>
            </a:solidFill>
          </a:ln>
        </p:spPr>
        <p:txBody>
          <a:bodyPr wrap="square" rtlCol="0">
            <a:spAutoFit/>
          </a:bodyPr>
          <a:lstStyle/>
          <a:p>
            <a:r>
              <a:rPr lang="en-GB" sz="2200" dirty="0" smtClean="0">
                <a:solidFill>
                  <a:prstClr val="black"/>
                </a:solidFill>
                <a:latin typeface="Comic Sans MS" panose="030F0702030302020204" pitchFamily="66" charset="0"/>
              </a:rPr>
              <a:t>Placebo</a:t>
            </a:r>
            <a:endParaRPr lang="en-GB" sz="2200" dirty="0">
              <a:solidFill>
                <a:prstClr val="black"/>
              </a:solidFill>
              <a:latin typeface="Comic Sans MS" panose="030F0702030302020204" pitchFamily="66" charset="0"/>
            </a:endParaRPr>
          </a:p>
        </p:txBody>
      </p:sp>
      <p:sp>
        <p:nvSpPr>
          <p:cNvPr id="24" name="TextBox 23"/>
          <p:cNvSpPr txBox="1"/>
          <p:nvPr/>
        </p:nvSpPr>
        <p:spPr>
          <a:xfrm>
            <a:off x="6917337" y="5434307"/>
            <a:ext cx="2142776" cy="430887"/>
          </a:xfrm>
          <a:prstGeom prst="rect">
            <a:avLst/>
          </a:prstGeom>
          <a:solidFill>
            <a:srgbClr val="FFFF00"/>
          </a:solidFill>
          <a:ln w="63500">
            <a:solidFill>
              <a:schemeClr val="tx1"/>
            </a:solidFill>
          </a:ln>
        </p:spPr>
        <p:txBody>
          <a:bodyPr wrap="square" rtlCol="0">
            <a:spAutoFit/>
          </a:bodyPr>
          <a:lstStyle/>
          <a:p>
            <a:r>
              <a:rPr lang="en-GB" sz="2200" dirty="0">
                <a:solidFill>
                  <a:prstClr val="black"/>
                </a:solidFill>
                <a:latin typeface="Comic Sans MS" panose="030F0702030302020204" pitchFamily="66" charset="0"/>
              </a:rPr>
              <a:t>Joseph (2004)</a:t>
            </a:r>
          </a:p>
        </p:txBody>
      </p:sp>
      <p:sp>
        <p:nvSpPr>
          <p:cNvPr id="25" name="TextBox 24"/>
          <p:cNvSpPr txBox="1"/>
          <p:nvPr/>
        </p:nvSpPr>
        <p:spPr>
          <a:xfrm rot="520407">
            <a:off x="129890" y="1352143"/>
            <a:ext cx="1582950" cy="430887"/>
          </a:xfrm>
          <a:prstGeom prst="rect">
            <a:avLst/>
          </a:prstGeom>
          <a:solidFill>
            <a:srgbClr val="FFFF00"/>
          </a:solidFill>
          <a:ln w="63500">
            <a:solidFill>
              <a:schemeClr val="tx1"/>
            </a:solidFill>
          </a:ln>
        </p:spPr>
        <p:txBody>
          <a:bodyPr wrap="square" rtlCol="0">
            <a:spAutoFit/>
          </a:bodyPr>
          <a:lstStyle/>
          <a:p>
            <a:r>
              <a:rPr lang="en-GB" sz="2200" dirty="0" err="1">
                <a:solidFill>
                  <a:prstClr val="black"/>
                </a:solidFill>
                <a:latin typeface="Comic Sans MS" panose="030F0702030302020204" pitchFamily="66" charset="0"/>
              </a:rPr>
              <a:t>Alogia</a:t>
            </a:r>
            <a:endParaRPr lang="en-GB" sz="2200" dirty="0">
              <a:solidFill>
                <a:prstClr val="black"/>
              </a:solidFill>
              <a:latin typeface="Comic Sans MS" panose="030F0702030302020204" pitchFamily="66" charset="0"/>
            </a:endParaRPr>
          </a:p>
        </p:txBody>
      </p:sp>
      <p:sp>
        <p:nvSpPr>
          <p:cNvPr id="26" name="TextBox 25"/>
          <p:cNvSpPr txBox="1"/>
          <p:nvPr/>
        </p:nvSpPr>
        <p:spPr>
          <a:xfrm rot="21060847">
            <a:off x="1992187" y="3532208"/>
            <a:ext cx="1292061" cy="430887"/>
          </a:xfrm>
          <a:prstGeom prst="rect">
            <a:avLst/>
          </a:prstGeom>
          <a:solidFill>
            <a:srgbClr val="FFFF00"/>
          </a:solidFill>
          <a:ln w="63500">
            <a:solidFill>
              <a:schemeClr val="tx1"/>
            </a:solidFill>
          </a:ln>
        </p:spPr>
        <p:txBody>
          <a:bodyPr wrap="square" rtlCol="0">
            <a:spAutoFit/>
          </a:bodyPr>
          <a:lstStyle/>
          <a:p>
            <a:r>
              <a:rPr lang="en-GB" sz="2200" dirty="0">
                <a:solidFill>
                  <a:prstClr val="black"/>
                </a:solidFill>
                <a:latin typeface="Comic Sans MS" panose="030F0702030302020204" pitchFamily="66" charset="0"/>
              </a:rPr>
              <a:t>L-Dopa</a:t>
            </a:r>
          </a:p>
        </p:txBody>
      </p:sp>
      <p:sp>
        <p:nvSpPr>
          <p:cNvPr id="27" name="TextBox 26"/>
          <p:cNvSpPr txBox="1"/>
          <p:nvPr/>
        </p:nvSpPr>
        <p:spPr>
          <a:xfrm>
            <a:off x="2097122" y="4291935"/>
            <a:ext cx="1728192" cy="430887"/>
          </a:xfrm>
          <a:prstGeom prst="rect">
            <a:avLst/>
          </a:prstGeom>
          <a:solidFill>
            <a:srgbClr val="FFFF00"/>
          </a:solidFill>
          <a:ln w="63500">
            <a:solidFill>
              <a:schemeClr val="tx1"/>
            </a:solidFill>
          </a:ln>
        </p:spPr>
        <p:txBody>
          <a:bodyPr wrap="square" rtlCol="0">
            <a:spAutoFit/>
          </a:bodyPr>
          <a:lstStyle/>
          <a:p>
            <a:r>
              <a:rPr lang="en-GB" sz="2200" dirty="0" smtClean="0">
                <a:solidFill>
                  <a:prstClr val="black"/>
                </a:solidFill>
                <a:latin typeface="Comic Sans MS" panose="030F0702030302020204" pitchFamily="66" charset="0"/>
              </a:rPr>
              <a:t>Dopamine</a:t>
            </a:r>
            <a:endParaRPr lang="en-GB" sz="2200" dirty="0">
              <a:solidFill>
                <a:prstClr val="black"/>
              </a:solidFill>
              <a:latin typeface="Comic Sans MS" panose="030F0702030302020204" pitchFamily="66" charset="0"/>
            </a:endParaRPr>
          </a:p>
        </p:txBody>
      </p:sp>
      <p:sp>
        <p:nvSpPr>
          <p:cNvPr id="28" name="TextBox 27"/>
          <p:cNvSpPr txBox="1"/>
          <p:nvPr/>
        </p:nvSpPr>
        <p:spPr>
          <a:xfrm rot="526637">
            <a:off x="7357804" y="2815771"/>
            <a:ext cx="1512809" cy="769441"/>
          </a:xfrm>
          <a:prstGeom prst="rect">
            <a:avLst/>
          </a:prstGeom>
          <a:solidFill>
            <a:srgbClr val="FFFF00"/>
          </a:solidFill>
          <a:ln w="63500">
            <a:solidFill>
              <a:schemeClr val="tx1"/>
            </a:solidFill>
          </a:ln>
        </p:spPr>
        <p:txBody>
          <a:bodyPr wrap="square" rtlCol="0">
            <a:spAutoFit/>
          </a:bodyPr>
          <a:lstStyle/>
          <a:p>
            <a:r>
              <a:rPr lang="en-GB" sz="2200" dirty="0" smtClean="0">
                <a:solidFill>
                  <a:prstClr val="black"/>
                </a:solidFill>
                <a:latin typeface="Comic Sans MS" panose="030F0702030302020204" pitchFamily="66" charset="0"/>
              </a:rPr>
              <a:t>Aetiology fallacy</a:t>
            </a:r>
            <a:endParaRPr lang="en-GB" sz="2200" dirty="0">
              <a:solidFill>
                <a:prstClr val="black"/>
              </a:solidFill>
              <a:latin typeface="Comic Sans MS" panose="030F0702030302020204" pitchFamily="66" charset="0"/>
            </a:endParaRPr>
          </a:p>
        </p:txBody>
      </p:sp>
      <p:sp>
        <p:nvSpPr>
          <p:cNvPr id="29" name="TextBox 28"/>
          <p:cNvSpPr txBox="1"/>
          <p:nvPr/>
        </p:nvSpPr>
        <p:spPr>
          <a:xfrm rot="350335">
            <a:off x="5032314" y="5050337"/>
            <a:ext cx="1867951" cy="430887"/>
          </a:xfrm>
          <a:prstGeom prst="rect">
            <a:avLst/>
          </a:prstGeom>
          <a:solidFill>
            <a:srgbClr val="FFFF00"/>
          </a:solidFill>
          <a:ln w="63500">
            <a:solidFill>
              <a:schemeClr val="tx1"/>
            </a:solidFill>
          </a:ln>
        </p:spPr>
        <p:txBody>
          <a:bodyPr wrap="square" rtlCol="0">
            <a:spAutoFit/>
          </a:bodyPr>
          <a:lstStyle/>
          <a:p>
            <a:r>
              <a:rPr lang="en-GB" sz="2200" dirty="0" smtClean="0">
                <a:solidFill>
                  <a:prstClr val="black"/>
                </a:solidFill>
                <a:latin typeface="Comic Sans MS" panose="030F0702030302020204" pitchFamily="66" charset="0"/>
              </a:rPr>
              <a:t>Clozapine</a:t>
            </a:r>
            <a:endParaRPr lang="en-GB" sz="2200" dirty="0">
              <a:solidFill>
                <a:prstClr val="black"/>
              </a:solidFill>
              <a:latin typeface="Comic Sans MS" panose="030F0702030302020204" pitchFamily="66" charset="0"/>
            </a:endParaRPr>
          </a:p>
        </p:txBody>
      </p:sp>
      <p:sp>
        <p:nvSpPr>
          <p:cNvPr id="30" name="TextBox 29"/>
          <p:cNvSpPr txBox="1"/>
          <p:nvPr/>
        </p:nvSpPr>
        <p:spPr>
          <a:xfrm>
            <a:off x="2267744" y="5442687"/>
            <a:ext cx="2652614" cy="430887"/>
          </a:xfrm>
          <a:prstGeom prst="rect">
            <a:avLst/>
          </a:prstGeom>
          <a:solidFill>
            <a:srgbClr val="FFFF00"/>
          </a:solidFill>
          <a:ln w="63500">
            <a:solidFill>
              <a:schemeClr val="tx1"/>
            </a:solidFill>
          </a:ln>
        </p:spPr>
        <p:txBody>
          <a:bodyPr wrap="square" rtlCol="0">
            <a:spAutoFit/>
          </a:bodyPr>
          <a:lstStyle/>
          <a:p>
            <a:r>
              <a:rPr lang="en-GB" sz="2200" dirty="0">
                <a:solidFill>
                  <a:prstClr val="black"/>
                </a:solidFill>
                <a:latin typeface="Comic Sans MS" panose="030F0702030302020204" pitchFamily="66" charset="0"/>
              </a:rPr>
              <a:t>Schneider criteria</a:t>
            </a:r>
          </a:p>
        </p:txBody>
      </p:sp>
      <p:sp>
        <p:nvSpPr>
          <p:cNvPr id="31" name="TextBox 30"/>
          <p:cNvSpPr txBox="1"/>
          <p:nvPr/>
        </p:nvSpPr>
        <p:spPr>
          <a:xfrm>
            <a:off x="477435" y="2952182"/>
            <a:ext cx="2170197" cy="430887"/>
          </a:xfrm>
          <a:prstGeom prst="rect">
            <a:avLst/>
          </a:prstGeom>
          <a:solidFill>
            <a:srgbClr val="FFFF00"/>
          </a:solidFill>
          <a:ln w="63500">
            <a:solidFill>
              <a:schemeClr val="tx1"/>
            </a:solidFill>
          </a:ln>
        </p:spPr>
        <p:txBody>
          <a:bodyPr wrap="square" rtlCol="0">
            <a:spAutoFit/>
          </a:bodyPr>
          <a:lstStyle/>
          <a:p>
            <a:r>
              <a:rPr lang="en-GB" sz="2200" dirty="0">
                <a:solidFill>
                  <a:prstClr val="black"/>
                </a:solidFill>
                <a:latin typeface="Comic Sans MS" panose="030F0702030302020204" pitchFamily="66" charset="0"/>
              </a:rPr>
              <a:t>Whaley (2001)</a:t>
            </a:r>
          </a:p>
        </p:txBody>
      </p:sp>
      <p:sp>
        <p:nvSpPr>
          <p:cNvPr id="32" name="TextBox 31"/>
          <p:cNvSpPr txBox="1"/>
          <p:nvPr/>
        </p:nvSpPr>
        <p:spPr>
          <a:xfrm rot="332417">
            <a:off x="115764" y="3637764"/>
            <a:ext cx="1728192" cy="430887"/>
          </a:xfrm>
          <a:prstGeom prst="rect">
            <a:avLst/>
          </a:prstGeom>
          <a:solidFill>
            <a:srgbClr val="FFFF00"/>
          </a:solidFill>
          <a:ln w="63500">
            <a:solidFill>
              <a:schemeClr val="tx1"/>
            </a:solidFill>
          </a:ln>
        </p:spPr>
        <p:txBody>
          <a:bodyPr wrap="square" rtlCol="0">
            <a:spAutoFit/>
          </a:bodyPr>
          <a:lstStyle/>
          <a:p>
            <a:r>
              <a:rPr lang="en-GB" sz="2200" dirty="0" smtClean="0">
                <a:solidFill>
                  <a:prstClr val="black"/>
                </a:solidFill>
                <a:latin typeface="Comic Sans MS" panose="030F0702030302020204" pitchFamily="66" charset="0"/>
              </a:rPr>
              <a:t>Co-morbid</a:t>
            </a:r>
            <a:endParaRPr lang="en-GB" sz="2200" dirty="0">
              <a:solidFill>
                <a:prstClr val="black"/>
              </a:solidFill>
              <a:latin typeface="Comic Sans MS" panose="030F0702030302020204" pitchFamily="66" charset="0"/>
            </a:endParaRPr>
          </a:p>
        </p:txBody>
      </p:sp>
      <p:cxnSp>
        <p:nvCxnSpPr>
          <p:cNvPr id="4" name="Straight Connector 3"/>
          <p:cNvCxnSpPr/>
          <p:nvPr/>
        </p:nvCxnSpPr>
        <p:spPr>
          <a:xfrm flipH="1">
            <a:off x="6300192" y="1371991"/>
            <a:ext cx="108012" cy="91384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flipH="1">
            <a:off x="7596336" y="1545099"/>
            <a:ext cx="216024" cy="1050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022265" y="1371991"/>
            <a:ext cx="4121735" cy="7270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4957666" y="1733685"/>
            <a:ext cx="4121735" cy="72704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rot="21250681">
            <a:off x="78950" y="4237937"/>
            <a:ext cx="1853269" cy="769441"/>
          </a:xfrm>
          <a:prstGeom prst="rect">
            <a:avLst/>
          </a:prstGeom>
          <a:solidFill>
            <a:srgbClr val="FFFF00"/>
          </a:solidFill>
          <a:ln w="63500">
            <a:solidFill>
              <a:schemeClr val="tx1"/>
            </a:solidFill>
          </a:ln>
        </p:spPr>
        <p:txBody>
          <a:bodyPr wrap="square" rtlCol="0">
            <a:spAutoFit/>
          </a:bodyPr>
          <a:lstStyle/>
          <a:p>
            <a:r>
              <a:rPr lang="en-GB" sz="2200" dirty="0">
                <a:solidFill>
                  <a:prstClr val="black"/>
                </a:solidFill>
                <a:latin typeface="Comic Sans MS" panose="030F0702030302020204" pitchFamily="66" charset="0"/>
              </a:rPr>
              <a:t>Wahlberg et al 2000</a:t>
            </a:r>
          </a:p>
        </p:txBody>
      </p:sp>
    </p:spTree>
    <p:extLst>
      <p:ext uri="{BB962C8B-B14F-4D97-AF65-F5344CB8AC3E}">
        <p14:creationId xmlns:p14="http://schemas.microsoft.com/office/powerpoint/2010/main" val="110251663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4" name="TextBox 3"/>
          <p:cNvSpPr txBox="1"/>
          <p:nvPr/>
        </p:nvSpPr>
        <p:spPr>
          <a:xfrm>
            <a:off x="-15877" y="5934670"/>
            <a:ext cx="9144000" cy="923330"/>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REVISE everything we have learnt on the ‘schizophrenia’ topic.</a:t>
            </a:r>
          </a:p>
          <a:p>
            <a:pPr>
              <a:defRPr/>
            </a:pPr>
            <a:r>
              <a:rPr lang="en-GB" kern="0" dirty="0">
                <a:solidFill>
                  <a:srgbClr val="FFFFFF"/>
                </a:solidFill>
                <a:latin typeface="Comic Sans MS"/>
              </a:rPr>
              <a:t>To ensure you UNDERSTAND all key words, theories and research from the topic.</a:t>
            </a:r>
          </a:p>
        </p:txBody>
      </p:sp>
      <p:sp>
        <p:nvSpPr>
          <p:cNvPr id="6" name="Title 1"/>
          <p:cNvSpPr txBox="1">
            <a:spLocks/>
          </p:cNvSpPr>
          <p:nvPr/>
        </p:nvSpPr>
        <p:spPr>
          <a:xfrm>
            <a:off x="0" y="0"/>
            <a:ext cx="9098988" cy="764704"/>
          </a:xfrm>
          <a:prstGeom prst="rect">
            <a:avLst/>
          </a:prstGeom>
          <a:solidFill>
            <a:schemeClr val="bg1"/>
          </a:solidFill>
          <a:ln w="28575">
            <a:solidFill>
              <a:schemeClr val="tx1"/>
            </a:solidFill>
          </a:ln>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solidFill>
                  <a:prstClr val="black"/>
                </a:solidFill>
                <a:latin typeface="Comic Sans MS" panose="030F0702030302020204" pitchFamily="66" charset="0"/>
              </a:rPr>
              <a:t>Psychological explanations of SZ</a:t>
            </a:r>
            <a:endParaRPr lang="en-GB" dirty="0">
              <a:solidFill>
                <a:prstClr val="black"/>
              </a:solidFill>
              <a:latin typeface="Comic Sans MS" panose="030F0702030302020204" pitchFamily="66" charset="0"/>
            </a:endParaRPr>
          </a:p>
        </p:txBody>
      </p:sp>
      <p:grpSp>
        <p:nvGrpSpPr>
          <p:cNvPr id="8" name="Group 7"/>
          <p:cNvGrpSpPr/>
          <p:nvPr/>
        </p:nvGrpSpPr>
        <p:grpSpPr>
          <a:xfrm>
            <a:off x="70945" y="3358016"/>
            <a:ext cx="4320479" cy="2454771"/>
            <a:chOff x="-180528" y="2564904"/>
            <a:chExt cx="4320479" cy="2454771"/>
          </a:xfrm>
        </p:grpSpPr>
        <p:sp>
          <p:nvSpPr>
            <p:cNvPr id="7" name="Isosceles Triangle 6"/>
            <p:cNvSpPr/>
            <p:nvPr/>
          </p:nvSpPr>
          <p:spPr>
            <a:xfrm>
              <a:off x="-180528" y="2564904"/>
              <a:ext cx="4320479" cy="2454771"/>
            </a:xfrm>
            <a:prstGeom prst="triangle">
              <a:avLst>
                <a:gd name="adj" fmla="val 50641"/>
              </a:avLst>
            </a:prstGeom>
            <a:solidFill>
              <a:srgbClr val="FFC000"/>
            </a:solidFill>
          </p:spPr>
          <p:style>
            <a:lnRef idx="3">
              <a:schemeClr val="lt1"/>
            </a:lnRef>
            <a:fillRef idx="1">
              <a:schemeClr val="accent5"/>
            </a:fillRef>
            <a:effectRef idx="1">
              <a:schemeClr val="accent5"/>
            </a:effectRef>
            <a:fontRef idx="minor">
              <a:schemeClr val="lt1"/>
            </a:fontRef>
          </p:style>
          <p:txBody>
            <a:bodyPr rtlCol="0" anchor="b"/>
            <a:lstStyle/>
            <a:p>
              <a:pPr algn="ctr"/>
              <a:r>
                <a:rPr lang="en-GB" sz="2400" b="1" dirty="0" smtClean="0">
                  <a:solidFill>
                    <a:schemeClr val="tx1"/>
                  </a:solidFill>
                </a:rPr>
                <a:t>Psychodynamic</a:t>
              </a:r>
              <a:endParaRPr lang="en-GB" sz="2400" b="1" dirty="0">
                <a:solidFill>
                  <a:schemeClr val="tx1"/>
                </a:solidFill>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47664" y="3038066"/>
              <a:ext cx="1108354" cy="157222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11" name="Group 10"/>
          <p:cNvGrpSpPr/>
          <p:nvPr/>
        </p:nvGrpSpPr>
        <p:grpSpPr>
          <a:xfrm>
            <a:off x="4391424" y="3389902"/>
            <a:ext cx="4320479" cy="2454771"/>
            <a:chOff x="4355976" y="3289734"/>
            <a:chExt cx="4320479" cy="2454771"/>
          </a:xfrm>
          <a:solidFill>
            <a:schemeClr val="tx2">
              <a:lumMod val="60000"/>
              <a:lumOff val="40000"/>
            </a:schemeClr>
          </a:solidFill>
        </p:grpSpPr>
        <p:sp>
          <p:nvSpPr>
            <p:cNvPr id="14" name="Isosceles Triangle 13"/>
            <p:cNvSpPr/>
            <p:nvPr/>
          </p:nvSpPr>
          <p:spPr>
            <a:xfrm>
              <a:off x="4355976" y="3289734"/>
              <a:ext cx="4320479" cy="2454771"/>
            </a:xfrm>
            <a:prstGeom prst="triangle">
              <a:avLst>
                <a:gd name="adj" fmla="val 50641"/>
              </a:avLst>
            </a:prstGeom>
            <a:grpFill/>
          </p:spPr>
          <p:style>
            <a:lnRef idx="3">
              <a:schemeClr val="lt1"/>
            </a:lnRef>
            <a:fillRef idx="1">
              <a:schemeClr val="accent5"/>
            </a:fillRef>
            <a:effectRef idx="1">
              <a:schemeClr val="accent5"/>
            </a:effectRef>
            <a:fontRef idx="minor">
              <a:schemeClr val="lt1"/>
            </a:fontRef>
          </p:style>
          <p:txBody>
            <a:bodyPr rtlCol="0" anchor="b"/>
            <a:lstStyle/>
            <a:p>
              <a:pPr algn="ctr"/>
              <a:r>
                <a:rPr lang="en-GB" sz="2400" b="1" dirty="0" smtClean="0">
                  <a:solidFill>
                    <a:schemeClr val="tx1"/>
                  </a:solidFill>
                </a:rPr>
                <a:t>Behavioural</a:t>
              </a:r>
              <a:endParaRPr lang="en-GB" sz="2400" b="1" dirty="0">
                <a:solidFill>
                  <a:schemeClr val="tx1"/>
                </a:solidFill>
              </a:endParaRPr>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61643" y="4274399"/>
              <a:ext cx="1753306" cy="986235"/>
            </a:xfrm>
            <a:prstGeom prst="rect">
              <a:avLst/>
            </a:prstGeom>
            <a:grpFill/>
            <a:ln>
              <a:noFill/>
            </a:ln>
            <a:effectLst>
              <a:softEdge rad="112500"/>
            </a:effectLst>
            <a:extLst>
              <a:ext uri="{91240B29-F687-4F45-9708-019B960494DF}">
                <a14:hiddenLine xmlns:a14="http://schemas.microsoft.com/office/drawing/2010/main" w="9525">
                  <a:solidFill>
                    <a:schemeClr val="tx1"/>
                  </a:solidFill>
                  <a:miter lim="800000"/>
                  <a:headEnd/>
                  <a:tailEnd/>
                </a14:hiddenLine>
              </a:ext>
            </a:extLst>
          </p:spPr>
        </p:pic>
      </p:grpSp>
      <p:grpSp>
        <p:nvGrpSpPr>
          <p:cNvPr id="9" name="Group 8"/>
          <p:cNvGrpSpPr/>
          <p:nvPr/>
        </p:nvGrpSpPr>
        <p:grpSpPr>
          <a:xfrm>
            <a:off x="4355976" y="903245"/>
            <a:ext cx="4320479" cy="2454771"/>
            <a:chOff x="4355976" y="903245"/>
            <a:chExt cx="4320479" cy="2454771"/>
          </a:xfrm>
          <a:solidFill>
            <a:schemeClr val="accent5">
              <a:lumMod val="20000"/>
              <a:lumOff val="80000"/>
            </a:schemeClr>
          </a:solidFill>
        </p:grpSpPr>
        <p:sp>
          <p:nvSpPr>
            <p:cNvPr id="20" name="Isosceles Triangle 19"/>
            <p:cNvSpPr/>
            <p:nvPr/>
          </p:nvSpPr>
          <p:spPr>
            <a:xfrm>
              <a:off x="4355976" y="903245"/>
              <a:ext cx="4320479" cy="2454771"/>
            </a:xfrm>
            <a:prstGeom prst="triangle">
              <a:avLst>
                <a:gd name="adj" fmla="val 50641"/>
              </a:avLst>
            </a:prstGeom>
            <a:grpFill/>
          </p:spPr>
          <p:style>
            <a:lnRef idx="3">
              <a:schemeClr val="lt1"/>
            </a:lnRef>
            <a:fillRef idx="1">
              <a:schemeClr val="accent5"/>
            </a:fillRef>
            <a:effectRef idx="1">
              <a:schemeClr val="accent5"/>
            </a:effectRef>
            <a:fontRef idx="minor">
              <a:schemeClr val="lt1"/>
            </a:fontRef>
          </p:style>
          <p:txBody>
            <a:bodyPr rtlCol="0" anchor="b"/>
            <a:lstStyle/>
            <a:p>
              <a:pPr algn="ctr"/>
              <a:r>
                <a:rPr lang="en-GB" sz="2400" b="1" dirty="0" smtClean="0">
                  <a:solidFill>
                    <a:schemeClr val="tx1"/>
                  </a:solidFill>
                </a:rPr>
                <a:t>Social</a:t>
              </a:r>
              <a:endParaRPr lang="en-GB" sz="2400" b="1" dirty="0">
                <a:solidFill>
                  <a:schemeClr val="tx1"/>
                </a:solidFill>
              </a:endParaRPr>
            </a:p>
          </p:txBody>
        </p:sp>
        <p:pic>
          <p:nvPicPr>
            <p:cNvPr id="1029"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24128" y="1919288"/>
              <a:ext cx="1628337" cy="1087729"/>
            </a:xfrm>
            <a:prstGeom prst="rect">
              <a:avLst/>
            </a:prstGeom>
            <a:grpFill/>
            <a:ln>
              <a:noFill/>
            </a:ln>
            <a:effectLst>
              <a:softEdge rad="112500"/>
            </a:effectLst>
            <a:extLst>
              <a:ext uri="{91240B29-F687-4F45-9708-019B960494DF}">
                <a14:hiddenLine xmlns:a14="http://schemas.microsoft.com/office/drawing/2010/main" w="9525">
                  <a:solidFill>
                    <a:schemeClr val="tx1"/>
                  </a:solidFill>
                  <a:miter lim="800000"/>
                  <a:headEnd/>
                  <a:tailEnd/>
                </a14:hiddenLine>
              </a:ext>
            </a:extLst>
          </p:spPr>
        </p:pic>
      </p:grpSp>
      <p:grpSp>
        <p:nvGrpSpPr>
          <p:cNvPr id="10" name="Group 9"/>
          <p:cNvGrpSpPr/>
          <p:nvPr/>
        </p:nvGrpSpPr>
        <p:grpSpPr>
          <a:xfrm>
            <a:off x="70945" y="903245"/>
            <a:ext cx="4320479" cy="2454771"/>
            <a:chOff x="-251871" y="813174"/>
            <a:chExt cx="4320479" cy="2454771"/>
          </a:xfrm>
          <a:solidFill>
            <a:schemeClr val="accent2">
              <a:lumMod val="60000"/>
              <a:lumOff val="40000"/>
            </a:schemeClr>
          </a:solidFill>
        </p:grpSpPr>
        <p:sp>
          <p:nvSpPr>
            <p:cNvPr id="17" name="Isosceles Triangle 16"/>
            <p:cNvSpPr/>
            <p:nvPr/>
          </p:nvSpPr>
          <p:spPr>
            <a:xfrm>
              <a:off x="-251871" y="813174"/>
              <a:ext cx="4320479" cy="2454771"/>
            </a:xfrm>
            <a:prstGeom prst="triangle">
              <a:avLst>
                <a:gd name="adj" fmla="val 50641"/>
              </a:avLst>
            </a:prstGeom>
            <a:grpFill/>
          </p:spPr>
          <p:style>
            <a:lnRef idx="3">
              <a:schemeClr val="lt1"/>
            </a:lnRef>
            <a:fillRef idx="1">
              <a:schemeClr val="accent5"/>
            </a:fillRef>
            <a:effectRef idx="1">
              <a:schemeClr val="accent5"/>
            </a:effectRef>
            <a:fontRef idx="minor">
              <a:schemeClr val="lt1"/>
            </a:fontRef>
          </p:style>
          <p:txBody>
            <a:bodyPr rtlCol="0" anchor="b"/>
            <a:lstStyle/>
            <a:p>
              <a:pPr algn="ctr"/>
              <a:r>
                <a:rPr lang="en-GB" sz="2400" b="1" dirty="0" smtClean="0">
                  <a:solidFill>
                    <a:schemeClr val="tx1"/>
                  </a:solidFill>
                </a:rPr>
                <a:t>Cognitive</a:t>
              </a:r>
              <a:endParaRPr lang="en-GB" sz="2400" b="1" dirty="0">
                <a:solidFill>
                  <a:schemeClr val="tx1"/>
                </a:solidFill>
              </a:endParaRPr>
            </a:p>
          </p:txBody>
        </p:sp>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54577" y="1453337"/>
              <a:ext cx="1307581" cy="1354585"/>
            </a:xfrm>
            <a:prstGeom prst="rect">
              <a:avLst/>
            </a:prstGeom>
            <a:grpFill/>
            <a:ln>
              <a:noFill/>
            </a:ln>
            <a:effectLst>
              <a:softEdge rad="112500"/>
            </a:effectLst>
            <a:extLs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3519206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nodeType="withEffect">
                                  <p:stCondLst>
                                    <p:cond delay="125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par>
                                <p:cTn id="17" presetID="31" presetClass="entr" presetSubtype="0" fill="hold" nodeType="withEffect">
                                  <p:stCondLst>
                                    <p:cond delay="2250"/>
                                  </p:stCondLst>
                                  <p:childTnLst>
                                    <p:set>
                                      <p:cBhvr>
                                        <p:cTn id="18" dur="1" fill="hold">
                                          <p:stCondLst>
                                            <p:cond delay="0"/>
                                          </p:stCondLst>
                                        </p:cTn>
                                        <p:tgtEl>
                                          <p:spTgt spid="11"/>
                                        </p:tgtEl>
                                        <p:attrNameLst>
                                          <p:attrName>style.visibility</p:attrName>
                                        </p:attrNameLst>
                                      </p:cBhvr>
                                      <p:to>
                                        <p:strVal val="visible"/>
                                      </p:to>
                                    </p:set>
                                    <p:anim calcmode="lin" valueType="num">
                                      <p:cBhvr>
                                        <p:cTn id="19" dur="1000" fill="hold"/>
                                        <p:tgtEl>
                                          <p:spTgt spid="11"/>
                                        </p:tgtEl>
                                        <p:attrNameLst>
                                          <p:attrName>ppt_w</p:attrName>
                                        </p:attrNameLst>
                                      </p:cBhvr>
                                      <p:tavLst>
                                        <p:tav tm="0">
                                          <p:val>
                                            <p:fltVal val="0"/>
                                          </p:val>
                                        </p:tav>
                                        <p:tav tm="100000">
                                          <p:val>
                                            <p:strVal val="#ppt_w"/>
                                          </p:val>
                                        </p:tav>
                                      </p:tavLst>
                                    </p:anim>
                                    <p:anim calcmode="lin" valueType="num">
                                      <p:cBhvr>
                                        <p:cTn id="20" dur="1000" fill="hold"/>
                                        <p:tgtEl>
                                          <p:spTgt spid="11"/>
                                        </p:tgtEl>
                                        <p:attrNameLst>
                                          <p:attrName>ppt_h</p:attrName>
                                        </p:attrNameLst>
                                      </p:cBhvr>
                                      <p:tavLst>
                                        <p:tav tm="0">
                                          <p:val>
                                            <p:fltVal val="0"/>
                                          </p:val>
                                        </p:tav>
                                        <p:tav tm="100000">
                                          <p:val>
                                            <p:strVal val="#ppt_h"/>
                                          </p:val>
                                        </p:tav>
                                      </p:tavLst>
                                    </p:anim>
                                    <p:anim calcmode="lin" valueType="num">
                                      <p:cBhvr>
                                        <p:cTn id="21" dur="1000" fill="hold"/>
                                        <p:tgtEl>
                                          <p:spTgt spid="11"/>
                                        </p:tgtEl>
                                        <p:attrNameLst>
                                          <p:attrName>style.rotation</p:attrName>
                                        </p:attrNameLst>
                                      </p:cBhvr>
                                      <p:tavLst>
                                        <p:tav tm="0">
                                          <p:val>
                                            <p:fltVal val="90"/>
                                          </p:val>
                                        </p:tav>
                                        <p:tav tm="100000">
                                          <p:val>
                                            <p:fltVal val="0"/>
                                          </p:val>
                                        </p:tav>
                                      </p:tavLst>
                                    </p:anim>
                                    <p:animEffect transition="in" filter="fade">
                                      <p:cBhvr>
                                        <p:cTn id="22" dur="1000"/>
                                        <p:tgtEl>
                                          <p:spTgt spid="11"/>
                                        </p:tgtEl>
                                      </p:cBhvr>
                                    </p:animEffect>
                                  </p:childTnLst>
                                </p:cTn>
                              </p:par>
                              <p:par>
                                <p:cTn id="23" presetID="31" presetClass="entr" presetSubtype="0" fill="hold" nodeType="withEffect">
                                  <p:stCondLst>
                                    <p:cond delay="2500"/>
                                  </p:stCondLst>
                                  <p:childTnLst>
                                    <p:set>
                                      <p:cBhvr>
                                        <p:cTn id="24" dur="1" fill="hold">
                                          <p:stCondLst>
                                            <p:cond delay="0"/>
                                          </p:stCondLst>
                                        </p:cTn>
                                        <p:tgtEl>
                                          <p:spTgt spid="8"/>
                                        </p:tgtEl>
                                        <p:attrNameLst>
                                          <p:attrName>style.visibility</p:attrName>
                                        </p:attrNameLst>
                                      </p:cBhvr>
                                      <p:to>
                                        <p:strVal val="visible"/>
                                      </p:to>
                                    </p:set>
                                    <p:anim calcmode="lin" valueType="num">
                                      <p:cBhvr>
                                        <p:cTn id="25" dur="1000" fill="hold"/>
                                        <p:tgtEl>
                                          <p:spTgt spid="8"/>
                                        </p:tgtEl>
                                        <p:attrNameLst>
                                          <p:attrName>ppt_w</p:attrName>
                                        </p:attrNameLst>
                                      </p:cBhvr>
                                      <p:tavLst>
                                        <p:tav tm="0">
                                          <p:val>
                                            <p:fltVal val="0"/>
                                          </p:val>
                                        </p:tav>
                                        <p:tav tm="100000">
                                          <p:val>
                                            <p:strVal val="#ppt_w"/>
                                          </p:val>
                                        </p:tav>
                                      </p:tavLst>
                                    </p:anim>
                                    <p:anim calcmode="lin" valueType="num">
                                      <p:cBhvr>
                                        <p:cTn id="26" dur="1000" fill="hold"/>
                                        <p:tgtEl>
                                          <p:spTgt spid="8"/>
                                        </p:tgtEl>
                                        <p:attrNameLst>
                                          <p:attrName>ppt_h</p:attrName>
                                        </p:attrNameLst>
                                      </p:cBhvr>
                                      <p:tavLst>
                                        <p:tav tm="0">
                                          <p:val>
                                            <p:fltVal val="0"/>
                                          </p:val>
                                        </p:tav>
                                        <p:tav tm="100000">
                                          <p:val>
                                            <p:strVal val="#ppt_h"/>
                                          </p:val>
                                        </p:tav>
                                      </p:tavLst>
                                    </p:anim>
                                    <p:anim calcmode="lin" valueType="num">
                                      <p:cBhvr>
                                        <p:cTn id="27" dur="1000" fill="hold"/>
                                        <p:tgtEl>
                                          <p:spTgt spid="8"/>
                                        </p:tgtEl>
                                        <p:attrNameLst>
                                          <p:attrName>style.rotation</p:attrName>
                                        </p:attrNameLst>
                                      </p:cBhvr>
                                      <p:tavLst>
                                        <p:tav tm="0">
                                          <p:val>
                                            <p:fltVal val="90"/>
                                          </p:val>
                                        </p:tav>
                                        <p:tav tm="100000">
                                          <p:val>
                                            <p:fltVal val="0"/>
                                          </p:val>
                                        </p:tav>
                                      </p:tavLst>
                                    </p:anim>
                                    <p:animEffect transition="in" filter="fade">
                                      <p:cBhvr>
                                        <p:cTn id="28"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877" y="5934670"/>
            <a:ext cx="9144000" cy="923330"/>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REVISE everything we have learnt on the ‘schizophrenia’ topic.</a:t>
            </a:r>
          </a:p>
          <a:p>
            <a:pPr>
              <a:defRPr/>
            </a:pPr>
            <a:r>
              <a:rPr lang="en-GB" kern="0" dirty="0">
                <a:solidFill>
                  <a:srgbClr val="FFFFFF"/>
                </a:solidFill>
                <a:latin typeface="Comic Sans MS"/>
              </a:rPr>
              <a:t>To ensure you UNDERSTAND all key words, theories and research from the topic.</a:t>
            </a:r>
          </a:p>
        </p:txBody>
      </p:sp>
      <p:sp>
        <p:nvSpPr>
          <p:cNvPr id="6" name="Title 1"/>
          <p:cNvSpPr txBox="1">
            <a:spLocks/>
          </p:cNvSpPr>
          <p:nvPr/>
        </p:nvSpPr>
        <p:spPr>
          <a:xfrm>
            <a:off x="0" y="0"/>
            <a:ext cx="9098988" cy="476672"/>
          </a:xfrm>
          <a:prstGeom prst="rect">
            <a:avLst/>
          </a:prstGeom>
          <a:solidFill>
            <a:schemeClr val="bg1"/>
          </a:solidFill>
          <a:ln w="28575">
            <a:solidFill>
              <a:schemeClr val="tx1"/>
            </a:solidFill>
          </a:ln>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200" dirty="0" smtClean="0">
                <a:solidFill>
                  <a:prstClr val="black"/>
                </a:solidFill>
                <a:latin typeface="Comic Sans MS" panose="030F0702030302020204" pitchFamily="66" charset="0"/>
              </a:rPr>
              <a:t>Psychological explanations of SZ</a:t>
            </a:r>
            <a:endParaRPr lang="en-GB" sz="3200" dirty="0">
              <a:solidFill>
                <a:prstClr val="black"/>
              </a:solidFill>
              <a:latin typeface="Comic Sans MS" panose="030F0702030302020204" pitchFamily="66" charset="0"/>
            </a:endParaRPr>
          </a:p>
        </p:txBody>
      </p:sp>
      <p:sp>
        <p:nvSpPr>
          <p:cNvPr id="7" name="Rounded Rectangle 6"/>
          <p:cNvSpPr/>
          <p:nvPr/>
        </p:nvSpPr>
        <p:spPr>
          <a:xfrm>
            <a:off x="343655" y="364926"/>
            <a:ext cx="8424936" cy="597065"/>
          </a:xfrm>
          <a:prstGeom prst="roundRect">
            <a:avLst/>
          </a:prstGeom>
          <a:solidFill>
            <a:schemeClr val="accent5">
              <a:lumMod val="20000"/>
              <a:lumOff val="8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400" b="1" dirty="0" smtClean="0">
                <a:solidFill>
                  <a:prstClr val="black"/>
                </a:solidFill>
                <a:latin typeface="Comic Sans MS" panose="030F0702030302020204" pitchFamily="66" charset="0"/>
              </a:rPr>
              <a:t>Social explanation</a:t>
            </a:r>
            <a:endParaRPr lang="en-GB" sz="2400" b="1" dirty="0">
              <a:solidFill>
                <a:prstClr val="black"/>
              </a:solidFill>
              <a:latin typeface="Comic Sans MS" panose="030F0702030302020204" pitchFamily="66" charset="0"/>
            </a:endParaRPr>
          </a:p>
        </p:txBody>
      </p:sp>
      <p:sp>
        <p:nvSpPr>
          <p:cNvPr id="12" name="Rectangle 11"/>
          <p:cNvSpPr/>
          <p:nvPr/>
        </p:nvSpPr>
        <p:spPr>
          <a:xfrm>
            <a:off x="12836" y="1772816"/>
            <a:ext cx="4703179" cy="4247317"/>
          </a:xfrm>
          <a:prstGeom prst="rect">
            <a:avLst/>
          </a:prstGeom>
        </p:spPr>
        <p:txBody>
          <a:bodyPr wrap="square">
            <a:spAutoFit/>
          </a:bodyPr>
          <a:lstStyle/>
          <a:p>
            <a:pPr marL="285750" indent="-285750">
              <a:buFont typeface="Arial" panose="020B0604020202020204" pitchFamily="34" charset="0"/>
              <a:buChar char="•"/>
            </a:pPr>
            <a:r>
              <a:rPr lang="en-GB" b="1" dirty="0" smtClean="0">
                <a:latin typeface="Comic Sans MS" panose="030F0702030302020204" pitchFamily="66" charset="0"/>
              </a:rPr>
              <a:t>Fromm-Reichmann </a:t>
            </a:r>
            <a:r>
              <a:rPr lang="en-GB" b="1" dirty="0">
                <a:latin typeface="Comic Sans MS" panose="030F0702030302020204" pitchFamily="66" charset="0"/>
              </a:rPr>
              <a:t>(1948) </a:t>
            </a:r>
            <a:r>
              <a:rPr lang="en-GB" dirty="0">
                <a:latin typeface="Comic Sans MS" panose="030F0702030302020204" pitchFamily="66" charset="0"/>
              </a:rPr>
              <a:t>proposed the idea of the ‘</a:t>
            </a:r>
            <a:r>
              <a:rPr lang="en-GB" b="1" dirty="0" err="1">
                <a:latin typeface="Comic Sans MS" panose="030F0702030302020204" pitchFamily="66" charset="0"/>
              </a:rPr>
              <a:t>schizophrenogenic</a:t>
            </a:r>
            <a:r>
              <a:rPr lang="en-GB" b="1" dirty="0">
                <a:latin typeface="Comic Sans MS" panose="030F0702030302020204" pitchFamily="66" charset="0"/>
              </a:rPr>
              <a:t> </a:t>
            </a:r>
            <a:r>
              <a:rPr lang="en-GB" b="1" dirty="0" smtClean="0">
                <a:latin typeface="Comic Sans MS" panose="030F0702030302020204" pitchFamily="66" charset="0"/>
              </a:rPr>
              <a:t>family’ </a:t>
            </a:r>
            <a:r>
              <a:rPr lang="en-GB" dirty="0" smtClean="0">
                <a:latin typeface="Comic Sans MS" panose="030F0702030302020204" pitchFamily="66" charset="0"/>
              </a:rPr>
              <a:t>who have high emotional tension and many secrets, and the influence of the ‘</a:t>
            </a:r>
            <a:r>
              <a:rPr lang="en-GB" dirty="0" err="1" smtClean="0">
                <a:latin typeface="Comic Sans MS" panose="030F0702030302020204" pitchFamily="66" charset="0"/>
              </a:rPr>
              <a:t>schizophrenogenic</a:t>
            </a:r>
            <a:r>
              <a:rPr lang="en-GB" dirty="0" smtClean="0">
                <a:latin typeface="Comic Sans MS" panose="030F0702030302020204" pitchFamily="66" charset="0"/>
              </a:rPr>
              <a:t> mother</a:t>
            </a:r>
            <a:r>
              <a:rPr lang="en-GB" dirty="0">
                <a:latin typeface="Comic Sans MS" panose="030F0702030302020204" pitchFamily="66" charset="0"/>
              </a:rPr>
              <a:t>’ </a:t>
            </a:r>
            <a:r>
              <a:rPr lang="en-GB" dirty="0" smtClean="0">
                <a:latin typeface="Comic Sans MS" panose="030F0702030302020204" pitchFamily="66" charset="0"/>
              </a:rPr>
              <a:t>in particular, who </a:t>
            </a:r>
            <a:r>
              <a:rPr lang="en-GB" dirty="0">
                <a:latin typeface="Comic Sans MS" panose="030F0702030302020204" pitchFamily="66" charset="0"/>
              </a:rPr>
              <a:t>is cold and domineering, leading to a lack of trust in </a:t>
            </a:r>
            <a:r>
              <a:rPr lang="en-GB" dirty="0" smtClean="0">
                <a:latin typeface="Comic Sans MS" panose="030F0702030302020204" pitchFamily="66" charset="0"/>
              </a:rPr>
              <a:t>offspring</a:t>
            </a:r>
            <a:r>
              <a:rPr lang="en-GB" dirty="0">
                <a:latin typeface="Comic Sans MS" panose="030F0702030302020204" pitchFamily="66" charset="0"/>
              </a:rPr>
              <a:t>.</a:t>
            </a:r>
            <a:endParaRPr lang="en-GB" dirty="0" smtClean="0">
              <a:latin typeface="Comic Sans MS" panose="030F0702030302020204" pitchFamily="66" charset="0"/>
            </a:endParaRPr>
          </a:p>
          <a:p>
            <a:pPr marL="285750" indent="-285750">
              <a:buFont typeface="Arial" panose="020B0604020202020204" pitchFamily="34" charset="0"/>
              <a:buChar char="•"/>
            </a:pPr>
            <a:r>
              <a:rPr lang="en-GB" b="1" dirty="0" smtClean="0">
                <a:latin typeface="Comic Sans MS" panose="030F0702030302020204" pitchFamily="66" charset="0"/>
              </a:rPr>
              <a:t>Bateson (1956</a:t>
            </a:r>
            <a:r>
              <a:rPr lang="en-GB" b="1" dirty="0">
                <a:latin typeface="Comic Sans MS" panose="030F0702030302020204" pitchFamily="66" charset="0"/>
              </a:rPr>
              <a:t>) </a:t>
            </a:r>
            <a:r>
              <a:rPr lang="en-GB" dirty="0" smtClean="0">
                <a:latin typeface="Comic Sans MS" panose="030F0702030302020204" pitchFamily="66" charset="0"/>
              </a:rPr>
              <a:t>suggested the </a:t>
            </a:r>
            <a:r>
              <a:rPr lang="en-GB" b="1" dirty="0" smtClean="0">
                <a:latin typeface="Comic Sans MS" panose="030F0702030302020204" pitchFamily="66" charset="0"/>
              </a:rPr>
              <a:t>double-bind hypothesis </a:t>
            </a:r>
            <a:r>
              <a:rPr lang="en-GB" dirty="0" smtClean="0">
                <a:latin typeface="Comic Sans MS" panose="030F0702030302020204" pitchFamily="66" charset="0"/>
              </a:rPr>
              <a:t>to explain how repeated </a:t>
            </a:r>
            <a:r>
              <a:rPr lang="en-GB" dirty="0">
                <a:latin typeface="Comic Sans MS" panose="030F0702030302020204" pitchFamily="66" charset="0"/>
              </a:rPr>
              <a:t>exposure to faulty communication </a:t>
            </a:r>
            <a:r>
              <a:rPr lang="en-GB" dirty="0" smtClean="0">
                <a:latin typeface="Comic Sans MS" panose="030F0702030302020204" pitchFamily="66" charset="0"/>
              </a:rPr>
              <a:t>in the family (e.g. </a:t>
            </a:r>
            <a:r>
              <a:rPr lang="en-GB" i="1" dirty="0" smtClean="0">
                <a:latin typeface="Comic Sans MS" panose="030F0702030302020204" pitchFamily="66" charset="0"/>
              </a:rPr>
              <a:t>contradictory behaviour </a:t>
            </a:r>
            <a:r>
              <a:rPr lang="en-GB" dirty="0" smtClean="0">
                <a:latin typeface="Comic Sans MS" panose="030F0702030302020204" pitchFamily="66" charset="0"/>
              </a:rPr>
              <a:t>–caring yet critical at the same time) puts </a:t>
            </a:r>
            <a:r>
              <a:rPr lang="en-GB" dirty="0">
                <a:latin typeface="Comic Sans MS" panose="030F0702030302020204" pitchFamily="66" charset="0"/>
              </a:rPr>
              <a:t>the </a:t>
            </a:r>
            <a:r>
              <a:rPr lang="en-GB" dirty="0" smtClean="0">
                <a:latin typeface="Comic Sans MS" panose="030F0702030302020204" pitchFamily="66" charset="0"/>
              </a:rPr>
              <a:t>child </a:t>
            </a:r>
            <a:r>
              <a:rPr lang="en-GB" dirty="0">
                <a:latin typeface="Comic Sans MS" panose="030F0702030302020204" pitchFamily="66" charset="0"/>
              </a:rPr>
              <a:t>in a ‘no win’ </a:t>
            </a:r>
            <a:r>
              <a:rPr lang="en-GB" dirty="0" smtClean="0">
                <a:latin typeface="Comic Sans MS" panose="030F0702030302020204" pitchFamily="66" charset="0"/>
              </a:rPr>
              <a:t>situation, and leads to doubt, confusion and withdrawal.</a:t>
            </a:r>
            <a:endParaRPr lang="en-GB" dirty="0">
              <a:latin typeface="Comic Sans MS" panose="030F0702030302020204" pitchFamily="66" charset="0"/>
            </a:endParaRPr>
          </a:p>
        </p:txBody>
      </p:sp>
      <p:sp>
        <p:nvSpPr>
          <p:cNvPr id="13" name="Rectangle 12"/>
          <p:cNvSpPr/>
          <p:nvPr/>
        </p:nvSpPr>
        <p:spPr>
          <a:xfrm>
            <a:off x="4471508" y="1772816"/>
            <a:ext cx="4656615" cy="4247317"/>
          </a:xfrm>
          <a:prstGeom prst="rect">
            <a:avLst/>
          </a:prstGeom>
        </p:spPr>
        <p:txBody>
          <a:bodyPr wrap="square">
            <a:spAutoFit/>
          </a:bodyPr>
          <a:lstStyle/>
          <a:p>
            <a:pPr marL="285750" indent="-285750">
              <a:buFont typeface="Wingdings" panose="05000000000000000000" pitchFamily="2" charset="2"/>
              <a:buChar char="q"/>
            </a:pPr>
            <a:r>
              <a:rPr lang="en-GB" b="1" dirty="0">
                <a:latin typeface="Comic Sans MS" panose="030F0702030302020204" pitchFamily="66" charset="0"/>
              </a:rPr>
              <a:t>Expressed emotion </a:t>
            </a:r>
            <a:r>
              <a:rPr lang="en-GB" dirty="0">
                <a:latin typeface="Comic Sans MS" panose="030F0702030302020204" pitchFamily="66" charset="0"/>
              </a:rPr>
              <a:t>(Vaughn and </a:t>
            </a:r>
            <a:r>
              <a:rPr lang="en-GB" dirty="0" err="1">
                <a:latin typeface="Comic Sans MS" panose="030F0702030302020204" pitchFamily="66" charset="0"/>
              </a:rPr>
              <a:t>Leff</a:t>
            </a:r>
            <a:r>
              <a:rPr lang="en-GB" dirty="0">
                <a:latin typeface="Comic Sans MS" panose="030F0702030302020204" pitchFamily="66" charset="0"/>
              </a:rPr>
              <a:t> </a:t>
            </a:r>
            <a:r>
              <a:rPr lang="en-GB" dirty="0" smtClean="0">
                <a:latin typeface="Comic Sans MS" panose="030F0702030302020204" pitchFamily="66" charset="0"/>
              </a:rPr>
              <a:t>1976) </a:t>
            </a:r>
            <a:r>
              <a:rPr lang="en-GB" dirty="0">
                <a:latin typeface="Comic Sans MS" panose="030F0702030302020204" pitchFamily="66" charset="0"/>
              </a:rPr>
              <a:t>refers to a pattern of criticism and hostility in relatives of people with schizophrenia which is strongly linked to </a:t>
            </a:r>
            <a:r>
              <a:rPr lang="en-GB" dirty="0" smtClean="0">
                <a:latin typeface="Comic Sans MS" panose="030F0702030302020204" pitchFamily="66" charset="0"/>
              </a:rPr>
              <a:t>relapse and maintenance of SZ. </a:t>
            </a:r>
          </a:p>
          <a:p>
            <a:pPr marL="285750" indent="-285750">
              <a:buFont typeface="Wingdings" panose="05000000000000000000" pitchFamily="2" charset="2"/>
              <a:buChar char="q"/>
            </a:pPr>
            <a:r>
              <a:rPr lang="en-GB" b="1" i="1" dirty="0" smtClean="0">
                <a:latin typeface="Comic Sans MS" panose="030F0702030302020204" pitchFamily="66" charset="0"/>
              </a:rPr>
              <a:t>Brown </a:t>
            </a:r>
            <a:r>
              <a:rPr lang="en-GB" b="1" i="1" dirty="0">
                <a:latin typeface="Comic Sans MS" panose="030F0702030302020204" pitchFamily="66" charset="0"/>
              </a:rPr>
              <a:t>(1972) </a:t>
            </a:r>
            <a:r>
              <a:rPr lang="en-GB" dirty="0">
                <a:latin typeface="Comic Sans MS" panose="030F0702030302020204" pitchFamily="66" charset="0"/>
              </a:rPr>
              <a:t>showed patients who returned to families with high EE (e.g. hostility, </a:t>
            </a:r>
            <a:r>
              <a:rPr lang="en-GB" dirty="0" smtClean="0">
                <a:latin typeface="Comic Sans MS" panose="030F0702030302020204" pitchFamily="66" charset="0"/>
              </a:rPr>
              <a:t>criticism, over-involvement</a:t>
            </a:r>
            <a:r>
              <a:rPr lang="en-GB" dirty="0">
                <a:latin typeface="Comic Sans MS" panose="030F0702030302020204" pitchFamily="66" charset="0"/>
              </a:rPr>
              <a:t>) demonstrated higher levels of relapse (</a:t>
            </a:r>
            <a:r>
              <a:rPr lang="en-GB" dirty="0" smtClean="0">
                <a:latin typeface="Comic Sans MS" panose="030F0702030302020204" pitchFamily="66" charset="0"/>
              </a:rPr>
              <a:t>58%)  </a:t>
            </a:r>
            <a:r>
              <a:rPr lang="en-GB" dirty="0">
                <a:latin typeface="Comic Sans MS" panose="030F0702030302020204" pitchFamily="66" charset="0"/>
              </a:rPr>
              <a:t>than those who returned to low EE settings (</a:t>
            </a:r>
            <a:r>
              <a:rPr lang="en-GB" dirty="0" smtClean="0">
                <a:latin typeface="Comic Sans MS" panose="030F0702030302020204" pitchFamily="66" charset="0"/>
              </a:rPr>
              <a:t>10%).</a:t>
            </a:r>
            <a:endParaRPr lang="en-GB" dirty="0">
              <a:latin typeface="Comic Sans MS" panose="030F0702030302020204" pitchFamily="66" charset="0"/>
            </a:endParaRPr>
          </a:p>
          <a:p>
            <a:pPr marL="285750" indent="-285750">
              <a:buFont typeface="Wingdings" panose="05000000000000000000" pitchFamily="2" charset="2"/>
              <a:buChar char="q"/>
            </a:pPr>
            <a:r>
              <a:rPr lang="en-GB" b="1" i="1" dirty="0">
                <a:latin typeface="Comic Sans MS" panose="030F0702030302020204" pitchFamily="66" charset="0"/>
              </a:rPr>
              <a:t>Vaughn and </a:t>
            </a:r>
            <a:r>
              <a:rPr lang="en-GB" b="1" i="1" dirty="0" err="1">
                <a:latin typeface="Comic Sans MS" panose="030F0702030302020204" pitchFamily="66" charset="0"/>
              </a:rPr>
              <a:t>Leff</a:t>
            </a:r>
            <a:r>
              <a:rPr lang="en-GB" b="1" i="1" dirty="0">
                <a:latin typeface="Comic Sans MS" panose="030F0702030302020204" pitchFamily="66" charset="0"/>
              </a:rPr>
              <a:t> (1976) </a:t>
            </a:r>
            <a:r>
              <a:rPr lang="en-GB" dirty="0">
                <a:latin typeface="Comic Sans MS" panose="030F0702030302020204" pitchFamily="66" charset="0"/>
              </a:rPr>
              <a:t>found relapse rates were </a:t>
            </a:r>
            <a:r>
              <a:rPr lang="en-GB" dirty="0" smtClean="0">
                <a:latin typeface="Comic Sans MS" panose="030F0702030302020204" pitchFamily="66" charset="0"/>
              </a:rPr>
              <a:t>correlated </a:t>
            </a:r>
            <a:r>
              <a:rPr lang="en-GB" dirty="0">
                <a:latin typeface="Comic Sans MS" panose="030F0702030302020204" pitchFamily="66" charset="0"/>
              </a:rPr>
              <a:t>with </a:t>
            </a:r>
            <a:r>
              <a:rPr lang="en-GB" dirty="0" smtClean="0">
                <a:latin typeface="Comic Sans MS" panose="030F0702030302020204" pitchFamily="66" charset="0"/>
              </a:rPr>
              <a:t>amount </a:t>
            </a:r>
            <a:r>
              <a:rPr lang="en-GB" dirty="0">
                <a:latin typeface="Comic Sans MS" panose="030F0702030302020204" pitchFamily="66" charset="0"/>
              </a:rPr>
              <a:t>of time spent in high EE </a:t>
            </a:r>
            <a:r>
              <a:rPr lang="en-GB" dirty="0" smtClean="0">
                <a:latin typeface="Comic Sans MS" panose="030F0702030302020204" pitchFamily="66" charset="0"/>
              </a:rPr>
              <a:t>environment.</a:t>
            </a:r>
            <a:endParaRPr lang="en-GB" dirty="0">
              <a:latin typeface="Comic Sans MS" panose="030F0702030302020204" pitchFamily="66" charset="0"/>
            </a:endParaRPr>
          </a:p>
        </p:txBody>
      </p:sp>
      <p:sp>
        <p:nvSpPr>
          <p:cNvPr id="15" name="Snip Same Side Corner Rectangle 14"/>
          <p:cNvSpPr/>
          <p:nvPr/>
        </p:nvSpPr>
        <p:spPr>
          <a:xfrm>
            <a:off x="125696" y="835501"/>
            <a:ext cx="4302288" cy="937315"/>
          </a:xfrm>
          <a:prstGeom prst="snip2Same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900" b="1" u="sng" dirty="0" smtClean="0"/>
              <a:t>Cause</a:t>
            </a:r>
            <a:r>
              <a:rPr lang="en-GB" sz="1900" dirty="0" smtClean="0"/>
              <a:t>: Dysfunctional family </a:t>
            </a:r>
            <a:r>
              <a:rPr lang="en-GB" sz="1900" dirty="0"/>
              <a:t>relationships</a:t>
            </a:r>
          </a:p>
          <a:p>
            <a:pPr algn="r"/>
            <a:r>
              <a:rPr lang="en-GB" sz="1900" i="1" dirty="0"/>
              <a:t>- Bateman’s ‘double-bind </a:t>
            </a:r>
            <a:r>
              <a:rPr lang="en-GB" sz="1900" i="1" dirty="0" smtClean="0"/>
              <a:t>hypothesis’</a:t>
            </a:r>
            <a:endParaRPr lang="en-GB" sz="1900" i="1" dirty="0"/>
          </a:p>
        </p:txBody>
      </p:sp>
      <p:sp>
        <p:nvSpPr>
          <p:cNvPr id="17" name="Snip Same Side Corner Rectangle 16"/>
          <p:cNvSpPr/>
          <p:nvPr/>
        </p:nvSpPr>
        <p:spPr>
          <a:xfrm>
            <a:off x="4549494" y="871037"/>
            <a:ext cx="4535105" cy="901779"/>
          </a:xfrm>
          <a:prstGeom prst="snip2Same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900" b="1" u="sng" dirty="0" smtClean="0"/>
              <a:t>Maintenance</a:t>
            </a:r>
            <a:r>
              <a:rPr lang="en-GB" sz="1900" dirty="0" smtClean="0"/>
              <a:t>: Dysfunctional communication</a:t>
            </a:r>
            <a:endParaRPr lang="en-GB" sz="1900" dirty="0"/>
          </a:p>
          <a:p>
            <a:r>
              <a:rPr lang="en-GB" sz="1900" dirty="0"/>
              <a:t>- </a:t>
            </a:r>
            <a:r>
              <a:rPr lang="en-GB" sz="1900" i="1" dirty="0"/>
              <a:t>Vaughn and </a:t>
            </a:r>
            <a:r>
              <a:rPr lang="en-GB" sz="1900" i="1" dirty="0" err="1"/>
              <a:t>Leff’s</a:t>
            </a:r>
            <a:r>
              <a:rPr lang="en-GB" sz="1900" i="1" dirty="0"/>
              <a:t> </a:t>
            </a:r>
            <a:r>
              <a:rPr lang="en-GB" sz="1900" i="1" dirty="0" smtClean="0"/>
              <a:t>‘expressed emotion’</a:t>
            </a:r>
            <a:endParaRPr lang="en-GB" sz="1900" i="1" dirty="0"/>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038" y="835502"/>
            <a:ext cx="888259" cy="915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68344" y="786167"/>
            <a:ext cx="1416255" cy="774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87259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xEl>
                                              <p:pRg st="1" end="1"/>
                                            </p:txEl>
                                          </p:spTgt>
                                        </p:tgtEl>
                                        <p:attrNameLst>
                                          <p:attrName>style.visibility</p:attrName>
                                        </p:attrNameLst>
                                      </p:cBhvr>
                                      <p:to>
                                        <p:strVal val="visible"/>
                                      </p:to>
                                    </p:set>
                                    <p:anim calcmode="lin" valueType="num">
                                      <p:cBhvr additive="base">
                                        <p:cTn id="13" dur="500" fill="hold"/>
                                        <p:tgtEl>
                                          <p:spTgt spid="1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xEl>
                                              <p:pRg st="0" end="0"/>
                                            </p:txEl>
                                          </p:spTgt>
                                        </p:tgtEl>
                                        <p:attrNameLst>
                                          <p:attrName>style.visibility</p:attrName>
                                        </p:attrNameLst>
                                      </p:cBhvr>
                                      <p:to>
                                        <p:strVal val="visible"/>
                                      </p:to>
                                    </p:set>
                                    <p:animEffect transition="in" filter="fade">
                                      <p:cBhvr>
                                        <p:cTn id="19" dur="1000"/>
                                        <p:tgtEl>
                                          <p:spTgt spid="13">
                                            <p:txEl>
                                              <p:pRg st="0" end="0"/>
                                            </p:txEl>
                                          </p:spTgt>
                                        </p:tgtEl>
                                      </p:cBhvr>
                                    </p:animEffect>
                                    <p:anim calcmode="lin" valueType="num">
                                      <p:cBhvr>
                                        <p:cTn id="20"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3">
                                            <p:txEl>
                                              <p:pRg st="1" end="1"/>
                                            </p:txEl>
                                          </p:spTgt>
                                        </p:tgtEl>
                                        <p:attrNameLst>
                                          <p:attrName>style.visibility</p:attrName>
                                        </p:attrNameLst>
                                      </p:cBhvr>
                                      <p:to>
                                        <p:strVal val="visible"/>
                                      </p:to>
                                    </p:set>
                                    <p:animEffect transition="in" filter="fade">
                                      <p:cBhvr>
                                        <p:cTn id="26" dur="1000"/>
                                        <p:tgtEl>
                                          <p:spTgt spid="13">
                                            <p:txEl>
                                              <p:pRg st="1" end="1"/>
                                            </p:txEl>
                                          </p:spTgt>
                                        </p:tgtEl>
                                      </p:cBhvr>
                                    </p:animEffect>
                                    <p:anim calcmode="lin" valueType="num">
                                      <p:cBhvr>
                                        <p:cTn id="27"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3">
                                            <p:txEl>
                                              <p:pRg st="2" end="2"/>
                                            </p:txEl>
                                          </p:spTgt>
                                        </p:tgtEl>
                                        <p:attrNameLst>
                                          <p:attrName>style.visibility</p:attrName>
                                        </p:attrNameLst>
                                      </p:cBhvr>
                                      <p:to>
                                        <p:strVal val="visible"/>
                                      </p:to>
                                    </p:set>
                                    <p:animEffect transition="in" filter="fade">
                                      <p:cBhvr>
                                        <p:cTn id="33" dur="1000"/>
                                        <p:tgtEl>
                                          <p:spTgt spid="13">
                                            <p:txEl>
                                              <p:pRg st="2" end="2"/>
                                            </p:txEl>
                                          </p:spTgt>
                                        </p:tgtEl>
                                      </p:cBhvr>
                                    </p:animEffect>
                                    <p:anim calcmode="lin" valueType="num">
                                      <p:cBhvr>
                                        <p:cTn id="34"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1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877" y="5934670"/>
            <a:ext cx="9144000" cy="923330"/>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REVISE everything we have learnt on the ‘schizophrenia’ topic.</a:t>
            </a:r>
          </a:p>
          <a:p>
            <a:pPr>
              <a:defRPr/>
            </a:pPr>
            <a:r>
              <a:rPr lang="en-GB" kern="0" dirty="0">
                <a:solidFill>
                  <a:srgbClr val="FFFFFF"/>
                </a:solidFill>
                <a:latin typeface="Comic Sans MS"/>
              </a:rPr>
              <a:t>To ensure you UNDERSTAND all key words, theories and research from the topic.</a:t>
            </a:r>
          </a:p>
        </p:txBody>
      </p:sp>
      <p:sp>
        <p:nvSpPr>
          <p:cNvPr id="6" name="Title 1"/>
          <p:cNvSpPr txBox="1">
            <a:spLocks/>
          </p:cNvSpPr>
          <p:nvPr/>
        </p:nvSpPr>
        <p:spPr>
          <a:xfrm>
            <a:off x="0" y="1"/>
            <a:ext cx="9098988" cy="476672"/>
          </a:xfrm>
          <a:prstGeom prst="rect">
            <a:avLst/>
          </a:prstGeom>
          <a:solidFill>
            <a:schemeClr val="bg1"/>
          </a:solidFill>
          <a:ln w="28575">
            <a:solidFill>
              <a:schemeClr val="tx1"/>
            </a:solidFill>
          </a:ln>
        </p:spPr>
        <p:txBody>
          <a:bodyPr vert="horz" lIns="91440" tIns="45720" rIns="91440" bIns="45720" rtlCol="0" anchor="ctr">
            <a:normAutofit fontScale="8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dirty="0" smtClean="0">
                <a:solidFill>
                  <a:prstClr val="black"/>
                </a:solidFill>
                <a:latin typeface="Comic Sans MS" panose="030F0702030302020204" pitchFamily="66" charset="0"/>
              </a:rPr>
              <a:t>Psychological explanations of SZ</a:t>
            </a:r>
            <a:endParaRPr lang="en-GB" sz="3600" dirty="0">
              <a:solidFill>
                <a:prstClr val="black"/>
              </a:solidFill>
              <a:latin typeface="Comic Sans MS" panose="030F0702030302020204" pitchFamily="66" charset="0"/>
            </a:endParaRPr>
          </a:p>
        </p:txBody>
      </p:sp>
      <p:sp>
        <p:nvSpPr>
          <p:cNvPr id="7" name="Rounded Rectangle 6"/>
          <p:cNvSpPr/>
          <p:nvPr/>
        </p:nvSpPr>
        <p:spPr>
          <a:xfrm>
            <a:off x="251520" y="441786"/>
            <a:ext cx="8424936" cy="597065"/>
          </a:xfrm>
          <a:prstGeom prst="roundRect">
            <a:avLst/>
          </a:prstGeom>
          <a:solidFill>
            <a:schemeClr val="accent2">
              <a:lumMod val="40000"/>
              <a:lumOff val="60000"/>
            </a:schemeClr>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400" b="1" dirty="0" smtClean="0">
                <a:solidFill>
                  <a:prstClr val="black"/>
                </a:solidFill>
                <a:latin typeface="Comic Sans MS" panose="030F0702030302020204" pitchFamily="66" charset="0"/>
              </a:rPr>
              <a:t>Cognitive explanation</a:t>
            </a:r>
            <a:endParaRPr lang="en-GB" sz="2400" b="1" dirty="0">
              <a:solidFill>
                <a:prstClr val="black"/>
              </a:solidFill>
              <a:latin typeface="Comic Sans MS" panose="030F0702030302020204" pitchFamily="66" charset="0"/>
            </a:endParaRPr>
          </a:p>
        </p:txBody>
      </p:sp>
      <p:sp>
        <p:nvSpPr>
          <p:cNvPr id="2" name="Rectangle 1"/>
          <p:cNvSpPr/>
          <p:nvPr/>
        </p:nvSpPr>
        <p:spPr>
          <a:xfrm>
            <a:off x="0" y="1249046"/>
            <a:ext cx="5796136" cy="4801314"/>
          </a:xfrm>
          <a:prstGeom prst="rect">
            <a:avLst/>
          </a:prstGeom>
        </p:spPr>
        <p:txBody>
          <a:bodyPr wrap="square">
            <a:spAutoFit/>
          </a:bodyPr>
          <a:lstStyle/>
          <a:p>
            <a:r>
              <a:rPr lang="en-GB" sz="2400" b="1" dirty="0" smtClean="0">
                <a:latin typeface="Comic Sans MS" panose="030F0702030302020204" pitchFamily="66" charset="0"/>
              </a:rPr>
              <a:t>• </a:t>
            </a:r>
            <a:r>
              <a:rPr lang="en-GB" sz="2400" b="1" dirty="0">
                <a:latin typeface="Comic Sans MS" panose="030F0702030302020204" pitchFamily="66" charset="0"/>
              </a:rPr>
              <a:t>Frith (1992): </a:t>
            </a:r>
            <a:r>
              <a:rPr lang="en-GB" sz="2400" dirty="0" smtClean="0">
                <a:latin typeface="Comic Sans MS" panose="030F0702030302020204" pitchFamily="66" charset="0"/>
              </a:rPr>
              <a:t>SZ </a:t>
            </a:r>
            <a:r>
              <a:rPr lang="en-GB" sz="2400" dirty="0">
                <a:latin typeface="Comic Sans MS" panose="030F0702030302020204" pitchFamily="66" charset="0"/>
              </a:rPr>
              <a:t>occurs due to faulty information processing leading to cognitive overload. </a:t>
            </a:r>
            <a:r>
              <a:rPr lang="en-GB" sz="2400" dirty="0" smtClean="0">
                <a:latin typeface="Comic Sans MS" panose="030F0702030302020204" pitchFamily="66" charset="0"/>
              </a:rPr>
              <a:t>The person </a:t>
            </a:r>
            <a:r>
              <a:rPr lang="en-GB" sz="2400" dirty="0">
                <a:latin typeface="Comic Sans MS" panose="030F0702030302020204" pitchFamily="66" charset="0"/>
              </a:rPr>
              <a:t>is unable to distinguish effectively between their thoughts and outside stimuli hence </a:t>
            </a:r>
            <a:r>
              <a:rPr lang="en-GB" sz="2400" dirty="0" smtClean="0">
                <a:latin typeface="Comic Sans MS" panose="030F0702030302020204" pitchFamily="66" charset="0"/>
              </a:rPr>
              <a:t>experience hallucinations </a:t>
            </a:r>
            <a:r>
              <a:rPr lang="en-GB" sz="2400" dirty="0">
                <a:latin typeface="Comic Sans MS" panose="030F0702030302020204" pitchFamily="66" charset="0"/>
              </a:rPr>
              <a:t>and passivity </a:t>
            </a:r>
            <a:r>
              <a:rPr lang="en-GB" sz="2400" dirty="0" smtClean="0">
                <a:latin typeface="Comic Sans MS" panose="030F0702030302020204" pitchFamily="66" charset="0"/>
              </a:rPr>
              <a:t>symptoms.</a:t>
            </a:r>
            <a:endParaRPr lang="en-GB" sz="2400" dirty="0">
              <a:latin typeface="Comic Sans MS" panose="030F0702030302020204" pitchFamily="66" charset="0"/>
            </a:endParaRPr>
          </a:p>
          <a:p>
            <a:r>
              <a:rPr lang="en-GB" sz="2400" dirty="0">
                <a:latin typeface="Comic Sans MS" panose="030F0702030302020204" pitchFamily="66" charset="0"/>
              </a:rPr>
              <a:t>• </a:t>
            </a:r>
            <a:r>
              <a:rPr lang="en-GB" sz="2400" b="1" dirty="0" err="1">
                <a:latin typeface="Comic Sans MS" panose="030F0702030302020204" pitchFamily="66" charset="0"/>
              </a:rPr>
              <a:t>Bentall</a:t>
            </a:r>
            <a:r>
              <a:rPr lang="en-GB" sz="2400" b="1" dirty="0">
                <a:latin typeface="Comic Sans MS" panose="030F0702030302020204" pitchFamily="66" charset="0"/>
              </a:rPr>
              <a:t> (2005): </a:t>
            </a:r>
            <a:r>
              <a:rPr lang="en-GB" sz="2400" dirty="0">
                <a:latin typeface="Comic Sans MS" panose="030F0702030302020204" pitchFamily="66" charset="0"/>
              </a:rPr>
              <a:t>schizophrenia occurs due to deficits and biases </a:t>
            </a:r>
            <a:r>
              <a:rPr lang="en-GB" sz="2400" dirty="0" smtClean="0">
                <a:latin typeface="Comic Sans MS" panose="030F0702030302020204" pitchFamily="66" charset="0"/>
              </a:rPr>
              <a:t>in information </a:t>
            </a:r>
            <a:r>
              <a:rPr lang="en-GB" sz="2400" dirty="0">
                <a:latin typeface="Comic Sans MS" panose="030F0702030302020204" pitchFamily="66" charset="0"/>
              </a:rPr>
              <a:t>processing which over emphasise threatening </a:t>
            </a:r>
            <a:r>
              <a:rPr lang="en-GB" sz="2400" dirty="0" smtClean="0">
                <a:latin typeface="Comic Sans MS" panose="030F0702030302020204" pitchFamily="66" charset="0"/>
              </a:rPr>
              <a:t>interpretations, and bias sensory information.</a:t>
            </a:r>
            <a:endParaRPr lang="en-GB" sz="2400" dirty="0">
              <a:latin typeface="Comic Sans MS" panose="030F0702030302020204" pitchFamily="66" charset="0"/>
            </a:endParaRPr>
          </a:p>
          <a:p>
            <a:endParaRPr lang="en-GB"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1531" y="-85378"/>
            <a:ext cx="1304925" cy="1354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20071" y="2204864"/>
            <a:ext cx="3725069" cy="2228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8651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3"/>
          <p:cNvSpPr>
            <a:spLocks noGrp="1"/>
          </p:cNvSpPr>
          <p:nvPr>
            <p:ph type="title"/>
          </p:nvPr>
        </p:nvSpPr>
        <p:spPr/>
        <p:txBody>
          <a:bodyPr>
            <a:normAutofit fontScale="90000"/>
          </a:bodyPr>
          <a:lstStyle/>
          <a:p>
            <a:pPr marL="360000" indent="0"/>
            <a:r>
              <a:rPr lang="en-GB" sz="4800" dirty="0" smtClean="0"/>
              <a:t>What is happening inside the black box?</a:t>
            </a:r>
          </a:p>
        </p:txBody>
      </p:sp>
      <p:sp>
        <p:nvSpPr>
          <p:cNvPr id="7" name="Isosceles Triangle 6"/>
          <p:cNvSpPr/>
          <p:nvPr/>
        </p:nvSpPr>
        <p:spPr>
          <a:xfrm>
            <a:off x="857250" y="2857500"/>
            <a:ext cx="1500188" cy="157162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8" name="Isosceles Triangle 7"/>
          <p:cNvSpPr/>
          <p:nvPr/>
        </p:nvSpPr>
        <p:spPr>
          <a:xfrm flipV="1">
            <a:off x="3786188" y="2857500"/>
            <a:ext cx="1500187" cy="157162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6" name="Action Button: Custom 5">
            <a:hlinkClick r:id="" action="ppaction://noaction" highlightClick="1"/>
          </p:cNvPr>
          <p:cNvSpPr/>
          <p:nvPr/>
        </p:nvSpPr>
        <p:spPr>
          <a:xfrm>
            <a:off x="3428992" y="2000240"/>
            <a:ext cx="2214578" cy="3429024"/>
          </a:xfrm>
          <a:prstGeom prst="actionButtonBlank">
            <a:avLst/>
          </a:prstGeom>
          <a:solidFill>
            <a:schemeClr val="bg1"/>
          </a:solidFill>
          <a:ln w="38100">
            <a:solidFill>
              <a:schemeClr val="tx1"/>
            </a:solidFill>
          </a:ln>
          <a:scene3d>
            <a:camera prst="orthographicFront"/>
            <a:lightRig rig="threePt" dir="t"/>
          </a:scene3d>
          <a:sp3d prstMaterial="metal">
            <a:bevelT w="152400" h="152400"/>
            <a:bevelB w="152400" h="1524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r>
              <a:rPr lang="en-GB" sz="13800" dirty="0"/>
              <a:t>?</a:t>
            </a:r>
          </a:p>
        </p:txBody>
      </p:sp>
    </p:spTree>
    <p:extLst>
      <p:ext uri="{BB962C8B-B14F-4D97-AF65-F5344CB8AC3E}">
        <p14:creationId xmlns:p14="http://schemas.microsoft.com/office/powerpoint/2010/main" val="26113564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3" presetClass="path" presetSubtype="0" accel="50000" decel="50000" fill="hold" grpId="0" nodeType="clickEffect">
                                  <p:stCondLst>
                                    <p:cond delay="0"/>
                                  </p:stCondLst>
                                  <p:childTnLst>
                                    <p:animMotion origin="layout" path="M -4.44444E-6 0 L 0.32431 0.00023 " pathEditMode="relative" rAng="0" ptsTypes="AA">
                                      <p:cBhvr>
                                        <p:cTn id="6" dur="2000" fill="hold"/>
                                        <p:tgtEl>
                                          <p:spTgt spid="7"/>
                                        </p:tgtEl>
                                        <p:attrNameLst>
                                          <p:attrName>ppt_x</p:attrName>
                                          <p:attrName>ppt_y</p:attrName>
                                        </p:attrNameLst>
                                      </p:cBhvr>
                                      <p:rCtr x="16200" y="0"/>
                                    </p:animMotion>
                                  </p:childTnLst>
                                </p:cTn>
                              </p:par>
                            </p:childTnLst>
                          </p:cTn>
                        </p:par>
                        <p:par>
                          <p:cTn id="7" fill="hold" nodeType="afterGroup">
                            <p:stCondLst>
                              <p:cond delay="2000"/>
                            </p:stCondLst>
                            <p:childTnLst>
                              <p:par>
                                <p:cTn id="8" presetID="63" presetClass="path" presetSubtype="0" accel="50000" decel="50000" fill="hold" grpId="0" nodeType="afterEffect">
                                  <p:stCondLst>
                                    <p:cond delay="0"/>
                                  </p:stCondLst>
                                  <p:childTnLst>
                                    <p:animMotion origin="layout" path="M 0 -1.48148E-6 L 0.29132 -1.48148E-6 " pathEditMode="relative" rAng="0" ptsTypes="AA">
                                      <p:cBhvr>
                                        <p:cTn id="9" dur="2000" fill="hold"/>
                                        <p:tgtEl>
                                          <p:spTgt spid="8"/>
                                        </p:tgtEl>
                                        <p:attrNameLst>
                                          <p:attrName>ppt_x</p:attrName>
                                          <p:attrName>ppt_y</p:attrName>
                                        </p:attrNameLst>
                                      </p:cBhvr>
                                      <p:rCtr x="1460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3"/>
          <p:cNvSpPr>
            <a:spLocks noGrp="1"/>
          </p:cNvSpPr>
          <p:nvPr>
            <p:ph type="title"/>
          </p:nvPr>
        </p:nvSpPr>
        <p:spPr/>
        <p:txBody>
          <a:bodyPr>
            <a:normAutofit fontScale="90000"/>
          </a:bodyPr>
          <a:lstStyle/>
          <a:p>
            <a:r>
              <a:rPr lang="en-GB" sz="4800" dirty="0" smtClean="0"/>
              <a:t>What is happening inside the black box?</a:t>
            </a:r>
          </a:p>
        </p:txBody>
      </p:sp>
      <p:grpSp>
        <p:nvGrpSpPr>
          <p:cNvPr id="2" name="Group 10"/>
          <p:cNvGrpSpPr>
            <a:grpSpLocks/>
          </p:cNvGrpSpPr>
          <p:nvPr/>
        </p:nvGrpSpPr>
        <p:grpSpPr bwMode="auto">
          <a:xfrm>
            <a:off x="1428750" y="2786063"/>
            <a:ext cx="428625" cy="1714500"/>
            <a:chOff x="1428728" y="2786058"/>
            <a:chExt cx="428628" cy="1714512"/>
          </a:xfrm>
        </p:grpSpPr>
        <p:sp>
          <p:nvSpPr>
            <p:cNvPr id="9" name="Rectangle 8"/>
            <p:cNvSpPr/>
            <p:nvPr/>
          </p:nvSpPr>
          <p:spPr>
            <a:xfrm>
              <a:off x="1428728" y="2786058"/>
              <a:ext cx="428628" cy="5000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10" name="Rectangle 9"/>
            <p:cNvSpPr/>
            <p:nvPr/>
          </p:nvSpPr>
          <p:spPr>
            <a:xfrm>
              <a:off x="1428728" y="4000503"/>
              <a:ext cx="428628" cy="50006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grpSp>
      <p:grpSp>
        <p:nvGrpSpPr>
          <p:cNvPr id="3" name="Group 17"/>
          <p:cNvGrpSpPr>
            <a:grpSpLocks/>
          </p:cNvGrpSpPr>
          <p:nvPr/>
        </p:nvGrpSpPr>
        <p:grpSpPr bwMode="auto">
          <a:xfrm>
            <a:off x="4000500" y="2786063"/>
            <a:ext cx="1204913" cy="1724025"/>
            <a:chOff x="1581128" y="2928934"/>
            <a:chExt cx="1204922" cy="1724036"/>
          </a:xfrm>
        </p:grpSpPr>
        <p:grpSp>
          <p:nvGrpSpPr>
            <p:cNvPr id="4104" name="Group 11"/>
            <p:cNvGrpSpPr>
              <a:grpSpLocks/>
            </p:cNvGrpSpPr>
            <p:nvPr/>
          </p:nvGrpSpPr>
          <p:grpSpPr bwMode="auto">
            <a:xfrm>
              <a:off x="1581128" y="2938458"/>
              <a:ext cx="428628" cy="1714512"/>
              <a:chOff x="1428728" y="2786058"/>
              <a:chExt cx="428628" cy="1714512"/>
            </a:xfrm>
          </p:grpSpPr>
          <p:sp>
            <p:nvSpPr>
              <p:cNvPr id="13" name="Rectangle 12"/>
              <p:cNvSpPr/>
              <p:nvPr/>
            </p:nvSpPr>
            <p:spPr>
              <a:xfrm>
                <a:off x="1428728" y="2786059"/>
                <a:ext cx="428628" cy="5000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14" name="Rectangle 13"/>
              <p:cNvSpPr/>
              <p:nvPr/>
            </p:nvSpPr>
            <p:spPr>
              <a:xfrm>
                <a:off x="1428728" y="4000504"/>
                <a:ext cx="428628"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grpSp>
        <p:grpSp>
          <p:nvGrpSpPr>
            <p:cNvPr id="4105" name="Group 14"/>
            <p:cNvGrpSpPr>
              <a:grpSpLocks/>
            </p:cNvGrpSpPr>
            <p:nvPr/>
          </p:nvGrpSpPr>
          <p:grpSpPr bwMode="auto">
            <a:xfrm>
              <a:off x="2357422" y="2928934"/>
              <a:ext cx="428628" cy="1714512"/>
              <a:chOff x="1428728" y="2786058"/>
              <a:chExt cx="428628" cy="1714512"/>
            </a:xfrm>
          </p:grpSpPr>
          <p:sp>
            <p:nvSpPr>
              <p:cNvPr id="16" name="Rectangle 15"/>
              <p:cNvSpPr/>
              <p:nvPr/>
            </p:nvSpPr>
            <p:spPr>
              <a:xfrm>
                <a:off x="1428728" y="2786058"/>
                <a:ext cx="428628" cy="5000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17" name="Rectangle 16"/>
              <p:cNvSpPr/>
              <p:nvPr/>
            </p:nvSpPr>
            <p:spPr>
              <a:xfrm>
                <a:off x="1428728" y="4000503"/>
                <a:ext cx="428628" cy="500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grpSp>
      </p:grpSp>
      <p:sp>
        <p:nvSpPr>
          <p:cNvPr id="6" name="Action Button: Custom 5">
            <a:hlinkClick r:id="" action="ppaction://noaction" highlightClick="1"/>
          </p:cNvPr>
          <p:cNvSpPr/>
          <p:nvPr/>
        </p:nvSpPr>
        <p:spPr>
          <a:xfrm>
            <a:off x="3428992" y="2000240"/>
            <a:ext cx="2214578" cy="3429024"/>
          </a:xfrm>
          <a:prstGeom prst="actionButtonBlank">
            <a:avLst/>
          </a:prstGeom>
          <a:solidFill>
            <a:schemeClr val="bg1"/>
          </a:solidFill>
          <a:ln w="38100">
            <a:solidFill>
              <a:schemeClr val="tx1"/>
            </a:solidFill>
          </a:ln>
          <a:scene3d>
            <a:camera prst="orthographicFront"/>
            <a:lightRig rig="threePt" dir="t"/>
          </a:scene3d>
          <a:sp3d prstMaterial="metal">
            <a:bevelT w="152400" h="152400"/>
            <a:bevelB w="152400" h="1524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GB" sz="13800" dirty="0"/>
              <a:t>?</a:t>
            </a:r>
          </a:p>
        </p:txBody>
      </p:sp>
    </p:spTree>
    <p:extLst>
      <p:ext uri="{BB962C8B-B14F-4D97-AF65-F5344CB8AC3E}">
        <p14:creationId xmlns:p14="http://schemas.microsoft.com/office/powerpoint/2010/main" val="16888767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3" presetClass="path" presetSubtype="0" accel="50000" decel="50000" fill="hold" nodeType="clickEffect">
                                  <p:stCondLst>
                                    <p:cond delay="0"/>
                                  </p:stCondLst>
                                  <p:childTnLst>
                                    <p:animMotion origin="layout" path="M 2.5E-6 0 L 0.3125 0.00023 " pathEditMode="relative" rAng="0" ptsTypes="AA">
                                      <p:cBhvr>
                                        <p:cTn id="6" dur="2000" fill="hold"/>
                                        <p:tgtEl>
                                          <p:spTgt spid="2"/>
                                        </p:tgtEl>
                                        <p:attrNameLst>
                                          <p:attrName>ppt_x</p:attrName>
                                          <p:attrName>ppt_y</p:attrName>
                                        </p:attrNameLst>
                                      </p:cBhvr>
                                      <p:rCtr x="15600" y="0"/>
                                    </p:animMotion>
                                  </p:childTnLst>
                                </p:cTn>
                              </p:par>
                            </p:childTnLst>
                          </p:cTn>
                        </p:par>
                        <p:par>
                          <p:cTn id="7" fill="hold" nodeType="afterGroup">
                            <p:stCondLst>
                              <p:cond delay="2000"/>
                            </p:stCondLst>
                            <p:childTnLst>
                              <p:par>
                                <p:cTn id="8" presetID="63" presetClass="path" presetSubtype="0" accel="50000" decel="50000" fill="hold" nodeType="afterEffect">
                                  <p:stCondLst>
                                    <p:cond delay="0"/>
                                  </p:stCondLst>
                                  <p:childTnLst>
                                    <p:animMotion origin="layout" path="M -0.01111 -0.00047 L 0.29271 -0.00093 " pathEditMode="relative" rAng="0" ptsTypes="AA">
                                      <p:cBhvr>
                                        <p:cTn id="9" dur="2000" fill="hold"/>
                                        <p:tgtEl>
                                          <p:spTgt spid="3"/>
                                        </p:tgtEl>
                                        <p:attrNameLst>
                                          <p:attrName>ppt_x</p:attrName>
                                          <p:attrName>ppt_y</p:attrName>
                                        </p:attrNameLst>
                                      </p:cBhvr>
                                      <p:rCtr x="1520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3"/>
          <p:cNvSpPr>
            <a:spLocks noGrp="1"/>
          </p:cNvSpPr>
          <p:nvPr>
            <p:ph type="title"/>
          </p:nvPr>
        </p:nvSpPr>
        <p:spPr/>
        <p:txBody>
          <a:bodyPr>
            <a:normAutofit fontScale="90000"/>
          </a:bodyPr>
          <a:lstStyle/>
          <a:p>
            <a:r>
              <a:rPr lang="en-GB" sz="4800" dirty="0" smtClean="0"/>
              <a:t>What is happening inside the black box?</a:t>
            </a:r>
          </a:p>
        </p:txBody>
      </p:sp>
      <p:grpSp>
        <p:nvGrpSpPr>
          <p:cNvPr id="2" name="Group 18"/>
          <p:cNvGrpSpPr>
            <a:grpSpLocks/>
          </p:cNvGrpSpPr>
          <p:nvPr/>
        </p:nvGrpSpPr>
        <p:grpSpPr bwMode="auto">
          <a:xfrm>
            <a:off x="1285875" y="2643188"/>
            <a:ext cx="642938" cy="2071687"/>
            <a:chOff x="1285852" y="2500306"/>
            <a:chExt cx="642942" cy="2071702"/>
          </a:xfrm>
        </p:grpSpPr>
        <p:sp>
          <p:nvSpPr>
            <p:cNvPr id="15" name="Isosceles Triangle 14"/>
            <p:cNvSpPr/>
            <p:nvPr/>
          </p:nvSpPr>
          <p:spPr>
            <a:xfrm>
              <a:off x="1285852" y="2500306"/>
              <a:ext cx="642942" cy="64294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18" name="Isosceles Triangle 17"/>
            <p:cNvSpPr/>
            <p:nvPr/>
          </p:nvSpPr>
          <p:spPr>
            <a:xfrm>
              <a:off x="1285852" y="3929066"/>
              <a:ext cx="642942" cy="642942"/>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grpSp>
      <p:grpSp>
        <p:nvGrpSpPr>
          <p:cNvPr id="3" name="Group 25"/>
          <p:cNvGrpSpPr>
            <a:grpSpLocks/>
          </p:cNvGrpSpPr>
          <p:nvPr/>
        </p:nvGrpSpPr>
        <p:grpSpPr bwMode="auto">
          <a:xfrm flipV="1">
            <a:off x="3795713" y="2633663"/>
            <a:ext cx="1562100" cy="2081212"/>
            <a:chOff x="1438252" y="2643182"/>
            <a:chExt cx="1562112" cy="2081226"/>
          </a:xfrm>
        </p:grpSpPr>
        <p:grpSp>
          <p:nvGrpSpPr>
            <p:cNvPr id="5128" name="Group 19"/>
            <p:cNvGrpSpPr>
              <a:grpSpLocks/>
            </p:cNvGrpSpPr>
            <p:nvPr/>
          </p:nvGrpSpPr>
          <p:grpSpPr bwMode="auto">
            <a:xfrm>
              <a:off x="1438252" y="2652706"/>
              <a:ext cx="642942" cy="2071702"/>
              <a:chOff x="1285852" y="2500306"/>
              <a:chExt cx="642942" cy="2071702"/>
            </a:xfrm>
          </p:grpSpPr>
          <p:sp>
            <p:nvSpPr>
              <p:cNvPr id="21" name="Isosceles Triangle 20"/>
              <p:cNvSpPr/>
              <p:nvPr/>
            </p:nvSpPr>
            <p:spPr>
              <a:xfrm>
                <a:off x="1285852" y="2500307"/>
                <a:ext cx="642942" cy="64294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2" name="Isosceles Triangle 21"/>
              <p:cNvSpPr/>
              <p:nvPr/>
            </p:nvSpPr>
            <p:spPr>
              <a:xfrm>
                <a:off x="1285852" y="3929067"/>
                <a:ext cx="642942" cy="64294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grpSp>
        <p:grpSp>
          <p:nvGrpSpPr>
            <p:cNvPr id="5129" name="Group 22"/>
            <p:cNvGrpSpPr>
              <a:grpSpLocks/>
            </p:cNvGrpSpPr>
            <p:nvPr/>
          </p:nvGrpSpPr>
          <p:grpSpPr bwMode="auto">
            <a:xfrm>
              <a:off x="2357422" y="2643182"/>
              <a:ext cx="642942" cy="2071702"/>
              <a:chOff x="1285852" y="2500306"/>
              <a:chExt cx="642942" cy="2071702"/>
            </a:xfrm>
          </p:grpSpPr>
          <p:sp>
            <p:nvSpPr>
              <p:cNvPr id="24" name="Isosceles Triangle 23"/>
              <p:cNvSpPr/>
              <p:nvPr/>
            </p:nvSpPr>
            <p:spPr>
              <a:xfrm>
                <a:off x="1285851" y="2500306"/>
                <a:ext cx="642943" cy="64294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sp>
            <p:nvSpPr>
              <p:cNvPr id="25" name="Isosceles Triangle 24"/>
              <p:cNvSpPr/>
              <p:nvPr/>
            </p:nvSpPr>
            <p:spPr>
              <a:xfrm>
                <a:off x="1285851" y="3929066"/>
                <a:ext cx="642943" cy="64294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p>
            </p:txBody>
          </p:sp>
        </p:grpSp>
      </p:grpSp>
      <p:sp>
        <p:nvSpPr>
          <p:cNvPr id="6" name="Action Button: Custom 5">
            <a:hlinkClick r:id="" action="ppaction://noaction" highlightClick="1"/>
          </p:cNvPr>
          <p:cNvSpPr/>
          <p:nvPr/>
        </p:nvSpPr>
        <p:spPr>
          <a:xfrm>
            <a:off x="3428992" y="2000240"/>
            <a:ext cx="2214578" cy="3429024"/>
          </a:xfrm>
          <a:prstGeom prst="actionButtonBlank">
            <a:avLst/>
          </a:prstGeom>
          <a:solidFill>
            <a:schemeClr val="bg1"/>
          </a:solidFill>
          <a:ln w="38100">
            <a:solidFill>
              <a:schemeClr val="tx1"/>
            </a:solidFill>
          </a:ln>
          <a:scene3d>
            <a:camera prst="orthographicFront"/>
            <a:lightRig rig="threePt" dir="t"/>
          </a:scene3d>
          <a:sp3d prstMaterial="metal">
            <a:bevelT w="152400" h="152400"/>
            <a:bevelB w="152400" h="1524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r>
              <a:rPr lang="en-GB" sz="13800" dirty="0"/>
              <a:t>?</a:t>
            </a:r>
          </a:p>
        </p:txBody>
      </p:sp>
    </p:spTree>
    <p:extLst>
      <p:ext uri="{BB962C8B-B14F-4D97-AF65-F5344CB8AC3E}">
        <p14:creationId xmlns:p14="http://schemas.microsoft.com/office/powerpoint/2010/main" val="11921983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3" presetClass="path" presetSubtype="0" accel="50000" decel="50000" fill="hold" nodeType="clickEffect">
                                  <p:stCondLst>
                                    <p:cond delay="0"/>
                                  </p:stCondLst>
                                  <p:childTnLst>
                                    <p:animMotion origin="layout" path="M -4.44444E-6 -2.59259E-6 L 0.28855 -0.00023 " pathEditMode="relative" rAng="0" ptsTypes="AA">
                                      <p:cBhvr>
                                        <p:cTn id="6" dur="2000" fill="hold"/>
                                        <p:tgtEl>
                                          <p:spTgt spid="2"/>
                                        </p:tgtEl>
                                        <p:attrNameLst>
                                          <p:attrName>ppt_x</p:attrName>
                                          <p:attrName>ppt_y</p:attrName>
                                        </p:attrNameLst>
                                      </p:cBhvr>
                                      <p:rCtr x="14400" y="0"/>
                                    </p:animMotion>
                                  </p:childTnLst>
                                </p:cTn>
                              </p:par>
                            </p:childTnLst>
                          </p:cTn>
                        </p:par>
                        <p:par>
                          <p:cTn id="7" fill="hold" nodeType="afterGroup">
                            <p:stCondLst>
                              <p:cond delay="2000"/>
                            </p:stCondLst>
                            <p:childTnLst>
                              <p:par>
                                <p:cTn id="8" presetID="63" presetClass="path" presetSubtype="0" accel="50000" decel="50000" fill="hold" nodeType="afterEffect">
                                  <p:stCondLst>
                                    <p:cond delay="0"/>
                                  </p:stCondLst>
                                  <p:childTnLst>
                                    <p:animMotion origin="layout" path="M -0.03629 0.00046 L 0.27135 0.00023 " pathEditMode="relative" rAng="0" ptsTypes="AA">
                                      <p:cBhvr>
                                        <p:cTn id="9" dur="2000" fill="hold"/>
                                        <p:tgtEl>
                                          <p:spTgt spid="3"/>
                                        </p:tgtEl>
                                        <p:attrNameLst>
                                          <p:attrName>ppt_x</p:attrName>
                                          <p:attrName>ppt_y</p:attrName>
                                        </p:attrNameLst>
                                      </p:cBhvr>
                                      <p:rCtr x="15400"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251336"/>
            <a:ext cx="9098988" cy="4841960"/>
          </a:xfrm>
        </p:spPr>
        <p:txBody>
          <a:bodyPr>
            <a:noAutofit/>
          </a:bodyPr>
          <a:lstStyle/>
          <a:p>
            <a:pPr marL="0" indent="0">
              <a:buNone/>
            </a:pPr>
            <a:r>
              <a:rPr lang="en-GB" sz="2250" b="1" dirty="0"/>
              <a:t>Inter-</a:t>
            </a:r>
            <a:r>
              <a:rPr lang="en-GB" sz="2250" b="1" dirty="0" err="1"/>
              <a:t>rater</a:t>
            </a:r>
            <a:r>
              <a:rPr lang="en-GB" sz="2250" b="1" dirty="0"/>
              <a:t> reliability </a:t>
            </a:r>
            <a:r>
              <a:rPr lang="en-GB" sz="2250" b="1" dirty="0" smtClean="0"/>
              <a:t>problems </a:t>
            </a:r>
            <a:r>
              <a:rPr lang="en-GB" sz="2250" dirty="0" smtClean="0"/>
              <a:t>between doctors as no objective tests (evidence Whaley 2001 11% diagnosis correlation).</a:t>
            </a:r>
          </a:p>
          <a:p>
            <a:pPr>
              <a:buFontTx/>
              <a:buChar char="-"/>
            </a:pPr>
            <a:r>
              <a:rPr lang="en-GB" sz="2250" dirty="0" smtClean="0"/>
              <a:t>Issue as need a </a:t>
            </a:r>
            <a:r>
              <a:rPr lang="en-GB" sz="2250" dirty="0"/>
              <a:t>reliable </a:t>
            </a:r>
            <a:r>
              <a:rPr lang="en-GB" sz="2250" dirty="0" smtClean="0"/>
              <a:t>diagnosis to </a:t>
            </a:r>
            <a:r>
              <a:rPr lang="en-GB" sz="2250" i="1" dirty="0" smtClean="0"/>
              <a:t>prescribe effective </a:t>
            </a:r>
            <a:r>
              <a:rPr lang="en-GB" sz="2250" i="1" dirty="0"/>
              <a:t>and tailored </a:t>
            </a:r>
            <a:r>
              <a:rPr lang="en-GB" sz="2250" i="1" dirty="0" smtClean="0"/>
              <a:t>treatments</a:t>
            </a:r>
            <a:r>
              <a:rPr lang="en-GB" sz="2250" dirty="0" smtClean="0"/>
              <a:t> (A02).</a:t>
            </a:r>
          </a:p>
          <a:p>
            <a:pPr>
              <a:buFontTx/>
              <a:buChar char="-"/>
            </a:pPr>
            <a:r>
              <a:rPr lang="en-GB" sz="2250" dirty="0" smtClean="0"/>
              <a:t>ICD + DSM introduced to </a:t>
            </a:r>
            <a:r>
              <a:rPr lang="en-GB" sz="2250" i="1" dirty="0" smtClean="0"/>
              <a:t>improve reliability. </a:t>
            </a:r>
            <a:r>
              <a:rPr lang="en-GB" sz="2250" dirty="0" smtClean="0"/>
              <a:t>However has </a:t>
            </a:r>
            <a:r>
              <a:rPr lang="en-GB" sz="2250" i="1" dirty="0" smtClean="0"/>
              <a:t>not</a:t>
            </a:r>
            <a:r>
              <a:rPr lang="en-GB" sz="2250" dirty="0" smtClean="0"/>
              <a:t> eliminated reliable diagnosis issues completely as: </a:t>
            </a:r>
            <a:r>
              <a:rPr lang="en-GB" sz="2250" i="1" dirty="0" smtClean="0"/>
              <a:t>inconsistencies between the two, criteria change over, not everyone uses them (Schneider criteria). </a:t>
            </a:r>
            <a:r>
              <a:rPr lang="en-GB" sz="2250" dirty="0" smtClean="0"/>
              <a:t>(A02)</a:t>
            </a:r>
          </a:p>
          <a:p>
            <a:pPr>
              <a:buFontTx/>
              <a:buChar char="-"/>
            </a:pPr>
            <a:r>
              <a:rPr lang="en-GB" sz="2250" dirty="0" smtClean="0"/>
              <a:t>Using ICD/DSM can lead to </a:t>
            </a:r>
            <a:r>
              <a:rPr lang="en-GB" sz="2250" i="1" dirty="0" smtClean="0"/>
              <a:t>labelling and stigmatisation </a:t>
            </a:r>
            <a:r>
              <a:rPr lang="en-GB" sz="2250" dirty="0" smtClean="0"/>
              <a:t>(</a:t>
            </a:r>
            <a:r>
              <a:rPr lang="en-GB" sz="2250" dirty="0" err="1" smtClean="0"/>
              <a:t>Scheff</a:t>
            </a:r>
            <a:r>
              <a:rPr lang="en-GB" sz="2250" dirty="0" smtClean="0"/>
              <a:t> 1966), and therefore self-fulfilling prophecy and difficulties maintaining job/relationship.</a:t>
            </a:r>
          </a:p>
          <a:p>
            <a:pPr marL="0" indent="0">
              <a:buNone/>
            </a:pPr>
            <a:r>
              <a:rPr lang="en-GB" sz="2250" b="1" dirty="0"/>
              <a:t>Reliability </a:t>
            </a:r>
            <a:r>
              <a:rPr lang="en-GB" sz="2250" b="1" dirty="0" smtClean="0"/>
              <a:t>questioned </a:t>
            </a:r>
            <a:r>
              <a:rPr lang="en-GB" sz="2250" b="1" dirty="0"/>
              <a:t>by </a:t>
            </a:r>
            <a:r>
              <a:rPr lang="en-GB" sz="2250" b="1" dirty="0" smtClean="0"/>
              <a:t>variations in diagnosis across country and culture</a:t>
            </a:r>
            <a:r>
              <a:rPr lang="en-GB" sz="2250" dirty="0" smtClean="0"/>
              <a:t>. (Evidence - Copeland </a:t>
            </a:r>
            <a:r>
              <a:rPr lang="en-GB" sz="2250" dirty="0"/>
              <a:t>(1971) </a:t>
            </a:r>
            <a:r>
              <a:rPr lang="en-GB" sz="2250" dirty="0" smtClean="0"/>
              <a:t>US psychiatrists 69% diagnosis of SZ vs UK 2%!) (A02).</a:t>
            </a:r>
            <a:endParaRPr lang="en-GB" sz="2250" dirty="0"/>
          </a:p>
        </p:txBody>
      </p:sp>
      <p:sp>
        <p:nvSpPr>
          <p:cNvPr id="4" name="TextBox 3"/>
          <p:cNvSpPr txBox="1"/>
          <p:nvPr/>
        </p:nvSpPr>
        <p:spPr>
          <a:xfrm>
            <a:off x="-15877" y="5934670"/>
            <a:ext cx="9144000" cy="923330"/>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REVISE everything we have learnt on the </a:t>
            </a:r>
            <a:r>
              <a:rPr lang="en-GB" kern="0" dirty="0" smtClean="0">
                <a:solidFill>
                  <a:srgbClr val="FFFFFF"/>
                </a:solidFill>
                <a:latin typeface="Comic Sans MS"/>
              </a:rPr>
              <a:t>‘schizophrenia’ </a:t>
            </a:r>
            <a:r>
              <a:rPr lang="en-GB" kern="0" dirty="0">
                <a:solidFill>
                  <a:srgbClr val="FFFFFF"/>
                </a:solidFill>
                <a:latin typeface="Comic Sans MS"/>
              </a:rPr>
              <a:t>topic.</a:t>
            </a:r>
          </a:p>
          <a:p>
            <a:pPr>
              <a:defRPr/>
            </a:pPr>
            <a:r>
              <a:rPr lang="en-GB" kern="0" dirty="0">
                <a:solidFill>
                  <a:srgbClr val="FFFFFF"/>
                </a:solidFill>
                <a:latin typeface="Comic Sans MS"/>
              </a:rPr>
              <a:t>To </a:t>
            </a:r>
            <a:r>
              <a:rPr lang="en-GB" kern="0" dirty="0" smtClean="0">
                <a:solidFill>
                  <a:srgbClr val="FFFFFF"/>
                </a:solidFill>
                <a:latin typeface="Comic Sans MS"/>
              </a:rPr>
              <a:t>ensure </a:t>
            </a:r>
            <a:r>
              <a:rPr lang="en-GB" kern="0" dirty="0">
                <a:solidFill>
                  <a:srgbClr val="FFFFFF"/>
                </a:solidFill>
                <a:latin typeface="Comic Sans MS"/>
              </a:rPr>
              <a:t>you UNDERSTAND all key words, theories and research from the topic.</a:t>
            </a:r>
          </a:p>
        </p:txBody>
      </p:sp>
      <p:sp>
        <p:nvSpPr>
          <p:cNvPr id="6" name="Title 1"/>
          <p:cNvSpPr txBox="1">
            <a:spLocks/>
          </p:cNvSpPr>
          <p:nvPr/>
        </p:nvSpPr>
        <p:spPr>
          <a:xfrm>
            <a:off x="0" y="0"/>
            <a:ext cx="9098988" cy="764704"/>
          </a:xfrm>
          <a:prstGeom prst="rect">
            <a:avLst/>
          </a:prstGeom>
          <a:solidFill>
            <a:schemeClr val="bg1"/>
          </a:solidFill>
          <a:ln w="28575">
            <a:solidFill>
              <a:schemeClr val="tx1"/>
            </a:solidFill>
          </a:ln>
        </p:spPr>
        <p:txBody>
          <a:bodyPr vert="horz" lIns="91440" tIns="45720" rIns="91440" bIns="45720" rtlCol="0" anchor="ctr">
            <a:normAutofit fontScale="8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latin typeface="Comic Sans MS" panose="030F0702030302020204" pitchFamily="66" charset="0"/>
              </a:rPr>
              <a:t>Issues with classification and diagnosis</a:t>
            </a:r>
            <a:endParaRPr lang="en-GB" dirty="0">
              <a:latin typeface="Comic Sans MS" panose="030F0702030302020204" pitchFamily="66" charset="0"/>
            </a:endParaRPr>
          </a:p>
        </p:txBody>
      </p:sp>
      <p:sp>
        <p:nvSpPr>
          <p:cNvPr id="8" name="Rounded Rectangle 7"/>
          <p:cNvSpPr/>
          <p:nvPr/>
        </p:nvSpPr>
        <p:spPr>
          <a:xfrm>
            <a:off x="192027" y="692696"/>
            <a:ext cx="8810767" cy="48638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800" b="1" dirty="0" smtClean="0">
                <a:solidFill>
                  <a:schemeClr val="tx1"/>
                </a:solidFill>
                <a:latin typeface="Comic Sans MS" panose="030F0702030302020204" pitchFamily="66" charset="0"/>
              </a:rPr>
              <a:t>Issues with making a reliable diagnosis</a:t>
            </a:r>
            <a:endParaRPr lang="en-GB" sz="1600" b="1" dirty="0">
              <a:solidFill>
                <a:schemeClr val="tx1"/>
              </a:solidFill>
              <a:latin typeface="Comic Sans MS" panose="030F0702030302020204" pitchFamily="66" charset="0"/>
            </a:endParaRP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96336" y="4293096"/>
            <a:ext cx="1208599" cy="753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46634" y="895831"/>
            <a:ext cx="1377571" cy="1143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05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0" end="0"/>
                                            </p:txEl>
                                          </p:spTgt>
                                        </p:tgtEl>
                                        <p:attrNameLst>
                                          <p:attrName>ppt_h</p:attrName>
                                        </p:attrNameLst>
                                      </p:cBhvr>
                                      <p:tavLst>
                                        <p:tav tm="0">
                                          <p:val>
                                            <p:strVal val="#ppt_h"/>
                                          </p:val>
                                        </p:tav>
                                        <p:tav tm="100000">
                                          <p:val>
                                            <p:strVal val="#ppt_h"/>
                                          </p:val>
                                        </p:tav>
                                      </p:tavLst>
                                    </p:anim>
                                  </p:childTnLst>
                                </p:cTn>
                              </p:par>
                              <p:par>
                                <p:cTn id="10" presetID="42" presetClass="entr" presetSubtype="0" fill="hold" nodeType="withEffect">
                                  <p:stCondLst>
                                    <p:cond delay="0"/>
                                  </p:stCondLst>
                                  <p:childTnLst>
                                    <p:set>
                                      <p:cBhvr>
                                        <p:cTn id="11" dur="1" fill="hold">
                                          <p:stCondLst>
                                            <p:cond delay="0"/>
                                          </p:stCondLst>
                                        </p:cTn>
                                        <p:tgtEl>
                                          <p:spTgt spid="3075"/>
                                        </p:tgtEl>
                                        <p:attrNameLst>
                                          <p:attrName>style.visibility</p:attrName>
                                        </p:attrNameLst>
                                      </p:cBhvr>
                                      <p:to>
                                        <p:strVal val="visible"/>
                                      </p:to>
                                    </p:set>
                                    <p:animEffect transition="in" filter="fade">
                                      <p:cBhvr>
                                        <p:cTn id="12" dur="1000"/>
                                        <p:tgtEl>
                                          <p:spTgt spid="3075"/>
                                        </p:tgtEl>
                                      </p:cBhvr>
                                    </p:animEffect>
                                    <p:anim calcmode="lin" valueType="num">
                                      <p:cBhvr>
                                        <p:cTn id="13" dur="1000" fill="hold"/>
                                        <p:tgtEl>
                                          <p:spTgt spid="3075"/>
                                        </p:tgtEl>
                                        <p:attrNameLst>
                                          <p:attrName>ppt_x</p:attrName>
                                        </p:attrNameLst>
                                      </p:cBhvr>
                                      <p:tavLst>
                                        <p:tav tm="0">
                                          <p:val>
                                            <p:strVal val="#ppt_x"/>
                                          </p:val>
                                        </p:tav>
                                        <p:tav tm="100000">
                                          <p:val>
                                            <p:strVal val="#ppt_x"/>
                                          </p:val>
                                        </p:tav>
                                      </p:tavLst>
                                    </p:anim>
                                    <p:anim calcmode="lin" valueType="num">
                                      <p:cBhvr>
                                        <p:cTn id="14" dur="1000" fill="hold"/>
                                        <p:tgtEl>
                                          <p:spTgt spid="307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5"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2000"/>
                                        <p:tgtEl>
                                          <p:spTgt spid="3">
                                            <p:txEl>
                                              <p:pRg st="1" end="1"/>
                                            </p:txEl>
                                          </p:spTgt>
                                        </p:tgtEl>
                                      </p:cBhvr>
                                    </p:animEffect>
                                    <p:anim calcmode="lin" valueType="num">
                                      <p:cBhvr>
                                        <p:cTn id="20" dur="2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21" dur="2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45" presetClass="entr" presetSubtype="0"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2000"/>
                                        <p:tgtEl>
                                          <p:spTgt spid="3">
                                            <p:txEl>
                                              <p:pRg st="2" end="2"/>
                                            </p:txEl>
                                          </p:spTgt>
                                        </p:tgtEl>
                                      </p:cBhvr>
                                    </p:animEffect>
                                    <p:anim calcmode="lin" valueType="num">
                                      <p:cBhvr>
                                        <p:cTn id="27" dur="2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28" dur="20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45" presetClass="entr" presetSubtype="0" fill="hold" grpId="0"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2000"/>
                                        <p:tgtEl>
                                          <p:spTgt spid="3">
                                            <p:txEl>
                                              <p:pRg st="3" end="3"/>
                                            </p:txEl>
                                          </p:spTgt>
                                        </p:tgtEl>
                                      </p:cBhvr>
                                    </p:animEffect>
                                    <p:anim calcmode="lin" valueType="num">
                                      <p:cBhvr>
                                        <p:cTn id="34" dur="2000" fill="hold"/>
                                        <p:tgtEl>
                                          <p:spTgt spid="3">
                                            <p:txEl>
                                              <p:pRg st="3" end="3"/>
                                            </p:txEl>
                                          </p:spTgt>
                                        </p:tgtEl>
                                        <p:attrNameLst>
                                          <p:attrName>ppt_w</p:attrName>
                                        </p:attrNameLst>
                                      </p:cBhvr>
                                      <p:tavLst>
                                        <p:tav tm="0" fmla="#ppt_w*sin(2.5*pi*$)">
                                          <p:val>
                                            <p:fltVal val="0"/>
                                          </p:val>
                                        </p:tav>
                                        <p:tav tm="100000">
                                          <p:val>
                                            <p:fltVal val="1"/>
                                          </p:val>
                                        </p:tav>
                                      </p:tavLst>
                                    </p:anim>
                                    <p:anim calcmode="lin" valueType="num">
                                      <p:cBhvr>
                                        <p:cTn id="35" dur="2000" fill="hold"/>
                                        <p:tgtEl>
                                          <p:spTgt spid="3">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36" fill="hold">
                      <p:stCondLst>
                        <p:cond delay="indefinite"/>
                      </p:stCondLst>
                      <p:childTnLst>
                        <p:par>
                          <p:cTn id="37" fill="hold">
                            <p:stCondLst>
                              <p:cond delay="0"/>
                            </p:stCondLst>
                            <p:childTnLst>
                              <p:par>
                                <p:cTn id="38" presetID="45" presetClass="entr" presetSubtype="0" fill="hold" grpId="0"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Effect transition="in" filter="fade">
                                      <p:cBhvr>
                                        <p:cTn id="40" dur="2000"/>
                                        <p:tgtEl>
                                          <p:spTgt spid="3">
                                            <p:txEl>
                                              <p:pRg st="4" end="4"/>
                                            </p:txEl>
                                          </p:spTgt>
                                        </p:tgtEl>
                                      </p:cBhvr>
                                    </p:animEffect>
                                    <p:anim calcmode="lin" valueType="num">
                                      <p:cBhvr>
                                        <p:cTn id="41" dur="2000" fill="hold"/>
                                        <p:tgtEl>
                                          <p:spTgt spid="3">
                                            <p:txEl>
                                              <p:pRg st="4" end="4"/>
                                            </p:txEl>
                                          </p:spTgt>
                                        </p:tgtEl>
                                        <p:attrNameLst>
                                          <p:attrName>ppt_w</p:attrName>
                                        </p:attrNameLst>
                                      </p:cBhvr>
                                      <p:tavLst>
                                        <p:tav tm="0" fmla="#ppt_w*sin(2.5*pi*$)">
                                          <p:val>
                                            <p:fltVal val="0"/>
                                          </p:val>
                                        </p:tav>
                                        <p:tav tm="100000">
                                          <p:val>
                                            <p:fltVal val="1"/>
                                          </p:val>
                                        </p:tav>
                                      </p:tavLst>
                                    </p:anim>
                                    <p:anim calcmode="lin" valueType="num">
                                      <p:cBhvr>
                                        <p:cTn id="42" dur="2000" fill="hold"/>
                                        <p:tgtEl>
                                          <p:spTgt spid="3">
                                            <p:txEl>
                                              <p:pRg st="4" end="4"/>
                                            </p:txEl>
                                          </p:spTgt>
                                        </p:tgtEl>
                                        <p:attrNameLst>
                                          <p:attrName>ppt_h</p:attrName>
                                        </p:attrNameLst>
                                      </p:cBhvr>
                                      <p:tavLst>
                                        <p:tav tm="0">
                                          <p:val>
                                            <p:strVal val="#ppt_h"/>
                                          </p:val>
                                        </p:tav>
                                        <p:tav tm="100000">
                                          <p:val>
                                            <p:strVal val="#ppt_h"/>
                                          </p:val>
                                        </p:tav>
                                      </p:tavLst>
                                    </p:anim>
                                  </p:childTnLst>
                                </p:cTn>
                              </p:par>
                              <p:par>
                                <p:cTn id="43" presetID="16" presetClass="entr" presetSubtype="21" fill="hold" nodeType="withEffect">
                                  <p:stCondLst>
                                    <p:cond delay="0"/>
                                  </p:stCondLst>
                                  <p:childTnLst>
                                    <p:set>
                                      <p:cBhvr>
                                        <p:cTn id="44" dur="1" fill="hold">
                                          <p:stCondLst>
                                            <p:cond delay="0"/>
                                          </p:stCondLst>
                                        </p:cTn>
                                        <p:tgtEl>
                                          <p:spTgt spid="3074"/>
                                        </p:tgtEl>
                                        <p:attrNameLst>
                                          <p:attrName>style.visibility</p:attrName>
                                        </p:attrNameLst>
                                      </p:cBhvr>
                                      <p:to>
                                        <p:strVal val="visible"/>
                                      </p:to>
                                    </p:set>
                                    <p:animEffect transition="in" filter="barn(inVertical)">
                                      <p:cBhvr>
                                        <p:cTn id="45"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8" name="Picture 10" descr="head_silhouet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5763" y="2205038"/>
            <a:ext cx="3446462" cy="3348037"/>
          </a:xfrm>
          <a:prstGeom prst="rect">
            <a:avLst/>
          </a:prstGeom>
          <a:noFill/>
          <a:extLst>
            <a:ext uri="{909E8E84-426E-40DD-AFC4-6F175D3DCCD1}">
              <a14:hiddenFill xmlns:a14="http://schemas.microsoft.com/office/drawing/2010/main">
                <a:solidFill>
                  <a:srgbClr val="FFFFFF"/>
                </a:solidFill>
              </a14:hiddenFill>
            </a:ext>
          </a:extLst>
        </p:spPr>
      </p:pic>
      <p:sp>
        <p:nvSpPr>
          <p:cNvPr id="2059" name="Rectangle 11"/>
          <p:cNvSpPr>
            <a:spLocks noGrp="1" noChangeArrowheads="1"/>
          </p:cNvSpPr>
          <p:nvPr>
            <p:ph type="title"/>
          </p:nvPr>
        </p:nvSpPr>
        <p:spPr/>
        <p:txBody>
          <a:bodyPr>
            <a:normAutofit fontScale="90000"/>
          </a:bodyPr>
          <a:lstStyle/>
          <a:p>
            <a:r>
              <a:rPr lang="en-US"/>
              <a:t>What’s going on inside the ‘black box’?</a:t>
            </a:r>
          </a:p>
        </p:txBody>
      </p:sp>
      <p:sp>
        <p:nvSpPr>
          <p:cNvPr id="2061" name="Text Box 13"/>
          <p:cNvSpPr txBox="1">
            <a:spLocks noChangeArrowheads="1"/>
          </p:cNvSpPr>
          <p:nvPr/>
        </p:nvSpPr>
        <p:spPr bwMode="auto">
          <a:xfrm>
            <a:off x="304800" y="2209800"/>
            <a:ext cx="1798638" cy="2528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a:latin typeface="Arial" charset="0"/>
              </a:rPr>
              <a:t>People are laughing on the bus</a:t>
            </a:r>
          </a:p>
        </p:txBody>
      </p:sp>
      <p:sp>
        <p:nvSpPr>
          <p:cNvPr id="2062" name="Text Box 14"/>
          <p:cNvSpPr txBox="1">
            <a:spLocks noChangeArrowheads="1"/>
          </p:cNvSpPr>
          <p:nvPr/>
        </p:nvSpPr>
        <p:spPr bwMode="auto">
          <a:xfrm>
            <a:off x="6734936" y="2074903"/>
            <a:ext cx="2320925" cy="2041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sz="3200" dirty="0">
                <a:latin typeface="Arial" charset="0"/>
              </a:rPr>
              <a:t>There’s something wrong with me</a:t>
            </a:r>
          </a:p>
        </p:txBody>
      </p:sp>
      <p:sp>
        <p:nvSpPr>
          <p:cNvPr id="2063" name="AutoShape 15"/>
          <p:cNvSpPr>
            <a:spLocks noChangeArrowheads="1"/>
          </p:cNvSpPr>
          <p:nvPr/>
        </p:nvSpPr>
        <p:spPr bwMode="auto">
          <a:xfrm>
            <a:off x="2133601" y="2826544"/>
            <a:ext cx="792162" cy="647700"/>
          </a:xfrm>
          <a:prstGeom prst="rightArrow">
            <a:avLst>
              <a:gd name="adj1" fmla="val 50000"/>
              <a:gd name="adj2" fmla="val 55880"/>
            </a:avLst>
          </a:prstGeom>
          <a:solidFill>
            <a:schemeClr val="bg2"/>
          </a:solidFill>
          <a:ln w="571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064" name="AutoShape 16"/>
          <p:cNvSpPr>
            <a:spLocks noChangeArrowheads="1"/>
          </p:cNvSpPr>
          <p:nvPr/>
        </p:nvSpPr>
        <p:spPr bwMode="auto">
          <a:xfrm>
            <a:off x="6346360" y="2771816"/>
            <a:ext cx="792162" cy="647700"/>
          </a:xfrm>
          <a:prstGeom prst="rightArrow">
            <a:avLst>
              <a:gd name="adj1" fmla="val 50000"/>
              <a:gd name="adj2" fmla="val 55880"/>
            </a:avLst>
          </a:prstGeom>
          <a:solidFill>
            <a:schemeClr val="bg2"/>
          </a:solidFill>
          <a:ln w="571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Tree>
    <p:extLst>
      <p:ext uri="{BB962C8B-B14F-4D97-AF65-F5344CB8AC3E}">
        <p14:creationId xmlns:p14="http://schemas.microsoft.com/office/powerpoint/2010/main" val="236597169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061"/>
                                        </p:tgtEl>
                                        <p:attrNameLst>
                                          <p:attrName>style.visibility</p:attrName>
                                        </p:attrNameLst>
                                      </p:cBhvr>
                                      <p:to>
                                        <p:strVal val="visible"/>
                                      </p:to>
                                    </p:set>
                                    <p:anim calcmode="lin" valueType="num">
                                      <p:cBhvr additive="base">
                                        <p:cTn id="7" dur="500" fill="hold"/>
                                        <p:tgtEl>
                                          <p:spTgt spid="2061"/>
                                        </p:tgtEl>
                                        <p:attrNameLst>
                                          <p:attrName>ppt_x</p:attrName>
                                        </p:attrNameLst>
                                      </p:cBhvr>
                                      <p:tavLst>
                                        <p:tav tm="0">
                                          <p:val>
                                            <p:strVal val="0-#ppt_w/2"/>
                                          </p:val>
                                        </p:tav>
                                        <p:tav tm="100000">
                                          <p:val>
                                            <p:strVal val="#ppt_x"/>
                                          </p:val>
                                        </p:tav>
                                      </p:tavLst>
                                    </p:anim>
                                    <p:anim calcmode="lin" valueType="num">
                                      <p:cBhvr additive="base">
                                        <p:cTn id="8" dur="500" fill="hold"/>
                                        <p:tgtEl>
                                          <p:spTgt spid="2061"/>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2062"/>
                                        </p:tgtEl>
                                        <p:attrNameLst>
                                          <p:attrName>style.visibility</p:attrName>
                                        </p:attrNameLst>
                                      </p:cBhvr>
                                      <p:to>
                                        <p:strVal val="visible"/>
                                      </p:to>
                                    </p:set>
                                    <p:anim calcmode="lin" valueType="num">
                                      <p:cBhvr additive="base">
                                        <p:cTn id="13" dur="500" fill="hold"/>
                                        <p:tgtEl>
                                          <p:spTgt spid="2062"/>
                                        </p:tgtEl>
                                        <p:attrNameLst>
                                          <p:attrName>ppt_x</p:attrName>
                                        </p:attrNameLst>
                                      </p:cBhvr>
                                      <p:tavLst>
                                        <p:tav tm="0">
                                          <p:val>
                                            <p:strVal val="0-#ppt_w/2"/>
                                          </p:val>
                                        </p:tav>
                                        <p:tav tm="100000">
                                          <p:val>
                                            <p:strVal val="#ppt_x"/>
                                          </p:val>
                                        </p:tav>
                                      </p:tavLst>
                                    </p:anim>
                                    <p:anim calcmode="lin" valueType="num">
                                      <p:cBhvr additive="base">
                                        <p:cTn id="14" dur="500" fill="hold"/>
                                        <p:tgtEl>
                                          <p:spTgt spid="206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1" grpId="0" autoUpdateAnimBg="0"/>
      <p:bldP spid="2062" grpId="0"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ead_silhouet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5763" y="2205038"/>
            <a:ext cx="3446462" cy="3348037"/>
          </a:xfrm>
          <a:prstGeom prst="rect">
            <a:avLst/>
          </a:prstGeom>
          <a:noFill/>
          <a:extLst>
            <a:ext uri="{909E8E84-426E-40DD-AFC4-6F175D3DCCD1}">
              <a14:hiddenFill xmlns:a14="http://schemas.microsoft.com/office/drawing/2010/main">
                <a:solidFill>
                  <a:srgbClr val="FFFFFF"/>
                </a:solidFill>
              </a14:hiddenFill>
            </a:ext>
          </a:extLst>
        </p:spPr>
      </p:pic>
      <p:sp>
        <p:nvSpPr>
          <p:cNvPr id="15363" name="Rectangle 3"/>
          <p:cNvSpPr>
            <a:spLocks noGrp="1" noChangeArrowheads="1"/>
          </p:cNvSpPr>
          <p:nvPr>
            <p:ph type="title"/>
          </p:nvPr>
        </p:nvSpPr>
        <p:spPr/>
        <p:txBody>
          <a:bodyPr>
            <a:normAutofit fontScale="90000"/>
          </a:bodyPr>
          <a:lstStyle/>
          <a:p>
            <a:r>
              <a:rPr lang="en-US"/>
              <a:t>What’s going on inside the ‘black box’?</a:t>
            </a:r>
          </a:p>
        </p:txBody>
      </p:sp>
      <p:sp>
        <p:nvSpPr>
          <p:cNvPr id="15365" name="Text Box 5"/>
          <p:cNvSpPr txBox="1">
            <a:spLocks noChangeArrowheads="1"/>
          </p:cNvSpPr>
          <p:nvPr/>
        </p:nvSpPr>
        <p:spPr bwMode="auto">
          <a:xfrm>
            <a:off x="381000" y="2286000"/>
            <a:ext cx="1806575" cy="2528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a:latin typeface="Arial" charset="0"/>
              </a:rPr>
              <a:t>My papers are not where I left them</a:t>
            </a:r>
          </a:p>
        </p:txBody>
      </p:sp>
      <p:sp>
        <p:nvSpPr>
          <p:cNvPr id="15366" name="Text Box 6"/>
          <p:cNvSpPr txBox="1">
            <a:spLocks noChangeArrowheads="1"/>
          </p:cNvSpPr>
          <p:nvPr/>
        </p:nvSpPr>
        <p:spPr bwMode="auto">
          <a:xfrm>
            <a:off x="6473825" y="2286000"/>
            <a:ext cx="2332038" cy="2041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sz="3200">
                <a:latin typeface="Arial" charset="0"/>
              </a:rPr>
              <a:t>People are trying to sabotage my career</a:t>
            </a:r>
          </a:p>
        </p:txBody>
      </p:sp>
      <p:sp>
        <p:nvSpPr>
          <p:cNvPr id="15367" name="AutoShape 7"/>
          <p:cNvSpPr>
            <a:spLocks noChangeArrowheads="1"/>
          </p:cNvSpPr>
          <p:nvPr/>
        </p:nvSpPr>
        <p:spPr bwMode="auto">
          <a:xfrm>
            <a:off x="2041094" y="2781300"/>
            <a:ext cx="792162" cy="647700"/>
          </a:xfrm>
          <a:prstGeom prst="rightArrow">
            <a:avLst>
              <a:gd name="adj1" fmla="val 50000"/>
              <a:gd name="adj2" fmla="val 55880"/>
            </a:avLst>
          </a:prstGeom>
          <a:solidFill>
            <a:schemeClr val="bg2"/>
          </a:solidFill>
          <a:ln w="571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5368" name="AutoShape 8"/>
          <p:cNvSpPr>
            <a:spLocks noChangeArrowheads="1"/>
          </p:cNvSpPr>
          <p:nvPr/>
        </p:nvSpPr>
        <p:spPr bwMode="auto">
          <a:xfrm>
            <a:off x="6372225" y="2727614"/>
            <a:ext cx="792162" cy="647700"/>
          </a:xfrm>
          <a:prstGeom prst="rightArrow">
            <a:avLst>
              <a:gd name="adj1" fmla="val 50000"/>
              <a:gd name="adj2" fmla="val 55880"/>
            </a:avLst>
          </a:prstGeom>
          <a:solidFill>
            <a:schemeClr val="bg2"/>
          </a:solidFill>
          <a:ln w="571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Tree>
    <p:extLst>
      <p:ext uri="{BB962C8B-B14F-4D97-AF65-F5344CB8AC3E}">
        <p14:creationId xmlns:p14="http://schemas.microsoft.com/office/powerpoint/2010/main" val="677761429"/>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366"/>
                                        </p:tgtEl>
                                        <p:attrNameLst>
                                          <p:attrName>style.visibility</p:attrName>
                                        </p:attrNameLst>
                                      </p:cBhvr>
                                      <p:to>
                                        <p:strVal val="visible"/>
                                      </p:to>
                                    </p:set>
                                    <p:anim calcmode="lin" valueType="num">
                                      <p:cBhvr additive="base">
                                        <p:cTn id="7" dur="500" fill="hold"/>
                                        <p:tgtEl>
                                          <p:spTgt spid="15366"/>
                                        </p:tgtEl>
                                        <p:attrNameLst>
                                          <p:attrName>ppt_x</p:attrName>
                                        </p:attrNameLst>
                                      </p:cBhvr>
                                      <p:tavLst>
                                        <p:tav tm="0">
                                          <p:val>
                                            <p:strVal val="0-#ppt_w/2"/>
                                          </p:val>
                                        </p:tav>
                                        <p:tav tm="100000">
                                          <p:val>
                                            <p:strVal val="#ppt_x"/>
                                          </p:val>
                                        </p:tav>
                                      </p:tavLst>
                                    </p:anim>
                                    <p:anim calcmode="lin" valueType="num">
                                      <p:cBhvr additive="base">
                                        <p:cTn id="8" dur="500" fill="hold"/>
                                        <p:tgtEl>
                                          <p:spTgt spid="1536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head_silhouet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5763" y="2205038"/>
            <a:ext cx="3446462" cy="3348037"/>
          </a:xfrm>
          <a:prstGeom prst="rect">
            <a:avLst/>
          </a:prstGeom>
          <a:noFill/>
          <a:extLst>
            <a:ext uri="{909E8E84-426E-40DD-AFC4-6F175D3DCCD1}">
              <a14:hiddenFill xmlns:a14="http://schemas.microsoft.com/office/drawing/2010/main">
                <a:solidFill>
                  <a:srgbClr val="FFFFFF"/>
                </a:solidFill>
              </a14:hiddenFill>
            </a:ext>
          </a:extLst>
        </p:spPr>
      </p:pic>
      <p:sp>
        <p:nvSpPr>
          <p:cNvPr id="17411" name="Rectangle 3"/>
          <p:cNvSpPr>
            <a:spLocks noGrp="1" noChangeArrowheads="1"/>
          </p:cNvSpPr>
          <p:nvPr>
            <p:ph type="title"/>
          </p:nvPr>
        </p:nvSpPr>
        <p:spPr/>
        <p:txBody>
          <a:bodyPr>
            <a:normAutofit fontScale="90000"/>
          </a:bodyPr>
          <a:lstStyle/>
          <a:p>
            <a:r>
              <a:rPr lang="en-US"/>
              <a:t>What’s going on inside the ‘black box’?</a:t>
            </a:r>
          </a:p>
        </p:txBody>
      </p:sp>
      <p:sp>
        <p:nvSpPr>
          <p:cNvPr id="17413" name="Text Box 5"/>
          <p:cNvSpPr txBox="1">
            <a:spLocks noChangeArrowheads="1"/>
          </p:cNvSpPr>
          <p:nvPr/>
        </p:nvSpPr>
        <p:spPr bwMode="auto">
          <a:xfrm>
            <a:off x="381000" y="2286000"/>
            <a:ext cx="1806575" cy="301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3200">
                <a:latin typeface="Arial" charset="0"/>
              </a:rPr>
              <a:t>I can’t hear what people are saying</a:t>
            </a:r>
          </a:p>
        </p:txBody>
      </p:sp>
      <p:sp>
        <p:nvSpPr>
          <p:cNvPr id="17414" name="Text Box 6"/>
          <p:cNvSpPr txBox="1">
            <a:spLocks noChangeArrowheads="1"/>
          </p:cNvSpPr>
          <p:nvPr/>
        </p:nvSpPr>
        <p:spPr bwMode="auto">
          <a:xfrm>
            <a:off x="6473825" y="2286000"/>
            <a:ext cx="2332038" cy="155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a:spcBef>
                <a:spcPct val="50000"/>
              </a:spcBef>
            </a:pPr>
            <a:r>
              <a:rPr lang="en-US" sz="3200">
                <a:latin typeface="Arial" charset="0"/>
              </a:rPr>
              <a:t>My family is plotting against me</a:t>
            </a:r>
          </a:p>
        </p:txBody>
      </p:sp>
      <p:sp>
        <p:nvSpPr>
          <p:cNvPr id="17415" name="AutoShape 7"/>
          <p:cNvSpPr>
            <a:spLocks noChangeArrowheads="1"/>
          </p:cNvSpPr>
          <p:nvPr/>
        </p:nvSpPr>
        <p:spPr bwMode="auto">
          <a:xfrm>
            <a:off x="1791494" y="2781300"/>
            <a:ext cx="792162" cy="647700"/>
          </a:xfrm>
          <a:prstGeom prst="rightArrow">
            <a:avLst>
              <a:gd name="adj1" fmla="val 50000"/>
              <a:gd name="adj2" fmla="val 55880"/>
            </a:avLst>
          </a:prstGeom>
          <a:solidFill>
            <a:schemeClr val="bg2"/>
          </a:solidFill>
          <a:ln w="571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7416" name="AutoShape 8"/>
          <p:cNvSpPr>
            <a:spLocks noChangeArrowheads="1"/>
          </p:cNvSpPr>
          <p:nvPr/>
        </p:nvSpPr>
        <p:spPr bwMode="auto">
          <a:xfrm>
            <a:off x="6473825" y="2781300"/>
            <a:ext cx="792162" cy="647700"/>
          </a:xfrm>
          <a:prstGeom prst="rightArrow">
            <a:avLst>
              <a:gd name="adj1" fmla="val 50000"/>
              <a:gd name="adj2" fmla="val 55880"/>
            </a:avLst>
          </a:prstGeom>
          <a:solidFill>
            <a:schemeClr val="bg2"/>
          </a:solidFill>
          <a:ln w="571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Tree>
    <p:extLst>
      <p:ext uri="{BB962C8B-B14F-4D97-AF65-F5344CB8AC3E}">
        <p14:creationId xmlns:p14="http://schemas.microsoft.com/office/powerpoint/2010/main" val="204795192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7414"/>
                                        </p:tgtEl>
                                        <p:attrNameLst>
                                          <p:attrName>style.visibility</p:attrName>
                                        </p:attrNameLst>
                                      </p:cBhvr>
                                      <p:to>
                                        <p:strVal val="visible"/>
                                      </p:to>
                                    </p:set>
                                    <p:anim calcmode="lin" valueType="num">
                                      <p:cBhvr additive="base">
                                        <p:cTn id="7" dur="500" fill="hold"/>
                                        <p:tgtEl>
                                          <p:spTgt spid="17414"/>
                                        </p:tgtEl>
                                        <p:attrNameLst>
                                          <p:attrName>ppt_x</p:attrName>
                                        </p:attrNameLst>
                                      </p:cBhvr>
                                      <p:tavLst>
                                        <p:tav tm="0">
                                          <p:val>
                                            <p:strVal val="0-#ppt_w/2"/>
                                          </p:val>
                                        </p:tav>
                                        <p:tav tm="100000">
                                          <p:val>
                                            <p:strVal val="#ppt_x"/>
                                          </p:val>
                                        </p:tav>
                                      </p:tavLst>
                                    </p:anim>
                                    <p:anim calcmode="lin" valueType="num">
                                      <p:cBhvr additive="base">
                                        <p:cTn id="8" dur="500" fill="hold"/>
                                        <p:tgtEl>
                                          <p:spTgt spid="174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4" grpId="0"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97674"/>
            <a:ext cx="9098988" cy="5136996"/>
          </a:xfrm>
        </p:spPr>
        <p:txBody>
          <a:bodyPr>
            <a:normAutofit fontScale="62500" lnSpcReduction="20000"/>
          </a:bodyPr>
          <a:lstStyle/>
          <a:p>
            <a:pPr marL="0" indent="0">
              <a:buNone/>
            </a:pPr>
            <a:r>
              <a:rPr lang="en-GB" b="1" dirty="0" smtClean="0"/>
              <a:t>+ </a:t>
            </a:r>
            <a:r>
              <a:rPr lang="en-GB" dirty="0" smtClean="0"/>
              <a:t>  Expressed </a:t>
            </a:r>
            <a:r>
              <a:rPr lang="en-GB" dirty="0"/>
              <a:t>emotion theory has led to development of family intervention therapies which have had some success at reducing relapse rates</a:t>
            </a:r>
            <a:r>
              <a:rPr lang="en-GB" dirty="0" smtClean="0"/>
              <a:t>.</a:t>
            </a:r>
          </a:p>
          <a:p>
            <a:pPr marL="0" indent="0">
              <a:buNone/>
            </a:pPr>
            <a:endParaRPr lang="en-GB" dirty="0"/>
          </a:p>
          <a:p>
            <a:pPr>
              <a:buFontTx/>
              <a:buChar char="-"/>
            </a:pPr>
            <a:r>
              <a:rPr lang="en-GB" dirty="0" smtClean="0"/>
              <a:t>Dysfunctional family places </a:t>
            </a:r>
            <a:r>
              <a:rPr lang="en-GB" b="1" dirty="0"/>
              <a:t>too much </a:t>
            </a:r>
            <a:r>
              <a:rPr lang="en-GB" b="1" dirty="0" smtClean="0"/>
              <a:t>responsibility </a:t>
            </a:r>
            <a:r>
              <a:rPr lang="en-GB" b="1" dirty="0"/>
              <a:t>on </a:t>
            </a:r>
            <a:r>
              <a:rPr lang="en-GB" b="1" dirty="0" smtClean="0"/>
              <a:t>families</a:t>
            </a:r>
            <a:r>
              <a:rPr lang="en-GB" dirty="0" smtClean="0"/>
              <a:t>, mothers particularly. Living with someone with SZ is difficult enough (e.g. caring for them, changing lives around them). As families struggle to cope it is unhelpful to suggest that they caused it to begin with. </a:t>
            </a:r>
          </a:p>
          <a:p>
            <a:pPr>
              <a:buFontTx/>
              <a:buChar char="-"/>
            </a:pPr>
            <a:r>
              <a:rPr lang="en-GB" dirty="0" smtClean="0"/>
              <a:t>Supporting studies supposedly demonstrating </a:t>
            </a:r>
            <a:r>
              <a:rPr lang="en-GB" dirty="0"/>
              <a:t>links between schizophrenia and dysfunctional families (e.g. Fromm–Reichmann and Bateson) were </a:t>
            </a:r>
            <a:r>
              <a:rPr lang="en-GB" b="1" dirty="0"/>
              <a:t>mainly </a:t>
            </a:r>
            <a:r>
              <a:rPr lang="en-GB" b="1" dirty="0" smtClean="0"/>
              <a:t>retrospective, used poorly operationalised definitions of </a:t>
            </a:r>
            <a:r>
              <a:rPr lang="en-GB" b="1" dirty="0" err="1" smtClean="0"/>
              <a:t>sz</a:t>
            </a:r>
            <a:r>
              <a:rPr lang="en-GB" b="1" dirty="0" smtClean="0"/>
              <a:t> </a:t>
            </a:r>
            <a:r>
              <a:rPr lang="en-GB" b="1" dirty="0"/>
              <a:t>and made little use of control groups. </a:t>
            </a:r>
            <a:r>
              <a:rPr lang="en-GB" dirty="0" smtClean="0"/>
              <a:t>There are difficulties drawing conclusions about </a:t>
            </a:r>
            <a:r>
              <a:rPr lang="en-GB" b="1" i="1" dirty="0" smtClean="0"/>
              <a:t>cause and effect </a:t>
            </a:r>
            <a:r>
              <a:rPr lang="en-GB" dirty="0" smtClean="0"/>
              <a:t>from studies of this nature. Possible disturbed family communication may be an effect rather than a cause of schizophrenia. (High EE may develop as a result of having a SZ in the home).</a:t>
            </a:r>
          </a:p>
          <a:p>
            <a:pPr>
              <a:buFontTx/>
              <a:buChar char="-"/>
            </a:pPr>
            <a:r>
              <a:rPr lang="en-GB" b="1" dirty="0" smtClean="0"/>
              <a:t>Many patients estranged from family, yet do relapse</a:t>
            </a:r>
            <a:r>
              <a:rPr lang="en-GB" dirty="0" smtClean="0"/>
              <a:t>, suggests not just family (though could be social involvement with anyone is EE e.g. friends, doesn’t have to be family).</a:t>
            </a:r>
          </a:p>
          <a:p>
            <a:pPr>
              <a:buFontTx/>
              <a:buChar char="-"/>
            </a:pPr>
            <a:r>
              <a:rPr lang="en-GB" b="1" dirty="0" smtClean="0"/>
              <a:t>Ignores </a:t>
            </a:r>
            <a:r>
              <a:rPr lang="en-GB" b="1" dirty="0"/>
              <a:t>biological factors </a:t>
            </a:r>
            <a:r>
              <a:rPr lang="en-GB" dirty="0"/>
              <a:t>for which there is considerable empirical evidence e.g. for genetics– more likely to be diathesis- stress model</a:t>
            </a:r>
            <a:r>
              <a:rPr lang="en-GB" dirty="0" smtClean="0"/>
              <a:t>.</a:t>
            </a:r>
            <a:endParaRPr lang="en-GB" dirty="0"/>
          </a:p>
        </p:txBody>
      </p:sp>
      <p:sp>
        <p:nvSpPr>
          <p:cNvPr id="4" name="TextBox 3"/>
          <p:cNvSpPr txBox="1"/>
          <p:nvPr/>
        </p:nvSpPr>
        <p:spPr>
          <a:xfrm>
            <a:off x="-15877" y="5934670"/>
            <a:ext cx="9144000" cy="923330"/>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REVISE everything we have learnt on the ‘schizophrenia’ topic.</a:t>
            </a:r>
          </a:p>
          <a:p>
            <a:pPr>
              <a:defRPr/>
            </a:pPr>
            <a:r>
              <a:rPr lang="en-GB" kern="0" dirty="0">
                <a:solidFill>
                  <a:srgbClr val="FFFFFF"/>
                </a:solidFill>
                <a:latin typeface="Comic Sans MS"/>
              </a:rPr>
              <a:t>To ensure you UNDERSTAND all key words, theories and research from the topic.</a:t>
            </a:r>
          </a:p>
        </p:txBody>
      </p:sp>
      <p:sp>
        <p:nvSpPr>
          <p:cNvPr id="5" name="Title 1"/>
          <p:cNvSpPr txBox="1">
            <a:spLocks/>
          </p:cNvSpPr>
          <p:nvPr/>
        </p:nvSpPr>
        <p:spPr>
          <a:xfrm>
            <a:off x="0" y="0"/>
            <a:ext cx="9098988" cy="764704"/>
          </a:xfrm>
          <a:prstGeom prst="rect">
            <a:avLst/>
          </a:prstGeom>
          <a:solidFill>
            <a:schemeClr val="accent5">
              <a:lumMod val="20000"/>
              <a:lumOff val="80000"/>
            </a:schemeClr>
          </a:solidFill>
          <a:ln w="28575">
            <a:solidFill>
              <a:schemeClr val="tx1"/>
            </a:solidFill>
          </a:ln>
        </p:spPr>
        <p:txBody>
          <a:bodyPr vert="horz" lIns="91440" tIns="45720" rIns="91440" bIns="45720" rtlCol="0" anchor="ctr">
            <a:normAutofit fontScale="8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solidFill>
                  <a:prstClr val="black"/>
                </a:solidFill>
                <a:latin typeface="Comic Sans MS" panose="030F0702030302020204" pitchFamily="66" charset="0"/>
              </a:rPr>
              <a:t>Evaluation of social explanations of SZ</a:t>
            </a:r>
            <a:endParaRPr lang="en-GB" dirty="0">
              <a:solidFill>
                <a:prstClr val="black"/>
              </a:solidFill>
              <a:latin typeface="Comic Sans MS" panose="030F0702030302020204" pitchFamily="66" charset="0"/>
            </a:endParaRPr>
          </a:p>
        </p:txBody>
      </p:sp>
    </p:spTree>
    <p:extLst>
      <p:ext uri="{BB962C8B-B14F-4D97-AF65-F5344CB8AC3E}">
        <p14:creationId xmlns:p14="http://schemas.microsoft.com/office/powerpoint/2010/main" val="3219193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548680"/>
            <a:ext cx="8784976" cy="5360985"/>
          </a:xfrm>
        </p:spPr>
        <p:txBody>
          <a:bodyPr>
            <a:normAutofit fontScale="70000" lnSpcReduction="20000"/>
          </a:bodyPr>
          <a:lstStyle/>
          <a:p>
            <a:pPr marL="0" indent="0">
              <a:buNone/>
            </a:pPr>
            <a:r>
              <a:rPr lang="en-GB" b="1" dirty="0" smtClean="0"/>
              <a:t>+  </a:t>
            </a:r>
            <a:r>
              <a:rPr lang="en-GB" dirty="0" smtClean="0"/>
              <a:t> Allowed </a:t>
            </a:r>
            <a:r>
              <a:rPr lang="en-GB" dirty="0"/>
              <a:t>the </a:t>
            </a:r>
            <a:r>
              <a:rPr lang="en-GB" b="1" dirty="0"/>
              <a:t>development of CBT</a:t>
            </a:r>
            <a:r>
              <a:rPr lang="en-GB" dirty="0"/>
              <a:t>- effective and </a:t>
            </a:r>
            <a:r>
              <a:rPr lang="en-GB" dirty="0" smtClean="0"/>
              <a:t>appropriate </a:t>
            </a:r>
            <a:r>
              <a:rPr lang="en-GB" dirty="0"/>
              <a:t>therapy</a:t>
            </a:r>
            <a:r>
              <a:rPr lang="en-GB" dirty="0" smtClean="0"/>
              <a:t>.=</a:t>
            </a:r>
          </a:p>
          <a:p>
            <a:pPr marL="0" indent="0">
              <a:buNone/>
            </a:pPr>
            <a:r>
              <a:rPr lang="en-GB" b="1" dirty="0" smtClean="0"/>
              <a:t>+  </a:t>
            </a:r>
            <a:r>
              <a:rPr lang="en-GB" dirty="0" smtClean="0"/>
              <a:t> </a:t>
            </a:r>
            <a:r>
              <a:rPr lang="en-GB" b="1" dirty="0" smtClean="0"/>
              <a:t>Frith’s </a:t>
            </a:r>
            <a:r>
              <a:rPr lang="en-GB" b="1" dirty="0"/>
              <a:t>model has received some </a:t>
            </a:r>
            <a:r>
              <a:rPr lang="en-GB" b="1" dirty="0" smtClean="0"/>
              <a:t>empirical support </a:t>
            </a:r>
            <a:r>
              <a:rPr lang="en-GB" dirty="0"/>
              <a:t>from studies demonstrating changes in blood flow to areas of the brain when schizophrenics perform certain kinds of cognitive tasks, </a:t>
            </a:r>
            <a:r>
              <a:rPr lang="en-GB" dirty="0" smtClean="0"/>
              <a:t>and from </a:t>
            </a:r>
            <a:r>
              <a:rPr lang="en-GB" dirty="0"/>
              <a:t>Neufeld (1978). (Compared cognitive processes of SZs and a control group. </a:t>
            </a:r>
            <a:r>
              <a:rPr lang="en-GB" dirty="0" err="1"/>
              <a:t>Sz</a:t>
            </a:r>
            <a:r>
              <a:rPr lang="en-GB" dirty="0"/>
              <a:t> took longer to encode stimuli and showed ST memory </a:t>
            </a:r>
            <a:r>
              <a:rPr lang="en-GB" dirty="0" smtClean="0"/>
              <a:t>problems, </a:t>
            </a:r>
            <a:r>
              <a:rPr lang="en-GB" dirty="0"/>
              <a:t>suggests that their ability to process info was impaired</a:t>
            </a:r>
            <a:r>
              <a:rPr lang="en-GB" dirty="0" smtClean="0"/>
              <a:t>), BUT </a:t>
            </a:r>
            <a:r>
              <a:rPr lang="en-GB" dirty="0"/>
              <a:t>research support is as of yet </a:t>
            </a:r>
            <a:r>
              <a:rPr lang="en-GB" dirty="0" smtClean="0"/>
              <a:t>far </a:t>
            </a:r>
            <a:r>
              <a:rPr lang="en-GB" dirty="0"/>
              <a:t>from conclusive</a:t>
            </a:r>
            <a:r>
              <a:rPr lang="en-GB" dirty="0" smtClean="0"/>
              <a:t>.</a:t>
            </a:r>
            <a:endParaRPr lang="en-GB" dirty="0"/>
          </a:p>
          <a:p>
            <a:pPr>
              <a:buFontTx/>
              <a:buChar char="-"/>
            </a:pPr>
            <a:r>
              <a:rPr lang="en-GB" dirty="0" smtClean="0"/>
              <a:t>Problems with </a:t>
            </a:r>
            <a:r>
              <a:rPr lang="en-GB" dirty="0"/>
              <a:t>disentangling </a:t>
            </a:r>
            <a:r>
              <a:rPr lang="en-GB" b="1" dirty="0"/>
              <a:t>cause and effect </a:t>
            </a:r>
            <a:r>
              <a:rPr lang="en-GB" dirty="0" smtClean="0"/>
              <a:t>(e.g. </a:t>
            </a:r>
            <a:r>
              <a:rPr lang="en-GB" dirty="0"/>
              <a:t>does faulty thinking </a:t>
            </a:r>
            <a:r>
              <a:rPr lang="en-GB" dirty="0" smtClean="0"/>
              <a:t>cause schizophrenia </a:t>
            </a:r>
            <a:r>
              <a:rPr lang="en-GB" dirty="0"/>
              <a:t>or vice versa</a:t>
            </a:r>
            <a:r>
              <a:rPr lang="en-GB" dirty="0" smtClean="0"/>
              <a:t>?)</a:t>
            </a:r>
          </a:p>
          <a:p>
            <a:pPr>
              <a:buFontTx/>
              <a:buChar char="-"/>
            </a:pPr>
            <a:r>
              <a:rPr lang="en-GB" dirty="0" smtClean="0"/>
              <a:t>Cognitive explanations alone are </a:t>
            </a:r>
            <a:r>
              <a:rPr lang="en-GB" b="1" dirty="0" smtClean="0"/>
              <a:t>descriptive of the symptoms, rather than explanatory </a:t>
            </a:r>
            <a:r>
              <a:rPr lang="en-GB" dirty="0" smtClean="0"/>
              <a:t>of original cause. (However, cognitive explanations of SZ generally </a:t>
            </a:r>
            <a:r>
              <a:rPr lang="en-GB" i="1" dirty="0" smtClean="0"/>
              <a:t>assume underlying biological brain abnormalities</a:t>
            </a:r>
            <a:r>
              <a:rPr lang="en-GB" dirty="0" smtClean="0"/>
              <a:t> lead to the cognitive malfunctioning's – therefore when combined with biological ideas e.g. genetics, can explain cause, AND does not ignore the strong empirical evidence for biological explanations).</a:t>
            </a:r>
          </a:p>
        </p:txBody>
      </p:sp>
      <p:sp>
        <p:nvSpPr>
          <p:cNvPr id="4" name="TextBox 3"/>
          <p:cNvSpPr txBox="1"/>
          <p:nvPr/>
        </p:nvSpPr>
        <p:spPr>
          <a:xfrm>
            <a:off x="-15877" y="5934670"/>
            <a:ext cx="9144000" cy="923330"/>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REVISE everything we have learnt on the ‘schizophrenia’ topic.</a:t>
            </a:r>
          </a:p>
          <a:p>
            <a:pPr>
              <a:defRPr/>
            </a:pPr>
            <a:r>
              <a:rPr lang="en-GB" kern="0" dirty="0">
                <a:solidFill>
                  <a:srgbClr val="FFFFFF"/>
                </a:solidFill>
                <a:latin typeface="Comic Sans MS"/>
              </a:rPr>
              <a:t>To ensure you UNDERSTAND all key words, theories and research from the topic.</a:t>
            </a:r>
          </a:p>
        </p:txBody>
      </p:sp>
      <p:sp>
        <p:nvSpPr>
          <p:cNvPr id="5" name="Title 1"/>
          <p:cNvSpPr txBox="1">
            <a:spLocks/>
          </p:cNvSpPr>
          <p:nvPr/>
        </p:nvSpPr>
        <p:spPr>
          <a:xfrm>
            <a:off x="0" y="0"/>
            <a:ext cx="9098988" cy="548680"/>
          </a:xfrm>
          <a:prstGeom prst="rect">
            <a:avLst/>
          </a:prstGeom>
          <a:ln/>
        </p:spPr>
        <p:style>
          <a:lnRef idx="1">
            <a:schemeClr val="accent2"/>
          </a:lnRef>
          <a:fillRef idx="2">
            <a:schemeClr val="accent2"/>
          </a:fillRef>
          <a:effectRef idx="1">
            <a:schemeClr val="accent2"/>
          </a:effectRef>
          <a:fontRef idx="minor">
            <a:schemeClr val="dk1"/>
          </a:fontRef>
        </p:style>
        <p:txBody>
          <a:bodyPr vert="horz" lIns="91440" tIns="45720" rIns="91440" bIns="45720" rtlCol="0" anchor="ctr">
            <a:normAutofit fontScale="7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solidFill>
                  <a:prstClr val="black"/>
                </a:solidFill>
                <a:latin typeface="Comic Sans MS" panose="030F0702030302020204" pitchFamily="66" charset="0"/>
              </a:rPr>
              <a:t>Evaluation of </a:t>
            </a:r>
            <a:r>
              <a:rPr lang="en-GB" b="1" dirty="0" smtClean="0">
                <a:solidFill>
                  <a:prstClr val="black"/>
                </a:solidFill>
                <a:latin typeface="Comic Sans MS" panose="030F0702030302020204" pitchFamily="66" charset="0"/>
              </a:rPr>
              <a:t>cognitive</a:t>
            </a:r>
            <a:r>
              <a:rPr lang="en-GB" dirty="0" smtClean="0">
                <a:solidFill>
                  <a:prstClr val="black"/>
                </a:solidFill>
                <a:latin typeface="Comic Sans MS" panose="030F0702030302020204" pitchFamily="66" charset="0"/>
              </a:rPr>
              <a:t> explanations of SZ</a:t>
            </a:r>
            <a:endParaRPr lang="en-GB" dirty="0">
              <a:solidFill>
                <a:prstClr val="black"/>
              </a:solidFill>
              <a:latin typeface="Comic Sans MS" panose="030F0702030302020204" pitchFamily="66" charset="0"/>
            </a:endParaRPr>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4328" y="299104"/>
            <a:ext cx="998653" cy="1036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28631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580">
                                          <p:stCondLst>
                                            <p:cond delay="0"/>
                                          </p:stCondLst>
                                        </p:cTn>
                                        <p:tgtEl>
                                          <p:spTgt spid="3">
                                            <p:txEl>
                                              <p:pRg st="2" end="2"/>
                                            </p:txEl>
                                          </p:spTgt>
                                        </p:tgtEl>
                                      </p:cBhvr>
                                    </p:animEffect>
                                    <p:anim calcmode="lin" valueType="num">
                                      <p:cBhvr>
                                        <p:cTn id="4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2" end="2"/>
                                            </p:txEl>
                                          </p:spTgt>
                                        </p:tgtEl>
                                      </p:cBhvr>
                                      <p:to x="100000" y="60000"/>
                                    </p:animScale>
                                    <p:animScale>
                                      <p:cBhvr>
                                        <p:cTn id="50" dur="166" decel="50000">
                                          <p:stCondLst>
                                            <p:cond delay="676"/>
                                          </p:stCondLst>
                                        </p:cTn>
                                        <p:tgtEl>
                                          <p:spTgt spid="3">
                                            <p:txEl>
                                              <p:pRg st="2" end="2"/>
                                            </p:txEl>
                                          </p:spTgt>
                                        </p:tgtEl>
                                      </p:cBhvr>
                                      <p:to x="100000" y="100000"/>
                                    </p:animScale>
                                    <p:animScale>
                                      <p:cBhvr>
                                        <p:cTn id="51" dur="26">
                                          <p:stCondLst>
                                            <p:cond delay="1312"/>
                                          </p:stCondLst>
                                        </p:cTn>
                                        <p:tgtEl>
                                          <p:spTgt spid="3">
                                            <p:txEl>
                                              <p:pRg st="2" end="2"/>
                                            </p:txEl>
                                          </p:spTgt>
                                        </p:tgtEl>
                                      </p:cBhvr>
                                      <p:to x="100000" y="80000"/>
                                    </p:animScale>
                                    <p:animScale>
                                      <p:cBhvr>
                                        <p:cTn id="52" dur="166" decel="50000">
                                          <p:stCondLst>
                                            <p:cond delay="1338"/>
                                          </p:stCondLst>
                                        </p:cTn>
                                        <p:tgtEl>
                                          <p:spTgt spid="3">
                                            <p:txEl>
                                              <p:pRg st="2" end="2"/>
                                            </p:txEl>
                                          </p:spTgt>
                                        </p:tgtEl>
                                      </p:cBhvr>
                                      <p:to x="100000" y="100000"/>
                                    </p:animScale>
                                    <p:animScale>
                                      <p:cBhvr>
                                        <p:cTn id="53" dur="26">
                                          <p:stCondLst>
                                            <p:cond delay="1642"/>
                                          </p:stCondLst>
                                        </p:cTn>
                                        <p:tgtEl>
                                          <p:spTgt spid="3">
                                            <p:txEl>
                                              <p:pRg st="2" end="2"/>
                                            </p:txEl>
                                          </p:spTgt>
                                        </p:tgtEl>
                                      </p:cBhvr>
                                      <p:to x="100000" y="90000"/>
                                    </p:animScale>
                                    <p:animScale>
                                      <p:cBhvr>
                                        <p:cTn id="54" dur="166" decel="50000">
                                          <p:stCondLst>
                                            <p:cond delay="1668"/>
                                          </p:stCondLst>
                                        </p:cTn>
                                        <p:tgtEl>
                                          <p:spTgt spid="3">
                                            <p:txEl>
                                              <p:pRg st="2" end="2"/>
                                            </p:txEl>
                                          </p:spTgt>
                                        </p:tgtEl>
                                      </p:cBhvr>
                                      <p:to x="100000" y="100000"/>
                                    </p:animScale>
                                    <p:animScale>
                                      <p:cBhvr>
                                        <p:cTn id="55" dur="26">
                                          <p:stCondLst>
                                            <p:cond delay="1808"/>
                                          </p:stCondLst>
                                        </p:cTn>
                                        <p:tgtEl>
                                          <p:spTgt spid="3">
                                            <p:txEl>
                                              <p:pRg st="2" end="2"/>
                                            </p:txEl>
                                          </p:spTgt>
                                        </p:tgtEl>
                                      </p:cBhvr>
                                      <p:to x="100000" y="95000"/>
                                    </p:animScale>
                                    <p:animScale>
                                      <p:cBhvr>
                                        <p:cTn id="56" dur="166" decel="50000">
                                          <p:stCondLst>
                                            <p:cond delay="1834"/>
                                          </p:stCondLst>
                                        </p:cTn>
                                        <p:tgtEl>
                                          <p:spTgt spid="3">
                                            <p:txEl>
                                              <p:pRg st="2" end="2"/>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3">
                                            <p:txEl>
                                              <p:pRg st="3" end="3"/>
                                            </p:txEl>
                                          </p:spTgt>
                                        </p:tgtEl>
                                        <p:attrNameLst>
                                          <p:attrName>style.visibility</p:attrName>
                                        </p:attrNameLst>
                                      </p:cBhvr>
                                      <p:to>
                                        <p:strVal val="visible"/>
                                      </p:to>
                                    </p:set>
                                    <p:animEffect transition="in" filter="wipe(down)">
                                      <p:cBhvr>
                                        <p:cTn id="61" dur="580">
                                          <p:stCondLst>
                                            <p:cond delay="0"/>
                                          </p:stCondLst>
                                        </p:cTn>
                                        <p:tgtEl>
                                          <p:spTgt spid="3">
                                            <p:txEl>
                                              <p:pRg st="3" end="3"/>
                                            </p:txEl>
                                          </p:spTgt>
                                        </p:tgtEl>
                                      </p:cBhvr>
                                    </p:animEffect>
                                    <p:anim calcmode="lin" valueType="num">
                                      <p:cBhvr>
                                        <p:cTn id="62"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3" end="3"/>
                                            </p:txEl>
                                          </p:spTgt>
                                        </p:tgtEl>
                                      </p:cBhvr>
                                      <p:to x="100000" y="60000"/>
                                    </p:animScale>
                                    <p:animScale>
                                      <p:cBhvr>
                                        <p:cTn id="68" dur="166" decel="50000">
                                          <p:stCondLst>
                                            <p:cond delay="676"/>
                                          </p:stCondLst>
                                        </p:cTn>
                                        <p:tgtEl>
                                          <p:spTgt spid="3">
                                            <p:txEl>
                                              <p:pRg st="3" end="3"/>
                                            </p:txEl>
                                          </p:spTgt>
                                        </p:tgtEl>
                                      </p:cBhvr>
                                      <p:to x="100000" y="100000"/>
                                    </p:animScale>
                                    <p:animScale>
                                      <p:cBhvr>
                                        <p:cTn id="69" dur="26">
                                          <p:stCondLst>
                                            <p:cond delay="1312"/>
                                          </p:stCondLst>
                                        </p:cTn>
                                        <p:tgtEl>
                                          <p:spTgt spid="3">
                                            <p:txEl>
                                              <p:pRg st="3" end="3"/>
                                            </p:txEl>
                                          </p:spTgt>
                                        </p:tgtEl>
                                      </p:cBhvr>
                                      <p:to x="100000" y="80000"/>
                                    </p:animScale>
                                    <p:animScale>
                                      <p:cBhvr>
                                        <p:cTn id="70" dur="166" decel="50000">
                                          <p:stCondLst>
                                            <p:cond delay="1338"/>
                                          </p:stCondLst>
                                        </p:cTn>
                                        <p:tgtEl>
                                          <p:spTgt spid="3">
                                            <p:txEl>
                                              <p:pRg st="3" end="3"/>
                                            </p:txEl>
                                          </p:spTgt>
                                        </p:tgtEl>
                                      </p:cBhvr>
                                      <p:to x="100000" y="100000"/>
                                    </p:animScale>
                                    <p:animScale>
                                      <p:cBhvr>
                                        <p:cTn id="71" dur="26">
                                          <p:stCondLst>
                                            <p:cond delay="1642"/>
                                          </p:stCondLst>
                                        </p:cTn>
                                        <p:tgtEl>
                                          <p:spTgt spid="3">
                                            <p:txEl>
                                              <p:pRg st="3" end="3"/>
                                            </p:txEl>
                                          </p:spTgt>
                                        </p:tgtEl>
                                      </p:cBhvr>
                                      <p:to x="100000" y="90000"/>
                                    </p:animScale>
                                    <p:animScale>
                                      <p:cBhvr>
                                        <p:cTn id="72" dur="166" decel="50000">
                                          <p:stCondLst>
                                            <p:cond delay="1668"/>
                                          </p:stCondLst>
                                        </p:cTn>
                                        <p:tgtEl>
                                          <p:spTgt spid="3">
                                            <p:txEl>
                                              <p:pRg st="3" end="3"/>
                                            </p:txEl>
                                          </p:spTgt>
                                        </p:tgtEl>
                                      </p:cBhvr>
                                      <p:to x="100000" y="100000"/>
                                    </p:animScale>
                                    <p:animScale>
                                      <p:cBhvr>
                                        <p:cTn id="73" dur="26">
                                          <p:stCondLst>
                                            <p:cond delay="1808"/>
                                          </p:stCondLst>
                                        </p:cTn>
                                        <p:tgtEl>
                                          <p:spTgt spid="3">
                                            <p:txEl>
                                              <p:pRg st="3" end="3"/>
                                            </p:txEl>
                                          </p:spTgt>
                                        </p:tgtEl>
                                      </p:cBhvr>
                                      <p:to x="100000" y="95000"/>
                                    </p:animScale>
                                    <p:animScale>
                                      <p:cBhvr>
                                        <p:cTn id="74" dur="166" decel="50000">
                                          <p:stCondLst>
                                            <p:cond delay="1834"/>
                                          </p:stCondLst>
                                        </p:cTn>
                                        <p:tgtEl>
                                          <p:spTgt spid="3">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45012" y="1794489"/>
            <a:ext cx="9098988" cy="4525963"/>
          </a:xfrm>
        </p:spPr>
        <p:txBody>
          <a:bodyPr/>
          <a:lstStyle/>
          <a:p>
            <a:pPr marL="0" indent="0">
              <a:buNone/>
            </a:pPr>
            <a:r>
              <a:rPr lang="en-GB" dirty="0" smtClean="0"/>
              <a:t>Both usually used in </a:t>
            </a:r>
            <a:r>
              <a:rPr lang="en-GB" u="sng" dirty="0" smtClean="0"/>
              <a:t>conjunction</a:t>
            </a:r>
            <a:r>
              <a:rPr lang="en-GB" dirty="0" smtClean="0"/>
              <a:t> with antipsychotics.</a:t>
            </a:r>
            <a:endParaRPr lang="en-GB" dirty="0"/>
          </a:p>
        </p:txBody>
      </p:sp>
      <p:sp>
        <p:nvSpPr>
          <p:cNvPr id="4" name="TextBox 3"/>
          <p:cNvSpPr txBox="1"/>
          <p:nvPr/>
        </p:nvSpPr>
        <p:spPr>
          <a:xfrm>
            <a:off x="-15877" y="5934670"/>
            <a:ext cx="9144000" cy="923330"/>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REVISE everything we have learnt on the ‘schizophrenia’ topic.</a:t>
            </a:r>
          </a:p>
          <a:p>
            <a:pPr>
              <a:defRPr/>
            </a:pPr>
            <a:r>
              <a:rPr lang="en-GB" kern="0" dirty="0">
                <a:solidFill>
                  <a:srgbClr val="FFFFFF"/>
                </a:solidFill>
                <a:latin typeface="Comic Sans MS"/>
              </a:rPr>
              <a:t>To ensure you UNDERSTAND all key words, theories and research from the topic.</a:t>
            </a:r>
          </a:p>
        </p:txBody>
      </p:sp>
      <p:sp>
        <p:nvSpPr>
          <p:cNvPr id="5" name="Title 1"/>
          <p:cNvSpPr txBox="1">
            <a:spLocks/>
          </p:cNvSpPr>
          <p:nvPr/>
        </p:nvSpPr>
        <p:spPr>
          <a:xfrm>
            <a:off x="11832" y="2636912"/>
            <a:ext cx="9098988" cy="692696"/>
          </a:xfrm>
          <a:prstGeom prst="rect">
            <a:avLst/>
          </a:prstGeom>
          <a:solidFill>
            <a:schemeClr val="bg1"/>
          </a:solidFill>
          <a:ln w="28575">
            <a:solidFill>
              <a:schemeClr val="tx1"/>
            </a:solid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dirty="0" smtClean="0">
                <a:solidFill>
                  <a:prstClr val="black"/>
                </a:solidFill>
                <a:latin typeface="Comic Sans MS" panose="030F0702030302020204" pitchFamily="66" charset="0"/>
              </a:rPr>
              <a:t>Psychological </a:t>
            </a:r>
            <a:r>
              <a:rPr lang="en-GB" sz="3600" b="1" dirty="0" smtClean="0">
                <a:solidFill>
                  <a:prstClr val="black"/>
                </a:solidFill>
                <a:latin typeface="Comic Sans MS" panose="030F0702030302020204" pitchFamily="66" charset="0"/>
              </a:rPr>
              <a:t>therapies</a:t>
            </a:r>
            <a:r>
              <a:rPr lang="en-GB" sz="3600" dirty="0" smtClean="0">
                <a:solidFill>
                  <a:prstClr val="black"/>
                </a:solidFill>
                <a:latin typeface="Comic Sans MS" panose="030F0702030302020204" pitchFamily="66" charset="0"/>
              </a:rPr>
              <a:t> for SZ</a:t>
            </a:r>
            <a:endParaRPr lang="en-GB" sz="3600" dirty="0">
              <a:solidFill>
                <a:prstClr val="black"/>
              </a:solidFill>
              <a:latin typeface="Comic Sans MS" panose="030F0702030302020204" pitchFamily="66" charset="0"/>
            </a:endParaRPr>
          </a:p>
        </p:txBody>
      </p:sp>
      <p:sp>
        <p:nvSpPr>
          <p:cNvPr id="6" name="Oval 5"/>
          <p:cNvSpPr/>
          <p:nvPr/>
        </p:nvSpPr>
        <p:spPr>
          <a:xfrm>
            <a:off x="1691680" y="260648"/>
            <a:ext cx="5472608" cy="144016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GB" sz="2400" b="1" dirty="0" smtClean="0">
                <a:latin typeface="Comic Sans MS" panose="030F0702030302020204" pitchFamily="66" charset="0"/>
              </a:rPr>
              <a:t>Family intervention therapy</a:t>
            </a:r>
            <a:endParaRPr lang="en-GB" sz="2400" b="1" dirty="0">
              <a:latin typeface="Comic Sans MS" panose="030F0702030302020204" pitchFamily="66" charset="0"/>
            </a:endParaRPr>
          </a:p>
        </p:txBody>
      </p:sp>
      <p:sp>
        <p:nvSpPr>
          <p:cNvPr id="7" name="Oval 6"/>
          <p:cNvSpPr/>
          <p:nvPr/>
        </p:nvSpPr>
        <p:spPr>
          <a:xfrm>
            <a:off x="1691680" y="3789040"/>
            <a:ext cx="5472608" cy="1440160"/>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2400" b="1" dirty="0" smtClean="0">
                <a:latin typeface="Comic Sans MS" panose="030F0702030302020204" pitchFamily="66" charset="0"/>
              </a:rPr>
              <a:t>CBT and MBCT</a:t>
            </a:r>
            <a:endParaRPr lang="en-GB" sz="2400" b="1" dirty="0">
              <a:latin typeface="Comic Sans MS" panose="030F0702030302020204" pitchFamily="66" charset="0"/>
            </a:endParaRPr>
          </a:p>
        </p:txBody>
      </p:sp>
    </p:spTree>
    <p:extLst>
      <p:ext uri="{BB962C8B-B14F-4D97-AF65-F5344CB8AC3E}">
        <p14:creationId xmlns:p14="http://schemas.microsoft.com/office/powerpoint/2010/main" val="266708100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877" y="5934670"/>
            <a:ext cx="9144000" cy="923330"/>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REVISE everything we have learnt on the ‘schizophrenia’ topic.</a:t>
            </a:r>
          </a:p>
          <a:p>
            <a:pPr>
              <a:defRPr/>
            </a:pPr>
            <a:r>
              <a:rPr lang="en-GB" kern="0" dirty="0">
                <a:solidFill>
                  <a:srgbClr val="FFFFFF"/>
                </a:solidFill>
                <a:latin typeface="Comic Sans MS"/>
              </a:rPr>
              <a:t>To ensure you UNDERSTAND all key words, theories and research from the topic.</a:t>
            </a:r>
          </a:p>
        </p:txBody>
      </p:sp>
      <p:sp>
        <p:nvSpPr>
          <p:cNvPr id="6" name="Title 1"/>
          <p:cNvSpPr txBox="1">
            <a:spLocks/>
          </p:cNvSpPr>
          <p:nvPr/>
        </p:nvSpPr>
        <p:spPr>
          <a:xfrm>
            <a:off x="0" y="0"/>
            <a:ext cx="9098988" cy="476672"/>
          </a:xfrm>
          <a:prstGeom prst="rect">
            <a:avLst/>
          </a:prstGeom>
          <a:solidFill>
            <a:schemeClr val="bg1"/>
          </a:solidFill>
          <a:ln w="28575">
            <a:solidFill>
              <a:schemeClr val="tx1"/>
            </a:solidFill>
          </a:ln>
        </p:spPr>
        <p:txBody>
          <a:bodyPr vert="horz" lIns="91440" tIns="45720" rIns="91440" bIns="45720" rtlCol="0" anchor="ctr">
            <a:normAutofit fontScale="8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3600" dirty="0" smtClean="0">
                <a:solidFill>
                  <a:prstClr val="black"/>
                </a:solidFill>
                <a:latin typeface="Comic Sans MS" panose="030F0702030302020204" pitchFamily="66" charset="0"/>
              </a:rPr>
              <a:t>Psychological </a:t>
            </a:r>
            <a:r>
              <a:rPr lang="en-GB" sz="3600" b="1" dirty="0" smtClean="0">
                <a:solidFill>
                  <a:prstClr val="black"/>
                </a:solidFill>
                <a:latin typeface="Comic Sans MS" panose="030F0702030302020204" pitchFamily="66" charset="0"/>
              </a:rPr>
              <a:t>therapies</a:t>
            </a:r>
            <a:r>
              <a:rPr lang="en-GB" sz="3600" dirty="0" smtClean="0">
                <a:solidFill>
                  <a:prstClr val="black"/>
                </a:solidFill>
                <a:latin typeface="Comic Sans MS" panose="030F0702030302020204" pitchFamily="66" charset="0"/>
              </a:rPr>
              <a:t> for SZ</a:t>
            </a:r>
            <a:endParaRPr lang="en-GB" sz="3600" dirty="0">
              <a:solidFill>
                <a:prstClr val="black"/>
              </a:solidFill>
              <a:latin typeface="Comic Sans MS" panose="030F0702030302020204" pitchFamily="66" charset="0"/>
            </a:endParaRPr>
          </a:p>
        </p:txBody>
      </p:sp>
      <p:sp>
        <p:nvSpPr>
          <p:cNvPr id="7" name="Rectangle 6"/>
          <p:cNvSpPr/>
          <p:nvPr/>
        </p:nvSpPr>
        <p:spPr>
          <a:xfrm>
            <a:off x="179512" y="620688"/>
            <a:ext cx="5688632" cy="5040560"/>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u="sng" dirty="0" smtClean="0">
                <a:solidFill>
                  <a:schemeClr val="tx1"/>
                </a:solidFill>
                <a:latin typeface="Comic Sans MS" panose="030F0702030302020204" pitchFamily="66" charset="0"/>
              </a:rPr>
              <a:t>Family intervention therapy</a:t>
            </a:r>
          </a:p>
          <a:p>
            <a:pPr algn="ctr"/>
            <a:r>
              <a:rPr lang="en-GB" sz="2000" dirty="0" smtClean="0">
                <a:solidFill>
                  <a:schemeClr val="tx1"/>
                </a:solidFill>
                <a:latin typeface="Comic Sans MS" panose="030F0702030302020204" pitchFamily="66" charset="0"/>
              </a:rPr>
              <a:t>Aims to reduce EE in the family (and thus relapse) by educating family members about disorder, how to manage it etc. and improving communication styles and discussing problems between family members and the patient.</a:t>
            </a:r>
          </a:p>
          <a:p>
            <a:pPr algn="ctr"/>
            <a:r>
              <a:rPr lang="en-GB" sz="2000" i="1" u="sng" dirty="0" smtClean="0">
                <a:solidFill>
                  <a:schemeClr val="tx1"/>
                </a:solidFill>
                <a:latin typeface="Comic Sans MS" panose="030F0702030302020204" pitchFamily="66" charset="0"/>
              </a:rPr>
              <a:t>Effective?</a:t>
            </a:r>
          </a:p>
          <a:p>
            <a:pPr algn="ctr"/>
            <a:r>
              <a:rPr lang="en-GB" sz="2000" dirty="0" smtClean="0">
                <a:solidFill>
                  <a:schemeClr val="tx1"/>
                </a:solidFill>
                <a:latin typeface="Comic Sans MS" panose="030F0702030302020204" pitchFamily="66" charset="0"/>
              </a:rPr>
              <a:t>+ </a:t>
            </a:r>
            <a:r>
              <a:rPr lang="en-GB" sz="2000" dirty="0" err="1" smtClean="0">
                <a:solidFill>
                  <a:schemeClr val="tx1"/>
                </a:solidFill>
                <a:latin typeface="Comic Sans MS" panose="030F0702030302020204" pitchFamily="66" charset="0"/>
              </a:rPr>
              <a:t>Pharoah</a:t>
            </a:r>
            <a:r>
              <a:rPr lang="en-GB" sz="2000" dirty="0" smtClean="0">
                <a:solidFill>
                  <a:schemeClr val="tx1"/>
                </a:solidFill>
                <a:latin typeface="Comic Sans MS" panose="030F0702030302020204" pitchFamily="66" charset="0"/>
              </a:rPr>
              <a:t> et al (2003) meta-analysis found significant reductions in relapse rates in patients who had undergone the therapy.</a:t>
            </a:r>
          </a:p>
          <a:p>
            <a:pPr algn="ctr"/>
            <a:r>
              <a:rPr lang="en-GB" sz="2000" i="1" u="sng" dirty="0" smtClean="0">
                <a:solidFill>
                  <a:schemeClr val="tx1"/>
                </a:solidFill>
                <a:latin typeface="Comic Sans MS" panose="030F0702030302020204" pitchFamily="66" charset="0"/>
              </a:rPr>
              <a:t>Appropriate?</a:t>
            </a:r>
          </a:p>
          <a:p>
            <a:pPr algn="ctr"/>
            <a:r>
              <a:rPr lang="en-GB" sz="2000" dirty="0" smtClean="0">
                <a:solidFill>
                  <a:schemeClr val="tx1"/>
                </a:solidFill>
                <a:latin typeface="Comic Sans MS" panose="030F0702030302020204" pitchFamily="66" charset="0"/>
              </a:rPr>
              <a:t>+ Can educate families and patients about the disorder and thus increase drug taking compliance rates.</a:t>
            </a:r>
          </a:p>
          <a:p>
            <a:pPr algn="ctr"/>
            <a:r>
              <a:rPr lang="en-GB" sz="2000" dirty="0" smtClean="0">
                <a:solidFill>
                  <a:schemeClr val="tx1"/>
                </a:solidFill>
                <a:latin typeface="Comic Sans MS" panose="030F0702030302020204" pitchFamily="66" charset="0"/>
              </a:rPr>
              <a:t>- Not useful for patients with families unwilling to help.</a:t>
            </a: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82508">
            <a:off x="5746738" y="1196752"/>
            <a:ext cx="3381385" cy="2414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rot="21195810">
            <a:off x="6575395" y="3501008"/>
            <a:ext cx="1724070" cy="20040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4612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fade">
                                      <p:cBhvr>
                                        <p:cTn id="7" dur="1000"/>
                                        <p:tgtEl>
                                          <p:spTgt spid="7">
                                            <p:bg/>
                                          </p:spTgt>
                                        </p:tgtEl>
                                      </p:cBhvr>
                                    </p:animEffect>
                                    <p:anim calcmode="lin" valueType="num">
                                      <p:cBhvr>
                                        <p:cTn id="8" dur="1000" fill="hold"/>
                                        <p:tgtEl>
                                          <p:spTgt spid="7">
                                            <p:bg/>
                                          </p:spTgt>
                                        </p:tgtEl>
                                        <p:attrNameLst>
                                          <p:attrName>ppt_x</p:attrName>
                                        </p:attrNameLst>
                                      </p:cBhvr>
                                      <p:tavLst>
                                        <p:tav tm="0">
                                          <p:val>
                                            <p:strVal val="#ppt_x"/>
                                          </p:val>
                                        </p:tav>
                                        <p:tav tm="100000">
                                          <p:val>
                                            <p:strVal val="#ppt_x"/>
                                          </p:val>
                                        </p:tav>
                                      </p:tavLst>
                                    </p:anim>
                                    <p:anim calcmode="lin" valueType="num">
                                      <p:cBhvr>
                                        <p:cTn id="9" dur="1000" fill="hold"/>
                                        <p:tgtEl>
                                          <p:spTgt spid="7">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1000"/>
                                        <p:tgtEl>
                                          <p:spTgt spid="7">
                                            <p:txEl>
                                              <p:pRg st="0" end="0"/>
                                            </p:txEl>
                                          </p:spTgt>
                                        </p:tgtEl>
                                      </p:cBhvr>
                                    </p:animEffect>
                                    <p:anim calcmode="lin" valueType="num">
                                      <p:cBhvr>
                                        <p:cTn id="15"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xEl>
                                              <p:pRg st="1" end="1"/>
                                            </p:txEl>
                                          </p:spTgt>
                                        </p:tgtEl>
                                        <p:attrNameLst>
                                          <p:attrName>style.visibility</p:attrName>
                                        </p:attrNameLst>
                                      </p:cBhvr>
                                      <p:to>
                                        <p:strVal val="visible"/>
                                      </p:to>
                                    </p:set>
                                    <p:animEffect transition="in" filter="fade">
                                      <p:cBhvr>
                                        <p:cTn id="21" dur="1000"/>
                                        <p:tgtEl>
                                          <p:spTgt spid="7">
                                            <p:txEl>
                                              <p:pRg st="1" end="1"/>
                                            </p:txEl>
                                          </p:spTgt>
                                        </p:tgtEl>
                                      </p:cBhvr>
                                    </p:animEffect>
                                    <p:anim calcmode="lin" valueType="num">
                                      <p:cBhvr>
                                        <p:cTn id="22"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xEl>
                                              <p:pRg st="2" end="2"/>
                                            </p:txEl>
                                          </p:spTgt>
                                        </p:tgtEl>
                                        <p:attrNameLst>
                                          <p:attrName>style.visibility</p:attrName>
                                        </p:attrNameLst>
                                      </p:cBhvr>
                                      <p:to>
                                        <p:strVal val="visible"/>
                                      </p:to>
                                    </p:set>
                                    <p:animEffect transition="in" filter="fade">
                                      <p:cBhvr>
                                        <p:cTn id="28" dur="1000"/>
                                        <p:tgtEl>
                                          <p:spTgt spid="7">
                                            <p:txEl>
                                              <p:pRg st="2" end="2"/>
                                            </p:txEl>
                                          </p:spTgt>
                                        </p:tgtEl>
                                      </p:cBhvr>
                                    </p:animEffect>
                                    <p:anim calcmode="lin" valueType="num">
                                      <p:cBhvr>
                                        <p:cTn id="29"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
                                            <p:txEl>
                                              <p:pRg st="3" end="3"/>
                                            </p:txEl>
                                          </p:spTgt>
                                        </p:tgtEl>
                                        <p:attrNameLst>
                                          <p:attrName>style.visibility</p:attrName>
                                        </p:attrNameLst>
                                      </p:cBhvr>
                                      <p:to>
                                        <p:strVal val="visible"/>
                                      </p:to>
                                    </p:set>
                                    <p:animEffect transition="in" filter="fade">
                                      <p:cBhvr>
                                        <p:cTn id="35" dur="1000"/>
                                        <p:tgtEl>
                                          <p:spTgt spid="7">
                                            <p:txEl>
                                              <p:pRg st="3" end="3"/>
                                            </p:txEl>
                                          </p:spTgt>
                                        </p:tgtEl>
                                      </p:cBhvr>
                                    </p:animEffect>
                                    <p:anim calcmode="lin" valueType="num">
                                      <p:cBhvr>
                                        <p:cTn id="36"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7">
                                            <p:txEl>
                                              <p:pRg st="4" end="4"/>
                                            </p:txEl>
                                          </p:spTgt>
                                        </p:tgtEl>
                                        <p:attrNameLst>
                                          <p:attrName>style.visibility</p:attrName>
                                        </p:attrNameLst>
                                      </p:cBhvr>
                                      <p:to>
                                        <p:strVal val="visible"/>
                                      </p:to>
                                    </p:set>
                                    <p:animEffect transition="in" filter="fade">
                                      <p:cBhvr>
                                        <p:cTn id="42" dur="1000"/>
                                        <p:tgtEl>
                                          <p:spTgt spid="7">
                                            <p:txEl>
                                              <p:pRg st="4" end="4"/>
                                            </p:txEl>
                                          </p:spTgt>
                                        </p:tgtEl>
                                      </p:cBhvr>
                                    </p:animEffect>
                                    <p:anim calcmode="lin" valueType="num">
                                      <p:cBhvr>
                                        <p:cTn id="43" dur="1000" fill="hold"/>
                                        <p:tgtEl>
                                          <p:spTgt spid="7">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7">
                                            <p:txEl>
                                              <p:pRg st="5" end="5"/>
                                            </p:txEl>
                                          </p:spTgt>
                                        </p:tgtEl>
                                        <p:attrNameLst>
                                          <p:attrName>style.visibility</p:attrName>
                                        </p:attrNameLst>
                                      </p:cBhvr>
                                      <p:to>
                                        <p:strVal val="visible"/>
                                      </p:to>
                                    </p:set>
                                    <p:animEffect transition="in" filter="fade">
                                      <p:cBhvr>
                                        <p:cTn id="49" dur="1000"/>
                                        <p:tgtEl>
                                          <p:spTgt spid="7">
                                            <p:txEl>
                                              <p:pRg st="5" end="5"/>
                                            </p:txEl>
                                          </p:spTgt>
                                        </p:tgtEl>
                                      </p:cBhvr>
                                    </p:animEffect>
                                    <p:anim calcmode="lin" valueType="num">
                                      <p:cBhvr>
                                        <p:cTn id="50" dur="1000" fill="hold"/>
                                        <p:tgtEl>
                                          <p:spTgt spid="7">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7">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7">
                                            <p:txEl>
                                              <p:pRg st="6" end="6"/>
                                            </p:txEl>
                                          </p:spTgt>
                                        </p:tgtEl>
                                        <p:attrNameLst>
                                          <p:attrName>style.visibility</p:attrName>
                                        </p:attrNameLst>
                                      </p:cBhvr>
                                      <p:to>
                                        <p:strVal val="visible"/>
                                      </p:to>
                                    </p:set>
                                    <p:animEffect transition="in" filter="fade">
                                      <p:cBhvr>
                                        <p:cTn id="56" dur="1000"/>
                                        <p:tgtEl>
                                          <p:spTgt spid="7">
                                            <p:txEl>
                                              <p:pRg st="6" end="6"/>
                                            </p:txEl>
                                          </p:spTgt>
                                        </p:tgtEl>
                                      </p:cBhvr>
                                    </p:animEffect>
                                    <p:anim calcmode="lin" valueType="num">
                                      <p:cBhvr>
                                        <p:cTn id="57" dur="1000" fill="hold"/>
                                        <p:tgtEl>
                                          <p:spTgt spid="7">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7">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877" y="2059536"/>
            <a:ext cx="9128123" cy="3734730"/>
          </a:xfrm>
        </p:spPr>
        <p:txBody>
          <a:bodyPr>
            <a:normAutofit fontScale="70000" lnSpcReduction="20000"/>
          </a:bodyPr>
          <a:lstStyle/>
          <a:p>
            <a:pPr marL="0" indent="0">
              <a:buNone/>
            </a:pPr>
            <a:r>
              <a:rPr lang="en-GB" sz="4000" b="1" i="1" u="sng" dirty="0" smtClean="0"/>
              <a:t>Effective?</a:t>
            </a:r>
          </a:p>
          <a:p>
            <a:pPr marL="0" indent="0">
              <a:buNone/>
            </a:pPr>
            <a:r>
              <a:rPr lang="en-GB" sz="2900" b="1" dirty="0" smtClean="0"/>
              <a:t>+ </a:t>
            </a:r>
            <a:r>
              <a:rPr lang="en-GB" dirty="0" smtClean="0"/>
              <a:t>Several </a:t>
            </a:r>
            <a:r>
              <a:rPr lang="en-GB" b="1" dirty="0" smtClean="0"/>
              <a:t>empirical studies </a:t>
            </a:r>
            <a:r>
              <a:rPr lang="en-GB" dirty="0"/>
              <a:t>have demonstrated the effectiveness of </a:t>
            </a:r>
            <a:r>
              <a:rPr lang="en-GB" dirty="0" smtClean="0"/>
              <a:t>CBT, </a:t>
            </a:r>
            <a:r>
              <a:rPr lang="en-GB" dirty="0"/>
              <a:t>especially with drug resistant patients. </a:t>
            </a:r>
            <a:r>
              <a:rPr lang="en-GB" dirty="0" smtClean="0"/>
              <a:t>e.g</a:t>
            </a:r>
            <a:r>
              <a:rPr lang="en-GB" dirty="0"/>
              <a:t>. </a:t>
            </a:r>
            <a:r>
              <a:rPr lang="en-GB" b="1" dirty="0"/>
              <a:t>Gould et al. (2001) </a:t>
            </a:r>
            <a:r>
              <a:rPr lang="en-GB" dirty="0"/>
              <a:t>meta-analysis found significant decrease in the positive symptoms of schizophrenia post-treatment. </a:t>
            </a:r>
            <a:r>
              <a:rPr lang="en-GB" dirty="0" smtClean="0"/>
              <a:t>(However</a:t>
            </a:r>
            <a:r>
              <a:rPr lang="en-GB" dirty="0"/>
              <a:t>, </a:t>
            </a:r>
            <a:r>
              <a:rPr lang="en-GB" dirty="0" smtClean="0"/>
              <a:t>patients in all 7 meta studies on antipsychotics at the same time, might influence the effectiveness of the </a:t>
            </a:r>
            <a:r>
              <a:rPr lang="en-GB" dirty="0"/>
              <a:t>CBT). </a:t>
            </a:r>
            <a:r>
              <a:rPr lang="en-GB" b="1" dirty="0" err="1"/>
              <a:t>Garety</a:t>
            </a:r>
            <a:r>
              <a:rPr lang="en-GB" b="1" dirty="0"/>
              <a:t> (1997) </a:t>
            </a:r>
            <a:r>
              <a:rPr lang="en-GB" dirty="0"/>
              <a:t>significant improvements in 60 drug resistant patients when CBT was combined with drugs.</a:t>
            </a:r>
            <a:endParaRPr lang="en-GB" dirty="0" smtClean="0"/>
          </a:p>
          <a:p>
            <a:pPr marL="0" indent="0">
              <a:buNone/>
            </a:pPr>
            <a:r>
              <a:rPr lang="en-GB" b="1" dirty="0" smtClean="0"/>
              <a:t>+</a:t>
            </a:r>
            <a:r>
              <a:rPr lang="en-GB" dirty="0" smtClean="0"/>
              <a:t> </a:t>
            </a:r>
            <a:r>
              <a:rPr lang="en-GB" b="1" dirty="0"/>
              <a:t>Drury et al (1996) </a:t>
            </a:r>
            <a:r>
              <a:rPr lang="en-GB" dirty="0"/>
              <a:t>faster reduction in positive symptoms for patients receiving CBT than those on a social </a:t>
            </a:r>
            <a:r>
              <a:rPr lang="en-GB" dirty="0" smtClean="0"/>
              <a:t>treatments</a:t>
            </a:r>
          </a:p>
          <a:p>
            <a:pPr marL="0" indent="0">
              <a:buNone/>
            </a:pPr>
            <a:r>
              <a:rPr lang="en-GB" b="1" dirty="0" smtClean="0"/>
              <a:t>+</a:t>
            </a:r>
            <a:r>
              <a:rPr lang="en-GB" dirty="0" smtClean="0"/>
              <a:t>  CBT has lower </a:t>
            </a:r>
            <a:r>
              <a:rPr lang="en-GB" dirty="0"/>
              <a:t>drop-out rates and greater patient </a:t>
            </a:r>
            <a:r>
              <a:rPr lang="en-GB" dirty="0" smtClean="0"/>
              <a:t>satisfaction than other forms of therapy </a:t>
            </a:r>
            <a:r>
              <a:rPr lang="en-GB" b="1" dirty="0" smtClean="0"/>
              <a:t>(</a:t>
            </a:r>
            <a:r>
              <a:rPr lang="en-GB" b="1" dirty="0" err="1" smtClean="0"/>
              <a:t>Kuipers</a:t>
            </a:r>
            <a:r>
              <a:rPr lang="en-GB" b="1" dirty="0" smtClean="0"/>
              <a:t> </a:t>
            </a:r>
            <a:r>
              <a:rPr lang="en-GB" b="1" dirty="0"/>
              <a:t>et al. 1997).</a:t>
            </a:r>
          </a:p>
          <a:p>
            <a:pPr marL="0" indent="0">
              <a:buNone/>
            </a:pPr>
            <a:endParaRPr lang="en-GB" dirty="0"/>
          </a:p>
          <a:p>
            <a:pPr marL="0" indent="0">
              <a:buNone/>
            </a:pPr>
            <a:endParaRPr lang="en-GB" dirty="0"/>
          </a:p>
        </p:txBody>
      </p:sp>
      <p:sp>
        <p:nvSpPr>
          <p:cNvPr id="5" name="TextBox 4"/>
          <p:cNvSpPr txBox="1"/>
          <p:nvPr/>
        </p:nvSpPr>
        <p:spPr>
          <a:xfrm>
            <a:off x="-15877" y="5939595"/>
            <a:ext cx="9144000" cy="923330"/>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REVISE everything we have learnt on the ‘schizophrenia’ topic.</a:t>
            </a:r>
          </a:p>
          <a:p>
            <a:pPr>
              <a:defRPr/>
            </a:pPr>
            <a:r>
              <a:rPr lang="en-GB" kern="0" dirty="0">
                <a:solidFill>
                  <a:srgbClr val="FFFFFF"/>
                </a:solidFill>
                <a:latin typeface="Comic Sans MS"/>
              </a:rPr>
              <a:t>To ensure you UNDERSTAND all key words, theories and research from the topic.</a:t>
            </a:r>
          </a:p>
        </p:txBody>
      </p:sp>
      <p:sp>
        <p:nvSpPr>
          <p:cNvPr id="4" name="Oval 3"/>
          <p:cNvSpPr/>
          <p:nvPr/>
        </p:nvSpPr>
        <p:spPr>
          <a:xfrm rot="20568155">
            <a:off x="40618" y="233214"/>
            <a:ext cx="1512168" cy="93610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GB" sz="4400" b="1" dirty="0" smtClean="0"/>
              <a:t>CBT</a:t>
            </a:r>
            <a:endParaRPr lang="en-GB" b="1" dirty="0"/>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84399" y="30592"/>
            <a:ext cx="2309896" cy="2233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1475656" y="28211"/>
            <a:ext cx="6408712" cy="2031325"/>
          </a:xfrm>
          <a:prstGeom prst="rect">
            <a:avLst/>
          </a:prstGeom>
        </p:spPr>
        <p:txBody>
          <a:bodyPr wrap="square">
            <a:spAutoFit/>
          </a:bodyPr>
          <a:lstStyle/>
          <a:p>
            <a:r>
              <a:rPr lang="en-GB" b="1" dirty="0">
                <a:latin typeface="Comic Sans MS" panose="030F0702030302020204" pitchFamily="66" charset="0"/>
              </a:rPr>
              <a:t>CBT </a:t>
            </a:r>
            <a:r>
              <a:rPr lang="en-GB" b="1" dirty="0" smtClean="0">
                <a:latin typeface="Comic Sans MS" panose="030F0702030302020204" pitchFamily="66" charset="0"/>
              </a:rPr>
              <a:t>adjusts </a:t>
            </a:r>
            <a:r>
              <a:rPr lang="en-GB" b="1" dirty="0">
                <a:latin typeface="Comic Sans MS" panose="030F0702030302020204" pitchFamily="66" charset="0"/>
              </a:rPr>
              <a:t>faulty thinking patterns and </a:t>
            </a:r>
            <a:r>
              <a:rPr lang="en-GB" b="1" dirty="0" smtClean="0">
                <a:latin typeface="Comic Sans MS" panose="030F0702030302020204" pitchFamily="66" charset="0"/>
              </a:rPr>
              <a:t>beliefs.</a:t>
            </a:r>
            <a:endParaRPr lang="en-GB" b="1" dirty="0">
              <a:latin typeface="Comic Sans MS" panose="030F0702030302020204" pitchFamily="66" charset="0"/>
            </a:endParaRPr>
          </a:p>
          <a:p>
            <a:r>
              <a:rPr lang="en-GB" dirty="0">
                <a:latin typeface="Comic Sans MS" panose="030F0702030302020204" pitchFamily="66" charset="0"/>
              </a:rPr>
              <a:t>Taught to:</a:t>
            </a:r>
          </a:p>
          <a:p>
            <a:pPr marL="285750" indent="-285750">
              <a:buFont typeface="Arial" panose="020B0604020202020204" pitchFamily="34" charset="0"/>
              <a:buChar char="•"/>
            </a:pPr>
            <a:r>
              <a:rPr lang="en-GB" dirty="0">
                <a:latin typeface="Comic Sans MS" panose="030F0702030302020204" pitchFamily="66" charset="0"/>
              </a:rPr>
              <a:t>Trace back origin of </a:t>
            </a:r>
            <a:r>
              <a:rPr lang="en-GB" dirty="0" smtClean="0">
                <a:latin typeface="Comic Sans MS" panose="030F0702030302020204" pitchFamily="66" charset="0"/>
              </a:rPr>
              <a:t>symptoms</a:t>
            </a:r>
          </a:p>
          <a:p>
            <a:pPr marL="285750" indent="-285750">
              <a:buFont typeface="Arial" panose="020B0604020202020204" pitchFamily="34" charset="0"/>
              <a:buChar char="•"/>
            </a:pPr>
            <a:r>
              <a:rPr lang="en-GB" dirty="0" smtClean="0">
                <a:latin typeface="Comic Sans MS" panose="030F0702030302020204" pitchFamily="66" charset="0"/>
              </a:rPr>
              <a:t>Evaluate </a:t>
            </a:r>
            <a:r>
              <a:rPr lang="en-GB" dirty="0">
                <a:latin typeface="Comic Sans MS" panose="030F0702030302020204" pitchFamily="66" charset="0"/>
              </a:rPr>
              <a:t>content of </a:t>
            </a:r>
            <a:r>
              <a:rPr lang="en-GB" dirty="0" smtClean="0">
                <a:latin typeface="Comic Sans MS" panose="030F0702030302020204" pitchFamily="66" charset="0"/>
              </a:rPr>
              <a:t>delusions</a:t>
            </a:r>
          </a:p>
          <a:p>
            <a:pPr marL="285750" indent="-285750">
              <a:buFont typeface="Arial" panose="020B0604020202020204" pitchFamily="34" charset="0"/>
              <a:buChar char="•"/>
            </a:pPr>
            <a:r>
              <a:rPr lang="en-GB" dirty="0" smtClean="0">
                <a:latin typeface="Comic Sans MS" panose="030F0702030302020204" pitchFamily="66" charset="0"/>
              </a:rPr>
              <a:t>Rationally test </a:t>
            </a:r>
            <a:r>
              <a:rPr lang="en-GB" dirty="0">
                <a:latin typeface="Comic Sans MS" panose="030F0702030302020204" pitchFamily="66" charset="0"/>
              </a:rPr>
              <a:t>validity of faulty beliefs</a:t>
            </a:r>
          </a:p>
          <a:p>
            <a:r>
              <a:rPr lang="en-GB" dirty="0" smtClean="0">
                <a:latin typeface="Comic Sans MS" panose="030F0702030302020204" pitchFamily="66" charset="0"/>
              </a:rPr>
              <a:t>Patients </a:t>
            </a:r>
            <a:r>
              <a:rPr lang="en-GB" dirty="0">
                <a:latin typeface="Comic Sans MS" panose="030F0702030302020204" pitchFamily="66" charset="0"/>
              </a:rPr>
              <a:t>encouraged to come up with their own alternatives to previously maladaptive </a:t>
            </a:r>
            <a:r>
              <a:rPr lang="en-GB" dirty="0" smtClean="0">
                <a:latin typeface="Comic Sans MS" panose="030F0702030302020204" pitchFamily="66" charset="0"/>
              </a:rPr>
              <a:t>beliefs.</a:t>
            </a:r>
            <a:endParaRPr lang="en-GB" dirty="0">
              <a:latin typeface="Comic Sans MS" panose="030F0702030302020204" pitchFamily="66" charset="0"/>
            </a:endParaRPr>
          </a:p>
        </p:txBody>
      </p:sp>
    </p:spTree>
    <p:extLst>
      <p:ext uri="{BB962C8B-B14F-4D97-AF65-F5344CB8AC3E}">
        <p14:creationId xmlns:p14="http://schemas.microsoft.com/office/powerpoint/2010/main" val="677550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80">
                                          <p:stCondLst>
                                            <p:cond delay="0"/>
                                          </p:stCondLst>
                                        </p:cTn>
                                        <p:tgtEl>
                                          <p:spTgt spid="8"/>
                                        </p:tgtEl>
                                      </p:cBhvr>
                                    </p:animEffect>
                                    <p:anim calcmode="lin" valueType="num">
                                      <p:cBhvr>
                                        <p:cTn id="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3" dur="26">
                                          <p:stCondLst>
                                            <p:cond delay="650"/>
                                          </p:stCondLst>
                                        </p:cTn>
                                        <p:tgtEl>
                                          <p:spTgt spid="8"/>
                                        </p:tgtEl>
                                      </p:cBhvr>
                                      <p:to x="100000" y="60000"/>
                                    </p:animScale>
                                    <p:animScale>
                                      <p:cBhvr>
                                        <p:cTn id="14" dur="166" decel="50000">
                                          <p:stCondLst>
                                            <p:cond delay="676"/>
                                          </p:stCondLst>
                                        </p:cTn>
                                        <p:tgtEl>
                                          <p:spTgt spid="8"/>
                                        </p:tgtEl>
                                      </p:cBhvr>
                                      <p:to x="100000" y="100000"/>
                                    </p:animScale>
                                    <p:animScale>
                                      <p:cBhvr>
                                        <p:cTn id="15" dur="26">
                                          <p:stCondLst>
                                            <p:cond delay="1312"/>
                                          </p:stCondLst>
                                        </p:cTn>
                                        <p:tgtEl>
                                          <p:spTgt spid="8"/>
                                        </p:tgtEl>
                                      </p:cBhvr>
                                      <p:to x="100000" y="80000"/>
                                    </p:animScale>
                                    <p:animScale>
                                      <p:cBhvr>
                                        <p:cTn id="16" dur="166" decel="50000">
                                          <p:stCondLst>
                                            <p:cond delay="1338"/>
                                          </p:stCondLst>
                                        </p:cTn>
                                        <p:tgtEl>
                                          <p:spTgt spid="8"/>
                                        </p:tgtEl>
                                      </p:cBhvr>
                                      <p:to x="100000" y="100000"/>
                                    </p:animScale>
                                    <p:animScale>
                                      <p:cBhvr>
                                        <p:cTn id="17" dur="26">
                                          <p:stCondLst>
                                            <p:cond delay="1642"/>
                                          </p:stCondLst>
                                        </p:cTn>
                                        <p:tgtEl>
                                          <p:spTgt spid="8"/>
                                        </p:tgtEl>
                                      </p:cBhvr>
                                      <p:to x="100000" y="90000"/>
                                    </p:animScale>
                                    <p:animScale>
                                      <p:cBhvr>
                                        <p:cTn id="18" dur="166" decel="50000">
                                          <p:stCondLst>
                                            <p:cond delay="1668"/>
                                          </p:stCondLst>
                                        </p:cTn>
                                        <p:tgtEl>
                                          <p:spTgt spid="8"/>
                                        </p:tgtEl>
                                      </p:cBhvr>
                                      <p:to x="100000" y="100000"/>
                                    </p:animScale>
                                    <p:animScale>
                                      <p:cBhvr>
                                        <p:cTn id="19" dur="26">
                                          <p:stCondLst>
                                            <p:cond delay="1808"/>
                                          </p:stCondLst>
                                        </p:cTn>
                                        <p:tgtEl>
                                          <p:spTgt spid="8"/>
                                        </p:tgtEl>
                                      </p:cBhvr>
                                      <p:to x="100000" y="95000"/>
                                    </p:animScale>
                                    <p:animScale>
                                      <p:cBhvr>
                                        <p:cTn id="20" dur="166" decel="50000">
                                          <p:stCondLst>
                                            <p:cond delay="1834"/>
                                          </p:stCondLst>
                                        </p:cTn>
                                        <p:tgtEl>
                                          <p:spTgt spid="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calcmode="lin" valueType="num">
                                      <p:cBhvr additive="base">
                                        <p:cTn id="2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 calcmode="lin" valueType="num">
                                      <p:cBhvr additive="base">
                                        <p:cTn id="3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anim calcmode="lin" valueType="num">
                                      <p:cBhvr additive="base">
                                        <p:cTn id="3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3" end="3"/>
                                            </p:txEl>
                                          </p:spTgt>
                                        </p:tgtEl>
                                        <p:attrNameLst>
                                          <p:attrName>style.visibility</p:attrName>
                                        </p:attrNameLst>
                                      </p:cBhvr>
                                      <p:to>
                                        <p:strVal val="visible"/>
                                      </p:to>
                                    </p:set>
                                    <p:anim calcmode="lin" valueType="num">
                                      <p:cBhvr additive="base">
                                        <p:cTn id="4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188640"/>
            <a:ext cx="8229600" cy="716373"/>
          </a:xfrm>
          <a:solidFill>
            <a:schemeClr val="bg1"/>
          </a:solidFill>
          <a:ln w="38100">
            <a:solidFill>
              <a:schemeClr val="tx1"/>
            </a:solidFill>
          </a:ln>
        </p:spPr>
        <p:txBody>
          <a:bodyPr>
            <a:normAutofit fontScale="90000"/>
          </a:bodyPr>
          <a:lstStyle/>
          <a:p>
            <a:r>
              <a:rPr lang="en-GB" dirty="0" smtClean="0">
                <a:latin typeface="Comic Sans MS" panose="030F0702030302020204" pitchFamily="66" charset="0"/>
              </a:rPr>
              <a:t>Evaluation (A02)</a:t>
            </a:r>
            <a:endParaRPr lang="en-GB" dirty="0">
              <a:latin typeface="Comic Sans MS" panose="030F0702030302020204" pitchFamily="66" charset="0"/>
            </a:endParaRPr>
          </a:p>
        </p:txBody>
      </p:sp>
      <p:sp>
        <p:nvSpPr>
          <p:cNvPr id="3" name="Content Placeholder 2"/>
          <p:cNvSpPr>
            <a:spLocks noGrp="1"/>
          </p:cNvSpPr>
          <p:nvPr>
            <p:ph idx="1"/>
          </p:nvPr>
        </p:nvSpPr>
        <p:spPr>
          <a:xfrm>
            <a:off x="441323" y="1052736"/>
            <a:ext cx="8229600" cy="4769647"/>
          </a:xfrm>
        </p:spPr>
        <p:txBody>
          <a:bodyPr>
            <a:normAutofit fontScale="85000" lnSpcReduction="10000"/>
          </a:bodyPr>
          <a:lstStyle/>
          <a:p>
            <a:pPr marL="0" indent="0">
              <a:buNone/>
            </a:pPr>
            <a:r>
              <a:rPr lang="en-GB" sz="3800" b="1" i="1" u="sng" dirty="0" smtClean="0">
                <a:latin typeface="Comic Sans MS" panose="030F0702030302020204" pitchFamily="66" charset="0"/>
              </a:rPr>
              <a:t>Appropriate?</a:t>
            </a:r>
          </a:p>
          <a:p>
            <a:pPr marL="0" indent="0">
              <a:buNone/>
            </a:pPr>
            <a:r>
              <a:rPr lang="en-GB" b="1" dirty="0" smtClean="0">
                <a:latin typeface="Comic Sans MS" panose="030F0702030302020204" pitchFamily="66" charset="0"/>
              </a:rPr>
              <a:t>+ </a:t>
            </a:r>
            <a:r>
              <a:rPr lang="en-GB" dirty="0" smtClean="0">
                <a:latin typeface="Comic Sans MS" panose="030F0702030302020204" pitchFamily="66" charset="0"/>
              </a:rPr>
              <a:t> </a:t>
            </a:r>
            <a:r>
              <a:rPr lang="en-GB" b="1" dirty="0" smtClean="0">
                <a:latin typeface="Comic Sans MS" panose="030F0702030302020204" pitchFamily="66" charset="0"/>
              </a:rPr>
              <a:t>Not </a:t>
            </a:r>
            <a:r>
              <a:rPr lang="en-GB" b="1" dirty="0">
                <a:latin typeface="Comic Sans MS" panose="030F0702030302020204" pitchFamily="66" charset="0"/>
              </a:rPr>
              <a:t>as ethically dubious </a:t>
            </a:r>
            <a:r>
              <a:rPr lang="en-GB" dirty="0">
                <a:latin typeface="Comic Sans MS" panose="030F0702030302020204" pitchFamily="66" charset="0"/>
              </a:rPr>
              <a:t>as other methods as it involves the active collaboration of the patient</a:t>
            </a:r>
          </a:p>
          <a:p>
            <a:pPr>
              <a:buFontTx/>
              <a:buChar char="-"/>
            </a:pPr>
            <a:r>
              <a:rPr lang="en-GB" b="1" dirty="0" smtClean="0">
                <a:latin typeface="Comic Sans MS" panose="030F0702030302020204" pitchFamily="66" charset="0"/>
              </a:rPr>
              <a:t>Financial constraints </a:t>
            </a:r>
            <a:r>
              <a:rPr lang="en-GB" dirty="0" smtClean="0">
                <a:latin typeface="Comic Sans MS" panose="030F0702030302020204" pitchFamily="66" charset="0"/>
              </a:rPr>
              <a:t>for those outside UK</a:t>
            </a:r>
          </a:p>
          <a:p>
            <a:pPr>
              <a:buFontTx/>
              <a:buChar char="-"/>
            </a:pPr>
            <a:r>
              <a:rPr lang="en-GB" b="1" dirty="0" smtClean="0">
                <a:latin typeface="Comic Sans MS" panose="030F0702030302020204" pitchFamily="66" charset="0"/>
              </a:rPr>
              <a:t>Can take time</a:t>
            </a:r>
            <a:r>
              <a:rPr lang="en-GB" dirty="0" smtClean="0">
                <a:latin typeface="Comic Sans MS" panose="030F0702030302020204" pitchFamily="66" charset="0"/>
              </a:rPr>
              <a:t> for treatment to work.</a:t>
            </a:r>
          </a:p>
          <a:p>
            <a:pPr>
              <a:buFontTx/>
              <a:buChar char="-"/>
            </a:pPr>
            <a:r>
              <a:rPr lang="en-GB" b="1" dirty="0" smtClean="0">
                <a:latin typeface="Comic Sans MS" panose="030F0702030302020204" pitchFamily="66" charset="0"/>
              </a:rPr>
              <a:t>Doesn’t </a:t>
            </a:r>
            <a:r>
              <a:rPr lang="en-GB" b="1" dirty="0">
                <a:latin typeface="Comic Sans MS" panose="030F0702030302020204" pitchFamily="66" charset="0"/>
              </a:rPr>
              <a:t>work for </a:t>
            </a:r>
            <a:r>
              <a:rPr lang="en-GB" dirty="0" smtClean="0">
                <a:latin typeface="Comic Sans MS" panose="030F0702030302020204" pitchFamily="66" charset="0"/>
                <a:hlinkClick r:id="rId2"/>
              </a:rPr>
              <a:t>everyone.</a:t>
            </a:r>
            <a:r>
              <a:rPr lang="en-GB" dirty="0" smtClean="0">
                <a:latin typeface="Comic Sans MS" panose="030F0702030302020204" pitchFamily="66" charset="0"/>
              </a:rPr>
              <a:t>  E.g. </a:t>
            </a:r>
            <a:r>
              <a:rPr lang="en-GB" dirty="0" err="1" smtClean="0">
                <a:latin typeface="Comic Sans MS" panose="030F0702030302020204" pitchFamily="66" charset="0"/>
              </a:rPr>
              <a:t>Kingdon</a:t>
            </a:r>
            <a:r>
              <a:rPr lang="en-GB" dirty="0" smtClean="0">
                <a:latin typeface="Comic Sans MS" panose="030F0702030302020204" pitchFamily="66" charset="0"/>
              </a:rPr>
              <a:t> &amp; </a:t>
            </a:r>
            <a:r>
              <a:rPr lang="en-GB" dirty="0" err="1" smtClean="0">
                <a:latin typeface="Comic Sans MS" panose="030F0702030302020204" pitchFamily="66" charset="0"/>
              </a:rPr>
              <a:t>Kirschen</a:t>
            </a:r>
            <a:r>
              <a:rPr lang="en-GB" dirty="0" smtClean="0">
                <a:latin typeface="Comic Sans MS" panose="030F0702030302020204" pitchFamily="66" charset="0"/>
              </a:rPr>
              <a:t> (2006) found CBT to be more unsuitable for older patients.</a:t>
            </a:r>
          </a:p>
          <a:p>
            <a:pPr>
              <a:buFontTx/>
              <a:buChar char="-"/>
            </a:pPr>
            <a:r>
              <a:rPr lang="en-GB" dirty="0" smtClean="0">
                <a:latin typeface="Comic Sans MS" panose="030F0702030302020204" pitchFamily="66" charset="0"/>
              </a:rPr>
              <a:t>Evidence has found </a:t>
            </a:r>
            <a:r>
              <a:rPr lang="en-GB" b="1" dirty="0" smtClean="0">
                <a:latin typeface="Comic Sans MS" panose="030F0702030302020204" pitchFamily="66" charset="0"/>
              </a:rPr>
              <a:t>more effective on positive </a:t>
            </a:r>
            <a:r>
              <a:rPr lang="en-GB" dirty="0" smtClean="0">
                <a:latin typeface="Comic Sans MS" panose="030F0702030302020204" pitchFamily="66" charset="0"/>
              </a:rPr>
              <a:t>symptoms than negative.</a:t>
            </a:r>
          </a:p>
          <a:p>
            <a:pPr>
              <a:buFontTx/>
              <a:buChar char="-"/>
            </a:pPr>
            <a:r>
              <a:rPr lang="en-GB" dirty="0" smtClean="0">
                <a:latin typeface="Comic Sans MS" panose="030F0702030302020204" pitchFamily="66" charset="0"/>
              </a:rPr>
              <a:t>‘Normalises’ symptoms </a:t>
            </a:r>
            <a:r>
              <a:rPr lang="en-GB" b="1" dirty="0" smtClean="0">
                <a:latin typeface="Comic Sans MS" panose="030F0702030302020204" pitchFamily="66" charset="0"/>
              </a:rPr>
              <a:t>but does not cure </a:t>
            </a:r>
            <a:r>
              <a:rPr lang="en-GB" dirty="0" smtClean="0">
                <a:latin typeface="Comic Sans MS" panose="030F0702030302020204" pitchFamily="66" charset="0"/>
              </a:rPr>
              <a:t>them</a:t>
            </a:r>
          </a:p>
          <a:p>
            <a:pPr marL="0" indent="0">
              <a:buNone/>
            </a:pPr>
            <a:endParaRPr lang="en-GB" dirty="0"/>
          </a:p>
          <a:p>
            <a:pPr marL="0" indent="0">
              <a:buNone/>
            </a:pPr>
            <a:endParaRPr lang="en-GB" dirty="0"/>
          </a:p>
        </p:txBody>
      </p:sp>
      <p:sp>
        <p:nvSpPr>
          <p:cNvPr id="4" name="TextBox 3"/>
          <p:cNvSpPr txBox="1"/>
          <p:nvPr/>
        </p:nvSpPr>
        <p:spPr>
          <a:xfrm>
            <a:off x="-15877" y="5939595"/>
            <a:ext cx="9144000" cy="923330"/>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REVISE everything we have learnt on the ‘schizophrenia’ topic.</a:t>
            </a:r>
          </a:p>
          <a:p>
            <a:pPr>
              <a:defRPr/>
            </a:pPr>
            <a:r>
              <a:rPr lang="en-GB" kern="0" dirty="0">
                <a:solidFill>
                  <a:srgbClr val="FFFFFF"/>
                </a:solidFill>
                <a:latin typeface="Comic Sans MS"/>
              </a:rPr>
              <a:t>To ensure you UNDERSTAND all key words, theories and research from the topic.</a:t>
            </a:r>
          </a:p>
        </p:txBody>
      </p:sp>
      <p:sp>
        <p:nvSpPr>
          <p:cNvPr id="5" name="Oval 4"/>
          <p:cNvSpPr/>
          <p:nvPr/>
        </p:nvSpPr>
        <p:spPr>
          <a:xfrm rot="20568155">
            <a:off x="213700" y="31222"/>
            <a:ext cx="1512168" cy="93610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GB" sz="4400" b="1" dirty="0" smtClean="0"/>
              <a:t>CBT</a:t>
            </a:r>
            <a:endParaRPr lang="en-GB" b="1" dirty="0"/>
          </a:p>
        </p:txBody>
      </p:sp>
    </p:spTree>
    <p:extLst>
      <p:ext uri="{BB962C8B-B14F-4D97-AF65-F5344CB8AC3E}">
        <p14:creationId xmlns:p14="http://schemas.microsoft.com/office/powerpoint/2010/main" val="154062792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196752"/>
            <a:ext cx="8229600" cy="4525963"/>
          </a:xfrm>
        </p:spPr>
        <p:txBody>
          <a:bodyPr>
            <a:normAutofit fontScale="85000" lnSpcReduction="10000"/>
          </a:bodyPr>
          <a:lstStyle/>
          <a:p>
            <a:pPr marL="0" indent="0">
              <a:buNone/>
            </a:pPr>
            <a:r>
              <a:rPr lang="en-GB" dirty="0" smtClean="0"/>
              <a:t>Read </a:t>
            </a:r>
            <a:r>
              <a:rPr lang="en-GB" dirty="0"/>
              <a:t>the boxes on </a:t>
            </a:r>
            <a:r>
              <a:rPr lang="en-GB" dirty="0" smtClean="0"/>
              <a:t>the far </a:t>
            </a:r>
            <a:r>
              <a:rPr lang="en-GB" dirty="0"/>
              <a:t>left-hand side of the </a:t>
            </a:r>
            <a:r>
              <a:rPr lang="en-GB" dirty="0" smtClean="0"/>
              <a:t>sheet you have been given, </a:t>
            </a:r>
            <a:r>
              <a:rPr lang="en-GB" dirty="0"/>
              <a:t>which outline </a:t>
            </a:r>
            <a:r>
              <a:rPr lang="en-GB" dirty="0" smtClean="0"/>
              <a:t>simple evaluation </a:t>
            </a:r>
            <a:r>
              <a:rPr lang="en-GB" dirty="0"/>
              <a:t>points. </a:t>
            </a:r>
            <a:endParaRPr lang="en-GB" dirty="0" smtClean="0"/>
          </a:p>
          <a:p>
            <a:pPr marL="0" indent="0">
              <a:buNone/>
            </a:pPr>
            <a:r>
              <a:rPr lang="en-GB" dirty="0" smtClean="0"/>
              <a:t>Highlight </a:t>
            </a:r>
            <a:r>
              <a:rPr lang="en-GB" dirty="0"/>
              <a:t>(or shade </a:t>
            </a:r>
            <a:r>
              <a:rPr lang="en-GB" dirty="0" smtClean="0"/>
              <a:t>in) each </a:t>
            </a:r>
            <a:r>
              <a:rPr lang="en-GB" dirty="0"/>
              <a:t>of the boxes in that column with a different </a:t>
            </a:r>
            <a:r>
              <a:rPr lang="en-GB" dirty="0" smtClean="0"/>
              <a:t>colour</a:t>
            </a:r>
            <a:r>
              <a:rPr lang="en-GB" dirty="0"/>
              <a:t>,</a:t>
            </a:r>
            <a:r>
              <a:rPr lang="en-GB" dirty="0" smtClean="0"/>
              <a:t> then </a:t>
            </a:r>
            <a:r>
              <a:rPr lang="en-GB" dirty="0"/>
              <a:t>read the boxes in </a:t>
            </a:r>
            <a:r>
              <a:rPr lang="en-GB" dirty="0" smtClean="0"/>
              <a:t>the next </a:t>
            </a:r>
            <a:r>
              <a:rPr lang="en-GB" dirty="0"/>
              <a:t>column. Each represents further explanation </a:t>
            </a:r>
            <a:r>
              <a:rPr lang="en-GB" dirty="0" smtClean="0"/>
              <a:t>and elaboration </a:t>
            </a:r>
            <a:r>
              <a:rPr lang="en-GB" dirty="0"/>
              <a:t>of one of the evaluation points, but </a:t>
            </a:r>
            <a:r>
              <a:rPr lang="en-GB" dirty="0" smtClean="0"/>
              <a:t>they are </a:t>
            </a:r>
            <a:r>
              <a:rPr lang="en-GB" dirty="0"/>
              <a:t>not in the same order. </a:t>
            </a:r>
            <a:endParaRPr lang="en-GB" dirty="0" smtClean="0"/>
          </a:p>
          <a:p>
            <a:pPr marL="0" indent="0">
              <a:buNone/>
            </a:pPr>
            <a:endParaRPr lang="en-GB" dirty="0"/>
          </a:p>
          <a:p>
            <a:pPr marL="0" indent="0">
              <a:buNone/>
            </a:pPr>
            <a:r>
              <a:rPr lang="en-GB" dirty="0" smtClean="0"/>
              <a:t>You need to highlight those </a:t>
            </a:r>
            <a:r>
              <a:rPr lang="en-GB" dirty="0"/>
              <a:t>boxes with the correct, </a:t>
            </a:r>
            <a:r>
              <a:rPr lang="en-GB" dirty="0" smtClean="0"/>
              <a:t>corresponding colour.</a:t>
            </a:r>
            <a:endParaRPr lang="en-GB" dirty="0"/>
          </a:p>
        </p:txBody>
      </p:sp>
      <p:sp>
        <p:nvSpPr>
          <p:cNvPr id="4" name="Title 1"/>
          <p:cNvSpPr txBox="1">
            <a:spLocks/>
          </p:cNvSpPr>
          <p:nvPr/>
        </p:nvSpPr>
        <p:spPr>
          <a:xfrm>
            <a:off x="457200" y="116632"/>
            <a:ext cx="8229600" cy="778098"/>
          </a:xfrm>
          <a:prstGeom prst="rect">
            <a:avLst/>
          </a:prstGeom>
          <a:solidFill>
            <a:schemeClr val="bg1"/>
          </a:solidFill>
          <a:ln w="63500">
            <a:solidFill>
              <a:schemeClr val="tx1"/>
            </a:solidFill>
          </a:ln>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latin typeface="Comic Sans MS" panose="030F0702030302020204" pitchFamily="66" charset="0"/>
              </a:rPr>
              <a:t>A02 elaboration and depth…</a:t>
            </a:r>
            <a:endParaRPr lang="en-GB" dirty="0">
              <a:latin typeface="Comic Sans MS" panose="030F0702030302020204" pitchFamily="66" charset="0"/>
            </a:endParaRPr>
          </a:p>
        </p:txBody>
      </p:sp>
      <p:sp>
        <p:nvSpPr>
          <p:cNvPr id="5" name="TextBox 4"/>
          <p:cNvSpPr txBox="1"/>
          <p:nvPr/>
        </p:nvSpPr>
        <p:spPr>
          <a:xfrm>
            <a:off x="-15877" y="5939595"/>
            <a:ext cx="9144000" cy="923330"/>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REVISE everything we have learnt on the ‘schizophrenia’ topic.</a:t>
            </a:r>
          </a:p>
          <a:p>
            <a:pPr>
              <a:defRPr/>
            </a:pPr>
            <a:r>
              <a:rPr lang="en-GB" kern="0" dirty="0">
                <a:solidFill>
                  <a:srgbClr val="FFFFFF"/>
                </a:solidFill>
                <a:latin typeface="Comic Sans MS"/>
              </a:rPr>
              <a:t>To ensure you UNDERSTAND all key words, theories and research from the topic.</a:t>
            </a:r>
          </a:p>
        </p:txBody>
      </p:sp>
    </p:spTree>
    <p:extLst>
      <p:ext uri="{BB962C8B-B14F-4D97-AF65-F5344CB8AC3E}">
        <p14:creationId xmlns:p14="http://schemas.microsoft.com/office/powerpoint/2010/main" val="42078400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877" y="5934670"/>
            <a:ext cx="9144000" cy="923330"/>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REVISE everything we have learnt on the ‘schizophrenia’ topic.</a:t>
            </a:r>
          </a:p>
          <a:p>
            <a:pPr>
              <a:defRPr/>
            </a:pPr>
            <a:r>
              <a:rPr lang="en-GB" kern="0" dirty="0">
                <a:solidFill>
                  <a:srgbClr val="FFFFFF"/>
                </a:solidFill>
                <a:latin typeface="Comic Sans MS"/>
              </a:rPr>
              <a:t>To ensure you UNDERSTAND all key words, theories and research from the topic.</a:t>
            </a:r>
          </a:p>
        </p:txBody>
      </p:sp>
      <p:sp>
        <p:nvSpPr>
          <p:cNvPr id="6" name="Title 1"/>
          <p:cNvSpPr txBox="1">
            <a:spLocks/>
          </p:cNvSpPr>
          <p:nvPr/>
        </p:nvSpPr>
        <p:spPr>
          <a:xfrm>
            <a:off x="0" y="0"/>
            <a:ext cx="9098988" cy="764704"/>
          </a:xfrm>
          <a:prstGeom prst="rect">
            <a:avLst/>
          </a:prstGeom>
          <a:solidFill>
            <a:schemeClr val="bg1"/>
          </a:solidFill>
          <a:ln w="28575">
            <a:solidFill>
              <a:schemeClr val="tx1"/>
            </a:solidFill>
          </a:ln>
        </p:spPr>
        <p:txBody>
          <a:bodyPr vert="horz" lIns="91440" tIns="45720" rIns="91440" bIns="45720" rtlCol="0" anchor="ctr">
            <a:normAutofit fontScale="8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solidFill>
                  <a:prstClr val="black"/>
                </a:solidFill>
                <a:latin typeface="Comic Sans MS" panose="030F0702030302020204" pitchFamily="66" charset="0"/>
              </a:rPr>
              <a:t>Issues with classification and diagnosis</a:t>
            </a:r>
            <a:endParaRPr lang="en-GB" dirty="0">
              <a:solidFill>
                <a:prstClr val="black"/>
              </a:solidFill>
              <a:latin typeface="Comic Sans MS" panose="030F0702030302020204" pitchFamily="66" charset="0"/>
            </a:endParaRPr>
          </a:p>
        </p:txBody>
      </p:sp>
      <p:sp>
        <p:nvSpPr>
          <p:cNvPr id="7" name="Rounded Rectangle 6"/>
          <p:cNvSpPr/>
          <p:nvPr/>
        </p:nvSpPr>
        <p:spPr>
          <a:xfrm rot="21319852">
            <a:off x="127632" y="1768935"/>
            <a:ext cx="8856984" cy="2607434"/>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r>
              <a:rPr lang="en-GB" sz="2000" dirty="0" smtClean="0">
                <a:solidFill>
                  <a:prstClr val="black"/>
                </a:solidFill>
                <a:latin typeface="Comic Sans MS" panose="030F0702030302020204" pitchFamily="66" charset="0"/>
              </a:rPr>
              <a:t>Unreliability of SZ diagnosis can be demonstrated by </a:t>
            </a:r>
            <a:r>
              <a:rPr lang="en-GB" sz="2000" b="1" dirty="0" err="1" smtClean="0">
                <a:solidFill>
                  <a:prstClr val="black"/>
                </a:solidFill>
                <a:latin typeface="Comic Sans MS" panose="030F0702030302020204" pitchFamily="66" charset="0"/>
              </a:rPr>
              <a:t>Rosenhan</a:t>
            </a:r>
            <a:r>
              <a:rPr lang="en-GB" sz="2000" b="1" dirty="0" smtClean="0">
                <a:solidFill>
                  <a:prstClr val="black"/>
                </a:solidFill>
                <a:latin typeface="Comic Sans MS" panose="030F0702030302020204" pitchFamily="66" charset="0"/>
              </a:rPr>
              <a:t> </a:t>
            </a:r>
            <a:r>
              <a:rPr lang="en-GB" sz="2000" b="1" dirty="0">
                <a:solidFill>
                  <a:prstClr val="black"/>
                </a:solidFill>
                <a:latin typeface="Comic Sans MS" panose="030F0702030302020204" pitchFamily="66" charset="0"/>
              </a:rPr>
              <a:t>(1973</a:t>
            </a:r>
            <a:r>
              <a:rPr lang="en-GB" sz="2000" b="1" dirty="0" smtClean="0">
                <a:solidFill>
                  <a:prstClr val="black"/>
                </a:solidFill>
                <a:latin typeface="Comic Sans MS" panose="030F0702030302020204" pitchFamily="66" charset="0"/>
              </a:rPr>
              <a:t>) </a:t>
            </a:r>
            <a:r>
              <a:rPr lang="en-GB" sz="2000" dirty="0" smtClean="0">
                <a:solidFill>
                  <a:prstClr val="black"/>
                </a:solidFill>
                <a:latin typeface="Comic Sans MS" panose="030F0702030302020204" pitchFamily="66" charset="0"/>
              </a:rPr>
              <a:t>who</a:t>
            </a:r>
            <a:r>
              <a:rPr lang="en-GB" sz="2000" b="1" dirty="0" smtClean="0">
                <a:solidFill>
                  <a:prstClr val="black"/>
                </a:solidFill>
                <a:latin typeface="Comic Sans MS" panose="030F0702030302020204" pitchFamily="66" charset="0"/>
              </a:rPr>
              <a:t> </a:t>
            </a:r>
            <a:r>
              <a:rPr lang="en-GB" sz="2000" dirty="0">
                <a:solidFill>
                  <a:prstClr val="black"/>
                </a:solidFill>
                <a:latin typeface="Comic Sans MS" panose="030F0702030302020204" pitchFamily="66" charset="0"/>
              </a:rPr>
              <a:t>showed that healthy ‘</a:t>
            </a:r>
            <a:r>
              <a:rPr lang="en-GB" sz="2000" i="1" dirty="0" err="1">
                <a:solidFill>
                  <a:prstClr val="black"/>
                </a:solidFill>
                <a:latin typeface="Comic Sans MS" panose="030F0702030302020204" pitchFamily="66" charset="0"/>
              </a:rPr>
              <a:t>pseudopatients</a:t>
            </a:r>
            <a:r>
              <a:rPr lang="en-GB" sz="2000" dirty="0">
                <a:solidFill>
                  <a:prstClr val="black"/>
                </a:solidFill>
                <a:latin typeface="Comic Sans MS" panose="030F0702030302020204" pitchFamily="66" charset="0"/>
              </a:rPr>
              <a:t>’ could </a:t>
            </a:r>
            <a:r>
              <a:rPr lang="en-GB" sz="2000" dirty="0" smtClean="0">
                <a:solidFill>
                  <a:prstClr val="black"/>
                </a:solidFill>
                <a:latin typeface="Comic Sans MS" panose="030F0702030302020204" pitchFamily="66" charset="0"/>
              </a:rPr>
              <a:t>be diagnosed and gain </a:t>
            </a:r>
            <a:r>
              <a:rPr lang="en-GB" sz="2000" dirty="0">
                <a:solidFill>
                  <a:prstClr val="black"/>
                </a:solidFill>
                <a:latin typeface="Comic Sans MS" panose="030F0702030302020204" pitchFamily="66" charset="0"/>
              </a:rPr>
              <a:t>admission to </a:t>
            </a:r>
            <a:r>
              <a:rPr lang="en-GB" sz="2000" dirty="0" smtClean="0">
                <a:solidFill>
                  <a:prstClr val="black"/>
                </a:solidFill>
                <a:latin typeface="Comic Sans MS" panose="030F0702030302020204" pitchFamily="66" charset="0"/>
              </a:rPr>
              <a:t>a psychiatric </a:t>
            </a:r>
            <a:r>
              <a:rPr lang="en-GB" sz="2000" dirty="0">
                <a:solidFill>
                  <a:prstClr val="black"/>
                </a:solidFill>
                <a:latin typeface="Comic Sans MS" panose="030F0702030302020204" pitchFamily="66" charset="0"/>
              </a:rPr>
              <a:t>hospital by pretending to have auditory </a:t>
            </a:r>
            <a:r>
              <a:rPr lang="en-GB" sz="2000" dirty="0" smtClean="0">
                <a:solidFill>
                  <a:prstClr val="black"/>
                </a:solidFill>
                <a:latin typeface="Comic Sans MS" panose="030F0702030302020204" pitchFamily="66" charset="0"/>
              </a:rPr>
              <a:t>hallucinations. </a:t>
            </a:r>
          </a:p>
          <a:p>
            <a:r>
              <a:rPr lang="en-GB" sz="2000" dirty="0" smtClean="0">
                <a:solidFill>
                  <a:prstClr val="black"/>
                </a:solidFill>
                <a:latin typeface="Comic Sans MS" panose="030F0702030302020204" pitchFamily="66" charset="0"/>
              </a:rPr>
              <a:t>Also that real patients diagnosis could be missed and deemed ‘pseudo patients’ by </a:t>
            </a:r>
            <a:r>
              <a:rPr lang="en-GB" sz="2000" dirty="0">
                <a:solidFill>
                  <a:prstClr val="black"/>
                </a:solidFill>
                <a:latin typeface="Comic Sans MS" panose="030F0702030302020204" pitchFamily="66" charset="0"/>
              </a:rPr>
              <a:t>institutions. </a:t>
            </a:r>
          </a:p>
          <a:p>
            <a:endParaRPr lang="en-GB" sz="2000" dirty="0">
              <a:solidFill>
                <a:prstClr val="black"/>
              </a:solidFill>
              <a:latin typeface="Comic Sans MS" panose="030F0702030302020204" pitchFamily="66" charset="0"/>
            </a:endParaRPr>
          </a:p>
        </p:txBody>
      </p:sp>
      <p:sp>
        <p:nvSpPr>
          <p:cNvPr id="8" name="Rounded Rectangle 7"/>
          <p:cNvSpPr/>
          <p:nvPr/>
        </p:nvSpPr>
        <p:spPr>
          <a:xfrm>
            <a:off x="192027" y="692696"/>
            <a:ext cx="8810767" cy="486383"/>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800" b="1" dirty="0">
                <a:solidFill>
                  <a:prstClr val="black"/>
                </a:solidFill>
                <a:latin typeface="Comic Sans MS" panose="030F0702030302020204" pitchFamily="66" charset="0"/>
              </a:rPr>
              <a:t>Issues with making a reliable diagnosis</a:t>
            </a:r>
            <a:endParaRPr lang="en-GB" sz="1600" b="1" dirty="0">
              <a:solidFill>
                <a:prstClr val="black"/>
              </a:solidFill>
              <a:latin typeface="Comic Sans MS" panose="030F0702030302020204" pitchFamily="66" charset="0"/>
            </a:endParaRPr>
          </a:p>
        </p:txBody>
      </p:sp>
      <p:pic>
        <p:nvPicPr>
          <p:cNvPr id="4100" name="Picture 4" descr="http://dynamic.pixton.com/comic/5/4/z/1/54z1tj8724gjbb5n_v10_.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3441" y="3656926"/>
            <a:ext cx="3737484" cy="2508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550452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323" y="-33211"/>
            <a:ext cx="8229600" cy="868958"/>
          </a:xfrm>
        </p:spPr>
        <p:txBody>
          <a:bodyPr/>
          <a:lstStyle/>
          <a:p>
            <a:r>
              <a:rPr lang="en-GB" dirty="0" smtClean="0">
                <a:latin typeface="Comic Sans MS" panose="030F0702030302020204" pitchFamily="66" charset="0"/>
              </a:rPr>
              <a:t>Answers…</a:t>
            </a:r>
            <a:endParaRPr lang="en-GB" dirty="0">
              <a:latin typeface="Comic Sans MS" panose="030F0702030302020204" pitchFamily="66" charset="0"/>
            </a:endParaRPr>
          </a:p>
        </p:txBody>
      </p:sp>
      <p:sp>
        <p:nvSpPr>
          <p:cNvPr id="3" name="Content Placeholder 2"/>
          <p:cNvSpPr>
            <a:spLocks noGrp="1"/>
          </p:cNvSpPr>
          <p:nvPr>
            <p:ph idx="1"/>
          </p:nvPr>
        </p:nvSpPr>
        <p:spPr>
          <a:xfrm>
            <a:off x="179512" y="836711"/>
            <a:ext cx="8856984" cy="5102883"/>
          </a:xfrm>
        </p:spPr>
        <p:txBody>
          <a:bodyPr>
            <a:normAutofit fontScale="77500" lnSpcReduction="20000"/>
          </a:bodyPr>
          <a:lstStyle/>
          <a:p>
            <a:pPr marL="0" indent="0">
              <a:buNone/>
            </a:pPr>
            <a:r>
              <a:rPr lang="en-GB" i="1" dirty="0" smtClean="0"/>
              <a:t>‘One </a:t>
            </a:r>
            <a:r>
              <a:rPr lang="en-GB" i="1" dirty="0"/>
              <a:t>strength is that CBT has been supported by empirical</a:t>
            </a:r>
          </a:p>
          <a:p>
            <a:pPr marL="0" indent="0">
              <a:buNone/>
            </a:pPr>
            <a:r>
              <a:rPr lang="en-GB" i="1" dirty="0"/>
              <a:t>research</a:t>
            </a:r>
            <a:r>
              <a:rPr lang="en-GB" i="1" dirty="0" smtClean="0"/>
              <a:t>.’</a:t>
            </a:r>
          </a:p>
          <a:p>
            <a:pPr marL="0" indent="0">
              <a:buNone/>
            </a:pPr>
            <a:endParaRPr lang="en-GB" i="1" dirty="0"/>
          </a:p>
          <a:p>
            <a:pPr marL="0" indent="0">
              <a:buNone/>
            </a:pPr>
            <a:r>
              <a:rPr lang="en-GB" dirty="0" smtClean="0"/>
              <a:t>For </a:t>
            </a:r>
            <a:r>
              <a:rPr lang="en-GB" dirty="0"/>
              <a:t>example, Gould et al. (2001) found that all </a:t>
            </a:r>
            <a:r>
              <a:rPr lang="en-GB" dirty="0" smtClean="0"/>
              <a:t>seven studies </a:t>
            </a:r>
            <a:r>
              <a:rPr lang="en-GB" dirty="0"/>
              <a:t>in </a:t>
            </a:r>
            <a:r>
              <a:rPr lang="en-GB" dirty="0" smtClean="0"/>
              <a:t>their meta-analysis </a:t>
            </a:r>
            <a:r>
              <a:rPr lang="en-GB" dirty="0"/>
              <a:t>reported a </a:t>
            </a:r>
            <a:r>
              <a:rPr lang="en-GB" dirty="0" smtClean="0"/>
              <a:t>statistically significant </a:t>
            </a:r>
            <a:r>
              <a:rPr lang="en-GB" dirty="0"/>
              <a:t>decrease in the positive symptoms </a:t>
            </a:r>
            <a:r>
              <a:rPr lang="en-GB" dirty="0" smtClean="0"/>
              <a:t>of schizophrenia </a:t>
            </a:r>
            <a:r>
              <a:rPr lang="en-GB" dirty="0"/>
              <a:t>post-treatment.</a:t>
            </a:r>
          </a:p>
          <a:p>
            <a:pPr marL="0" indent="0">
              <a:buNone/>
            </a:pPr>
            <a:r>
              <a:rPr lang="en-GB" dirty="0"/>
              <a:t>• However, most studies of the effectiveness of CBT have</a:t>
            </a:r>
          </a:p>
          <a:p>
            <a:pPr marL="0" indent="0">
              <a:buNone/>
            </a:pPr>
            <a:r>
              <a:rPr lang="en-GB" dirty="0"/>
              <a:t>been conducted at the same time with antipsychotic</a:t>
            </a:r>
          </a:p>
          <a:p>
            <a:pPr marL="0" indent="0">
              <a:buNone/>
            </a:pPr>
            <a:r>
              <a:rPr lang="en-GB" dirty="0"/>
              <a:t>medication.</a:t>
            </a:r>
          </a:p>
          <a:p>
            <a:pPr marL="0" indent="0">
              <a:buNone/>
            </a:pPr>
            <a:r>
              <a:rPr lang="en-GB" dirty="0"/>
              <a:t>• Therefore it is very difficult to assess the effectiveness</a:t>
            </a:r>
          </a:p>
          <a:p>
            <a:pPr marL="0" indent="0">
              <a:buNone/>
            </a:pPr>
            <a:r>
              <a:rPr lang="en-GB" dirty="0"/>
              <a:t>of CBT independent of biological therapies and unpick</a:t>
            </a:r>
          </a:p>
          <a:p>
            <a:pPr marL="0" indent="0">
              <a:buNone/>
            </a:pPr>
            <a:r>
              <a:rPr lang="en-GB" dirty="0"/>
              <a:t>the variables involved in the recovery of schizophrenic</a:t>
            </a:r>
          </a:p>
          <a:p>
            <a:pPr marL="0" indent="0">
              <a:buNone/>
            </a:pPr>
            <a:r>
              <a:rPr lang="en-GB" dirty="0"/>
              <a:t>patients.</a:t>
            </a:r>
          </a:p>
        </p:txBody>
      </p:sp>
      <p:sp>
        <p:nvSpPr>
          <p:cNvPr id="4" name="TextBox 3"/>
          <p:cNvSpPr txBox="1"/>
          <p:nvPr/>
        </p:nvSpPr>
        <p:spPr>
          <a:xfrm>
            <a:off x="-15877" y="5939595"/>
            <a:ext cx="9144000" cy="923330"/>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REVISE everything we have learnt on the ‘schizophrenia’ topic.</a:t>
            </a:r>
          </a:p>
          <a:p>
            <a:pPr>
              <a:defRPr/>
            </a:pPr>
            <a:r>
              <a:rPr lang="en-GB" kern="0" dirty="0">
                <a:solidFill>
                  <a:srgbClr val="FFFFFF"/>
                </a:solidFill>
                <a:latin typeface="Comic Sans MS"/>
              </a:rPr>
              <a:t>To ensure you UNDERSTAND all key words, theories and research from the topic.</a:t>
            </a:r>
          </a:p>
        </p:txBody>
      </p:sp>
    </p:spTree>
    <p:extLst>
      <p:ext uri="{BB962C8B-B14F-4D97-AF65-F5344CB8AC3E}">
        <p14:creationId xmlns:p14="http://schemas.microsoft.com/office/powerpoint/2010/main" val="251872967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323" y="-33211"/>
            <a:ext cx="8229600" cy="868958"/>
          </a:xfrm>
        </p:spPr>
        <p:txBody>
          <a:bodyPr/>
          <a:lstStyle/>
          <a:p>
            <a:r>
              <a:rPr lang="en-GB" dirty="0" smtClean="0">
                <a:latin typeface="Comic Sans MS" panose="030F0702030302020204" pitchFamily="66" charset="0"/>
              </a:rPr>
              <a:t>Answers…</a:t>
            </a:r>
            <a:endParaRPr lang="en-GB" dirty="0">
              <a:latin typeface="Comic Sans MS" panose="030F0702030302020204" pitchFamily="66" charset="0"/>
            </a:endParaRPr>
          </a:p>
        </p:txBody>
      </p:sp>
      <p:sp>
        <p:nvSpPr>
          <p:cNvPr id="3" name="Content Placeholder 2"/>
          <p:cNvSpPr>
            <a:spLocks noGrp="1"/>
          </p:cNvSpPr>
          <p:nvPr>
            <p:ph idx="1"/>
          </p:nvPr>
        </p:nvSpPr>
        <p:spPr>
          <a:xfrm>
            <a:off x="179512" y="836711"/>
            <a:ext cx="8856984" cy="5102883"/>
          </a:xfrm>
        </p:spPr>
        <p:txBody>
          <a:bodyPr>
            <a:normAutofit fontScale="85000" lnSpcReduction="20000"/>
          </a:bodyPr>
          <a:lstStyle/>
          <a:p>
            <a:pPr marL="0" indent="0">
              <a:buNone/>
            </a:pPr>
            <a:r>
              <a:rPr lang="en-GB" i="1" dirty="0"/>
              <a:t>‘Further support for CBT comes from studies that </a:t>
            </a:r>
            <a:r>
              <a:rPr lang="en-GB" i="1" dirty="0" smtClean="0"/>
              <a:t>indicate patients </a:t>
            </a:r>
            <a:r>
              <a:rPr lang="en-GB" i="1" dirty="0"/>
              <a:t>receiving CBT recover to a greater extent </a:t>
            </a:r>
            <a:r>
              <a:rPr lang="en-GB" i="1" dirty="0" smtClean="0"/>
              <a:t>than those </a:t>
            </a:r>
            <a:r>
              <a:rPr lang="en-GB" i="1" dirty="0"/>
              <a:t>taking medication alone.’</a:t>
            </a:r>
          </a:p>
          <a:p>
            <a:pPr marL="0" indent="0">
              <a:buNone/>
            </a:pPr>
            <a:r>
              <a:rPr lang="en-GB" i="1" dirty="0"/>
              <a:t>• </a:t>
            </a:r>
            <a:r>
              <a:rPr lang="en-GB" dirty="0"/>
              <a:t>For example, those receiving CBT as well as </a:t>
            </a:r>
            <a:r>
              <a:rPr lang="en-GB" dirty="0" smtClean="0"/>
              <a:t>medication experience </a:t>
            </a:r>
            <a:r>
              <a:rPr lang="en-GB" dirty="0"/>
              <a:t>fewer hallucinations and delusions, </a:t>
            </a:r>
            <a:r>
              <a:rPr lang="en-GB" dirty="0" smtClean="0"/>
              <a:t>a 25–50</a:t>
            </a:r>
            <a:r>
              <a:rPr lang="en-GB" dirty="0"/>
              <a:t>% reduction in recovery time (Drury et al. 1996</a:t>
            </a:r>
            <a:r>
              <a:rPr lang="en-GB" dirty="0" smtClean="0"/>
              <a:t>), lower </a:t>
            </a:r>
            <a:r>
              <a:rPr lang="en-GB" dirty="0"/>
              <a:t>drop-out rates and greater patient </a:t>
            </a:r>
            <a:r>
              <a:rPr lang="en-GB" dirty="0" smtClean="0"/>
              <a:t>satisfaction (</a:t>
            </a:r>
            <a:r>
              <a:rPr lang="en-GB" dirty="0" err="1" smtClean="0"/>
              <a:t>Kuipers</a:t>
            </a:r>
            <a:r>
              <a:rPr lang="en-GB" dirty="0" smtClean="0"/>
              <a:t> </a:t>
            </a:r>
            <a:r>
              <a:rPr lang="en-GB" dirty="0"/>
              <a:t>et al. 1997).</a:t>
            </a:r>
          </a:p>
          <a:p>
            <a:pPr marL="0" indent="0">
              <a:buNone/>
            </a:pPr>
            <a:r>
              <a:rPr lang="en-GB" dirty="0"/>
              <a:t>• This perhaps indicates that there is </a:t>
            </a:r>
            <a:r>
              <a:rPr lang="en-GB" dirty="0" smtClean="0"/>
              <a:t>more to </a:t>
            </a:r>
            <a:r>
              <a:rPr lang="en-GB" dirty="0"/>
              <a:t>schizophrenia than abnormal levels </a:t>
            </a:r>
            <a:r>
              <a:rPr lang="en-GB" dirty="0" smtClean="0"/>
              <a:t>of neurotransmitters</a:t>
            </a:r>
            <a:r>
              <a:rPr lang="en-GB" dirty="0"/>
              <a:t>, and that there is also a need </a:t>
            </a:r>
            <a:r>
              <a:rPr lang="en-GB" dirty="0" smtClean="0"/>
              <a:t>to address </a:t>
            </a:r>
            <a:r>
              <a:rPr lang="en-GB" dirty="0"/>
              <a:t>psychological abnormalities in thinking.</a:t>
            </a:r>
          </a:p>
          <a:p>
            <a:pPr marL="0" indent="0">
              <a:buNone/>
            </a:pPr>
            <a:r>
              <a:rPr lang="en-GB" dirty="0"/>
              <a:t>• However, some could argue that the improved </a:t>
            </a:r>
            <a:r>
              <a:rPr lang="en-GB" dirty="0" smtClean="0"/>
              <a:t>recovery measures </a:t>
            </a:r>
            <a:r>
              <a:rPr lang="en-GB" dirty="0"/>
              <a:t>are the result of a placebo effect, </a:t>
            </a:r>
            <a:r>
              <a:rPr lang="en-GB" dirty="0" smtClean="0"/>
              <a:t>with patients </a:t>
            </a:r>
            <a:r>
              <a:rPr lang="en-GB" dirty="0"/>
              <a:t>improving because they expect to rather </a:t>
            </a:r>
            <a:r>
              <a:rPr lang="en-GB" dirty="0" smtClean="0"/>
              <a:t>than through </a:t>
            </a:r>
            <a:r>
              <a:rPr lang="en-GB" dirty="0"/>
              <a:t>the actual action of CBT.</a:t>
            </a:r>
          </a:p>
        </p:txBody>
      </p:sp>
      <p:sp>
        <p:nvSpPr>
          <p:cNvPr id="4" name="TextBox 3"/>
          <p:cNvSpPr txBox="1"/>
          <p:nvPr/>
        </p:nvSpPr>
        <p:spPr>
          <a:xfrm>
            <a:off x="-15877" y="5939595"/>
            <a:ext cx="9144000" cy="923330"/>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REVISE everything we have learnt on the ‘schizophrenia’ topic.</a:t>
            </a:r>
          </a:p>
          <a:p>
            <a:pPr>
              <a:defRPr/>
            </a:pPr>
            <a:r>
              <a:rPr lang="en-GB" kern="0" dirty="0">
                <a:solidFill>
                  <a:srgbClr val="FFFFFF"/>
                </a:solidFill>
                <a:latin typeface="Comic Sans MS"/>
              </a:rPr>
              <a:t>To ensure you UNDERSTAND all key words, theories and research from the topic.</a:t>
            </a:r>
          </a:p>
        </p:txBody>
      </p:sp>
    </p:spTree>
    <p:extLst>
      <p:ext uri="{BB962C8B-B14F-4D97-AF65-F5344CB8AC3E}">
        <p14:creationId xmlns:p14="http://schemas.microsoft.com/office/powerpoint/2010/main" val="15312999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323" y="-33211"/>
            <a:ext cx="8229600" cy="868958"/>
          </a:xfrm>
        </p:spPr>
        <p:txBody>
          <a:bodyPr/>
          <a:lstStyle/>
          <a:p>
            <a:r>
              <a:rPr lang="en-GB" dirty="0" smtClean="0">
                <a:latin typeface="Comic Sans MS" panose="030F0702030302020204" pitchFamily="66" charset="0"/>
              </a:rPr>
              <a:t>Answers…</a:t>
            </a:r>
            <a:endParaRPr lang="en-GB" dirty="0">
              <a:latin typeface="Comic Sans MS" panose="030F0702030302020204" pitchFamily="66" charset="0"/>
            </a:endParaRPr>
          </a:p>
        </p:txBody>
      </p:sp>
      <p:sp>
        <p:nvSpPr>
          <p:cNvPr id="3" name="Content Placeholder 2"/>
          <p:cNvSpPr>
            <a:spLocks noGrp="1"/>
          </p:cNvSpPr>
          <p:nvPr>
            <p:ph idx="1"/>
          </p:nvPr>
        </p:nvSpPr>
        <p:spPr>
          <a:xfrm>
            <a:off x="127631" y="692696"/>
            <a:ext cx="8856984" cy="5102883"/>
          </a:xfrm>
        </p:spPr>
        <p:txBody>
          <a:bodyPr>
            <a:normAutofit fontScale="92500" lnSpcReduction="20000"/>
          </a:bodyPr>
          <a:lstStyle/>
          <a:p>
            <a:pPr marL="0" indent="0">
              <a:buNone/>
            </a:pPr>
            <a:r>
              <a:rPr lang="en-GB" i="1" dirty="0"/>
              <a:t>‘A problem with much of the research in this area is</a:t>
            </a:r>
          </a:p>
          <a:p>
            <a:pPr marL="0" indent="0">
              <a:buNone/>
            </a:pPr>
            <a:r>
              <a:rPr lang="en-GB" i="1" dirty="0"/>
              <a:t>subject attrition.’</a:t>
            </a:r>
          </a:p>
          <a:p>
            <a:pPr marL="0" indent="0">
              <a:buNone/>
            </a:pPr>
            <a:r>
              <a:rPr lang="en-GB" i="1" dirty="0"/>
              <a:t>• </a:t>
            </a:r>
            <a:r>
              <a:rPr lang="en-GB" dirty="0"/>
              <a:t>This refers to the problem of patients dropping out of</a:t>
            </a:r>
          </a:p>
          <a:p>
            <a:pPr marL="0" indent="0">
              <a:buNone/>
            </a:pPr>
            <a:r>
              <a:rPr lang="en-GB" dirty="0"/>
              <a:t>the research sample or refusing to cooperate with the</a:t>
            </a:r>
          </a:p>
          <a:p>
            <a:pPr marL="0" indent="0">
              <a:buNone/>
            </a:pPr>
            <a:r>
              <a:rPr lang="en-GB" dirty="0"/>
              <a:t>researcher midway through the study.</a:t>
            </a:r>
          </a:p>
          <a:p>
            <a:pPr marL="0" indent="0">
              <a:buNone/>
            </a:pPr>
            <a:r>
              <a:rPr lang="en-GB" dirty="0"/>
              <a:t>• This results in a biased sample, as it could be argued</a:t>
            </a:r>
          </a:p>
          <a:p>
            <a:pPr marL="0" indent="0">
              <a:buNone/>
            </a:pPr>
            <a:r>
              <a:rPr lang="en-GB" dirty="0"/>
              <a:t>that researchers are most likely to lose data from</a:t>
            </a:r>
          </a:p>
          <a:p>
            <a:pPr marL="0" indent="0">
              <a:buNone/>
            </a:pPr>
            <a:r>
              <a:rPr lang="en-GB" dirty="0"/>
              <a:t>the patients with the most severe expression of</a:t>
            </a:r>
          </a:p>
          <a:p>
            <a:pPr marL="0" indent="0">
              <a:buNone/>
            </a:pPr>
            <a:r>
              <a:rPr lang="en-GB" dirty="0"/>
              <a:t>schizophrenia.</a:t>
            </a:r>
          </a:p>
          <a:p>
            <a:pPr marL="0" indent="0">
              <a:buNone/>
            </a:pPr>
            <a:r>
              <a:rPr lang="en-GB" dirty="0"/>
              <a:t>• As a result the outcome of CBT studies perhaps shows</a:t>
            </a:r>
          </a:p>
          <a:p>
            <a:pPr marL="0" indent="0">
              <a:buNone/>
            </a:pPr>
            <a:r>
              <a:rPr lang="en-GB" dirty="0"/>
              <a:t>the therapy to be more effective than it actually is.</a:t>
            </a:r>
          </a:p>
        </p:txBody>
      </p:sp>
      <p:sp>
        <p:nvSpPr>
          <p:cNvPr id="4" name="TextBox 3"/>
          <p:cNvSpPr txBox="1"/>
          <p:nvPr/>
        </p:nvSpPr>
        <p:spPr>
          <a:xfrm>
            <a:off x="-15877" y="5939595"/>
            <a:ext cx="9144000" cy="923330"/>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REVISE everything we have learnt on the ‘schizophrenia’ topic.</a:t>
            </a:r>
          </a:p>
          <a:p>
            <a:pPr>
              <a:defRPr/>
            </a:pPr>
            <a:r>
              <a:rPr lang="en-GB" kern="0" dirty="0">
                <a:solidFill>
                  <a:srgbClr val="FFFFFF"/>
                </a:solidFill>
                <a:latin typeface="Comic Sans MS"/>
              </a:rPr>
              <a:t>To ensure you UNDERSTAND all key words, theories and research from the topic.</a:t>
            </a:r>
          </a:p>
        </p:txBody>
      </p:sp>
    </p:spTree>
    <p:extLst>
      <p:ext uri="{BB962C8B-B14F-4D97-AF65-F5344CB8AC3E}">
        <p14:creationId xmlns:p14="http://schemas.microsoft.com/office/powerpoint/2010/main" val="211126548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323" y="-33211"/>
            <a:ext cx="8229600" cy="868958"/>
          </a:xfrm>
        </p:spPr>
        <p:txBody>
          <a:bodyPr/>
          <a:lstStyle/>
          <a:p>
            <a:r>
              <a:rPr lang="en-GB" dirty="0" smtClean="0">
                <a:latin typeface="Comic Sans MS" panose="030F0702030302020204" pitchFamily="66" charset="0"/>
              </a:rPr>
              <a:t>Answers…</a:t>
            </a:r>
            <a:endParaRPr lang="en-GB" dirty="0">
              <a:latin typeface="Comic Sans MS" panose="030F0702030302020204" pitchFamily="66" charset="0"/>
            </a:endParaRPr>
          </a:p>
        </p:txBody>
      </p:sp>
      <p:sp>
        <p:nvSpPr>
          <p:cNvPr id="3" name="Content Placeholder 2"/>
          <p:cNvSpPr>
            <a:spLocks noGrp="1"/>
          </p:cNvSpPr>
          <p:nvPr>
            <p:ph idx="1"/>
          </p:nvPr>
        </p:nvSpPr>
        <p:spPr>
          <a:xfrm>
            <a:off x="127631" y="692696"/>
            <a:ext cx="8856984" cy="5102883"/>
          </a:xfrm>
        </p:spPr>
        <p:txBody>
          <a:bodyPr>
            <a:normAutofit fontScale="85000" lnSpcReduction="20000"/>
          </a:bodyPr>
          <a:lstStyle/>
          <a:p>
            <a:pPr marL="0" indent="0">
              <a:buNone/>
            </a:pPr>
            <a:r>
              <a:rPr lang="en-GB" i="1" dirty="0"/>
              <a:t>‘Another problem with CBT is that is it not suitable for</a:t>
            </a:r>
          </a:p>
          <a:p>
            <a:pPr marL="0" indent="0">
              <a:buNone/>
            </a:pPr>
            <a:r>
              <a:rPr lang="en-GB" i="1" dirty="0"/>
              <a:t>some types of patient.’</a:t>
            </a:r>
          </a:p>
          <a:p>
            <a:pPr marL="0" indent="0">
              <a:buNone/>
            </a:pPr>
            <a:r>
              <a:rPr lang="en-GB" dirty="0"/>
              <a:t>• In </a:t>
            </a:r>
            <a:r>
              <a:rPr lang="en-GB" dirty="0" err="1"/>
              <a:t>Kingdon</a:t>
            </a:r>
            <a:r>
              <a:rPr lang="en-GB" dirty="0"/>
              <a:t> and </a:t>
            </a:r>
            <a:r>
              <a:rPr lang="en-GB" dirty="0" err="1"/>
              <a:t>Kirschen’s</a:t>
            </a:r>
            <a:r>
              <a:rPr lang="en-GB" dirty="0"/>
              <a:t> (2006) study of </a:t>
            </a:r>
            <a:r>
              <a:rPr lang="en-GB" dirty="0" smtClean="0"/>
              <a:t>142 schizophrenic </a:t>
            </a:r>
            <a:r>
              <a:rPr lang="en-GB" dirty="0"/>
              <a:t>patients they found that many of </a:t>
            </a:r>
            <a:r>
              <a:rPr lang="en-GB" dirty="0" smtClean="0"/>
              <a:t>the patients </a:t>
            </a:r>
            <a:r>
              <a:rPr lang="en-GB" dirty="0"/>
              <a:t>were deemed unsuitable for CBT </a:t>
            </a:r>
            <a:r>
              <a:rPr lang="en-GB" dirty="0" smtClean="0"/>
              <a:t>because psychiatrists </a:t>
            </a:r>
            <a:r>
              <a:rPr lang="en-GB" dirty="0"/>
              <a:t>believed they would not fully engage </a:t>
            </a:r>
            <a:r>
              <a:rPr lang="en-GB" dirty="0" smtClean="0"/>
              <a:t>with the </a:t>
            </a:r>
            <a:r>
              <a:rPr lang="en-GB" dirty="0"/>
              <a:t>therapy.</a:t>
            </a:r>
          </a:p>
          <a:p>
            <a:pPr marL="0" indent="0">
              <a:buNone/>
            </a:pPr>
            <a:r>
              <a:rPr lang="en-GB" dirty="0"/>
              <a:t>• In particular they found that older patients </a:t>
            </a:r>
            <a:r>
              <a:rPr lang="en-GB" dirty="0" smtClean="0"/>
              <a:t>were deemed </a:t>
            </a:r>
            <a:r>
              <a:rPr lang="en-GB" dirty="0"/>
              <a:t>less suitable than younger patients.</a:t>
            </a:r>
          </a:p>
          <a:p>
            <a:pPr marL="0" indent="0">
              <a:buNone/>
            </a:pPr>
            <a:r>
              <a:rPr lang="en-GB" dirty="0"/>
              <a:t>• This presents a problem for the cognitive </a:t>
            </a:r>
            <a:r>
              <a:rPr lang="en-GB" dirty="0" smtClean="0"/>
              <a:t>approach, since it suggests </a:t>
            </a:r>
            <a:r>
              <a:rPr lang="en-GB" dirty="0"/>
              <a:t>that maladaptive thinking is the </a:t>
            </a:r>
            <a:r>
              <a:rPr lang="en-GB" dirty="0" smtClean="0"/>
              <a:t>cause of </a:t>
            </a:r>
            <a:r>
              <a:rPr lang="en-GB" dirty="0"/>
              <a:t>schizophrenia. As such a cognitive therapy </a:t>
            </a:r>
            <a:r>
              <a:rPr lang="en-GB" dirty="0" smtClean="0"/>
              <a:t>should be </a:t>
            </a:r>
            <a:r>
              <a:rPr lang="en-GB" dirty="0"/>
              <a:t>effective and suitable for all those suffering </a:t>
            </a:r>
            <a:r>
              <a:rPr lang="en-GB" dirty="0" smtClean="0"/>
              <a:t>from maladaptive </a:t>
            </a:r>
            <a:r>
              <a:rPr lang="en-GB" dirty="0"/>
              <a:t>thinking, since it is the very origin of </a:t>
            </a:r>
            <a:r>
              <a:rPr lang="en-GB" dirty="0" smtClean="0"/>
              <a:t>their problems</a:t>
            </a:r>
            <a:r>
              <a:rPr lang="en-GB" dirty="0"/>
              <a:t>.</a:t>
            </a:r>
          </a:p>
        </p:txBody>
      </p:sp>
      <p:sp>
        <p:nvSpPr>
          <p:cNvPr id="4" name="TextBox 3"/>
          <p:cNvSpPr txBox="1"/>
          <p:nvPr/>
        </p:nvSpPr>
        <p:spPr>
          <a:xfrm>
            <a:off x="-15877" y="5939595"/>
            <a:ext cx="9144000" cy="923330"/>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REVISE everything we have learnt on the ‘schizophrenia’ topic.</a:t>
            </a:r>
          </a:p>
          <a:p>
            <a:pPr>
              <a:defRPr/>
            </a:pPr>
            <a:r>
              <a:rPr lang="en-GB" kern="0" dirty="0">
                <a:solidFill>
                  <a:srgbClr val="FFFFFF"/>
                </a:solidFill>
                <a:latin typeface="Comic Sans MS"/>
              </a:rPr>
              <a:t>To ensure you UNDERSTAND all key words, theories and research from the topic.</a:t>
            </a:r>
          </a:p>
        </p:txBody>
      </p:sp>
    </p:spTree>
    <p:extLst>
      <p:ext uri="{BB962C8B-B14F-4D97-AF65-F5344CB8AC3E}">
        <p14:creationId xmlns:p14="http://schemas.microsoft.com/office/powerpoint/2010/main" val="414452443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4122"/>
          </a:xfrm>
          <a:solidFill>
            <a:schemeClr val="bg1"/>
          </a:solidFill>
          <a:ln w="63500">
            <a:solidFill>
              <a:schemeClr val="tx1"/>
            </a:solidFill>
          </a:ln>
        </p:spPr>
        <p:txBody>
          <a:bodyPr/>
          <a:lstStyle/>
          <a:p>
            <a:r>
              <a:rPr lang="en-GB" dirty="0" smtClean="0">
                <a:latin typeface="Comic Sans MS" panose="030F0702030302020204" pitchFamily="66" charset="0"/>
              </a:rPr>
              <a:t>Pass or play?</a:t>
            </a:r>
            <a:endParaRPr lang="en-GB" dirty="0">
              <a:latin typeface="Comic Sans MS" panose="030F0702030302020204" pitchFamily="66" charset="0"/>
            </a:endParaRPr>
          </a:p>
        </p:txBody>
      </p:sp>
      <p:sp>
        <p:nvSpPr>
          <p:cNvPr id="3" name="Content Placeholder 2"/>
          <p:cNvSpPr>
            <a:spLocks noGrp="1"/>
          </p:cNvSpPr>
          <p:nvPr>
            <p:ph idx="1"/>
          </p:nvPr>
        </p:nvSpPr>
        <p:spPr>
          <a:xfrm>
            <a:off x="15875" y="1600200"/>
            <a:ext cx="8804597" cy="4421088"/>
          </a:xfrm>
        </p:spPr>
        <p:txBody>
          <a:bodyPr>
            <a:normAutofit fontScale="77500" lnSpcReduction="20000"/>
          </a:bodyPr>
          <a:lstStyle/>
          <a:p>
            <a:r>
              <a:rPr lang="en-GB" dirty="0" smtClean="0">
                <a:latin typeface="Comic Sans MS" panose="030F0702030302020204" pitchFamily="66" charset="0"/>
                <a:ea typeface="Arial Unicode MS" panose="020B0604020202020204" pitchFamily="34" charset="-128"/>
                <a:cs typeface="Arial Unicode MS" panose="020B0604020202020204" pitchFamily="34" charset="-128"/>
              </a:rPr>
              <a:t>Get into teams of 3.</a:t>
            </a:r>
          </a:p>
          <a:p>
            <a:r>
              <a:rPr lang="en-GB" dirty="0" smtClean="0">
                <a:latin typeface="Comic Sans MS" panose="030F0702030302020204" pitchFamily="66" charset="0"/>
                <a:ea typeface="Arial Unicode MS" panose="020B0604020202020204" pitchFamily="34" charset="-128"/>
                <a:cs typeface="Arial Unicode MS" panose="020B0604020202020204" pitchFamily="34" charset="-128"/>
              </a:rPr>
              <a:t>In your teams write 10 – 15 questions related to eating behaviours (do not number them!) e.g. “Name a second theory into the failure of dieting other than the boundary model”, “Describe how homeostasis is involved in controlling eating behaviour”, “Outline Garg et al. (2007) study” etc.</a:t>
            </a:r>
          </a:p>
          <a:p>
            <a:r>
              <a:rPr lang="en-GB" dirty="0" smtClean="0">
                <a:latin typeface="Comic Sans MS" panose="030F0702030302020204" pitchFamily="66" charset="0"/>
                <a:ea typeface="Arial Unicode MS" panose="020B0604020202020204" pitchFamily="34" charset="-128"/>
                <a:cs typeface="Arial Unicode MS" panose="020B0604020202020204" pitchFamily="34" charset="-128"/>
              </a:rPr>
              <a:t>Select </a:t>
            </a:r>
            <a:r>
              <a:rPr lang="en-GB" dirty="0">
                <a:latin typeface="Comic Sans MS" panose="030F0702030302020204" pitchFamily="66" charset="0"/>
                <a:ea typeface="Arial Unicode MS" panose="020B0604020202020204" pitchFamily="34" charset="-128"/>
                <a:cs typeface="Arial Unicode MS" panose="020B0604020202020204" pitchFamily="34" charset="-128"/>
              </a:rPr>
              <a:t>a </a:t>
            </a:r>
            <a:r>
              <a:rPr lang="en-GB" dirty="0" smtClean="0">
                <a:latin typeface="Comic Sans MS" panose="030F0702030302020204" pitchFamily="66" charset="0"/>
                <a:ea typeface="Arial Unicode MS" panose="020B0604020202020204" pitchFamily="34" charset="-128"/>
                <a:cs typeface="Arial Unicode MS" panose="020B0604020202020204" pitchFamily="34" charset="-128"/>
              </a:rPr>
              <a:t>number (which correlates to a question).</a:t>
            </a:r>
          </a:p>
          <a:p>
            <a:r>
              <a:rPr lang="en-GB" dirty="0" smtClean="0">
                <a:latin typeface="Comic Sans MS" panose="030F0702030302020204" pitchFamily="66" charset="0"/>
                <a:ea typeface="Arial Unicode MS" panose="020B0604020202020204" pitchFamily="34" charset="-128"/>
                <a:cs typeface="Arial Unicode MS" panose="020B0604020202020204" pitchFamily="34" charset="-128"/>
              </a:rPr>
              <a:t>I will </a:t>
            </a:r>
            <a:r>
              <a:rPr lang="en-GB" dirty="0">
                <a:latin typeface="Comic Sans MS" panose="030F0702030302020204" pitchFamily="66" charset="0"/>
                <a:ea typeface="Arial Unicode MS" panose="020B0604020202020204" pitchFamily="34" charset="-128"/>
                <a:cs typeface="Arial Unicode MS" panose="020B0604020202020204" pitchFamily="34" charset="-128"/>
              </a:rPr>
              <a:t>read </a:t>
            </a:r>
            <a:r>
              <a:rPr lang="en-GB" dirty="0" smtClean="0">
                <a:latin typeface="Comic Sans MS" panose="030F0702030302020204" pitchFamily="66" charset="0"/>
                <a:ea typeface="Arial Unicode MS" panose="020B0604020202020204" pitchFamily="34" charset="-128"/>
                <a:cs typeface="Arial Unicode MS" panose="020B0604020202020204" pitchFamily="34" charset="-128"/>
              </a:rPr>
              <a:t>your </a:t>
            </a:r>
            <a:r>
              <a:rPr lang="en-GB" dirty="0">
                <a:latin typeface="Comic Sans MS" panose="030F0702030302020204" pitchFamily="66" charset="0"/>
                <a:ea typeface="Arial Unicode MS" panose="020B0604020202020204" pitchFamily="34" charset="-128"/>
                <a:cs typeface="Arial Unicode MS" panose="020B0604020202020204" pitchFamily="34" charset="-128"/>
              </a:rPr>
              <a:t>team </a:t>
            </a:r>
            <a:r>
              <a:rPr lang="en-GB" dirty="0" smtClean="0">
                <a:latin typeface="Comic Sans MS" panose="030F0702030302020204" pitchFamily="66" charset="0"/>
                <a:ea typeface="Arial Unicode MS" panose="020B0604020202020204" pitchFamily="34" charset="-128"/>
                <a:cs typeface="Arial Unicode MS" panose="020B0604020202020204" pitchFamily="34" charset="-128"/>
              </a:rPr>
              <a:t>your chosen question.</a:t>
            </a:r>
          </a:p>
          <a:p>
            <a:pPr marL="0" indent="0">
              <a:buNone/>
            </a:pPr>
            <a:r>
              <a:rPr lang="en-GB" dirty="0" smtClean="0">
                <a:latin typeface="Comic Sans MS" panose="030F0702030302020204" pitchFamily="66" charset="0"/>
                <a:ea typeface="Arial Unicode MS" panose="020B0604020202020204" pitchFamily="34" charset="-128"/>
                <a:cs typeface="Arial Unicode MS" panose="020B0604020202020204" pitchFamily="34" charset="-128"/>
              </a:rPr>
              <a:t>You can </a:t>
            </a:r>
            <a:r>
              <a:rPr lang="en-GB" dirty="0">
                <a:latin typeface="Comic Sans MS" panose="030F0702030302020204" pitchFamily="66" charset="0"/>
                <a:ea typeface="Arial Unicode MS" panose="020B0604020202020204" pitchFamily="34" charset="-128"/>
                <a:cs typeface="Arial Unicode MS" panose="020B0604020202020204" pitchFamily="34" charset="-128"/>
              </a:rPr>
              <a:t>decide to </a:t>
            </a:r>
            <a:r>
              <a:rPr lang="en-GB" dirty="0" smtClean="0">
                <a:latin typeface="Comic Sans MS" panose="030F0702030302020204" pitchFamily="66" charset="0"/>
                <a:ea typeface="Arial Unicode MS" panose="020B0604020202020204" pitchFamily="34" charset="-128"/>
                <a:cs typeface="Arial Unicode MS" panose="020B0604020202020204" pitchFamily="34" charset="-128"/>
              </a:rPr>
              <a:t>‘play’ – if you answer correctly you will get 2 points – or you can decide to ‘pass’ to another team. However, if you </a:t>
            </a:r>
            <a:r>
              <a:rPr lang="en-GB" dirty="0">
                <a:latin typeface="Comic Sans MS" panose="030F0702030302020204" pitchFamily="66" charset="0"/>
                <a:ea typeface="Arial Unicode MS" panose="020B0604020202020204" pitchFamily="34" charset="-128"/>
                <a:cs typeface="Arial Unicode MS" panose="020B0604020202020204" pitchFamily="34" charset="-128"/>
              </a:rPr>
              <a:t>play and get </a:t>
            </a:r>
            <a:r>
              <a:rPr lang="en-GB" dirty="0" smtClean="0">
                <a:latin typeface="Comic Sans MS" panose="030F0702030302020204" pitchFamily="66" charset="0"/>
                <a:ea typeface="Arial Unicode MS" panose="020B0604020202020204" pitchFamily="34" charset="-128"/>
                <a:cs typeface="Arial Unicode MS" panose="020B0604020202020204" pitchFamily="34" charset="-128"/>
              </a:rPr>
              <a:t>the question wrong you lose </a:t>
            </a:r>
            <a:r>
              <a:rPr lang="en-GB" dirty="0">
                <a:latin typeface="Comic Sans MS" panose="030F0702030302020204" pitchFamily="66" charset="0"/>
                <a:ea typeface="Arial Unicode MS" panose="020B0604020202020204" pitchFamily="34" charset="-128"/>
                <a:cs typeface="Arial Unicode MS" panose="020B0604020202020204" pitchFamily="34" charset="-128"/>
              </a:rPr>
              <a:t>a point. </a:t>
            </a:r>
            <a:r>
              <a:rPr lang="en-GB" dirty="0" smtClean="0">
                <a:latin typeface="Comic Sans MS" panose="030F0702030302020204" pitchFamily="66" charset="0"/>
                <a:ea typeface="Arial Unicode MS" panose="020B0604020202020204" pitchFamily="34" charset="-128"/>
                <a:cs typeface="Arial Unicode MS" panose="020B0604020202020204" pitchFamily="34" charset="-128"/>
              </a:rPr>
              <a:t>(The team being passed to cannot pass on again).</a:t>
            </a:r>
            <a:endParaRPr lang="en-GB" dirty="0">
              <a:latin typeface="Comic Sans MS" panose="030F0702030302020204" pitchFamily="66" charset="0"/>
              <a:ea typeface="Arial Unicode MS" panose="020B0604020202020204" pitchFamily="34" charset="-128"/>
              <a:cs typeface="Arial Unicode MS" panose="020B0604020202020204" pitchFamily="34" charset="-128"/>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8304" y="401897"/>
            <a:ext cx="845443" cy="8454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15877" y="5934670"/>
            <a:ext cx="9144000" cy="923330"/>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REVISE everything we have learnt on the ‘schizophrenia’ topic.</a:t>
            </a:r>
          </a:p>
          <a:p>
            <a:pPr>
              <a:defRPr/>
            </a:pPr>
            <a:r>
              <a:rPr lang="en-GB" kern="0" dirty="0">
                <a:solidFill>
                  <a:srgbClr val="FFFFFF"/>
                </a:solidFill>
                <a:latin typeface="Comic Sans MS"/>
              </a:rPr>
              <a:t>To ensure you UNDERSTAND all key words, theories and research from the topic.</a:t>
            </a:r>
          </a:p>
        </p:txBody>
      </p:sp>
      <p:sp>
        <p:nvSpPr>
          <p:cNvPr id="7" name="TextBox 6"/>
          <p:cNvSpPr txBox="1"/>
          <p:nvPr/>
        </p:nvSpPr>
        <p:spPr>
          <a:xfrm>
            <a:off x="-15877" y="5939595"/>
            <a:ext cx="9144000" cy="923330"/>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REVISE everything we have learnt on the ‘schizophrenia’ topic.</a:t>
            </a:r>
          </a:p>
          <a:p>
            <a:pPr>
              <a:defRPr/>
            </a:pPr>
            <a:r>
              <a:rPr lang="en-GB" kern="0" dirty="0">
                <a:solidFill>
                  <a:srgbClr val="FFFFFF"/>
                </a:solidFill>
                <a:latin typeface="Comic Sans MS"/>
              </a:rPr>
              <a:t>To ensure you UNDERSTAND all key words, theories and research from the topic.</a:t>
            </a:r>
          </a:p>
        </p:txBody>
      </p:sp>
    </p:spTree>
    <p:extLst>
      <p:ext uri="{BB962C8B-B14F-4D97-AF65-F5344CB8AC3E}">
        <p14:creationId xmlns:p14="http://schemas.microsoft.com/office/powerpoint/2010/main" val="1496368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buNone/>
            </a:pPr>
            <a:r>
              <a:rPr lang="en-GB" dirty="0" smtClean="0"/>
              <a:t>Imagine a line across the room, decide the extent to which you feel SZ is caused by nature or nurture. Justify on evidence.</a:t>
            </a:r>
            <a:endParaRPr lang="en-GB" dirty="0"/>
          </a:p>
        </p:txBody>
      </p:sp>
      <p:sp>
        <p:nvSpPr>
          <p:cNvPr id="4" name="TextBox 3"/>
          <p:cNvSpPr txBox="1"/>
          <p:nvPr/>
        </p:nvSpPr>
        <p:spPr>
          <a:xfrm>
            <a:off x="-15877" y="5934670"/>
            <a:ext cx="9144000" cy="923330"/>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REVISE everything we have learnt on the ‘schizophrenia’ topic.</a:t>
            </a:r>
          </a:p>
          <a:p>
            <a:pPr>
              <a:defRPr/>
            </a:pPr>
            <a:r>
              <a:rPr lang="en-GB" kern="0" dirty="0">
                <a:solidFill>
                  <a:srgbClr val="FFFFFF"/>
                </a:solidFill>
                <a:latin typeface="Comic Sans MS"/>
              </a:rPr>
              <a:t>To ensure you UNDERSTAND all key words, theories and research from the topic.</a:t>
            </a:r>
          </a:p>
        </p:txBody>
      </p:sp>
      <p:sp>
        <p:nvSpPr>
          <p:cNvPr id="5" name="Title 1"/>
          <p:cNvSpPr txBox="1">
            <a:spLocks/>
          </p:cNvSpPr>
          <p:nvPr/>
        </p:nvSpPr>
        <p:spPr>
          <a:xfrm>
            <a:off x="0" y="0"/>
            <a:ext cx="9098988" cy="476672"/>
          </a:xfrm>
          <a:prstGeom prst="rect">
            <a:avLst/>
          </a:prstGeom>
          <a:solidFill>
            <a:schemeClr val="bg1"/>
          </a:solidFill>
          <a:ln w="28575">
            <a:solidFill>
              <a:schemeClr val="tx1"/>
            </a:solidFill>
          </a:ln>
        </p:spPr>
        <p:txBody>
          <a:bodyPr vert="horz" lIns="91440" tIns="45720" rIns="91440" bIns="45720" rtlCol="0" anchor="ctr">
            <a:normAutofit fontScale="8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sz="3600" dirty="0">
              <a:solidFill>
                <a:prstClr val="black"/>
              </a:solidFill>
              <a:latin typeface="Comic Sans MS" panose="030F0702030302020204" pitchFamily="66" charset="0"/>
            </a:endParaRPr>
          </a:p>
        </p:txBody>
      </p:sp>
    </p:spTree>
    <p:extLst>
      <p:ext uri="{BB962C8B-B14F-4D97-AF65-F5344CB8AC3E}">
        <p14:creationId xmlns:p14="http://schemas.microsoft.com/office/powerpoint/2010/main" val="5556584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807" y="1186897"/>
            <a:ext cx="7460522" cy="4747773"/>
          </a:xfrm>
        </p:spPr>
        <p:txBody>
          <a:bodyPr>
            <a:normAutofit fontScale="85000" lnSpcReduction="20000"/>
          </a:bodyPr>
          <a:lstStyle/>
          <a:p>
            <a:r>
              <a:rPr lang="en-GB" b="1" dirty="0" smtClean="0"/>
              <a:t>Co-morbidity</a:t>
            </a:r>
            <a:r>
              <a:rPr lang="en-GB" dirty="0" smtClean="0"/>
              <a:t> can </a:t>
            </a:r>
            <a:r>
              <a:rPr lang="en-GB" i="1" dirty="0" smtClean="0"/>
              <a:t>confuse diagnosis</a:t>
            </a:r>
            <a:r>
              <a:rPr lang="en-GB" dirty="0" smtClean="0"/>
              <a:t>, and can lead to patients receiving a lower standard of care for other co-morbid (physical or psychological) problems.</a:t>
            </a:r>
          </a:p>
          <a:p>
            <a:r>
              <a:rPr lang="en-GB" b="1" dirty="0" smtClean="0"/>
              <a:t>Large range of symptoms, sub-types and mixed disorder categories </a:t>
            </a:r>
            <a:r>
              <a:rPr lang="en-GB" dirty="0" smtClean="0"/>
              <a:t>in DSM/ICD make it difficult to define and diagnose when a person actually has SZ, and might suggest it is not ‘one’ distinct disorder.</a:t>
            </a:r>
          </a:p>
          <a:p>
            <a:endParaRPr lang="en-GB" dirty="0" smtClean="0"/>
          </a:p>
          <a:p>
            <a:pPr marL="0" indent="0">
              <a:buNone/>
            </a:pPr>
            <a:r>
              <a:rPr lang="en-GB" sz="3800" b="1" i="1" dirty="0" smtClean="0"/>
              <a:t>Both the above factors therefore make deciding on correct treatment difficult.</a:t>
            </a:r>
          </a:p>
          <a:p>
            <a:pPr marL="0" indent="0">
              <a:buNone/>
            </a:pPr>
            <a:endParaRPr lang="en-GB" dirty="0"/>
          </a:p>
        </p:txBody>
      </p:sp>
      <p:sp>
        <p:nvSpPr>
          <p:cNvPr id="4" name="TextBox 3"/>
          <p:cNvSpPr txBox="1"/>
          <p:nvPr/>
        </p:nvSpPr>
        <p:spPr>
          <a:xfrm>
            <a:off x="-15877" y="5934670"/>
            <a:ext cx="9144000" cy="923330"/>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REVISE everything we have learnt on the ‘schizophrenia’ topic.</a:t>
            </a:r>
          </a:p>
          <a:p>
            <a:pPr>
              <a:defRPr/>
            </a:pPr>
            <a:r>
              <a:rPr lang="en-GB" kern="0" dirty="0">
                <a:solidFill>
                  <a:srgbClr val="FFFFFF"/>
                </a:solidFill>
                <a:latin typeface="Comic Sans MS"/>
              </a:rPr>
              <a:t>To ensure you UNDERSTAND all key words, theories and research from the topic.</a:t>
            </a:r>
          </a:p>
        </p:txBody>
      </p:sp>
      <p:sp>
        <p:nvSpPr>
          <p:cNvPr id="6" name="Title 1"/>
          <p:cNvSpPr txBox="1">
            <a:spLocks/>
          </p:cNvSpPr>
          <p:nvPr/>
        </p:nvSpPr>
        <p:spPr>
          <a:xfrm>
            <a:off x="0" y="0"/>
            <a:ext cx="9098988" cy="764704"/>
          </a:xfrm>
          <a:prstGeom prst="rect">
            <a:avLst/>
          </a:prstGeom>
          <a:solidFill>
            <a:schemeClr val="bg1"/>
          </a:solidFill>
          <a:ln w="28575">
            <a:solidFill>
              <a:schemeClr val="tx1"/>
            </a:solidFill>
          </a:ln>
        </p:spPr>
        <p:txBody>
          <a:bodyPr vert="horz" lIns="91440" tIns="45720" rIns="91440" bIns="45720" rtlCol="0" anchor="ctr">
            <a:normAutofit fontScale="8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solidFill>
                  <a:prstClr val="black"/>
                </a:solidFill>
                <a:latin typeface="Comic Sans MS" panose="030F0702030302020204" pitchFamily="66" charset="0"/>
              </a:rPr>
              <a:t>Issues with classification and diagnosis</a:t>
            </a:r>
            <a:endParaRPr lang="en-GB" dirty="0">
              <a:solidFill>
                <a:prstClr val="black"/>
              </a:solidFill>
              <a:latin typeface="Comic Sans MS" panose="030F0702030302020204" pitchFamily="66" charset="0"/>
            </a:endParaRPr>
          </a:p>
        </p:txBody>
      </p:sp>
      <p:sp>
        <p:nvSpPr>
          <p:cNvPr id="7" name="Rounded Rectangle 6"/>
          <p:cNvSpPr/>
          <p:nvPr/>
        </p:nvSpPr>
        <p:spPr>
          <a:xfrm>
            <a:off x="192027" y="692696"/>
            <a:ext cx="8810767" cy="486383"/>
          </a:xfrm>
          <a:prstGeom prst="roundRect">
            <a:avLst/>
          </a:prstGeom>
          <a:solidFill>
            <a:schemeClr val="accent2">
              <a:lumMod val="60000"/>
              <a:lumOff val="40000"/>
            </a:schemeClr>
          </a:solidFill>
          <a:ln>
            <a:solidFill>
              <a:schemeClr val="accent2">
                <a:lumMod val="40000"/>
                <a:lumOff val="6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800" b="1" dirty="0" smtClean="0">
                <a:solidFill>
                  <a:prstClr val="black"/>
                </a:solidFill>
                <a:latin typeface="Comic Sans MS" panose="030F0702030302020204" pitchFamily="66" charset="0"/>
              </a:rPr>
              <a:t>Is the diagnosis valid and actually diagnose ‘SZ’?</a:t>
            </a:r>
            <a:endParaRPr lang="en-GB" sz="1600" b="1" dirty="0">
              <a:solidFill>
                <a:prstClr val="black"/>
              </a:solidFill>
              <a:latin typeface="Comic Sans MS" panose="030F0702030302020204" pitchFamily="66" charset="0"/>
            </a:endParaRPr>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327"/>
          <a:stretch/>
        </p:blipFill>
        <p:spPr bwMode="auto">
          <a:xfrm rot="515495">
            <a:off x="7435883" y="1285523"/>
            <a:ext cx="1548538" cy="16439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216483">
            <a:off x="7740802" y="2777039"/>
            <a:ext cx="1162534" cy="18516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13740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1168" y="1548085"/>
            <a:ext cx="2610355" cy="401783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ounded Rectangle 1"/>
          <p:cNvSpPr/>
          <p:nvPr/>
        </p:nvSpPr>
        <p:spPr>
          <a:xfrm rot="417062">
            <a:off x="5905655" y="2978905"/>
            <a:ext cx="3146648" cy="170648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GB" sz="2400" dirty="0">
                <a:solidFill>
                  <a:prstClr val="black"/>
                </a:solidFill>
              </a:rPr>
              <a:t>(A02) However, these </a:t>
            </a:r>
            <a:r>
              <a:rPr lang="en-GB" sz="2400" i="1" dirty="0">
                <a:solidFill>
                  <a:prstClr val="black"/>
                </a:solidFill>
              </a:rPr>
              <a:t>‘antipsychiatry</a:t>
            </a:r>
            <a:r>
              <a:rPr lang="en-GB" sz="2400" dirty="0">
                <a:solidFill>
                  <a:prstClr val="black"/>
                </a:solidFill>
              </a:rPr>
              <a:t>’ ideas have been largely discredited by most.</a:t>
            </a:r>
            <a:endParaRPr lang="en-GB" dirty="0">
              <a:solidFill>
                <a:prstClr val="black"/>
              </a:solidFill>
            </a:endParaRPr>
          </a:p>
        </p:txBody>
      </p:sp>
      <p:sp>
        <p:nvSpPr>
          <p:cNvPr id="8" name="TextBox 7"/>
          <p:cNvSpPr txBox="1"/>
          <p:nvPr/>
        </p:nvSpPr>
        <p:spPr>
          <a:xfrm>
            <a:off x="-15877" y="5934670"/>
            <a:ext cx="9144000" cy="923330"/>
          </a:xfrm>
          <a:prstGeom prst="rect">
            <a:avLst/>
          </a:prstGeom>
          <a:solidFill>
            <a:srgbClr val="001236"/>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a:defRPr/>
            </a:pPr>
            <a:r>
              <a:rPr lang="en-GB" kern="0" dirty="0">
                <a:solidFill>
                  <a:srgbClr val="FFFFFF"/>
                </a:solidFill>
                <a:latin typeface="Comic Sans MS"/>
              </a:rPr>
              <a:t>To REVISE everything we have learnt on the ‘schizophrenia’ topic.</a:t>
            </a:r>
          </a:p>
          <a:p>
            <a:pPr>
              <a:defRPr/>
            </a:pPr>
            <a:r>
              <a:rPr lang="en-GB" kern="0" dirty="0">
                <a:solidFill>
                  <a:srgbClr val="FFFFFF"/>
                </a:solidFill>
                <a:latin typeface="Comic Sans MS"/>
              </a:rPr>
              <a:t>To ensure you UNDERSTAND all key words, theories and research from the topic.</a:t>
            </a:r>
          </a:p>
        </p:txBody>
      </p:sp>
      <p:sp>
        <p:nvSpPr>
          <p:cNvPr id="9" name="Title 1"/>
          <p:cNvSpPr txBox="1">
            <a:spLocks/>
          </p:cNvSpPr>
          <p:nvPr/>
        </p:nvSpPr>
        <p:spPr>
          <a:xfrm>
            <a:off x="0" y="0"/>
            <a:ext cx="9098988" cy="764704"/>
          </a:xfrm>
          <a:prstGeom prst="rect">
            <a:avLst/>
          </a:prstGeom>
          <a:solidFill>
            <a:schemeClr val="bg1"/>
          </a:solidFill>
          <a:ln w="28575">
            <a:solidFill>
              <a:schemeClr val="tx1"/>
            </a:solidFill>
          </a:ln>
        </p:spPr>
        <p:txBody>
          <a:bodyPr vert="horz" lIns="91440" tIns="45720" rIns="91440" bIns="45720" rtlCol="0" anchor="ctr">
            <a:normAutofit fontScale="8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solidFill>
                  <a:prstClr val="black"/>
                </a:solidFill>
                <a:latin typeface="Comic Sans MS" panose="030F0702030302020204" pitchFamily="66" charset="0"/>
              </a:rPr>
              <a:t>Issues with classification and diagnosis</a:t>
            </a:r>
            <a:endParaRPr lang="en-GB" dirty="0">
              <a:solidFill>
                <a:prstClr val="black"/>
              </a:solidFill>
              <a:latin typeface="Comic Sans MS" panose="030F0702030302020204" pitchFamily="66" charset="0"/>
            </a:endParaRPr>
          </a:p>
        </p:txBody>
      </p:sp>
      <p:sp>
        <p:nvSpPr>
          <p:cNvPr id="6" name="Rounded Rectangle 5"/>
          <p:cNvSpPr/>
          <p:nvPr/>
        </p:nvSpPr>
        <p:spPr>
          <a:xfrm>
            <a:off x="251520" y="671695"/>
            <a:ext cx="8424936" cy="597065"/>
          </a:xfrm>
          <a:prstGeom prst="roundRect">
            <a:avLst/>
          </a:prstGeom>
          <a:solidFill>
            <a:srgbClr val="00B0F0"/>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400" b="1" dirty="0" smtClean="0">
                <a:solidFill>
                  <a:prstClr val="black"/>
                </a:solidFill>
                <a:latin typeface="Comic Sans MS" panose="030F0702030302020204" pitchFamily="66" charset="0"/>
              </a:rPr>
              <a:t>Does mental illness even </a:t>
            </a:r>
            <a:r>
              <a:rPr lang="en-GB" sz="2400" b="1" dirty="0">
                <a:solidFill>
                  <a:prstClr val="black"/>
                </a:solidFill>
                <a:latin typeface="Comic Sans MS" panose="030F0702030302020204" pitchFamily="66" charset="0"/>
              </a:rPr>
              <a:t>exist?</a:t>
            </a: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307930">
            <a:off x="275231" y="1700808"/>
            <a:ext cx="4280892" cy="259529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74702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 calcmode="lin" valueType="num">
                                      <p:cBhvr additive="base">
                                        <p:cTn id="7" dur="500" fill="hold"/>
                                        <p:tgtEl>
                                          <p:spTgt spid="6146"/>
                                        </p:tgtEl>
                                        <p:attrNameLst>
                                          <p:attrName>ppt_x</p:attrName>
                                        </p:attrNameLst>
                                      </p:cBhvr>
                                      <p:tavLst>
                                        <p:tav tm="0">
                                          <p:val>
                                            <p:strVal val="#ppt_x"/>
                                          </p:val>
                                        </p:tav>
                                        <p:tav tm="100000">
                                          <p:val>
                                            <p:strVal val="#ppt_x"/>
                                          </p:val>
                                        </p:tav>
                                      </p:tavLst>
                                    </p:anim>
                                    <p:anim calcmode="lin" valueType="num">
                                      <p:cBhvr additive="base">
                                        <p:cTn id="8" dur="500" fill="hold"/>
                                        <p:tgtEl>
                                          <p:spTgt spid="614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147"/>
                                        </p:tgtEl>
                                        <p:attrNameLst>
                                          <p:attrName>style.visibility</p:attrName>
                                        </p:attrNameLst>
                                      </p:cBhvr>
                                      <p:to>
                                        <p:strVal val="visible"/>
                                      </p:to>
                                    </p:set>
                                    <p:anim calcmode="lin" valueType="num">
                                      <p:cBhvr additive="base">
                                        <p:cTn id="13" dur="500" fill="hold"/>
                                        <p:tgtEl>
                                          <p:spTgt spid="6147"/>
                                        </p:tgtEl>
                                        <p:attrNameLst>
                                          <p:attrName>ppt_x</p:attrName>
                                        </p:attrNameLst>
                                      </p:cBhvr>
                                      <p:tavLst>
                                        <p:tav tm="0">
                                          <p:val>
                                            <p:strVal val="#ppt_x"/>
                                          </p:val>
                                        </p:tav>
                                        <p:tav tm="100000">
                                          <p:val>
                                            <p:strVal val="#ppt_x"/>
                                          </p:val>
                                        </p:tav>
                                      </p:tavLst>
                                    </p:anim>
                                    <p:anim calcmode="lin" valueType="num">
                                      <p:cBhvr additive="base">
                                        <p:cTn id="14" dur="500" fill="hold"/>
                                        <p:tgtEl>
                                          <p:spTgt spid="614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211889"/>
            <a:ext cx="9144000" cy="646111"/>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19" name="Picture 3" descr="C:\Users\tutor2u\Downloads\shutterstock_55171579.jpg"/>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3657891" y="2852936"/>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Users\tutor2u\Downloads\shutterstock_111668297.jpg"/>
          <p:cNvPicPr>
            <a:picLocks noChangeAspect="1" noChangeArrowheads="1"/>
          </p:cNvPicPr>
          <p:nvPr/>
        </p:nvPicPr>
        <p:blipFill rotWithShape="1">
          <a:blip r:embed="rId6" cstate="screen">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3276872" y="3692629"/>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 descr="C:\Users\tutor2u\Downloads\shutterstock_122379733.jpg"/>
          <p:cNvPicPr>
            <a:picLocks noChangeAspect="1" noChangeArrowheads="1"/>
          </p:cNvPicPr>
          <p:nvPr/>
        </p:nvPicPr>
        <p:blipFill>
          <a:blip r:embed="rId8" cstate="screen">
            <a:extLst>
              <a:ext uri="{BEBA8EAE-BF5A-486C-A8C5-ECC9F3942E4B}">
                <a14:imgProps xmlns:a14="http://schemas.microsoft.com/office/drawing/2010/main">
                  <a14:imgLayer r:embed="rId9">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388096" y="335962"/>
            <a:ext cx="2388096" cy="158087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 descr="C:\Users\tutor2u\Downloads\shutterstock_55171579.jpg"/>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250976" y="2650239"/>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Users\tutor2u\Downloads\shutterstock_111668297.jpg"/>
          <p:cNvPicPr>
            <a:picLocks noChangeAspect="1" noChangeArrowheads="1"/>
          </p:cNvPicPr>
          <p:nvPr/>
        </p:nvPicPr>
        <p:blipFill rotWithShape="1">
          <a:blip r:embed="rId6" cstate="screen">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899592" y="4713294"/>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5" descr="C:\Users\tutor2u\Downloads\shutterstock_122379733.jpg"/>
          <p:cNvPicPr>
            <a:picLocks noChangeAspect="1" noChangeArrowheads="1"/>
          </p:cNvPicPr>
          <p:nvPr/>
        </p:nvPicPr>
        <p:blipFill>
          <a:blip r:embed="rId10" cstate="screen">
            <a:extLst>
              <a:ext uri="{BEBA8EAE-BF5A-486C-A8C5-ECC9F3942E4B}">
                <a14:imgProps xmlns:a14="http://schemas.microsoft.com/office/drawing/2010/main">
                  <a14:imgLayer r:embed="rId11">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212867" y="1506896"/>
            <a:ext cx="2388096" cy="158087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a:spLocks noChangeAspect="1"/>
          </p:cNvSpPr>
          <p:nvPr/>
        </p:nvSpPr>
        <p:spPr>
          <a:xfrm>
            <a:off x="4326320" y="15274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8</a:t>
            </a:r>
          </a:p>
        </p:txBody>
      </p:sp>
      <p:sp>
        <p:nvSpPr>
          <p:cNvPr id="13" name="Rectangle 12"/>
          <p:cNvSpPr>
            <a:spLocks noChangeAspect="1"/>
          </p:cNvSpPr>
          <p:nvPr/>
        </p:nvSpPr>
        <p:spPr>
          <a:xfrm>
            <a:off x="5565556" y="236480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7</a:t>
            </a:r>
          </a:p>
        </p:txBody>
      </p:sp>
      <p:sp>
        <p:nvSpPr>
          <p:cNvPr id="12" name="Rectangle 11"/>
          <p:cNvSpPr>
            <a:spLocks noChangeAspect="1"/>
          </p:cNvSpPr>
          <p:nvPr/>
        </p:nvSpPr>
        <p:spPr>
          <a:xfrm>
            <a:off x="6804440" y="318386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6</a:t>
            </a:r>
          </a:p>
        </p:txBody>
      </p:sp>
      <p:sp>
        <p:nvSpPr>
          <p:cNvPr id="8" name="Rectangle 7"/>
          <p:cNvSpPr>
            <a:spLocks noChangeAspect="1"/>
          </p:cNvSpPr>
          <p:nvPr/>
        </p:nvSpPr>
        <p:spPr>
          <a:xfrm>
            <a:off x="5552540" y="4020196"/>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5</a:t>
            </a:r>
          </a:p>
        </p:txBody>
      </p:sp>
      <p:sp>
        <p:nvSpPr>
          <p:cNvPr id="15" name="Rectangle 14"/>
          <p:cNvSpPr>
            <a:spLocks noChangeAspect="1"/>
          </p:cNvSpPr>
          <p:nvPr/>
        </p:nvSpPr>
        <p:spPr>
          <a:xfrm>
            <a:off x="3074772" y="20757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9</a:t>
            </a:r>
          </a:p>
        </p:txBody>
      </p:sp>
      <p:sp>
        <p:nvSpPr>
          <p:cNvPr id="16" name="Rectangle 15"/>
          <p:cNvSpPr>
            <a:spLocks noChangeAspect="1"/>
          </p:cNvSpPr>
          <p:nvPr/>
        </p:nvSpPr>
        <p:spPr>
          <a:xfrm>
            <a:off x="1837428" y="263720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10</a:t>
            </a:r>
          </a:p>
        </p:txBody>
      </p:sp>
      <p:sp>
        <p:nvSpPr>
          <p:cNvPr id="4" name="Rectangle 3"/>
          <p:cNvSpPr>
            <a:spLocks noChangeAspect="1"/>
          </p:cNvSpPr>
          <p:nvPr/>
        </p:nvSpPr>
        <p:spPr>
          <a:xfrm>
            <a:off x="640944" y="3086893"/>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1</a:t>
            </a:r>
          </a:p>
        </p:txBody>
      </p:sp>
      <p:sp>
        <p:nvSpPr>
          <p:cNvPr id="5" name="Rectangle 4"/>
          <p:cNvSpPr>
            <a:spLocks noChangeAspect="1"/>
          </p:cNvSpPr>
          <p:nvPr/>
        </p:nvSpPr>
        <p:spPr>
          <a:xfrm>
            <a:off x="1835696" y="368946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2</a:t>
            </a:r>
          </a:p>
        </p:txBody>
      </p:sp>
      <p:sp>
        <p:nvSpPr>
          <p:cNvPr id="6" name="Rectangle 5"/>
          <p:cNvSpPr>
            <a:spLocks noChangeAspect="1"/>
          </p:cNvSpPr>
          <p:nvPr/>
        </p:nvSpPr>
        <p:spPr>
          <a:xfrm>
            <a:off x="3059832" y="426398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3</a:t>
            </a:r>
          </a:p>
        </p:txBody>
      </p:sp>
      <p:sp>
        <p:nvSpPr>
          <p:cNvPr id="7" name="Rectangle 6"/>
          <p:cNvSpPr>
            <a:spLocks noChangeAspect="1"/>
          </p:cNvSpPr>
          <p:nvPr/>
        </p:nvSpPr>
        <p:spPr>
          <a:xfrm>
            <a:off x="4283968" y="4869352"/>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4</a:t>
            </a:r>
          </a:p>
        </p:txBody>
      </p:sp>
      <p:pic>
        <p:nvPicPr>
          <p:cNvPr id="26" name="Picture 2" descr="C:\Users\tutor2u\Downloads\shutterstock_121820917.jpg"/>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4155" b="94413" l="2200" r="19800"/>
                    </a14:imgEffect>
                  </a14:imgLayer>
                </a14:imgProps>
              </a:ext>
              <a:ext uri="{28A0092B-C50C-407E-A947-70E740481C1C}">
                <a14:useLocalDpi xmlns:a14="http://schemas.microsoft.com/office/drawing/2010/main" val="0"/>
              </a:ext>
            </a:extLst>
          </a:blip>
          <a:srcRect r="78000"/>
          <a:stretch/>
        </p:blipFill>
        <p:spPr bwMode="auto">
          <a:xfrm>
            <a:off x="554792" y="2146061"/>
            <a:ext cx="670560" cy="212725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4" descr="C:\Users\tutor2u\Downloads\shutterstock_121820917.jpg"/>
          <p:cNvPicPr>
            <a:picLocks noChangeAspect="1" noChangeArrowheads="1"/>
          </p:cNvPicPr>
          <p:nvPr/>
        </p:nvPicPr>
        <p:blipFill rotWithShape="1">
          <a:blip r:embed="rId14" cstate="print">
            <a:extLst>
              <a:ext uri="{BEBA8EAE-BF5A-486C-A8C5-ECC9F3942E4B}">
                <a14:imgProps xmlns:a14="http://schemas.microsoft.com/office/drawing/2010/main">
                  <a14:imgLayer r:embed="rId13">
                    <a14:imgEffect>
                      <a14:backgroundRemoval t="2006" b="89685" l="17200" r="40500">
                        <a14:foregroundMark x1="22200" y1="84097" x2="22200" y2="84097"/>
                      </a14:backgroundRemoval>
                    </a14:imgEffect>
                  </a14:imgLayer>
                </a14:imgProps>
              </a:ext>
              <a:ext uri="{28A0092B-C50C-407E-A947-70E740481C1C}">
                <a14:useLocalDpi xmlns:a14="http://schemas.microsoft.com/office/drawing/2010/main" val="0"/>
              </a:ext>
            </a:extLst>
          </a:blip>
          <a:srcRect l="16976" r="56849"/>
          <a:stretch/>
        </p:blipFill>
        <p:spPr bwMode="auto">
          <a:xfrm>
            <a:off x="7825128" y="2309416"/>
            <a:ext cx="797800" cy="212725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5" descr="C:\Users\tutor2u\Downloads\shutterstock_121820917.jpg"/>
          <p:cNvPicPr>
            <a:picLocks noChangeAspect="1" noChangeArrowheads="1"/>
          </p:cNvPicPr>
          <p:nvPr/>
        </p:nvPicPr>
        <p:blipFill rotWithShape="1">
          <a:blip r:embed="rId15" cstate="print">
            <a:extLst>
              <a:ext uri="{BEBA8EAE-BF5A-486C-A8C5-ECC9F3942E4B}">
                <a14:imgProps xmlns:a14="http://schemas.microsoft.com/office/drawing/2010/main">
                  <a14:imgLayer r:embed="rId16">
                    <a14:imgEffect>
                      <a14:backgroundRemoval t="2006" b="97278" l="40500" r="60300"/>
                    </a14:imgEffect>
                  </a14:imgLayer>
                </a14:imgProps>
              </a:ext>
              <a:ext uri="{28A0092B-C50C-407E-A947-70E740481C1C}">
                <a14:useLocalDpi xmlns:a14="http://schemas.microsoft.com/office/drawing/2010/main" val="0"/>
              </a:ext>
            </a:extLst>
          </a:blip>
          <a:srcRect l="40550" r="37491"/>
          <a:stretch/>
        </p:blipFill>
        <p:spPr bwMode="auto">
          <a:xfrm>
            <a:off x="5342644" y="693805"/>
            <a:ext cx="669324" cy="212725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3" descr="C:\Users\tutor2u\Downloads\shutterstock_121820917.jpg"/>
          <p:cNvPicPr>
            <a:picLocks noChangeAspect="1" noChangeArrowheads="1"/>
          </p:cNvPicPr>
          <p:nvPr/>
        </p:nvPicPr>
        <p:blipFill rotWithShape="1">
          <a:blip r:embed="rId17" cstate="print">
            <a:extLst>
              <a:ext uri="{BEBA8EAE-BF5A-486C-A8C5-ECC9F3942E4B}">
                <a14:imgProps xmlns:a14="http://schemas.microsoft.com/office/drawing/2010/main">
                  <a14:imgLayer r:embed="rId18">
                    <a14:imgEffect>
                      <a14:backgroundRemoval t="430" b="95129" l="59200" r="76300"/>
                    </a14:imgEffect>
                  </a14:imgLayer>
                </a14:imgProps>
              </a:ext>
              <a:ext uri="{28A0092B-C50C-407E-A947-70E740481C1C}">
                <a14:useLocalDpi xmlns:a14="http://schemas.microsoft.com/office/drawing/2010/main" val="0"/>
              </a:ext>
            </a:extLst>
          </a:blip>
          <a:srcRect l="57081" r="21460"/>
          <a:stretch/>
        </p:blipFill>
        <p:spPr bwMode="auto">
          <a:xfrm>
            <a:off x="4299208" y="4110062"/>
            <a:ext cx="654084" cy="212725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971600" y="1340768"/>
            <a:ext cx="7446590" cy="4076692"/>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80000" rIns="180000" rtlCol="0" anchor="ctr"/>
          <a:lstStyle/>
          <a:p>
            <a:pPr algn="ctr"/>
            <a:r>
              <a:rPr lang="en-US" sz="4000" dirty="0">
                <a:solidFill>
                  <a:prstClr val="black"/>
                </a:solidFill>
                <a:effectLst>
                  <a:outerShdw blurRad="38100" dist="38100" dir="2700000" algn="tl">
                    <a:srgbClr val="000000">
                      <a:alpha val="43137"/>
                    </a:srgbClr>
                  </a:outerShdw>
                </a:effectLst>
              </a:rPr>
              <a:t>The Rules</a:t>
            </a:r>
          </a:p>
          <a:p>
            <a:pPr algn="ctr">
              <a:tabLst>
                <a:tab pos="3581400" algn="l"/>
              </a:tabLst>
            </a:pPr>
            <a:endParaRPr lang="en-US" sz="1100" dirty="0">
              <a:solidFill>
                <a:prstClr val="black"/>
              </a:solidFill>
              <a:effectLst>
                <a:outerShdw blurRad="38100" dist="38100" dir="2700000" algn="tl">
                  <a:srgbClr val="000000">
                    <a:alpha val="43137"/>
                  </a:srgbClr>
                </a:outerShdw>
              </a:effectLst>
            </a:endParaRPr>
          </a:p>
          <a:p>
            <a:pPr marL="514350" indent="-514350">
              <a:buFont typeface="+mj-lt"/>
              <a:buAutoNum type="arabicPeriod"/>
            </a:pPr>
            <a:r>
              <a:rPr lang="en-US" sz="2400" dirty="0">
                <a:solidFill>
                  <a:prstClr val="black"/>
                </a:solidFill>
                <a:effectLst>
                  <a:outerShdw blurRad="38100" dist="38100" dir="2700000" algn="tl">
                    <a:srgbClr val="000000">
                      <a:alpha val="43137"/>
                    </a:srgbClr>
                  </a:outerShdw>
                </a:effectLst>
              </a:rPr>
              <a:t>You have 2 cards – labelled “TRUE” or “FALSE”</a:t>
            </a:r>
          </a:p>
          <a:p>
            <a:pPr marL="514350" indent="-514350">
              <a:buFont typeface="+mj-lt"/>
              <a:buAutoNum type="arabicPeriod"/>
            </a:pPr>
            <a:endParaRPr lang="en-US" sz="1600" dirty="0">
              <a:solidFill>
                <a:prstClr val="black"/>
              </a:solidFill>
              <a:effectLst>
                <a:outerShdw blurRad="38100" dist="38100" dir="2700000" algn="tl">
                  <a:srgbClr val="000000">
                    <a:alpha val="43137"/>
                  </a:srgbClr>
                </a:outerShdw>
              </a:effectLst>
            </a:endParaRPr>
          </a:p>
          <a:p>
            <a:pPr marL="514350" indent="-514350">
              <a:buFont typeface="+mj-lt"/>
              <a:buAutoNum type="arabicPeriod"/>
            </a:pPr>
            <a:r>
              <a:rPr lang="en-US" sz="2400" dirty="0">
                <a:solidFill>
                  <a:prstClr val="black"/>
                </a:solidFill>
                <a:effectLst>
                  <a:outerShdw blurRad="38100" dist="38100" dir="2700000" algn="tl">
                    <a:srgbClr val="000000">
                      <a:alpha val="43137"/>
                    </a:srgbClr>
                  </a:outerShdw>
                </a:effectLst>
              </a:rPr>
              <a:t>Answer each question by holding up the appropriate card</a:t>
            </a:r>
          </a:p>
          <a:p>
            <a:pPr marL="514350" indent="-514350">
              <a:buFont typeface="+mj-lt"/>
              <a:buAutoNum type="arabicPeriod"/>
            </a:pPr>
            <a:endParaRPr lang="en-US" sz="1600" dirty="0">
              <a:solidFill>
                <a:prstClr val="black"/>
              </a:solidFill>
              <a:effectLst>
                <a:outerShdw blurRad="38100" dist="38100" dir="2700000" algn="tl">
                  <a:srgbClr val="000000">
                    <a:alpha val="43137"/>
                  </a:srgbClr>
                </a:outerShdw>
              </a:effectLst>
            </a:endParaRPr>
          </a:p>
          <a:p>
            <a:pPr marL="514350" indent="-514350">
              <a:buFont typeface="+mj-lt"/>
              <a:buAutoNum type="arabicPeriod"/>
            </a:pPr>
            <a:r>
              <a:rPr lang="en-US" sz="2400" dirty="0">
                <a:solidFill>
                  <a:prstClr val="black"/>
                </a:solidFill>
                <a:effectLst>
                  <a:outerShdw blurRad="38100" dist="38100" dir="2700000" algn="tl">
                    <a:srgbClr val="000000">
                      <a:alpha val="43137"/>
                    </a:srgbClr>
                  </a:outerShdw>
                </a:effectLst>
              </a:rPr>
              <a:t>Those who hold up the incorrect card are eliminated from the game</a:t>
            </a:r>
          </a:p>
          <a:p>
            <a:pPr marL="514350" indent="-514350">
              <a:buFont typeface="+mj-lt"/>
              <a:buAutoNum type="arabicPeriod"/>
            </a:pPr>
            <a:endParaRPr lang="en-US" sz="1600" dirty="0">
              <a:solidFill>
                <a:prstClr val="black"/>
              </a:solidFill>
              <a:effectLst>
                <a:outerShdw blurRad="38100" dist="38100" dir="2700000" algn="tl">
                  <a:srgbClr val="000000">
                    <a:alpha val="43137"/>
                  </a:srgbClr>
                </a:outerShdw>
              </a:effectLst>
            </a:endParaRPr>
          </a:p>
          <a:p>
            <a:pPr marL="514350" indent="-514350">
              <a:buFont typeface="+mj-lt"/>
              <a:buAutoNum type="arabicPeriod"/>
            </a:pPr>
            <a:r>
              <a:rPr lang="en-US" sz="2400" dirty="0">
                <a:solidFill>
                  <a:prstClr val="black"/>
                </a:solidFill>
                <a:effectLst>
                  <a:outerShdw blurRad="38100" dist="38100" dir="2700000" algn="tl">
                    <a:srgbClr val="000000">
                      <a:alpha val="43137"/>
                    </a:srgbClr>
                  </a:outerShdw>
                </a:effectLst>
              </a:rPr>
              <a:t>The last person(s) in the game wins!</a:t>
            </a:r>
          </a:p>
        </p:txBody>
      </p:sp>
      <p:pic>
        <p:nvPicPr>
          <p:cNvPr id="11" name="Picture 10"/>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808031" y="86152"/>
            <a:ext cx="7527938" cy="1523874"/>
          </a:xfrm>
          <a:prstGeom prst="rect">
            <a:avLst/>
          </a:prstGeom>
        </p:spPr>
      </p:pic>
    </p:spTree>
    <p:custDataLst>
      <p:tags r:id="rId1"/>
    </p:custDataLst>
    <p:extLst>
      <p:ext uri="{BB962C8B-B14F-4D97-AF65-F5344CB8AC3E}">
        <p14:creationId xmlns:p14="http://schemas.microsoft.com/office/powerpoint/2010/main" val="1712252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repeatCount="indefinite" fill="hold" nodeType="withEffect">
                                  <p:stCondLst>
                                    <p:cond delay="0"/>
                                  </p:stCondLst>
                                  <p:endCondLst>
                                    <p:cond evt="onNext" delay="0">
                                      <p:tgtEl>
                                        <p:sldTgt/>
                                      </p:tgtEl>
                                    </p:cond>
                                  </p:end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00" fill="hold"/>
                                        <p:tgtEl>
                                          <p:spTgt spid="20"/>
                                        </p:tgtEl>
                                        <p:attrNameLst>
                                          <p:attrName>ppt_x</p:attrName>
                                        </p:attrNameLst>
                                      </p:cBhvr>
                                      <p:tavLst>
                                        <p:tav tm="0">
                                          <p:val>
                                            <p:strVal val="1+#ppt_w/2"/>
                                          </p:val>
                                        </p:tav>
                                        <p:tav tm="100000">
                                          <p:val>
                                            <p:strVal val="#ppt_x"/>
                                          </p:val>
                                        </p:tav>
                                      </p:tavLst>
                                    </p:anim>
                                    <p:anim calcmode="lin" valueType="num">
                                      <p:cBhvr additive="base">
                                        <p:cTn id="8" dur="100000" fill="hold"/>
                                        <p:tgtEl>
                                          <p:spTgt spid="20"/>
                                        </p:tgtEl>
                                        <p:attrNameLst>
                                          <p:attrName>ppt_y</p:attrName>
                                        </p:attrNameLst>
                                      </p:cBhvr>
                                      <p:tavLst>
                                        <p:tav tm="0">
                                          <p:val>
                                            <p:strVal val="#ppt_y"/>
                                          </p:val>
                                        </p:tav>
                                        <p:tav tm="100000">
                                          <p:val>
                                            <p:strVal val="#ppt_y"/>
                                          </p:val>
                                        </p:tav>
                                      </p:tavLst>
                                    </p:anim>
                                  </p:childTnLst>
                                </p:cTn>
                              </p:par>
                              <p:par>
                                <p:cTn id="9" presetID="2" presetClass="entr" presetSubtype="2" repeatCount="indefinite" fill="hold" nodeType="withEffect">
                                  <p:stCondLst>
                                    <p:cond delay="0"/>
                                  </p:stCondLst>
                                  <p:endCondLst>
                                    <p:cond evt="onNext" delay="0">
                                      <p:tgtEl>
                                        <p:sldTgt/>
                                      </p:tgtEl>
                                    </p:cond>
                                  </p:end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60000" fill="hold"/>
                                        <p:tgtEl>
                                          <p:spTgt spid="19"/>
                                        </p:tgtEl>
                                        <p:attrNameLst>
                                          <p:attrName>ppt_x</p:attrName>
                                        </p:attrNameLst>
                                      </p:cBhvr>
                                      <p:tavLst>
                                        <p:tav tm="0">
                                          <p:val>
                                            <p:strVal val="1+#ppt_w/2"/>
                                          </p:val>
                                        </p:tav>
                                        <p:tav tm="100000">
                                          <p:val>
                                            <p:strVal val="#ppt_x"/>
                                          </p:val>
                                        </p:tav>
                                      </p:tavLst>
                                    </p:anim>
                                    <p:anim calcmode="lin" valueType="num">
                                      <p:cBhvr additive="base">
                                        <p:cTn id="12" dur="60000" fill="hold"/>
                                        <p:tgtEl>
                                          <p:spTgt spid="19"/>
                                        </p:tgtEl>
                                        <p:attrNameLst>
                                          <p:attrName>ppt_y</p:attrName>
                                        </p:attrNameLst>
                                      </p:cBhvr>
                                      <p:tavLst>
                                        <p:tav tm="0">
                                          <p:val>
                                            <p:strVal val="#ppt_y"/>
                                          </p:val>
                                        </p:tav>
                                        <p:tav tm="100000">
                                          <p:val>
                                            <p:strVal val="#ppt_y"/>
                                          </p:val>
                                        </p:tav>
                                      </p:tavLst>
                                    </p:anim>
                                  </p:childTnLst>
                                </p:cTn>
                              </p:par>
                              <p:par>
                                <p:cTn id="13" presetID="2" presetClass="entr" presetSubtype="2" repeatCount="indefinite" fill="hold" nodeType="withEffect">
                                  <p:stCondLst>
                                    <p:cond delay="0"/>
                                  </p:stCondLst>
                                  <p:endCondLst>
                                    <p:cond evt="onNext" delay="0">
                                      <p:tgtEl>
                                        <p:sldTgt/>
                                      </p:tgtEl>
                                    </p:cond>
                                  </p:end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80000" fill="hold"/>
                                        <p:tgtEl>
                                          <p:spTgt spid="21"/>
                                        </p:tgtEl>
                                        <p:attrNameLst>
                                          <p:attrName>ppt_x</p:attrName>
                                        </p:attrNameLst>
                                      </p:cBhvr>
                                      <p:tavLst>
                                        <p:tav tm="0">
                                          <p:val>
                                            <p:strVal val="1+#ppt_w/2"/>
                                          </p:val>
                                        </p:tav>
                                        <p:tav tm="100000">
                                          <p:val>
                                            <p:strVal val="#ppt_x"/>
                                          </p:val>
                                        </p:tav>
                                      </p:tavLst>
                                    </p:anim>
                                    <p:anim calcmode="lin" valueType="num">
                                      <p:cBhvr additive="base">
                                        <p:cTn id="16" dur="80000" fill="hold"/>
                                        <p:tgtEl>
                                          <p:spTgt spid="21"/>
                                        </p:tgtEl>
                                        <p:attrNameLst>
                                          <p:attrName>ppt_y</p:attrName>
                                        </p:attrNameLst>
                                      </p:cBhvr>
                                      <p:tavLst>
                                        <p:tav tm="0">
                                          <p:val>
                                            <p:strVal val="#ppt_y"/>
                                          </p:val>
                                        </p:tav>
                                        <p:tav tm="100000">
                                          <p:val>
                                            <p:strVal val="#ppt_y"/>
                                          </p:val>
                                        </p:tav>
                                      </p:tavLst>
                                    </p:anim>
                                  </p:childTnLst>
                                </p:cTn>
                              </p:par>
                              <p:par>
                                <p:cTn id="17" presetID="2" presetClass="exit" presetSubtype="8" fill="hold" nodeType="withEffect">
                                  <p:stCondLst>
                                    <p:cond delay="0"/>
                                  </p:stCondLst>
                                  <p:childTnLst>
                                    <p:anim calcmode="lin" valueType="num">
                                      <p:cBhvr additive="base">
                                        <p:cTn id="18" dur="20000"/>
                                        <p:tgtEl>
                                          <p:spTgt spid="23"/>
                                        </p:tgtEl>
                                        <p:attrNameLst>
                                          <p:attrName>ppt_x</p:attrName>
                                        </p:attrNameLst>
                                      </p:cBhvr>
                                      <p:tavLst>
                                        <p:tav tm="0">
                                          <p:val>
                                            <p:strVal val="ppt_x"/>
                                          </p:val>
                                        </p:tav>
                                        <p:tav tm="100000">
                                          <p:val>
                                            <p:strVal val="0-ppt_w/2"/>
                                          </p:val>
                                        </p:tav>
                                      </p:tavLst>
                                    </p:anim>
                                    <p:anim calcmode="lin" valueType="num">
                                      <p:cBhvr additive="base">
                                        <p:cTn id="19" dur="20000"/>
                                        <p:tgtEl>
                                          <p:spTgt spid="23"/>
                                        </p:tgtEl>
                                        <p:attrNameLst>
                                          <p:attrName>ppt_y</p:attrName>
                                        </p:attrNameLst>
                                      </p:cBhvr>
                                      <p:tavLst>
                                        <p:tav tm="0">
                                          <p:val>
                                            <p:strVal val="ppt_y"/>
                                          </p:val>
                                        </p:tav>
                                        <p:tav tm="100000">
                                          <p:val>
                                            <p:strVal val="ppt_y"/>
                                          </p:val>
                                        </p:tav>
                                      </p:tavLst>
                                    </p:anim>
                                    <p:set>
                                      <p:cBhvr>
                                        <p:cTn id="20" dur="1" fill="hold">
                                          <p:stCondLst>
                                            <p:cond delay="19999"/>
                                          </p:stCondLst>
                                        </p:cTn>
                                        <p:tgtEl>
                                          <p:spTgt spid="23"/>
                                        </p:tgtEl>
                                        <p:attrNameLst>
                                          <p:attrName>style.visibility</p:attrName>
                                        </p:attrNameLst>
                                      </p:cBhvr>
                                      <p:to>
                                        <p:strVal val="hidden"/>
                                      </p:to>
                                    </p:set>
                                  </p:childTnLst>
                                </p:cTn>
                              </p:par>
                              <p:par>
                                <p:cTn id="21" presetID="2" presetClass="exit" presetSubtype="8" fill="hold" nodeType="withEffect">
                                  <p:stCondLst>
                                    <p:cond delay="0"/>
                                  </p:stCondLst>
                                  <p:childTnLst>
                                    <p:anim calcmode="lin" valueType="num">
                                      <p:cBhvr additive="base">
                                        <p:cTn id="22" dur="15000"/>
                                        <p:tgtEl>
                                          <p:spTgt spid="22"/>
                                        </p:tgtEl>
                                        <p:attrNameLst>
                                          <p:attrName>ppt_x</p:attrName>
                                        </p:attrNameLst>
                                      </p:cBhvr>
                                      <p:tavLst>
                                        <p:tav tm="0">
                                          <p:val>
                                            <p:strVal val="ppt_x"/>
                                          </p:val>
                                        </p:tav>
                                        <p:tav tm="100000">
                                          <p:val>
                                            <p:strVal val="0-ppt_w/2"/>
                                          </p:val>
                                        </p:tav>
                                      </p:tavLst>
                                    </p:anim>
                                    <p:anim calcmode="lin" valueType="num">
                                      <p:cBhvr additive="base">
                                        <p:cTn id="23" dur="15000"/>
                                        <p:tgtEl>
                                          <p:spTgt spid="22"/>
                                        </p:tgtEl>
                                        <p:attrNameLst>
                                          <p:attrName>ppt_y</p:attrName>
                                        </p:attrNameLst>
                                      </p:cBhvr>
                                      <p:tavLst>
                                        <p:tav tm="0">
                                          <p:val>
                                            <p:strVal val="ppt_y"/>
                                          </p:val>
                                        </p:tav>
                                        <p:tav tm="100000">
                                          <p:val>
                                            <p:strVal val="ppt_y"/>
                                          </p:val>
                                        </p:tav>
                                      </p:tavLst>
                                    </p:anim>
                                    <p:set>
                                      <p:cBhvr>
                                        <p:cTn id="24" dur="1" fill="hold">
                                          <p:stCondLst>
                                            <p:cond delay="14999"/>
                                          </p:stCondLst>
                                        </p:cTn>
                                        <p:tgtEl>
                                          <p:spTgt spid="22"/>
                                        </p:tgtEl>
                                        <p:attrNameLst>
                                          <p:attrName>style.visibility</p:attrName>
                                        </p:attrNameLst>
                                      </p:cBhvr>
                                      <p:to>
                                        <p:strVal val="hidden"/>
                                      </p:to>
                                    </p:set>
                                  </p:childTnLst>
                                </p:cTn>
                              </p:par>
                              <p:par>
                                <p:cTn id="25" presetID="2" presetClass="exit" presetSubtype="8" fill="hold" nodeType="withEffect">
                                  <p:stCondLst>
                                    <p:cond delay="0"/>
                                  </p:stCondLst>
                                  <p:childTnLst>
                                    <p:anim calcmode="lin" valueType="num">
                                      <p:cBhvr additive="base">
                                        <p:cTn id="26" dur="25000"/>
                                        <p:tgtEl>
                                          <p:spTgt spid="24"/>
                                        </p:tgtEl>
                                        <p:attrNameLst>
                                          <p:attrName>ppt_x</p:attrName>
                                        </p:attrNameLst>
                                      </p:cBhvr>
                                      <p:tavLst>
                                        <p:tav tm="0">
                                          <p:val>
                                            <p:strVal val="ppt_x"/>
                                          </p:val>
                                        </p:tav>
                                        <p:tav tm="100000">
                                          <p:val>
                                            <p:strVal val="0-ppt_w/2"/>
                                          </p:val>
                                        </p:tav>
                                      </p:tavLst>
                                    </p:anim>
                                    <p:anim calcmode="lin" valueType="num">
                                      <p:cBhvr additive="base">
                                        <p:cTn id="27" dur="25000"/>
                                        <p:tgtEl>
                                          <p:spTgt spid="24"/>
                                        </p:tgtEl>
                                        <p:attrNameLst>
                                          <p:attrName>ppt_y</p:attrName>
                                        </p:attrNameLst>
                                      </p:cBhvr>
                                      <p:tavLst>
                                        <p:tav tm="0">
                                          <p:val>
                                            <p:strVal val="ppt_y"/>
                                          </p:val>
                                        </p:tav>
                                        <p:tav tm="100000">
                                          <p:val>
                                            <p:strVal val="ppt_y"/>
                                          </p:val>
                                        </p:tav>
                                      </p:tavLst>
                                    </p:anim>
                                    <p:set>
                                      <p:cBhvr>
                                        <p:cTn id="28" dur="1" fill="hold">
                                          <p:stCondLst>
                                            <p:cond delay="24999"/>
                                          </p:stCondLst>
                                        </p:cTn>
                                        <p:tgtEl>
                                          <p:spTgt spid="2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2"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additive="base">
                                        <p:cTn id="33" dur="500" fill="hold"/>
                                        <p:tgtEl>
                                          <p:spTgt spid="9"/>
                                        </p:tgtEl>
                                        <p:attrNameLst>
                                          <p:attrName>ppt_x</p:attrName>
                                        </p:attrNameLst>
                                      </p:cBhvr>
                                      <p:tavLst>
                                        <p:tav tm="0">
                                          <p:val>
                                            <p:strVal val="1+#ppt_w/2"/>
                                          </p:val>
                                        </p:tav>
                                        <p:tav tm="100000">
                                          <p:val>
                                            <p:strVal val="#ppt_x"/>
                                          </p:val>
                                        </p:tav>
                                      </p:tavLst>
                                    </p:anim>
                                    <p:anim calcmode="lin" valueType="num">
                                      <p:cBhvr additive="base">
                                        <p:cTn id="34"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a:xfrm>
            <a:off x="0" y="6211889"/>
            <a:ext cx="9144000" cy="646111"/>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19" name="Picture 3" descr="C:\Users\tutor2u\Downloads\shutterstock_55171579.jpg"/>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3657891" y="2852936"/>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Users\tutor2u\Downloads\shutterstock_111668297.jpg"/>
          <p:cNvPicPr>
            <a:picLocks noChangeAspect="1" noChangeArrowheads="1"/>
          </p:cNvPicPr>
          <p:nvPr/>
        </p:nvPicPr>
        <p:blipFill rotWithShape="1">
          <a:blip r:embed="rId6" cstate="screen">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3276872" y="3692629"/>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 descr="C:\Users\tutor2u\Downloads\shutterstock_122379733.jpg"/>
          <p:cNvPicPr>
            <a:picLocks noChangeAspect="1" noChangeArrowheads="1"/>
          </p:cNvPicPr>
          <p:nvPr/>
        </p:nvPicPr>
        <p:blipFill>
          <a:blip r:embed="rId8" cstate="screen">
            <a:extLst>
              <a:ext uri="{BEBA8EAE-BF5A-486C-A8C5-ECC9F3942E4B}">
                <a14:imgProps xmlns:a14="http://schemas.microsoft.com/office/drawing/2010/main">
                  <a14:imgLayer r:embed="rId9">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388096" y="335962"/>
            <a:ext cx="2388096" cy="158087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 descr="C:\Users\tutor2u\Downloads\shutterstock_55171579.jpg"/>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250976" y="2650239"/>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Users\tutor2u\Downloads\shutterstock_111668297.jpg"/>
          <p:cNvPicPr>
            <a:picLocks noChangeAspect="1" noChangeArrowheads="1"/>
          </p:cNvPicPr>
          <p:nvPr/>
        </p:nvPicPr>
        <p:blipFill rotWithShape="1">
          <a:blip r:embed="rId6" cstate="screen">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899592" y="4713294"/>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5" descr="C:\Users\tutor2u\Downloads\shutterstock_122379733.jpg"/>
          <p:cNvPicPr>
            <a:picLocks noChangeAspect="1" noChangeArrowheads="1"/>
          </p:cNvPicPr>
          <p:nvPr/>
        </p:nvPicPr>
        <p:blipFill>
          <a:blip r:embed="rId10" cstate="screen">
            <a:extLst>
              <a:ext uri="{BEBA8EAE-BF5A-486C-A8C5-ECC9F3942E4B}">
                <a14:imgProps xmlns:a14="http://schemas.microsoft.com/office/drawing/2010/main">
                  <a14:imgLayer r:embed="rId11">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212867" y="1506896"/>
            <a:ext cx="2388096" cy="158087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a:spLocks noChangeAspect="1"/>
          </p:cNvSpPr>
          <p:nvPr/>
        </p:nvSpPr>
        <p:spPr>
          <a:xfrm>
            <a:off x="4326320" y="15274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8</a:t>
            </a:r>
          </a:p>
        </p:txBody>
      </p:sp>
      <p:sp>
        <p:nvSpPr>
          <p:cNvPr id="13" name="Rectangle 12"/>
          <p:cNvSpPr>
            <a:spLocks noChangeAspect="1"/>
          </p:cNvSpPr>
          <p:nvPr/>
        </p:nvSpPr>
        <p:spPr>
          <a:xfrm>
            <a:off x="5565556" y="236480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7</a:t>
            </a:r>
          </a:p>
        </p:txBody>
      </p:sp>
      <p:sp>
        <p:nvSpPr>
          <p:cNvPr id="12" name="Rectangle 11"/>
          <p:cNvSpPr>
            <a:spLocks noChangeAspect="1"/>
          </p:cNvSpPr>
          <p:nvPr/>
        </p:nvSpPr>
        <p:spPr>
          <a:xfrm>
            <a:off x="6804440" y="318386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6</a:t>
            </a:r>
          </a:p>
        </p:txBody>
      </p:sp>
      <p:sp>
        <p:nvSpPr>
          <p:cNvPr id="15" name="Rectangle 14"/>
          <p:cNvSpPr>
            <a:spLocks noChangeAspect="1"/>
          </p:cNvSpPr>
          <p:nvPr/>
        </p:nvSpPr>
        <p:spPr>
          <a:xfrm>
            <a:off x="3074772" y="20757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9</a:t>
            </a:r>
          </a:p>
        </p:txBody>
      </p:sp>
      <p:sp>
        <p:nvSpPr>
          <p:cNvPr id="16" name="Rectangle 15"/>
          <p:cNvSpPr>
            <a:spLocks noChangeAspect="1"/>
          </p:cNvSpPr>
          <p:nvPr/>
        </p:nvSpPr>
        <p:spPr>
          <a:xfrm>
            <a:off x="1837428" y="263720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10</a:t>
            </a:r>
          </a:p>
        </p:txBody>
      </p:sp>
      <p:sp>
        <p:nvSpPr>
          <p:cNvPr id="4" name="Rectangle 3"/>
          <p:cNvSpPr>
            <a:spLocks noChangeAspect="1"/>
          </p:cNvSpPr>
          <p:nvPr/>
        </p:nvSpPr>
        <p:spPr>
          <a:xfrm>
            <a:off x="640944" y="3086893"/>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1</a:t>
            </a:r>
          </a:p>
        </p:txBody>
      </p:sp>
      <p:pic>
        <p:nvPicPr>
          <p:cNvPr id="2050" name="Picture 2" descr="C:\Users\tutor2u\Downloads\shutterstock_121820917.jpg"/>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4155" b="94413" l="2200" r="19800"/>
                    </a14:imgEffect>
                  </a14:imgLayer>
                </a14:imgProps>
              </a:ext>
              <a:ext uri="{28A0092B-C50C-407E-A947-70E740481C1C}">
                <a14:useLocalDpi xmlns:a14="http://schemas.microsoft.com/office/drawing/2010/main" val="0"/>
              </a:ext>
            </a:extLst>
          </a:blip>
          <a:srcRect r="78000"/>
          <a:stretch/>
        </p:blipFill>
        <p:spPr bwMode="auto">
          <a:xfrm>
            <a:off x="554792" y="2146061"/>
            <a:ext cx="670560" cy="212725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3565428" y="2060848"/>
            <a:ext cx="2446540" cy="47971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7" name="Rectangle 26"/>
          <p:cNvSpPr/>
          <p:nvPr/>
        </p:nvSpPr>
        <p:spPr>
          <a:xfrm>
            <a:off x="3563888" y="2060848"/>
            <a:ext cx="2446540" cy="2212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8" name="Rectangle 7"/>
          <p:cNvSpPr>
            <a:spLocks noChangeAspect="1"/>
          </p:cNvSpPr>
          <p:nvPr/>
        </p:nvSpPr>
        <p:spPr>
          <a:xfrm>
            <a:off x="5552540" y="4020196"/>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5</a:t>
            </a:r>
          </a:p>
        </p:txBody>
      </p:sp>
      <p:sp>
        <p:nvSpPr>
          <p:cNvPr id="5" name="Rectangle 4"/>
          <p:cNvSpPr>
            <a:spLocks noChangeAspect="1"/>
          </p:cNvSpPr>
          <p:nvPr/>
        </p:nvSpPr>
        <p:spPr>
          <a:xfrm>
            <a:off x="1835696" y="368946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2</a:t>
            </a:r>
          </a:p>
        </p:txBody>
      </p:sp>
      <p:sp>
        <p:nvSpPr>
          <p:cNvPr id="6" name="Rectangle 5"/>
          <p:cNvSpPr>
            <a:spLocks noChangeAspect="1"/>
          </p:cNvSpPr>
          <p:nvPr/>
        </p:nvSpPr>
        <p:spPr>
          <a:xfrm>
            <a:off x="3059832" y="426398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3</a:t>
            </a:r>
          </a:p>
        </p:txBody>
      </p:sp>
      <p:sp>
        <p:nvSpPr>
          <p:cNvPr id="7" name="Rectangle 6"/>
          <p:cNvSpPr>
            <a:spLocks noChangeAspect="1"/>
          </p:cNvSpPr>
          <p:nvPr/>
        </p:nvSpPr>
        <p:spPr>
          <a:xfrm>
            <a:off x="4283968" y="4869352"/>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4</a:t>
            </a:r>
          </a:p>
        </p:txBody>
      </p:sp>
      <p:sp>
        <p:nvSpPr>
          <p:cNvPr id="28" name="Rectangle 27"/>
          <p:cNvSpPr/>
          <p:nvPr/>
        </p:nvSpPr>
        <p:spPr>
          <a:xfrm>
            <a:off x="2008188" y="2060848"/>
            <a:ext cx="5112567" cy="22031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9" name="Rectangle 28"/>
          <p:cNvSpPr/>
          <p:nvPr/>
        </p:nvSpPr>
        <p:spPr>
          <a:xfrm>
            <a:off x="2008188" y="2060848"/>
            <a:ext cx="5112568" cy="2203136"/>
          </a:xfrm>
          <a:prstGeom prst="rect">
            <a:avLst/>
          </a:prstGeom>
          <a:ln/>
        </p:spPr>
        <p:style>
          <a:lnRef idx="2">
            <a:schemeClr val="dk1"/>
          </a:lnRef>
          <a:fillRef idx="1">
            <a:schemeClr val="lt1"/>
          </a:fillRef>
          <a:effectRef idx="0">
            <a:schemeClr val="dk1"/>
          </a:effectRef>
          <a:fontRef idx="minor">
            <a:schemeClr val="dk1"/>
          </a:fontRef>
        </p:style>
        <p:txBody>
          <a:bodyPr rtlCol="0" anchor="ctr">
            <a:normAutofit/>
          </a:bodyPr>
          <a:lstStyle/>
          <a:p>
            <a:pPr algn="ctr"/>
            <a:r>
              <a:rPr lang="en-GB" sz="3200" dirty="0">
                <a:solidFill>
                  <a:prstClr val="black"/>
                </a:solidFill>
              </a:rPr>
              <a:t>Question 1</a:t>
            </a:r>
          </a:p>
          <a:p>
            <a:pPr algn="ctr"/>
            <a:r>
              <a:rPr lang="en-GB" sz="3200" b="1" dirty="0" smtClean="0">
                <a:solidFill>
                  <a:prstClr val="black"/>
                </a:solidFill>
              </a:rPr>
              <a:t>The ICD and DSM reduced reliability of SZ diagnosis.</a:t>
            </a:r>
            <a:endParaRPr lang="en-GB" sz="3200" b="1" dirty="0">
              <a:solidFill>
                <a:prstClr val="black"/>
              </a:solidFill>
            </a:endParaRPr>
          </a:p>
        </p:txBody>
      </p:sp>
      <p:sp>
        <p:nvSpPr>
          <p:cNvPr id="30" name="Rectangle 29" hidden="1"/>
          <p:cNvSpPr/>
          <p:nvPr/>
        </p:nvSpPr>
        <p:spPr>
          <a:xfrm>
            <a:off x="195128" y="2079195"/>
            <a:ext cx="1642300" cy="2205649"/>
          </a:xfrm>
          <a:prstGeom prst="rect">
            <a:avLst/>
          </a:prstGeom>
          <a:ln/>
        </p:spPr>
        <p:style>
          <a:lnRef idx="3">
            <a:schemeClr val="lt1"/>
          </a:lnRef>
          <a:fillRef idx="1">
            <a:schemeClr val="accent6"/>
          </a:fillRef>
          <a:effectRef idx="1">
            <a:schemeClr val="accent6"/>
          </a:effectRef>
          <a:fontRef idx="minor">
            <a:schemeClr val="lt1"/>
          </a:fontRef>
        </p:style>
        <p:txBody>
          <a:bodyPr rtlCol="0" anchor="ctr">
            <a:normAutofit/>
          </a:bodyPr>
          <a:lstStyle/>
          <a:p>
            <a:pPr algn="ctr"/>
            <a:r>
              <a:rPr lang="en-GB" sz="4400">
                <a:solidFill>
                  <a:prstClr val="white"/>
                </a:solidFill>
              </a:rPr>
              <a:t>TRUE</a:t>
            </a:r>
            <a:endParaRPr lang="en-GB" sz="4400" dirty="0">
              <a:solidFill>
                <a:prstClr val="white"/>
              </a:solidFill>
            </a:endParaRPr>
          </a:p>
        </p:txBody>
      </p:sp>
      <p:sp>
        <p:nvSpPr>
          <p:cNvPr id="31" name="Rectangle 30"/>
          <p:cNvSpPr/>
          <p:nvPr/>
        </p:nvSpPr>
        <p:spPr>
          <a:xfrm>
            <a:off x="7280540" y="2060848"/>
            <a:ext cx="1683948" cy="2203136"/>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GB" sz="4400">
                <a:solidFill>
                  <a:prstClr val="white"/>
                </a:solidFill>
              </a:rPr>
              <a:t>FALSE</a:t>
            </a:r>
            <a:endParaRPr lang="en-GB" sz="4400" dirty="0">
              <a:solidFill>
                <a:prstClr val="white"/>
              </a:solidFill>
            </a:endParaRPr>
          </a:p>
        </p:txBody>
      </p:sp>
      <p:sp>
        <p:nvSpPr>
          <p:cNvPr id="32" name="Rectangle 31"/>
          <p:cNvSpPr/>
          <p:nvPr/>
        </p:nvSpPr>
        <p:spPr>
          <a:xfrm>
            <a:off x="195127" y="2075787"/>
            <a:ext cx="1642301" cy="2188197"/>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GB" sz="4400">
                <a:solidFill>
                  <a:prstClr val="white"/>
                </a:solidFill>
              </a:rPr>
              <a:t>TRUE</a:t>
            </a:r>
            <a:endParaRPr lang="en-GB" sz="4400" dirty="0">
              <a:solidFill>
                <a:prstClr val="white"/>
              </a:solidFill>
            </a:endParaRPr>
          </a:p>
        </p:txBody>
      </p:sp>
      <p:sp>
        <p:nvSpPr>
          <p:cNvPr id="33" name="Rectangle 32" hidden="1"/>
          <p:cNvSpPr/>
          <p:nvPr/>
        </p:nvSpPr>
        <p:spPr>
          <a:xfrm>
            <a:off x="7280540" y="2060848"/>
            <a:ext cx="1683948" cy="2203136"/>
          </a:xfrm>
          <a:prstGeom prst="rect">
            <a:avLst/>
          </a:prstGeom>
          <a:ln/>
        </p:spPr>
        <p:style>
          <a:lnRef idx="3">
            <a:schemeClr val="lt1"/>
          </a:lnRef>
          <a:fillRef idx="1">
            <a:schemeClr val="accent4"/>
          </a:fillRef>
          <a:effectRef idx="1">
            <a:schemeClr val="accent4"/>
          </a:effectRef>
          <a:fontRef idx="minor">
            <a:schemeClr val="lt1"/>
          </a:fontRef>
        </p:style>
        <p:txBody>
          <a:bodyPr rtlCol="0" anchor="ctr">
            <a:normAutofit/>
          </a:bodyPr>
          <a:lstStyle/>
          <a:p>
            <a:pPr algn="ctr"/>
            <a:r>
              <a:rPr lang="en-GB" sz="4400" dirty="0">
                <a:solidFill>
                  <a:prstClr val="white"/>
                </a:solidFill>
              </a:rPr>
              <a:t>FALSE</a:t>
            </a:r>
          </a:p>
        </p:txBody>
      </p:sp>
      <p:pic>
        <p:nvPicPr>
          <p:cNvPr id="35" name="Picture 3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08031" y="86152"/>
            <a:ext cx="7527938" cy="1523874"/>
          </a:xfrm>
          <a:prstGeom prst="rect">
            <a:avLst/>
          </a:prstGeom>
        </p:spPr>
      </p:pic>
    </p:spTree>
    <p:custDataLst>
      <p:tags r:id="rId1"/>
    </p:custDataLst>
    <p:extLst>
      <p:ext uri="{BB962C8B-B14F-4D97-AF65-F5344CB8AC3E}">
        <p14:creationId xmlns:p14="http://schemas.microsoft.com/office/powerpoint/2010/main" val="2296981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repeatCount="indefinite"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00" fill="hold"/>
                                        <p:tgtEl>
                                          <p:spTgt spid="20"/>
                                        </p:tgtEl>
                                        <p:attrNameLst>
                                          <p:attrName>ppt_x</p:attrName>
                                        </p:attrNameLst>
                                      </p:cBhvr>
                                      <p:tavLst>
                                        <p:tav tm="0">
                                          <p:val>
                                            <p:strVal val="1+#ppt_w/2"/>
                                          </p:val>
                                        </p:tav>
                                        <p:tav tm="100000">
                                          <p:val>
                                            <p:strVal val="#ppt_x"/>
                                          </p:val>
                                        </p:tav>
                                      </p:tavLst>
                                    </p:anim>
                                    <p:anim calcmode="lin" valueType="num">
                                      <p:cBhvr additive="base">
                                        <p:cTn id="8" dur="100000" fill="hold"/>
                                        <p:tgtEl>
                                          <p:spTgt spid="20"/>
                                        </p:tgtEl>
                                        <p:attrNameLst>
                                          <p:attrName>ppt_y</p:attrName>
                                        </p:attrNameLst>
                                      </p:cBhvr>
                                      <p:tavLst>
                                        <p:tav tm="0">
                                          <p:val>
                                            <p:strVal val="#ppt_y"/>
                                          </p:val>
                                        </p:tav>
                                        <p:tav tm="100000">
                                          <p:val>
                                            <p:strVal val="#ppt_y"/>
                                          </p:val>
                                        </p:tav>
                                      </p:tavLst>
                                    </p:anim>
                                  </p:childTnLst>
                                </p:cTn>
                              </p:par>
                              <p:par>
                                <p:cTn id="9" presetID="2" presetClass="entr" presetSubtype="2" repeatCount="indefinite"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60000" fill="hold"/>
                                        <p:tgtEl>
                                          <p:spTgt spid="19"/>
                                        </p:tgtEl>
                                        <p:attrNameLst>
                                          <p:attrName>ppt_x</p:attrName>
                                        </p:attrNameLst>
                                      </p:cBhvr>
                                      <p:tavLst>
                                        <p:tav tm="0">
                                          <p:val>
                                            <p:strVal val="1+#ppt_w/2"/>
                                          </p:val>
                                        </p:tav>
                                        <p:tav tm="100000">
                                          <p:val>
                                            <p:strVal val="#ppt_x"/>
                                          </p:val>
                                        </p:tav>
                                      </p:tavLst>
                                    </p:anim>
                                    <p:anim calcmode="lin" valueType="num">
                                      <p:cBhvr additive="base">
                                        <p:cTn id="12" dur="60000" fill="hold"/>
                                        <p:tgtEl>
                                          <p:spTgt spid="19"/>
                                        </p:tgtEl>
                                        <p:attrNameLst>
                                          <p:attrName>ppt_y</p:attrName>
                                        </p:attrNameLst>
                                      </p:cBhvr>
                                      <p:tavLst>
                                        <p:tav tm="0">
                                          <p:val>
                                            <p:strVal val="#ppt_y"/>
                                          </p:val>
                                        </p:tav>
                                        <p:tav tm="100000">
                                          <p:val>
                                            <p:strVal val="#ppt_y"/>
                                          </p:val>
                                        </p:tav>
                                      </p:tavLst>
                                    </p:anim>
                                  </p:childTnLst>
                                </p:cTn>
                              </p:par>
                              <p:par>
                                <p:cTn id="13" presetID="2" presetClass="entr" presetSubtype="2" repeatCount="indefinite"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80000" fill="hold"/>
                                        <p:tgtEl>
                                          <p:spTgt spid="21"/>
                                        </p:tgtEl>
                                        <p:attrNameLst>
                                          <p:attrName>ppt_x</p:attrName>
                                        </p:attrNameLst>
                                      </p:cBhvr>
                                      <p:tavLst>
                                        <p:tav tm="0">
                                          <p:val>
                                            <p:strVal val="1+#ppt_w/2"/>
                                          </p:val>
                                        </p:tav>
                                        <p:tav tm="100000">
                                          <p:val>
                                            <p:strVal val="#ppt_x"/>
                                          </p:val>
                                        </p:tav>
                                      </p:tavLst>
                                    </p:anim>
                                    <p:anim calcmode="lin" valueType="num">
                                      <p:cBhvr additive="base">
                                        <p:cTn id="16" dur="80000" fill="hold"/>
                                        <p:tgtEl>
                                          <p:spTgt spid="21"/>
                                        </p:tgtEl>
                                        <p:attrNameLst>
                                          <p:attrName>ppt_y</p:attrName>
                                        </p:attrNameLst>
                                      </p:cBhvr>
                                      <p:tavLst>
                                        <p:tav tm="0">
                                          <p:val>
                                            <p:strVal val="#ppt_y"/>
                                          </p:val>
                                        </p:tav>
                                        <p:tav tm="100000">
                                          <p:val>
                                            <p:strVal val="#ppt_y"/>
                                          </p:val>
                                        </p:tav>
                                      </p:tavLst>
                                    </p:anim>
                                  </p:childTnLst>
                                </p:cTn>
                              </p:par>
                              <p:par>
                                <p:cTn id="17" presetID="2" presetClass="exit" presetSubtype="8" fill="hold" nodeType="withEffect">
                                  <p:stCondLst>
                                    <p:cond delay="0"/>
                                  </p:stCondLst>
                                  <p:childTnLst>
                                    <p:anim calcmode="lin" valueType="num">
                                      <p:cBhvr additive="base">
                                        <p:cTn id="18" dur="20000"/>
                                        <p:tgtEl>
                                          <p:spTgt spid="23"/>
                                        </p:tgtEl>
                                        <p:attrNameLst>
                                          <p:attrName>ppt_x</p:attrName>
                                        </p:attrNameLst>
                                      </p:cBhvr>
                                      <p:tavLst>
                                        <p:tav tm="0">
                                          <p:val>
                                            <p:strVal val="ppt_x"/>
                                          </p:val>
                                        </p:tav>
                                        <p:tav tm="100000">
                                          <p:val>
                                            <p:strVal val="0-ppt_w/2"/>
                                          </p:val>
                                        </p:tav>
                                      </p:tavLst>
                                    </p:anim>
                                    <p:anim calcmode="lin" valueType="num">
                                      <p:cBhvr additive="base">
                                        <p:cTn id="19" dur="20000"/>
                                        <p:tgtEl>
                                          <p:spTgt spid="23"/>
                                        </p:tgtEl>
                                        <p:attrNameLst>
                                          <p:attrName>ppt_y</p:attrName>
                                        </p:attrNameLst>
                                      </p:cBhvr>
                                      <p:tavLst>
                                        <p:tav tm="0">
                                          <p:val>
                                            <p:strVal val="ppt_y"/>
                                          </p:val>
                                        </p:tav>
                                        <p:tav tm="100000">
                                          <p:val>
                                            <p:strVal val="ppt_y"/>
                                          </p:val>
                                        </p:tav>
                                      </p:tavLst>
                                    </p:anim>
                                    <p:set>
                                      <p:cBhvr>
                                        <p:cTn id="20" dur="1" fill="hold">
                                          <p:stCondLst>
                                            <p:cond delay="19999"/>
                                          </p:stCondLst>
                                        </p:cTn>
                                        <p:tgtEl>
                                          <p:spTgt spid="23"/>
                                        </p:tgtEl>
                                        <p:attrNameLst>
                                          <p:attrName>style.visibility</p:attrName>
                                        </p:attrNameLst>
                                      </p:cBhvr>
                                      <p:to>
                                        <p:strVal val="hidden"/>
                                      </p:to>
                                    </p:set>
                                  </p:childTnLst>
                                </p:cTn>
                              </p:par>
                              <p:par>
                                <p:cTn id="21" presetID="2" presetClass="exit" presetSubtype="8" fill="hold" nodeType="withEffect">
                                  <p:stCondLst>
                                    <p:cond delay="0"/>
                                  </p:stCondLst>
                                  <p:childTnLst>
                                    <p:anim calcmode="lin" valueType="num">
                                      <p:cBhvr additive="base">
                                        <p:cTn id="22" dur="15000"/>
                                        <p:tgtEl>
                                          <p:spTgt spid="22"/>
                                        </p:tgtEl>
                                        <p:attrNameLst>
                                          <p:attrName>ppt_x</p:attrName>
                                        </p:attrNameLst>
                                      </p:cBhvr>
                                      <p:tavLst>
                                        <p:tav tm="0">
                                          <p:val>
                                            <p:strVal val="ppt_x"/>
                                          </p:val>
                                        </p:tav>
                                        <p:tav tm="100000">
                                          <p:val>
                                            <p:strVal val="0-ppt_w/2"/>
                                          </p:val>
                                        </p:tav>
                                      </p:tavLst>
                                    </p:anim>
                                    <p:anim calcmode="lin" valueType="num">
                                      <p:cBhvr additive="base">
                                        <p:cTn id="23" dur="15000"/>
                                        <p:tgtEl>
                                          <p:spTgt spid="22"/>
                                        </p:tgtEl>
                                        <p:attrNameLst>
                                          <p:attrName>ppt_y</p:attrName>
                                        </p:attrNameLst>
                                      </p:cBhvr>
                                      <p:tavLst>
                                        <p:tav tm="0">
                                          <p:val>
                                            <p:strVal val="ppt_y"/>
                                          </p:val>
                                        </p:tav>
                                        <p:tav tm="100000">
                                          <p:val>
                                            <p:strVal val="ppt_y"/>
                                          </p:val>
                                        </p:tav>
                                      </p:tavLst>
                                    </p:anim>
                                    <p:set>
                                      <p:cBhvr>
                                        <p:cTn id="24" dur="1" fill="hold">
                                          <p:stCondLst>
                                            <p:cond delay="14999"/>
                                          </p:stCondLst>
                                        </p:cTn>
                                        <p:tgtEl>
                                          <p:spTgt spid="22"/>
                                        </p:tgtEl>
                                        <p:attrNameLst>
                                          <p:attrName>style.visibility</p:attrName>
                                        </p:attrNameLst>
                                      </p:cBhvr>
                                      <p:to>
                                        <p:strVal val="hidden"/>
                                      </p:to>
                                    </p:set>
                                  </p:childTnLst>
                                </p:cTn>
                              </p:par>
                              <p:par>
                                <p:cTn id="25" presetID="2" presetClass="exit" presetSubtype="8" fill="hold" nodeType="withEffect">
                                  <p:stCondLst>
                                    <p:cond delay="0"/>
                                  </p:stCondLst>
                                  <p:childTnLst>
                                    <p:anim calcmode="lin" valueType="num">
                                      <p:cBhvr additive="base">
                                        <p:cTn id="26" dur="25000"/>
                                        <p:tgtEl>
                                          <p:spTgt spid="24"/>
                                        </p:tgtEl>
                                        <p:attrNameLst>
                                          <p:attrName>ppt_x</p:attrName>
                                        </p:attrNameLst>
                                      </p:cBhvr>
                                      <p:tavLst>
                                        <p:tav tm="0">
                                          <p:val>
                                            <p:strVal val="ppt_x"/>
                                          </p:val>
                                        </p:tav>
                                        <p:tav tm="100000">
                                          <p:val>
                                            <p:strVal val="0-ppt_w/2"/>
                                          </p:val>
                                        </p:tav>
                                      </p:tavLst>
                                    </p:anim>
                                    <p:anim calcmode="lin" valueType="num">
                                      <p:cBhvr additive="base">
                                        <p:cTn id="27" dur="25000"/>
                                        <p:tgtEl>
                                          <p:spTgt spid="24"/>
                                        </p:tgtEl>
                                        <p:attrNameLst>
                                          <p:attrName>ppt_y</p:attrName>
                                        </p:attrNameLst>
                                      </p:cBhvr>
                                      <p:tavLst>
                                        <p:tav tm="0">
                                          <p:val>
                                            <p:strVal val="ppt_y"/>
                                          </p:val>
                                        </p:tav>
                                        <p:tav tm="100000">
                                          <p:val>
                                            <p:strVal val="ppt_y"/>
                                          </p:val>
                                        </p:tav>
                                      </p:tavLst>
                                    </p:anim>
                                    <p:set>
                                      <p:cBhvr>
                                        <p:cTn id="28" dur="1" fill="hold">
                                          <p:stCondLst>
                                            <p:cond delay="24999"/>
                                          </p:stCondLst>
                                        </p:cTn>
                                        <p:tgtEl>
                                          <p:spTgt spid="2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additive="base">
                                        <p:cTn id="33" dur="500" fill="hold"/>
                                        <p:tgtEl>
                                          <p:spTgt spid="2"/>
                                        </p:tgtEl>
                                        <p:attrNameLst>
                                          <p:attrName>ppt_x</p:attrName>
                                        </p:attrNameLst>
                                      </p:cBhvr>
                                      <p:tavLst>
                                        <p:tav tm="0">
                                          <p:val>
                                            <p:strVal val="#ppt_x"/>
                                          </p:val>
                                        </p:tav>
                                        <p:tav tm="100000">
                                          <p:val>
                                            <p:strVal val="#ppt_x"/>
                                          </p:val>
                                        </p:tav>
                                      </p:tavLst>
                                    </p:anim>
                                    <p:anim calcmode="lin" valueType="num">
                                      <p:cBhvr additive="base">
                                        <p:cTn id="34" dur="500" fill="hold"/>
                                        <p:tgtEl>
                                          <p:spTgt spid="2"/>
                                        </p:tgtEl>
                                        <p:attrNameLst>
                                          <p:attrName>ppt_y</p:attrName>
                                        </p:attrNameLst>
                                      </p:cBhvr>
                                      <p:tavLst>
                                        <p:tav tm="0">
                                          <p:val>
                                            <p:strVal val="1+#ppt_h/2"/>
                                          </p:val>
                                        </p:tav>
                                        <p:tav tm="100000">
                                          <p:val>
                                            <p:strVal val="#ppt_y"/>
                                          </p:val>
                                        </p:tav>
                                      </p:tavLst>
                                    </p:anim>
                                  </p:childTnLst>
                                </p:cTn>
                              </p:par>
                              <p:par>
                                <p:cTn id="35" presetID="1" presetClass="entr" presetSubtype="0" fill="hold" grpId="0" nodeType="withEffect">
                                  <p:stCondLst>
                                    <p:cond delay="500"/>
                                  </p:stCondLst>
                                  <p:childTnLst>
                                    <p:set>
                                      <p:cBhvr>
                                        <p:cTn id="36" dur="1" fill="hold">
                                          <p:stCondLst>
                                            <p:cond delay="0"/>
                                          </p:stCondLst>
                                        </p:cTn>
                                        <p:tgtEl>
                                          <p:spTgt spid="27"/>
                                        </p:tgtEl>
                                        <p:attrNameLst>
                                          <p:attrName>style.visibility</p:attrName>
                                        </p:attrNameLst>
                                      </p:cBhvr>
                                      <p:to>
                                        <p:strVal val="visible"/>
                                      </p:to>
                                    </p:set>
                                  </p:childTnLst>
                                </p:cTn>
                              </p:par>
                              <p:par>
                                <p:cTn id="37" presetID="22" presetClass="exit" presetSubtype="4" fill="hold" grpId="1" nodeType="withEffect">
                                  <p:stCondLst>
                                    <p:cond delay="500"/>
                                  </p:stCondLst>
                                  <p:childTnLst>
                                    <p:animEffect transition="out" filter="wipe(down)">
                                      <p:cBhvr>
                                        <p:cTn id="38" dur="2000"/>
                                        <p:tgtEl>
                                          <p:spTgt spid="2"/>
                                        </p:tgtEl>
                                      </p:cBhvr>
                                    </p:animEffect>
                                    <p:set>
                                      <p:cBhvr>
                                        <p:cTn id="39" dur="1" fill="hold">
                                          <p:stCondLst>
                                            <p:cond delay="1999"/>
                                          </p:stCondLst>
                                        </p:cTn>
                                        <p:tgtEl>
                                          <p:spTgt spid="2"/>
                                        </p:tgtEl>
                                        <p:attrNameLst>
                                          <p:attrName>style.visibility</p:attrName>
                                        </p:attrNameLst>
                                      </p:cBhvr>
                                      <p:to>
                                        <p:strVal val="hidden"/>
                                      </p:to>
                                    </p:set>
                                  </p:childTnLst>
                                </p:cTn>
                              </p:par>
                              <p:par>
                                <p:cTn id="40" presetID="16" presetClass="entr" presetSubtype="37" fill="hold" grpId="0" nodeType="withEffect">
                                  <p:stCondLst>
                                    <p:cond delay="1000"/>
                                  </p:stCondLst>
                                  <p:childTnLst>
                                    <p:set>
                                      <p:cBhvr>
                                        <p:cTn id="41" dur="1" fill="hold">
                                          <p:stCondLst>
                                            <p:cond delay="0"/>
                                          </p:stCondLst>
                                        </p:cTn>
                                        <p:tgtEl>
                                          <p:spTgt spid="28"/>
                                        </p:tgtEl>
                                        <p:attrNameLst>
                                          <p:attrName>style.visibility</p:attrName>
                                        </p:attrNameLst>
                                      </p:cBhvr>
                                      <p:to>
                                        <p:strVal val="visible"/>
                                      </p:to>
                                    </p:set>
                                    <p:animEffect transition="in" filter="barn(outVertical)">
                                      <p:cBhvr>
                                        <p:cTn id="42" dur="2000"/>
                                        <p:tgtEl>
                                          <p:spTgt spid="28"/>
                                        </p:tgtEl>
                                      </p:cBhvr>
                                    </p:animEffect>
                                  </p:childTnLst>
                                </p:cTn>
                              </p:par>
                              <p:par>
                                <p:cTn id="43" presetID="10" presetClass="entr" presetSubtype="0" fill="hold" grpId="0" nodeType="withEffect">
                                  <p:stCondLst>
                                    <p:cond delay="3000"/>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2000"/>
                                        <p:tgtEl>
                                          <p:spTgt spid="29"/>
                                        </p:tgtEl>
                                      </p:cBhvr>
                                    </p:animEffect>
                                  </p:childTnLst>
                                </p:cTn>
                              </p:par>
                              <p:par>
                                <p:cTn id="46" presetID="10" presetClass="entr" presetSubtype="0" fill="hold" grpId="0" nodeType="withEffect">
                                  <p:stCondLst>
                                    <p:cond delay="3000"/>
                                  </p:stCondLst>
                                  <p:childTnLst>
                                    <p:set>
                                      <p:cBhvr>
                                        <p:cTn id="47" dur="1" fill="hold">
                                          <p:stCondLst>
                                            <p:cond delay="0"/>
                                          </p:stCondLst>
                                        </p:cTn>
                                        <p:tgtEl>
                                          <p:spTgt spid="30"/>
                                        </p:tgtEl>
                                        <p:attrNameLst>
                                          <p:attrName>style.visibility</p:attrName>
                                        </p:attrNameLst>
                                      </p:cBhvr>
                                      <p:to>
                                        <p:strVal val="visible"/>
                                      </p:to>
                                    </p:set>
                                    <p:animEffect transition="in" filter="fade">
                                      <p:cBhvr>
                                        <p:cTn id="48" dur="2000"/>
                                        <p:tgtEl>
                                          <p:spTgt spid="30"/>
                                        </p:tgtEl>
                                      </p:cBhvr>
                                    </p:animEffect>
                                  </p:childTnLst>
                                </p:cTn>
                              </p:par>
                              <p:par>
                                <p:cTn id="49" presetID="10" presetClass="entr" presetSubtype="0" fill="hold" grpId="0" nodeType="withEffect">
                                  <p:stCondLst>
                                    <p:cond delay="3000"/>
                                  </p:stCondLst>
                                  <p:childTnLst>
                                    <p:set>
                                      <p:cBhvr>
                                        <p:cTn id="50" dur="1" fill="hold">
                                          <p:stCondLst>
                                            <p:cond delay="0"/>
                                          </p:stCondLst>
                                        </p:cTn>
                                        <p:tgtEl>
                                          <p:spTgt spid="31"/>
                                        </p:tgtEl>
                                        <p:attrNameLst>
                                          <p:attrName>style.visibility</p:attrName>
                                        </p:attrNameLst>
                                      </p:cBhvr>
                                      <p:to>
                                        <p:strVal val="visible"/>
                                      </p:to>
                                    </p:set>
                                    <p:animEffect transition="in" filter="fade">
                                      <p:cBhvr>
                                        <p:cTn id="51" dur="2000"/>
                                        <p:tgtEl>
                                          <p:spTgt spid="31"/>
                                        </p:tgtEl>
                                      </p:cBhvr>
                                    </p:animEffect>
                                  </p:childTnLst>
                                </p:cTn>
                              </p:par>
                              <p:par>
                                <p:cTn id="52" presetID="10" presetClass="entr" presetSubtype="0" fill="hold" grpId="0" nodeType="withEffect">
                                  <p:stCondLst>
                                    <p:cond delay="300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2000"/>
                                        <p:tgtEl>
                                          <p:spTgt spid="32"/>
                                        </p:tgtEl>
                                      </p:cBhvr>
                                    </p:animEffect>
                                  </p:childTnLst>
                                </p:cTn>
                              </p:par>
                              <p:par>
                                <p:cTn id="55" presetID="10" presetClass="entr" presetSubtype="0" fill="hold" grpId="0" nodeType="withEffect">
                                  <p:stCondLst>
                                    <p:cond delay="300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2000"/>
                                        <p:tgtEl>
                                          <p:spTgt spid="33"/>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xit" presetSubtype="8" fill="hold" grpId="1" nodeType="clickEffect">
                                  <p:stCondLst>
                                    <p:cond delay="0"/>
                                  </p:stCondLst>
                                  <p:childTnLst>
                                    <p:anim calcmode="lin" valueType="num">
                                      <p:cBhvr additive="base">
                                        <p:cTn id="61" dur="500"/>
                                        <p:tgtEl>
                                          <p:spTgt spid="32"/>
                                        </p:tgtEl>
                                        <p:attrNameLst>
                                          <p:attrName>ppt_x</p:attrName>
                                        </p:attrNameLst>
                                      </p:cBhvr>
                                      <p:tavLst>
                                        <p:tav tm="0">
                                          <p:val>
                                            <p:strVal val="ppt_x"/>
                                          </p:val>
                                        </p:tav>
                                        <p:tav tm="100000">
                                          <p:val>
                                            <p:strVal val="0-ppt_w/2"/>
                                          </p:val>
                                        </p:tav>
                                      </p:tavLst>
                                    </p:anim>
                                    <p:anim calcmode="lin" valueType="num">
                                      <p:cBhvr additive="base">
                                        <p:cTn id="62" dur="500"/>
                                        <p:tgtEl>
                                          <p:spTgt spid="32"/>
                                        </p:tgtEl>
                                        <p:attrNameLst>
                                          <p:attrName>ppt_y</p:attrName>
                                        </p:attrNameLst>
                                      </p:cBhvr>
                                      <p:tavLst>
                                        <p:tav tm="0">
                                          <p:val>
                                            <p:strVal val="ppt_y"/>
                                          </p:val>
                                        </p:tav>
                                        <p:tav tm="100000">
                                          <p:val>
                                            <p:strVal val="ppt_y"/>
                                          </p:val>
                                        </p:tav>
                                      </p:tavLst>
                                    </p:anim>
                                    <p:set>
                                      <p:cBhvr>
                                        <p:cTn id="63" dur="1" fill="hold">
                                          <p:stCondLst>
                                            <p:cond delay="499"/>
                                          </p:stCondLst>
                                        </p:cTn>
                                        <p:tgtEl>
                                          <p:spTgt spid="32"/>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2" presetClass="exit" presetSubtype="2" fill="hold" grpId="1" nodeType="clickEffect">
                                  <p:stCondLst>
                                    <p:cond delay="0"/>
                                  </p:stCondLst>
                                  <p:childTnLst>
                                    <p:anim calcmode="lin" valueType="num">
                                      <p:cBhvr additive="base">
                                        <p:cTn id="67" dur="500"/>
                                        <p:tgtEl>
                                          <p:spTgt spid="33"/>
                                        </p:tgtEl>
                                        <p:attrNameLst>
                                          <p:attrName>ppt_x</p:attrName>
                                        </p:attrNameLst>
                                      </p:cBhvr>
                                      <p:tavLst>
                                        <p:tav tm="0">
                                          <p:val>
                                            <p:strVal val="ppt_x"/>
                                          </p:val>
                                        </p:tav>
                                        <p:tav tm="100000">
                                          <p:val>
                                            <p:strVal val="1+ppt_w/2"/>
                                          </p:val>
                                        </p:tav>
                                      </p:tavLst>
                                    </p:anim>
                                    <p:anim calcmode="lin" valueType="num">
                                      <p:cBhvr additive="base">
                                        <p:cTn id="68" dur="500"/>
                                        <p:tgtEl>
                                          <p:spTgt spid="33"/>
                                        </p:tgtEl>
                                        <p:attrNameLst>
                                          <p:attrName>ppt_y</p:attrName>
                                        </p:attrNameLst>
                                      </p:cBhvr>
                                      <p:tavLst>
                                        <p:tav tm="0">
                                          <p:val>
                                            <p:strVal val="ppt_y"/>
                                          </p:val>
                                        </p:tav>
                                        <p:tav tm="100000">
                                          <p:val>
                                            <p:strVal val="ppt_y"/>
                                          </p:val>
                                        </p:tav>
                                      </p:tavLst>
                                    </p:anim>
                                    <p:set>
                                      <p:cBhvr>
                                        <p:cTn id="69" dur="1" fill="hold">
                                          <p:stCondLst>
                                            <p:cond delay="499"/>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27" grpId="0" animBg="1"/>
      <p:bldP spid="28" grpId="0" animBg="1"/>
      <p:bldP spid="29" grpId="0" animBg="1"/>
      <p:bldP spid="30" grpId="0" animBg="1"/>
      <p:bldP spid="31" grpId="0" animBg="1"/>
      <p:bldP spid="32" grpId="0" animBg="1"/>
      <p:bldP spid="32" grpId="1" animBg="1"/>
      <p:bldP spid="33" grpId="0" animBg="1"/>
      <p:bldP spid="33"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a:xfrm>
            <a:off x="0" y="6211889"/>
            <a:ext cx="9144000" cy="646111"/>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19" name="Picture 3" descr="C:\Users\tutor2u\Downloads\shutterstock_55171579.jpg"/>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3657891" y="2852936"/>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Users\tutor2u\Downloads\shutterstock_111668297.jpg"/>
          <p:cNvPicPr>
            <a:picLocks noChangeAspect="1" noChangeArrowheads="1"/>
          </p:cNvPicPr>
          <p:nvPr/>
        </p:nvPicPr>
        <p:blipFill rotWithShape="1">
          <a:blip r:embed="rId5" cstate="screen">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3276872" y="3692629"/>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5" descr="C:\Users\tutor2u\Downloads\shutterstock_122379733.jpg"/>
          <p:cNvPicPr>
            <a:picLocks noChangeAspect="1" noChangeArrowheads="1"/>
          </p:cNvPicPr>
          <p:nvPr/>
        </p:nvPicPr>
        <p:blipFill>
          <a:blip r:embed="rId7" cstate="screen">
            <a:extLst>
              <a:ext uri="{BEBA8EAE-BF5A-486C-A8C5-ECC9F3942E4B}">
                <a14:imgProps xmlns:a14="http://schemas.microsoft.com/office/drawing/2010/main">
                  <a14:imgLayer r:embed="rId8">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388096" y="335962"/>
            <a:ext cx="2388096" cy="158087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 descr="C:\Users\tutor2u\Downloads\shutterstock_55171579.jpg"/>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9895" b="89955" l="10000" r="94400"/>
                    </a14:imgEffect>
                  </a14:imgLayer>
                </a14:imgProps>
              </a:ext>
              <a:ext uri="{28A0092B-C50C-407E-A947-70E740481C1C}">
                <a14:useLocalDpi xmlns:a14="http://schemas.microsoft.com/office/drawing/2010/main" val="0"/>
              </a:ext>
            </a:extLst>
          </a:blip>
          <a:srcRect l="6214" t="15847" b="13874"/>
          <a:stretch/>
        </p:blipFill>
        <p:spPr bwMode="auto">
          <a:xfrm>
            <a:off x="-250976" y="2650239"/>
            <a:ext cx="3657891" cy="182880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C:\Users\tutor2u\Downloads\shutterstock_111668297.jpg"/>
          <p:cNvPicPr>
            <a:picLocks noChangeAspect="1" noChangeArrowheads="1"/>
          </p:cNvPicPr>
          <p:nvPr/>
        </p:nvPicPr>
        <p:blipFill rotWithShape="1">
          <a:blip r:embed="rId5" cstate="screen">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a:ext>
            </a:extLst>
          </a:blip>
          <a:srcRect/>
          <a:stretch/>
        </p:blipFill>
        <p:spPr bwMode="auto">
          <a:xfrm>
            <a:off x="899592" y="4713294"/>
            <a:ext cx="3463636" cy="175259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5" descr="C:\Users\tutor2u\Downloads\shutterstock_122379733.jpg"/>
          <p:cNvPicPr>
            <a:picLocks noChangeAspect="1" noChangeArrowheads="1"/>
          </p:cNvPicPr>
          <p:nvPr/>
        </p:nvPicPr>
        <p:blipFill>
          <a:blip r:embed="rId9" cstate="screen">
            <a:extLst>
              <a:ext uri="{BEBA8EAE-BF5A-486C-A8C5-ECC9F3942E4B}">
                <a14:imgProps xmlns:a14="http://schemas.microsoft.com/office/drawing/2010/main">
                  <a14:imgLayer r:embed="rId10">
                    <a14:imgEffect>
                      <a14:backgroundRemoval t="9970" b="89879" l="10000" r="97100"/>
                    </a14:imgEffect>
                  </a14:imgLayer>
                </a14:imgProps>
              </a:ext>
              <a:ext uri="{28A0092B-C50C-407E-A947-70E740481C1C}">
                <a14:useLocalDpi xmlns:a14="http://schemas.microsoft.com/office/drawing/2010/main"/>
              </a:ext>
            </a:extLst>
          </a:blip>
          <a:srcRect/>
          <a:stretch>
            <a:fillRect/>
          </a:stretch>
        </p:blipFill>
        <p:spPr bwMode="auto">
          <a:xfrm>
            <a:off x="2212867" y="1506896"/>
            <a:ext cx="2388096" cy="1580870"/>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p:cNvSpPr>
            <a:spLocks noChangeAspect="1"/>
          </p:cNvSpPr>
          <p:nvPr/>
        </p:nvSpPr>
        <p:spPr>
          <a:xfrm>
            <a:off x="4326320" y="15274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8</a:t>
            </a:r>
          </a:p>
        </p:txBody>
      </p:sp>
      <p:sp>
        <p:nvSpPr>
          <p:cNvPr id="13" name="Rectangle 12"/>
          <p:cNvSpPr>
            <a:spLocks noChangeAspect="1"/>
          </p:cNvSpPr>
          <p:nvPr/>
        </p:nvSpPr>
        <p:spPr>
          <a:xfrm>
            <a:off x="5565556" y="236480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7</a:t>
            </a:r>
          </a:p>
        </p:txBody>
      </p:sp>
      <p:sp>
        <p:nvSpPr>
          <p:cNvPr id="12" name="Rectangle 11"/>
          <p:cNvSpPr>
            <a:spLocks noChangeAspect="1"/>
          </p:cNvSpPr>
          <p:nvPr/>
        </p:nvSpPr>
        <p:spPr>
          <a:xfrm>
            <a:off x="6804440" y="318386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6</a:t>
            </a:r>
          </a:p>
        </p:txBody>
      </p:sp>
      <p:sp>
        <p:nvSpPr>
          <p:cNvPr id="15" name="Rectangle 14"/>
          <p:cNvSpPr>
            <a:spLocks noChangeAspect="1"/>
          </p:cNvSpPr>
          <p:nvPr/>
        </p:nvSpPr>
        <p:spPr>
          <a:xfrm>
            <a:off x="3074772" y="2075788"/>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9</a:t>
            </a:r>
          </a:p>
        </p:txBody>
      </p:sp>
      <p:sp>
        <p:nvSpPr>
          <p:cNvPr id="16" name="Rectangle 15"/>
          <p:cNvSpPr>
            <a:spLocks noChangeAspect="1"/>
          </p:cNvSpPr>
          <p:nvPr/>
        </p:nvSpPr>
        <p:spPr>
          <a:xfrm>
            <a:off x="1837428" y="263720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10</a:t>
            </a:r>
          </a:p>
        </p:txBody>
      </p:sp>
      <p:sp>
        <p:nvSpPr>
          <p:cNvPr id="4" name="Rectangle 3"/>
          <p:cNvSpPr>
            <a:spLocks noChangeAspect="1"/>
          </p:cNvSpPr>
          <p:nvPr/>
        </p:nvSpPr>
        <p:spPr>
          <a:xfrm>
            <a:off x="640944" y="3086893"/>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1</a:t>
            </a:r>
          </a:p>
        </p:txBody>
      </p:sp>
      <p:sp>
        <p:nvSpPr>
          <p:cNvPr id="2" name="Rectangle 1"/>
          <p:cNvSpPr/>
          <p:nvPr/>
        </p:nvSpPr>
        <p:spPr>
          <a:xfrm>
            <a:off x="3565428" y="2075788"/>
            <a:ext cx="2446540" cy="47822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7" name="Rectangle 26"/>
          <p:cNvSpPr/>
          <p:nvPr/>
        </p:nvSpPr>
        <p:spPr>
          <a:xfrm>
            <a:off x="3563888" y="2060848"/>
            <a:ext cx="2446540" cy="2212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8" name="Rectangle 7"/>
          <p:cNvSpPr>
            <a:spLocks noChangeAspect="1"/>
          </p:cNvSpPr>
          <p:nvPr/>
        </p:nvSpPr>
        <p:spPr>
          <a:xfrm>
            <a:off x="5552540" y="4020196"/>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800" dirty="0">
                <a:solidFill>
                  <a:prstClr val="black"/>
                </a:solidFill>
              </a:rPr>
              <a:t>5</a:t>
            </a:r>
          </a:p>
        </p:txBody>
      </p:sp>
      <p:sp>
        <p:nvSpPr>
          <p:cNvPr id="5" name="Rectangle 4"/>
          <p:cNvSpPr>
            <a:spLocks noChangeAspect="1"/>
          </p:cNvSpPr>
          <p:nvPr/>
        </p:nvSpPr>
        <p:spPr>
          <a:xfrm>
            <a:off x="1835696" y="3689460"/>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2</a:t>
            </a:r>
          </a:p>
        </p:txBody>
      </p:sp>
      <p:pic>
        <p:nvPicPr>
          <p:cNvPr id="2050" name="Picture 2" descr="C:\Users\tutor2u\Downloads\shutterstock_121820917.jpg"/>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4155" b="94413" l="2200" r="19800"/>
                    </a14:imgEffect>
                  </a14:imgLayer>
                </a14:imgProps>
              </a:ext>
              <a:ext uri="{28A0092B-C50C-407E-A947-70E740481C1C}">
                <a14:useLocalDpi xmlns:a14="http://schemas.microsoft.com/office/drawing/2010/main" val="0"/>
              </a:ext>
            </a:extLst>
          </a:blip>
          <a:srcRect r="78000"/>
          <a:stretch/>
        </p:blipFill>
        <p:spPr bwMode="auto">
          <a:xfrm>
            <a:off x="1813208" y="2669902"/>
            <a:ext cx="670560" cy="212725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a:spLocks noChangeAspect="1"/>
          </p:cNvSpPr>
          <p:nvPr/>
        </p:nvSpPr>
        <p:spPr>
          <a:xfrm>
            <a:off x="3059832" y="4263984"/>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3</a:t>
            </a:r>
          </a:p>
        </p:txBody>
      </p:sp>
      <p:sp>
        <p:nvSpPr>
          <p:cNvPr id="7" name="Rectangle 6"/>
          <p:cNvSpPr>
            <a:spLocks noChangeAspect="1"/>
          </p:cNvSpPr>
          <p:nvPr/>
        </p:nvSpPr>
        <p:spPr>
          <a:xfrm>
            <a:off x="4283968" y="4869352"/>
            <a:ext cx="1728000" cy="1728000"/>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scene3d>
            <a:camera prst="isometricTopUp"/>
            <a:lightRig rig="threePt" dir="t"/>
          </a:scene3d>
          <a:sp3d extrusionH="317500"/>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GB" sz="4800" dirty="0">
                <a:solidFill>
                  <a:prstClr val="black"/>
                </a:solidFill>
              </a:rPr>
              <a:t>4</a:t>
            </a:r>
          </a:p>
        </p:txBody>
      </p:sp>
      <p:sp>
        <p:nvSpPr>
          <p:cNvPr id="28" name="Rectangle 27"/>
          <p:cNvSpPr/>
          <p:nvPr/>
        </p:nvSpPr>
        <p:spPr>
          <a:xfrm>
            <a:off x="2008188" y="2060848"/>
            <a:ext cx="5112568" cy="2212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29" name="Rectangle 28"/>
          <p:cNvSpPr/>
          <p:nvPr/>
        </p:nvSpPr>
        <p:spPr>
          <a:xfrm>
            <a:off x="2008188" y="2060848"/>
            <a:ext cx="5112568" cy="2212463"/>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de-DE" sz="3200" dirty="0">
                <a:solidFill>
                  <a:prstClr val="black"/>
                </a:solidFill>
              </a:rPr>
              <a:t>Question 2</a:t>
            </a:r>
          </a:p>
          <a:p>
            <a:pPr algn="ctr"/>
            <a:r>
              <a:rPr lang="de-DE" sz="3200" b="1" dirty="0" smtClean="0">
                <a:solidFill>
                  <a:prstClr val="black"/>
                </a:solidFill>
              </a:rPr>
              <a:t>The inclusion of mixed disorder categories in the DSM can increase reliability. </a:t>
            </a:r>
            <a:endParaRPr lang="de-DE" sz="3200" b="1" dirty="0">
              <a:solidFill>
                <a:prstClr val="black"/>
              </a:solidFill>
            </a:endParaRPr>
          </a:p>
        </p:txBody>
      </p:sp>
      <p:sp>
        <p:nvSpPr>
          <p:cNvPr id="30" name="Rectangle 29" hidden="1"/>
          <p:cNvSpPr/>
          <p:nvPr/>
        </p:nvSpPr>
        <p:spPr>
          <a:xfrm>
            <a:off x="179696" y="2060848"/>
            <a:ext cx="1656000" cy="2212463"/>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GB" sz="4400" b="1">
                <a:solidFill>
                  <a:prstClr val="white"/>
                </a:solidFill>
              </a:rPr>
              <a:t>TRUE</a:t>
            </a:r>
            <a:endParaRPr lang="en-GB" sz="4400" b="1" dirty="0">
              <a:solidFill>
                <a:prstClr val="white"/>
              </a:solidFill>
            </a:endParaRPr>
          </a:p>
        </p:txBody>
      </p:sp>
      <p:sp>
        <p:nvSpPr>
          <p:cNvPr id="31" name="Rectangle 30"/>
          <p:cNvSpPr/>
          <p:nvPr/>
        </p:nvSpPr>
        <p:spPr>
          <a:xfrm>
            <a:off x="7293248" y="2060848"/>
            <a:ext cx="1656000" cy="2212463"/>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GB" sz="4400" b="1">
                <a:solidFill>
                  <a:prstClr val="white"/>
                </a:solidFill>
              </a:rPr>
              <a:t>FALSE</a:t>
            </a:r>
            <a:endParaRPr lang="en-GB" sz="4400" b="1" dirty="0">
              <a:solidFill>
                <a:prstClr val="white"/>
              </a:solidFill>
            </a:endParaRPr>
          </a:p>
        </p:txBody>
      </p:sp>
      <p:sp>
        <p:nvSpPr>
          <p:cNvPr id="32" name="Rectangle 31"/>
          <p:cNvSpPr/>
          <p:nvPr/>
        </p:nvSpPr>
        <p:spPr>
          <a:xfrm>
            <a:off x="179512" y="2060848"/>
            <a:ext cx="1656000" cy="2212463"/>
          </a:xfrm>
          <a:prstGeom prst="rect">
            <a:avLst/>
          </a:prstGeom>
          <a:ln/>
        </p:spPr>
        <p:style>
          <a:lnRef idx="3">
            <a:schemeClr val="lt1"/>
          </a:lnRef>
          <a:fillRef idx="1">
            <a:schemeClr val="accent6"/>
          </a:fillRef>
          <a:effectRef idx="1">
            <a:schemeClr val="accent6"/>
          </a:effectRef>
          <a:fontRef idx="minor">
            <a:schemeClr val="lt1"/>
          </a:fontRef>
        </p:style>
        <p:txBody>
          <a:bodyPr rtlCol="0" anchor="ctr"/>
          <a:lstStyle/>
          <a:p>
            <a:pPr algn="ctr"/>
            <a:r>
              <a:rPr lang="en-GB" sz="4400" b="1">
                <a:solidFill>
                  <a:prstClr val="white"/>
                </a:solidFill>
              </a:rPr>
              <a:t>TRUE</a:t>
            </a:r>
            <a:endParaRPr lang="en-GB" sz="4400" b="1" dirty="0">
              <a:solidFill>
                <a:prstClr val="white"/>
              </a:solidFill>
            </a:endParaRPr>
          </a:p>
        </p:txBody>
      </p:sp>
      <p:sp>
        <p:nvSpPr>
          <p:cNvPr id="33" name="Rectangle 32" hidden="1"/>
          <p:cNvSpPr/>
          <p:nvPr/>
        </p:nvSpPr>
        <p:spPr>
          <a:xfrm>
            <a:off x="7293064" y="2060848"/>
            <a:ext cx="1656000" cy="2212463"/>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GB" sz="4400" b="1">
                <a:solidFill>
                  <a:prstClr val="white"/>
                </a:solidFill>
              </a:rPr>
              <a:t>FALSE</a:t>
            </a:r>
            <a:endParaRPr lang="en-GB" sz="4400" b="1" dirty="0">
              <a:solidFill>
                <a:prstClr val="white"/>
              </a:solidFill>
            </a:endParaRPr>
          </a:p>
        </p:txBody>
      </p:sp>
      <p:pic>
        <p:nvPicPr>
          <p:cNvPr id="35" name="Picture 34"/>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808031" y="86152"/>
            <a:ext cx="7527938" cy="1523874"/>
          </a:xfrm>
          <a:prstGeom prst="rect">
            <a:avLst/>
          </a:prstGeom>
        </p:spPr>
      </p:pic>
    </p:spTree>
    <p:custDataLst>
      <p:tags r:id="rId1"/>
    </p:custDataLst>
    <p:extLst>
      <p:ext uri="{BB962C8B-B14F-4D97-AF65-F5344CB8AC3E}">
        <p14:creationId xmlns:p14="http://schemas.microsoft.com/office/powerpoint/2010/main" val="1718095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repeatCount="indefinite"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00" fill="hold"/>
                                        <p:tgtEl>
                                          <p:spTgt spid="20"/>
                                        </p:tgtEl>
                                        <p:attrNameLst>
                                          <p:attrName>ppt_x</p:attrName>
                                        </p:attrNameLst>
                                      </p:cBhvr>
                                      <p:tavLst>
                                        <p:tav tm="0">
                                          <p:val>
                                            <p:strVal val="1+#ppt_w/2"/>
                                          </p:val>
                                        </p:tav>
                                        <p:tav tm="100000">
                                          <p:val>
                                            <p:strVal val="#ppt_x"/>
                                          </p:val>
                                        </p:tav>
                                      </p:tavLst>
                                    </p:anim>
                                    <p:anim calcmode="lin" valueType="num">
                                      <p:cBhvr additive="base">
                                        <p:cTn id="8" dur="100000" fill="hold"/>
                                        <p:tgtEl>
                                          <p:spTgt spid="20"/>
                                        </p:tgtEl>
                                        <p:attrNameLst>
                                          <p:attrName>ppt_y</p:attrName>
                                        </p:attrNameLst>
                                      </p:cBhvr>
                                      <p:tavLst>
                                        <p:tav tm="0">
                                          <p:val>
                                            <p:strVal val="#ppt_y"/>
                                          </p:val>
                                        </p:tav>
                                        <p:tav tm="100000">
                                          <p:val>
                                            <p:strVal val="#ppt_y"/>
                                          </p:val>
                                        </p:tav>
                                      </p:tavLst>
                                    </p:anim>
                                  </p:childTnLst>
                                </p:cTn>
                              </p:par>
                              <p:par>
                                <p:cTn id="9" presetID="2" presetClass="entr" presetSubtype="2" repeatCount="indefinite" fill="hold"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60000" fill="hold"/>
                                        <p:tgtEl>
                                          <p:spTgt spid="19"/>
                                        </p:tgtEl>
                                        <p:attrNameLst>
                                          <p:attrName>ppt_x</p:attrName>
                                        </p:attrNameLst>
                                      </p:cBhvr>
                                      <p:tavLst>
                                        <p:tav tm="0">
                                          <p:val>
                                            <p:strVal val="1+#ppt_w/2"/>
                                          </p:val>
                                        </p:tav>
                                        <p:tav tm="100000">
                                          <p:val>
                                            <p:strVal val="#ppt_x"/>
                                          </p:val>
                                        </p:tav>
                                      </p:tavLst>
                                    </p:anim>
                                    <p:anim calcmode="lin" valueType="num">
                                      <p:cBhvr additive="base">
                                        <p:cTn id="12" dur="60000" fill="hold"/>
                                        <p:tgtEl>
                                          <p:spTgt spid="19"/>
                                        </p:tgtEl>
                                        <p:attrNameLst>
                                          <p:attrName>ppt_y</p:attrName>
                                        </p:attrNameLst>
                                      </p:cBhvr>
                                      <p:tavLst>
                                        <p:tav tm="0">
                                          <p:val>
                                            <p:strVal val="#ppt_y"/>
                                          </p:val>
                                        </p:tav>
                                        <p:tav tm="100000">
                                          <p:val>
                                            <p:strVal val="#ppt_y"/>
                                          </p:val>
                                        </p:tav>
                                      </p:tavLst>
                                    </p:anim>
                                  </p:childTnLst>
                                </p:cTn>
                              </p:par>
                              <p:par>
                                <p:cTn id="13" presetID="2" presetClass="entr" presetSubtype="2" repeatCount="indefinite"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80000" fill="hold"/>
                                        <p:tgtEl>
                                          <p:spTgt spid="21"/>
                                        </p:tgtEl>
                                        <p:attrNameLst>
                                          <p:attrName>ppt_x</p:attrName>
                                        </p:attrNameLst>
                                      </p:cBhvr>
                                      <p:tavLst>
                                        <p:tav tm="0">
                                          <p:val>
                                            <p:strVal val="1+#ppt_w/2"/>
                                          </p:val>
                                        </p:tav>
                                        <p:tav tm="100000">
                                          <p:val>
                                            <p:strVal val="#ppt_x"/>
                                          </p:val>
                                        </p:tav>
                                      </p:tavLst>
                                    </p:anim>
                                    <p:anim calcmode="lin" valueType="num">
                                      <p:cBhvr additive="base">
                                        <p:cTn id="16" dur="80000" fill="hold"/>
                                        <p:tgtEl>
                                          <p:spTgt spid="21"/>
                                        </p:tgtEl>
                                        <p:attrNameLst>
                                          <p:attrName>ppt_y</p:attrName>
                                        </p:attrNameLst>
                                      </p:cBhvr>
                                      <p:tavLst>
                                        <p:tav tm="0">
                                          <p:val>
                                            <p:strVal val="#ppt_y"/>
                                          </p:val>
                                        </p:tav>
                                        <p:tav tm="100000">
                                          <p:val>
                                            <p:strVal val="#ppt_y"/>
                                          </p:val>
                                        </p:tav>
                                      </p:tavLst>
                                    </p:anim>
                                  </p:childTnLst>
                                </p:cTn>
                              </p:par>
                              <p:par>
                                <p:cTn id="17" presetID="2" presetClass="exit" presetSubtype="8" fill="hold" nodeType="withEffect">
                                  <p:stCondLst>
                                    <p:cond delay="0"/>
                                  </p:stCondLst>
                                  <p:childTnLst>
                                    <p:anim calcmode="lin" valueType="num">
                                      <p:cBhvr additive="base">
                                        <p:cTn id="18" dur="20000"/>
                                        <p:tgtEl>
                                          <p:spTgt spid="23"/>
                                        </p:tgtEl>
                                        <p:attrNameLst>
                                          <p:attrName>ppt_x</p:attrName>
                                        </p:attrNameLst>
                                      </p:cBhvr>
                                      <p:tavLst>
                                        <p:tav tm="0">
                                          <p:val>
                                            <p:strVal val="ppt_x"/>
                                          </p:val>
                                        </p:tav>
                                        <p:tav tm="100000">
                                          <p:val>
                                            <p:strVal val="0-ppt_w/2"/>
                                          </p:val>
                                        </p:tav>
                                      </p:tavLst>
                                    </p:anim>
                                    <p:anim calcmode="lin" valueType="num">
                                      <p:cBhvr additive="base">
                                        <p:cTn id="19" dur="20000"/>
                                        <p:tgtEl>
                                          <p:spTgt spid="23"/>
                                        </p:tgtEl>
                                        <p:attrNameLst>
                                          <p:attrName>ppt_y</p:attrName>
                                        </p:attrNameLst>
                                      </p:cBhvr>
                                      <p:tavLst>
                                        <p:tav tm="0">
                                          <p:val>
                                            <p:strVal val="ppt_y"/>
                                          </p:val>
                                        </p:tav>
                                        <p:tav tm="100000">
                                          <p:val>
                                            <p:strVal val="ppt_y"/>
                                          </p:val>
                                        </p:tav>
                                      </p:tavLst>
                                    </p:anim>
                                    <p:set>
                                      <p:cBhvr>
                                        <p:cTn id="20" dur="1" fill="hold">
                                          <p:stCondLst>
                                            <p:cond delay="19999"/>
                                          </p:stCondLst>
                                        </p:cTn>
                                        <p:tgtEl>
                                          <p:spTgt spid="23"/>
                                        </p:tgtEl>
                                        <p:attrNameLst>
                                          <p:attrName>style.visibility</p:attrName>
                                        </p:attrNameLst>
                                      </p:cBhvr>
                                      <p:to>
                                        <p:strVal val="hidden"/>
                                      </p:to>
                                    </p:set>
                                  </p:childTnLst>
                                </p:cTn>
                              </p:par>
                              <p:par>
                                <p:cTn id="21" presetID="2" presetClass="exit" presetSubtype="8" fill="hold" nodeType="withEffect">
                                  <p:stCondLst>
                                    <p:cond delay="0"/>
                                  </p:stCondLst>
                                  <p:childTnLst>
                                    <p:anim calcmode="lin" valueType="num">
                                      <p:cBhvr additive="base">
                                        <p:cTn id="22" dur="15000"/>
                                        <p:tgtEl>
                                          <p:spTgt spid="22"/>
                                        </p:tgtEl>
                                        <p:attrNameLst>
                                          <p:attrName>ppt_x</p:attrName>
                                        </p:attrNameLst>
                                      </p:cBhvr>
                                      <p:tavLst>
                                        <p:tav tm="0">
                                          <p:val>
                                            <p:strVal val="ppt_x"/>
                                          </p:val>
                                        </p:tav>
                                        <p:tav tm="100000">
                                          <p:val>
                                            <p:strVal val="0-ppt_w/2"/>
                                          </p:val>
                                        </p:tav>
                                      </p:tavLst>
                                    </p:anim>
                                    <p:anim calcmode="lin" valueType="num">
                                      <p:cBhvr additive="base">
                                        <p:cTn id="23" dur="15000"/>
                                        <p:tgtEl>
                                          <p:spTgt spid="22"/>
                                        </p:tgtEl>
                                        <p:attrNameLst>
                                          <p:attrName>ppt_y</p:attrName>
                                        </p:attrNameLst>
                                      </p:cBhvr>
                                      <p:tavLst>
                                        <p:tav tm="0">
                                          <p:val>
                                            <p:strVal val="ppt_y"/>
                                          </p:val>
                                        </p:tav>
                                        <p:tav tm="100000">
                                          <p:val>
                                            <p:strVal val="ppt_y"/>
                                          </p:val>
                                        </p:tav>
                                      </p:tavLst>
                                    </p:anim>
                                    <p:set>
                                      <p:cBhvr>
                                        <p:cTn id="24" dur="1" fill="hold">
                                          <p:stCondLst>
                                            <p:cond delay="14999"/>
                                          </p:stCondLst>
                                        </p:cTn>
                                        <p:tgtEl>
                                          <p:spTgt spid="22"/>
                                        </p:tgtEl>
                                        <p:attrNameLst>
                                          <p:attrName>style.visibility</p:attrName>
                                        </p:attrNameLst>
                                      </p:cBhvr>
                                      <p:to>
                                        <p:strVal val="hidden"/>
                                      </p:to>
                                    </p:set>
                                  </p:childTnLst>
                                </p:cTn>
                              </p:par>
                              <p:par>
                                <p:cTn id="25" presetID="2" presetClass="exit" presetSubtype="8" fill="hold" nodeType="withEffect">
                                  <p:stCondLst>
                                    <p:cond delay="0"/>
                                  </p:stCondLst>
                                  <p:childTnLst>
                                    <p:anim calcmode="lin" valueType="num">
                                      <p:cBhvr additive="base">
                                        <p:cTn id="26" dur="25000"/>
                                        <p:tgtEl>
                                          <p:spTgt spid="24"/>
                                        </p:tgtEl>
                                        <p:attrNameLst>
                                          <p:attrName>ppt_x</p:attrName>
                                        </p:attrNameLst>
                                      </p:cBhvr>
                                      <p:tavLst>
                                        <p:tav tm="0">
                                          <p:val>
                                            <p:strVal val="ppt_x"/>
                                          </p:val>
                                        </p:tav>
                                        <p:tav tm="100000">
                                          <p:val>
                                            <p:strVal val="0-ppt_w/2"/>
                                          </p:val>
                                        </p:tav>
                                      </p:tavLst>
                                    </p:anim>
                                    <p:anim calcmode="lin" valueType="num">
                                      <p:cBhvr additive="base">
                                        <p:cTn id="27" dur="25000"/>
                                        <p:tgtEl>
                                          <p:spTgt spid="24"/>
                                        </p:tgtEl>
                                        <p:attrNameLst>
                                          <p:attrName>ppt_y</p:attrName>
                                        </p:attrNameLst>
                                      </p:cBhvr>
                                      <p:tavLst>
                                        <p:tav tm="0">
                                          <p:val>
                                            <p:strVal val="ppt_y"/>
                                          </p:val>
                                        </p:tav>
                                        <p:tav tm="100000">
                                          <p:val>
                                            <p:strVal val="ppt_y"/>
                                          </p:val>
                                        </p:tav>
                                      </p:tavLst>
                                    </p:anim>
                                    <p:set>
                                      <p:cBhvr>
                                        <p:cTn id="28" dur="1" fill="hold">
                                          <p:stCondLst>
                                            <p:cond delay="24999"/>
                                          </p:stCondLst>
                                        </p:cTn>
                                        <p:tgtEl>
                                          <p:spTgt spid="2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additive="base">
                                        <p:cTn id="33" dur="500" fill="hold"/>
                                        <p:tgtEl>
                                          <p:spTgt spid="2"/>
                                        </p:tgtEl>
                                        <p:attrNameLst>
                                          <p:attrName>ppt_x</p:attrName>
                                        </p:attrNameLst>
                                      </p:cBhvr>
                                      <p:tavLst>
                                        <p:tav tm="0">
                                          <p:val>
                                            <p:strVal val="#ppt_x"/>
                                          </p:val>
                                        </p:tav>
                                        <p:tav tm="100000">
                                          <p:val>
                                            <p:strVal val="#ppt_x"/>
                                          </p:val>
                                        </p:tav>
                                      </p:tavLst>
                                    </p:anim>
                                    <p:anim calcmode="lin" valueType="num">
                                      <p:cBhvr additive="base">
                                        <p:cTn id="34" dur="500" fill="hold"/>
                                        <p:tgtEl>
                                          <p:spTgt spid="2"/>
                                        </p:tgtEl>
                                        <p:attrNameLst>
                                          <p:attrName>ppt_y</p:attrName>
                                        </p:attrNameLst>
                                      </p:cBhvr>
                                      <p:tavLst>
                                        <p:tav tm="0">
                                          <p:val>
                                            <p:strVal val="1+#ppt_h/2"/>
                                          </p:val>
                                        </p:tav>
                                        <p:tav tm="100000">
                                          <p:val>
                                            <p:strVal val="#ppt_y"/>
                                          </p:val>
                                        </p:tav>
                                      </p:tavLst>
                                    </p:anim>
                                  </p:childTnLst>
                                </p:cTn>
                              </p:par>
                              <p:par>
                                <p:cTn id="35" presetID="1" presetClass="entr" presetSubtype="0" fill="hold" grpId="0" nodeType="withEffect">
                                  <p:stCondLst>
                                    <p:cond delay="500"/>
                                  </p:stCondLst>
                                  <p:childTnLst>
                                    <p:set>
                                      <p:cBhvr>
                                        <p:cTn id="36" dur="1" fill="hold">
                                          <p:stCondLst>
                                            <p:cond delay="0"/>
                                          </p:stCondLst>
                                        </p:cTn>
                                        <p:tgtEl>
                                          <p:spTgt spid="27"/>
                                        </p:tgtEl>
                                        <p:attrNameLst>
                                          <p:attrName>style.visibility</p:attrName>
                                        </p:attrNameLst>
                                      </p:cBhvr>
                                      <p:to>
                                        <p:strVal val="visible"/>
                                      </p:to>
                                    </p:set>
                                  </p:childTnLst>
                                </p:cTn>
                              </p:par>
                              <p:par>
                                <p:cTn id="37" presetID="22" presetClass="exit" presetSubtype="4" fill="hold" grpId="1" nodeType="withEffect">
                                  <p:stCondLst>
                                    <p:cond delay="500"/>
                                  </p:stCondLst>
                                  <p:childTnLst>
                                    <p:animEffect transition="out" filter="wipe(down)">
                                      <p:cBhvr>
                                        <p:cTn id="38" dur="2000"/>
                                        <p:tgtEl>
                                          <p:spTgt spid="2"/>
                                        </p:tgtEl>
                                      </p:cBhvr>
                                    </p:animEffect>
                                    <p:set>
                                      <p:cBhvr>
                                        <p:cTn id="39" dur="1" fill="hold">
                                          <p:stCondLst>
                                            <p:cond delay="1999"/>
                                          </p:stCondLst>
                                        </p:cTn>
                                        <p:tgtEl>
                                          <p:spTgt spid="2"/>
                                        </p:tgtEl>
                                        <p:attrNameLst>
                                          <p:attrName>style.visibility</p:attrName>
                                        </p:attrNameLst>
                                      </p:cBhvr>
                                      <p:to>
                                        <p:strVal val="hidden"/>
                                      </p:to>
                                    </p:set>
                                  </p:childTnLst>
                                </p:cTn>
                              </p:par>
                              <p:par>
                                <p:cTn id="40" presetID="16" presetClass="entr" presetSubtype="37" fill="hold" grpId="0" nodeType="withEffect">
                                  <p:stCondLst>
                                    <p:cond delay="1000"/>
                                  </p:stCondLst>
                                  <p:childTnLst>
                                    <p:set>
                                      <p:cBhvr>
                                        <p:cTn id="41" dur="1" fill="hold">
                                          <p:stCondLst>
                                            <p:cond delay="0"/>
                                          </p:stCondLst>
                                        </p:cTn>
                                        <p:tgtEl>
                                          <p:spTgt spid="28"/>
                                        </p:tgtEl>
                                        <p:attrNameLst>
                                          <p:attrName>style.visibility</p:attrName>
                                        </p:attrNameLst>
                                      </p:cBhvr>
                                      <p:to>
                                        <p:strVal val="visible"/>
                                      </p:to>
                                    </p:set>
                                    <p:animEffect transition="in" filter="barn(outVertical)">
                                      <p:cBhvr>
                                        <p:cTn id="42" dur="2000"/>
                                        <p:tgtEl>
                                          <p:spTgt spid="28"/>
                                        </p:tgtEl>
                                      </p:cBhvr>
                                    </p:animEffect>
                                  </p:childTnLst>
                                </p:cTn>
                              </p:par>
                              <p:par>
                                <p:cTn id="43" presetID="10" presetClass="entr" presetSubtype="0" fill="hold" grpId="0" nodeType="withEffect">
                                  <p:stCondLst>
                                    <p:cond delay="3000"/>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2000"/>
                                        <p:tgtEl>
                                          <p:spTgt spid="29"/>
                                        </p:tgtEl>
                                      </p:cBhvr>
                                    </p:animEffect>
                                  </p:childTnLst>
                                </p:cTn>
                              </p:par>
                              <p:par>
                                <p:cTn id="46" presetID="10" presetClass="entr" presetSubtype="0" fill="hold" grpId="0" nodeType="withEffect">
                                  <p:stCondLst>
                                    <p:cond delay="3000"/>
                                  </p:stCondLst>
                                  <p:childTnLst>
                                    <p:set>
                                      <p:cBhvr>
                                        <p:cTn id="47" dur="1" fill="hold">
                                          <p:stCondLst>
                                            <p:cond delay="0"/>
                                          </p:stCondLst>
                                        </p:cTn>
                                        <p:tgtEl>
                                          <p:spTgt spid="30"/>
                                        </p:tgtEl>
                                        <p:attrNameLst>
                                          <p:attrName>style.visibility</p:attrName>
                                        </p:attrNameLst>
                                      </p:cBhvr>
                                      <p:to>
                                        <p:strVal val="visible"/>
                                      </p:to>
                                    </p:set>
                                    <p:animEffect transition="in" filter="fade">
                                      <p:cBhvr>
                                        <p:cTn id="48" dur="2000"/>
                                        <p:tgtEl>
                                          <p:spTgt spid="30"/>
                                        </p:tgtEl>
                                      </p:cBhvr>
                                    </p:animEffect>
                                  </p:childTnLst>
                                </p:cTn>
                              </p:par>
                              <p:par>
                                <p:cTn id="49" presetID="10" presetClass="entr" presetSubtype="0" fill="hold" grpId="0" nodeType="withEffect">
                                  <p:stCondLst>
                                    <p:cond delay="3000"/>
                                  </p:stCondLst>
                                  <p:childTnLst>
                                    <p:set>
                                      <p:cBhvr>
                                        <p:cTn id="50" dur="1" fill="hold">
                                          <p:stCondLst>
                                            <p:cond delay="0"/>
                                          </p:stCondLst>
                                        </p:cTn>
                                        <p:tgtEl>
                                          <p:spTgt spid="31"/>
                                        </p:tgtEl>
                                        <p:attrNameLst>
                                          <p:attrName>style.visibility</p:attrName>
                                        </p:attrNameLst>
                                      </p:cBhvr>
                                      <p:to>
                                        <p:strVal val="visible"/>
                                      </p:to>
                                    </p:set>
                                    <p:animEffect transition="in" filter="fade">
                                      <p:cBhvr>
                                        <p:cTn id="51" dur="2000"/>
                                        <p:tgtEl>
                                          <p:spTgt spid="31"/>
                                        </p:tgtEl>
                                      </p:cBhvr>
                                    </p:animEffect>
                                  </p:childTnLst>
                                </p:cTn>
                              </p:par>
                              <p:par>
                                <p:cTn id="52" presetID="10" presetClass="entr" presetSubtype="0" fill="hold" grpId="0" nodeType="withEffect">
                                  <p:stCondLst>
                                    <p:cond delay="300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2000"/>
                                        <p:tgtEl>
                                          <p:spTgt spid="32"/>
                                        </p:tgtEl>
                                      </p:cBhvr>
                                    </p:animEffect>
                                  </p:childTnLst>
                                </p:cTn>
                              </p:par>
                              <p:par>
                                <p:cTn id="55" presetID="10" presetClass="entr" presetSubtype="0" fill="hold" grpId="0" nodeType="withEffect">
                                  <p:stCondLst>
                                    <p:cond delay="300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2000"/>
                                        <p:tgtEl>
                                          <p:spTgt spid="33"/>
                                        </p:tgtEl>
                                      </p:cBhvr>
                                    </p:animEffect>
                                  </p:childTnLst>
                                </p:cTn>
                              </p:par>
                            </p:childTnLst>
                          </p:cTn>
                        </p:par>
                      </p:childTnLst>
                    </p:cTn>
                  </p:par>
                  <p:par>
                    <p:cTn id="58" fill="hold">
                      <p:stCondLst>
                        <p:cond delay="indefinite"/>
                      </p:stCondLst>
                      <p:childTnLst>
                        <p:par>
                          <p:cTn id="59" fill="hold">
                            <p:stCondLst>
                              <p:cond delay="0"/>
                            </p:stCondLst>
                            <p:childTnLst>
                              <p:par>
                                <p:cTn id="60" presetID="2" presetClass="exit" presetSubtype="8" fill="hold" grpId="1" nodeType="clickEffect">
                                  <p:stCondLst>
                                    <p:cond delay="0"/>
                                  </p:stCondLst>
                                  <p:childTnLst>
                                    <p:anim calcmode="lin" valueType="num">
                                      <p:cBhvr additive="base">
                                        <p:cTn id="61" dur="500"/>
                                        <p:tgtEl>
                                          <p:spTgt spid="32"/>
                                        </p:tgtEl>
                                        <p:attrNameLst>
                                          <p:attrName>ppt_x</p:attrName>
                                        </p:attrNameLst>
                                      </p:cBhvr>
                                      <p:tavLst>
                                        <p:tav tm="0">
                                          <p:val>
                                            <p:strVal val="ppt_x"/>
                                          </p:val>
                                        </p:tav>
                                        <p:tav tm="100000">
                                          <p:val>
                                            <p:strVal val="0-ppt_w/2"/>
                                          </p:val>
                                        </p:tav>
                                      </p:tavLst>
                                    </p:anim>
                                    <p:anim calcmode="lin" valueType="num">
                                      <p:cBhvr additive="base">
                                        <p:cTn id="62" dur="500"/>
                                        <p:tgtEl>
                                          <p:spTgt spid="32"/>
                                        </p:tgtEl>
                                        <p:attrNameLst>
                                          <p:attrName>ppt_y</p:attrName>
                                        </p:attrNameLst>
                                      </p:cBhvr>
                                      <p:tavLst>
                                        <p:tav tm="0">
                                          <p:val>
                                            <p:strVal val="ppt_y"/>
                                          </p:val>
                                        </p:tav>
                                        <p:tav tm="100000">
                                          <p:val>
                                            <p:strVal val="ppt_y"/>
                                          </p:val>
                                        </p:tav>
                                      </p:tavLst>
                                    </p:anim>
                                    <p:set>
                                      <p:cBhvr>
                                        <p:cTn id="63" dur="1" fill="hold">
                                          <p:stCondLst>
                                            <p:cond delay="499"/>
                                          </p:stCondLst>
                                        </p:cTn>
                                        <p:tgtEl>
                                          <p:spTgt spid="32"/>
                                        </p:tgtEl>
                                        <p:attrNameLst>
                                          <p:attrName>style.visibility</p:attrName>
                                        </p:attrNameLst>
                                      </p:cBhvr>
                                      <p:to>
                                        <p:strVal val="hidden"/>
                                      </p:to>
                                    </p:set>
                                  </p:childTnLst>
                                </p:cTn>
                              </p:par>
                            </p:childTnLst>
                          </p:cTn>
                        </p:par>
                      </p:childTnLst>
                    </p:cTn>
                  </p:par>
                  <p:par>
                    <p:cTn id="64" fill="hold">
                      <p:stCondLst>
                        <p:cond delay="indefinite"/>
                      </p:stCondLst>
                      <p:childTnLst>
                        <p:par>
                          <p:cTn id="65" fill="hold">
                            <p:stCondLst>
                              <p:cond delay="0"/>
                            </p:stCondLst>
                            <p:childTnLst>
                              <p:par>
                                <p:cTn id="66" presetID="2" presetClass="exit" presetSubtype="2" fill="hold" grpId="1" nodeType="clickEffect">
                                  <p:stCondLst>
                                    <p:cond delay="0"/>
                                  </p:stCondLst>
                                  <p:childTnLst>
                                    <p:anim calcmode="lin" valueType="num">
                                      <p:cBhvr additive="base">
                                        <p:cTn id="67" dur="500"/>
                                        <p:tgtEl>
                                          <p:spTgt spid="33"/>
                                        </p:tgtEl>
                                        <p:attrNameLst>
                                          <p:attrName>ppt_x</p:attrName>
                                        </p:attrNameLst>
                                      </p:cBhvr>
                                      <p:tavLst>
                                        <p:tav tm="0">
                                          <p:val>
                                            <p:strVal val="ppt_x"/>
                                          </p:val>
                                        </p:tav>
                                        <p:tav tm="100000">
                                          <p:val>
                                            <p:strVal val="1+ppt_w/2"/>
                                          </p:val>
                                        </p:tav>
                                      </p:tavLst>
                                    </p:anim>
                                    <p:anim calcmode="lin" valueType="num">
                                      <p:cBhvr additive="base">
                                        <p:cTn id="68" dur="500"/>
                                        <p:tgtEl>
                                          <p:spTgt spid="33"/>
                                        </p:tgtEl>
                                        <p:attrNameLst>
                                          <p:attrName>ppt_y</p:attrName>
                                        </p:attrNameLst>
                                      </p:cBhvr>
                                      <p:tavLst>
                                        <p:tav tm="0">
                                          <p:val>
                                            <p:strVal val="ppt_y"/>
                                          </p:val>
                                        </p:tav>
                                        <p:tav tm="100000">
                                          <p:val>
                                            <p:strVal val="ppt_y"/>
                                          </p:val>
                                        </p:tav>
                                      </p:tavLst>
                                    </p:anim>
                                    <p:set>
                                      <p:cBhvr>
                                        <p:cTn id="69" dur="1" fill="hold">
                                          <p:stCondLst>
                                            <p:cond delay="499"/>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27" grpId="0" animBg="1"/>
      <p:bldP spid="28" grpId="0" animBg="1"/>
      <p:bldP spid="29" grpId="0" animBg="1"/>
      <p:bldP spid="30" grpId="0" animBg="1"/>
      <p:bldP spid="31" grpId="0" animBg="1"/>
      <p:bldP spid="32" grpId="0" animBg="1"/>
      <p:bldP spid="32" grpId="1" animBg="1"/>
      <p:bldP spid="33" grpId="0" animBg="1"/>
      <p:bldP spid="33" grpId="1" animBg="1"/>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792</TotalTime>
  <Words>4280</Words>
  <Application>Microsoft Office PowerPoint</Application>
  <PresentationFormat>On-screen Show (4:3)</PresentationFormat>
  <Paragraphs>531</Paragraphs>
  <Slides>45</Slides>
  <Notes>14</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1_Office Theme</vt:lpstr>
      <vt:lpstr>Unit 4 – Schizophrenia ‘bare bones’ revision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is happening inside the black box?</vt:lpstr>
      <vt:lpstr>What is happening inside the black box?</vt:lpstr>
      <vt:lpstr>What is happening inside the black box?</vt:lpstr>
      <vt:lpstr>What’s going on inside the ‘black box’?</vt:lpstr>
      <vt:lpstr>What’s going on inside the ‘black box’?</vt:lpstr>
      <vt:lpstr>What’s going on inside the ‘black box’?</vt:lpstr>
      <vt:lpstr>PowerPoint Presentation</vt:lpstr>
      <vt:lpstr>PowerPoint Presentation</vt:lpstr>
      <vt:lpstr>PowerPoint Presentation</vt:lpstr>
      <vt:lpstr>PowerPoint Presentation</vt:lpstr>
      <vt:lpstr>PowerPoint Presentation</vt:lpstr>
      <vt:lpstr>Evaluation (A02)</vt:lpstr>
      <vt:lpstr>PowerPoint Presentation</vt:lpstr>
      <vt:lpstr>Answers…</vt:lpstr>
      <vt:lpstr>Answers…</vt:lpstr>
      <vt:lpstr>Answers…</vt:lpstr>
      <vt:lpstr>Answers…</vt:lpstr>
      <vt:lpstr>Pass or play?</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Kirsty</dc:creator>
  <cp:lastModifiedBy>Kirsty</cp:lastModifiedBy>
  <cp:revision>86</cp:revision>
  <dcterms:created xsi:type="dcterms:W3CDTF">2015-02-09T14:00:51Z</dcterms:created>
  <dcterms:modified xsi:type="dcterms:W3CDTF">2016-01-04T17:18:52Z</dcterms:modified>
</cp:coreProperties>
</file>