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337" r:id="rId4"/>
    <p:sldId id="338" r:id="rId5"/>
    <p:sldId id="346" r:id="rId6"/>
    <p:sldId id="289" r:id="rId7"/>
    <p:sldId id="274" r:id="rId8"/>
    <p:sldId id="266" r:id="rId9"/>
    <p:sldId id="271" r:id="rId10"/>
    <p:sldId id="272" r:id="rId11"/>
    <p:sldId id="269" r:id="rId12"/>
    <p:sldId id="267" r:id="rId13"/>
    <p:sldId id="258" r:id="rId14"/>
    <p:sldId id="257" r:id="rId15"/>
    <p:sldId id="259" r:id="rId16"/>
    <p:sldId id="260" r:id="rId17"/>
    <p:sldId id="261" r:id="rId18"/>
    <p:sldId id="262" r:id="rId19"/>
    <p:sldId id="263" r:id="rId20"/>
    <p:sldId id="264"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DB46-01EF-4A0A-8C59-DDBEF5997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E9A2BE-A82D-412B-A14E-C0B67AAEE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C8C3ECE-AE96-4A02-98F9-4AA860F277A3}"/>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5" name="Footer Placeholder 4">
            <a:extLst>
              <a:ext uri="{FF2B5EF4-FFF2-40B4-BE49-F238E27FC236}">
                <a16:creationId xmlns:a16="http://schemas.microsoft.com/office/drawing/2014/main" id="{31EA5DE7-7D71-443C-B188-3D2DD0CAED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05AF30-8C30-4399-A0F4-5DDF23129CF4}"/>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362402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794C0-C28B-4BB7-9864-4DE8C1CA0F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A7F4E5-C612-4C12-BF28-B3529F38DA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4D9414-3A6F-48A9-9680-45A7DB14CB70}"/>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5" name="Footer Placeholder 4">
            <a:extLst>
              <a:ext uri="{FF2B5EF4-FFF2-40B4-BE49-F238E27FC236}">
                <a16:creationId xmlns:a16="http://schemas.microsoft.com/office/drawing/2014/main" id="{A7D66FA4-572E-44F2-BFD4-D5D9BFBF6D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32465A-E10F-46A0-8966-50A8F90C6C8E}"/>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72373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6A297-9754-4E54-8C7D-68B033F824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D58051-4782-4AB8-A647-17EF2B45A5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E0B362-7BFC-49EB-AD51-EE97CD05895C}"/>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5" name="Footer Placeholder 4">
            <a:extLst>
              <a:ext uri="{FF2B5EF4-FFF2-40B4-BE49-F238E27FC236}">
                <a16:creationId xmlns:a16="http://schemas.microsoft.com/office/drawing/2014/main" id="{987F984B-7862-4801-BCD3-1267B11CF1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1093B4-FA6A-4CE7-8CA9-86319900926A}"/>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116377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F3CE-C070-4728-AADF-9BA72BE435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4C366E-23BE-4A04-B425-80DE684E9B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1A2891-6F38-4BE5-AC3C-FF910DC3E86E}"/>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5" name="Footer Placeholder 4">
            <a:extLst>
              <a:ext uri="{FF2B5EF4-FFF2-40B4-BE49-F238E27FC236}">
                <a16:creationId xmlns:a16="http://schemas.microsoft.com/office/drawing/2014/main" id="{FEA7DF6B-16DE-4902-85DD-E05ECDF8BF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5FC780-B086-49B7-B35E-ABBB3902DC7B}"/>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181724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6D41-19B8-42EC-AD17-52D9FD1EA9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0528EB-2ABC-4ACA-BDC7-C24724E195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E6E1-B527-465F-B6E0-DEC22F2C3EE1}"/>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5" name="Footer Placeholder 4">
            <a:extLst>
              <a:ext uri="{FF2B5EF4-FFF2-40B4-BE49-F238E27FC236}">
                <a16:creationId xmlns:a16="http://schemas.microsoft.com/office/drawing/2014/main" id="{BA69D94F-44FF-4760-AD78-66F8B48F09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896B19-70C4-4855-9343-C5D2322DB717}"/>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345854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7DB5-0690-481B-AA46-3E3189E68F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8C449E-D65B-4D8A-B997-1F40206B8A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AC64C6-07B4-443B-810D-72759C4BD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4699EF-F65E-4DC4-BC7D-AA49D5D79A75}"/>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6" name="Footer Placeholder 5">
            <a:extLst>
              <a:ext uri="{FF2B5EF4-FFF2-40B4-BE49-F238E27FC236}">
                <a16:creationId xmlns:a16="http://schemas.microsoft.com/office/drawing/2014/main" id="{1D63529F-3960-4C5C-B41F-667F6DBCF9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335307-3FE2-4BA9-8B7D-55AF90F81CED}"/>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8656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CCF0-D7AF-4B7F-9AE8-DA34EB03AD4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94AADE-97D3-490F-8EC9-3E88B5D6B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C36DC-59CA-412B-BE41-10C9091895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E2A3C1-5D71-463E-8995-526EDD861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162B9A-8614-4F3D-A181-2F8E3E0E71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4A621F-B2C4-41B7-AFBA-C5FE0872B0A9}"/>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8" name="Footer Placeholder 7">
            <a:extLst>
              <a:ext uri="{FF2B5EF4-FFF2-40B4-BE49-F238E27FC236}">
                <a16:creationId xmlns:a16="http://schemas.microsoft.com/office/drawing/2014/main" id="{142AEC5E-0924-49F5-AD00-7543123E86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EC63E8-561D-4E81-ACA6-05BE3AEFFE62}"/>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1458797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8C0B-6AAF-4F28-9F97-4D01FBB56E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65B3AA-4E38-4AE3-AE98-137DFB774988}"/>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4" name="Footer Placeholder 3">
            <a:extLst>
              <a:ext uri="{FF2B5EF4-FFF2-40B4-BE49-F238E27FC236}">
                <a16:creationId xmlns:a16="http://schemas.microsoft.com/office/drawing/2014/main" id="{98458829-A066-4892-9404-0BC43FEBAB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C671C0-92E0-4DD1-AE6E-1A020AA7F5A3}"/>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212694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E84FD-0F3A-4983-9F90-F8F3AD10EAC8}"/>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3" name="Footer Placeholder 2">
            <a:extLst>
              <a:ext uri="{FF2B5EF4-FFF2-40B4-BE49-F238E27FC236}">
                <a16:creationId xmlns:a16="http://schemas.microsoft.com/office/drawing/2014/main" id="{306C3C15-B502-427E-8301-2E462C9B4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361E75-4795-4D8F-9F9D-62EB5BAE739F}"/>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381566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D5B3-29DC-4AEE-B344-33B42ED40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47EA96-05E7-48F1-A4AD-AEECA658B5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B35794-8ED1-487C-A2C2-A3D415747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25C527-EBA3-42D9-A9C6-B1F940079ABD}"/>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6" name="Footer Placeholder 5">
            <a:extLst>
              <a:ext uri="{FF2B5EF4-FFF2-40B4-BE49-F238E27FC236}">
                <a16:creationId xmlns:a16="http://schemas.microsoft.com/office/drawing/2014/main" id="{B138CA84-C356-4879-BD7C-3BD0255BC4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266061-CA87-4844-AE79-A8A528914938}"/>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213615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2E54-F522-47BC-AA1E-C50456540E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0A478F-D452-464F-9DB6-55E93D3B5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217343-A92A-41AB-B711-AC9D17DA8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FCA942-D09B-4A50-9A64-642BF4CAD0EF}"/>
              </a:ext>
            </a:extLst>
          </p:cNvPr>
          <p:cNvSpPr>
            <a:spLocks noGrp="1"/>
          </p:cNvSpPr>
          <p:nvPr>
            <p:ph type="dt" sz="half" idx="10"/>
          </p:nvPr>
        </p:nvSpPr>
        <p:spPr/>
        <p:txBody>
          <a:bodyPr/>
          <a:lstStyle/>
          <a:p>
            <a:fld id="{FA12747B-773C-423F-8CBE-9FBEA0047846}" type="datetimeFigureOut">
              <a:rPr lang="en-GB" smtClean="0"/>
              <a:t>07/10/2020</a:t>
            </a:fld>
            <a:endParaRPr lang="en-GB"/>
          </a:p>
        </p:txBody>
      </p:sp>
      <p:sp>
        <p:nvSpPr>
          <p:cNvPr id="6" name="Footer Placeholder 5">
            <a:extLst>
              <a:ext uri="{FF2B5EF4-FFF2-40B4-BE49-F238E27FC236}">
                <a16:creationId xmlns:a16="http://schemas.microsoft.com/office/drawing/2014/main" id="{7792356E-922E-46AF-BAC6-62BAFF7608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1B915D-4145-4E41-B966-25D02557536F}"/>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1821541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7856E-56DF-4FD6-AE66-458A483CF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1523F4-B25B-4CB1-BC47-4CC8C13B4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D606B-ADBB-446A-AA83-F48EB7EBE7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2747B-773C-423F-8CBE-9FBEA0047846}" type="datetimeFigureOut">
              <a:rPr lang="en-GB" smtClean="0"/>
              <a:t>07/10/2020</a:t>
            </a:fld>
            <a:endParaRPr lang="en-GB"/>
          </a:p>
        </p:txBody>
      </p:sp>
      <p:sp>
        <p:nvSpPr>
          <p:cNvPr id="5" name="Footer Placeholder 4">
            <a:extLst>
              <a:ext uri="{FF2B5EF4-FFF2-40B4-BE49-F238E27FC236}">
                <a16:creationId xmlns:a16="http://schemas.microsoft.com/office/drawing/2014/main" id="{9F609A73-C36D-4B00-8909-E3B3F5B6F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837A42-7158-4637-B0A7-C18C3E8B2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B0151-F8F2-4BCC-AE72-56E27E392B47}" type="slidenum">
              <a:rPr lang="en-GB" smtClean="0"/>
              <a:t>‹#›</a:t>
            </a:fld>
            <a:endParaRPr lang="en-GB"/>
          </a:p>
        </p:txBody>
      </p:sp>
    </p:spTree>
    <p:extLst>
      <p:ext uri="{BB962C8B-B14F-4D97-AF65-F5344CB8AC3E}">
        <p14:creationId xmlns:p14="http://schemas.microsoft.com/office/powerpoint/2010/main" val="1048341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bc.co.uk/programmes/m000614s"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AA68-13CC-49B0-ADCA-7CACF2A86716}"/>
              </a:ext>
            </a:extLst>
          </p:cNvPr>
          <p:cNvSpPr>
            <a:spLocks noGrp="1"/>
          </p:cNvSpPr>
          <p:nvPr>
            <p:ph type="ctrTitle"/>
          </p:nvPr>
        </p:nvSpPr>
        <p:spPr>
          <a:xfrm>
            <a:off x="1373751" y="1101212"/>
            <a:ext cx="9144000" cy="1311532"/>
          </a:xfrm>
        </p:spPr>
        <p:txBody>
          <a:bodyPr>
            <a:normAutofit fontScale="90000"/>
          </a:bodyPr>
          <a:lstStyle/>
          <a:p>
            <a:r>
              <a:rPr lang="en-GB" sz="8000" b="1" dirty="0">
                <a:latin typeface="Arial Black" panose="020B0A04020102020204" pitchFamily="34" charset="0"/>
              </a:rPr>
              <a:t>The Athenian Empire</a:t>
            </a:r>
          </a:p>
        </p:txBody>
      </p:sp>
      <p:sp>
        <p:nvSpPr>
          <p:cNvPr id="3" name="Subtitle 2">
            <a:extLst>
              <a:ext uri="{FF2B5EF4-FFF2-40B4-BE49-F238E27FC236}">
                <a16:creationId xmlns:a16="http://schemas.microsoft.com/office/drawing/2014/main" id="{BD6B45B8-CFDA-42DF-BA7F-FD32DFC6907E}"/>
              </a:ext>
            </a:extLst>
          </p:cNvPr>
          <p:cNvSpPr>
            <a:spLocks noGrp="1"/>
          </p:cNvSpPr>
          <p:nvPr>
            <p:ph type="subTitle" idx="1"/>
          </p:nvPr>
        </p:nvSpPr>
        <p:spPr>
          <a:xfrm>
            <a:off x="3178738" y="2373256"/>
            <a:ext cx="5534025" cy="1122362"/>
          </a:xfrm>
        </p:spPr>
        <p:txBody>
          <a:bodyPr>
            <a:normAutofit/>
          </a:bodyPr>
          <a:lstStyle/>
          <a:p>
            <a:pPr marL="342900" indent="-342900" algn="l">
              <a:buFont typeface="Arial" panose="020B0604020202020204" pitchFamily="34" charset="0"/>
              <a:buChar char="•"/>
            </a:pPr>
            <a:r>
              <a:rPr lang="en-GB" sz="2800" dirty="0"/>
              <a:t>Athens as the leader of an empire</a:t>
            </a:r>
          </a:p>
          <a:p>
            <a:pPr marL="342900" indent="-342900" algn="l">
              <a:buFont typeface="Arial" panose="020B0604020202020204" pitchFamily="34" charset="0"/>
              <a:buChar char="•"/>
            </a:pPr>
            <a:r>
              <a:rPr lang="en-GB" sz="2800" dirty="0"/>
              <a:t>Her treatment of allied states.</a:t>
            </a:r>
          </a:p>
        </p:txBody>
      </p:sp>
      <p:sp>
        <p:nvSpPr>
          <p:cNvPr id="4" name="Rectangle 3">
            <a:extLst>
              <a:ext uri="{FF2B5EF4-FFF2-40B4-BE49-F238E27FC236}">
                <a16:creationId xmlns:a16="http://schemas.microsoft.com/office/drawing/2014/main" id="{7167FDE9-0871-4A7D-9AB8-648AA0AC05D8}"/>
              </a:ext>
            </a:extLst>
          </p:cNvPr>
          <p:cNvSpPr/>
          <p:nvPr/>
        </p:nvSpPr>
        <p:spPr>
          <a:xfrm rot="890860">
            <a:off x="134334" y="3237492"/>
            <a:ext cx="4717574" cy="830997"/>
          </a:xfrm>
          <a:prstGeom prst="rect">
            <a:avLst/>
          </a:prstGeom>
          <a:noFill/>
          <a:ln>
            <a:solidFill>
              <a:srgbClr val="0070C0"/>
            </a:solidFill>
          </a:ln>
        </p:spPr>
        <p:txBody>
          <a:bodyPr wrap="none" lIns="91440" tIns="45720" rIns="91440" bIns="45720">
            <a:spAutoFit/>
          </a:bodyPr>
          <a:lstStyle/>
          <a:p>
            <a:pPr algn="ctr"/>
            <a:r>
              <a:rPr lang="en-US" sz="2400" b="1" cap="none" spc="50" dirty="0">
                <a:ln w="0"/>
                <a:solidFill>
                  <a:schemeClr val="bg2"/>
                </a:solidFill>
                <a:effectLst>
                  <a:innerShdw blurRad="63500" dist="50800" dir="13500000">
                    <a:srgbClr val="000000">
                      <a:alpha val="50000"/>
                    </a:srgbClr>
                  </a:innerShdw>
                </a:effectLst>
              </a:rPr>
              <a:t>Did Athens behave like a tyrant </a:t>
            </a:r>
          </a:p>
          <a:p>
            <a:pPr algn="ctr"/>
            <a:r>
              <a:rPr lang="en-US" sz="2400" b="1" cap="none" spc="50" dirty="0">
                <a:ln w="0"/>
                <a:solidFill>
                  <a:schemeClr val="bg2"/>
                </a:solidFill>
                <a:effectLst>
                  <a:innerShdw blurRad="63500" dist="50800" dir="13500000">
                    <a:srgbClr val="000000">
                      <a:alpha val="50000"/>
                    </a:srgbClr>
                  </a:innerShdw>
                </a:effectLst>
              </a:rPr>
              <a:t>to the allied states of her empire?</a:t>
            </a:r>
          </a:p>
        </p:txBody>
      </p:sp>
      <p:sp>
        <p:nvSpPr>
          <p:cNvPr id="6" name="Rectangle 5">
            <a:extLst>
              <a:ext uri="{FF2B5EF4-FFF2-40B4-BE49-F238E27FC236}">
                <a16:creationId xmlns:a16="http://schemas.microsoft.com/office/drawing/2014/main" id="{55DECF68-F775-4C82-A747-79F3DCD4E7B8}"/>
              </a:ext>
            </a:extLst>
          </p:cNvPr>
          <p:cNvSpPr/>
          <p:nvPr/>
        </p:nvSpPr>
        <p:spPr>
          <a:xfrm rot="20644432">
            <a:off x="6182868" y="3183379"/>
            <a:ext cx="5798438" cy="1569660"/>
          </a:xfrm>
          <a:prstGeom prst="rect">
            <a:avLst/>
          </a:prstGeom>
          <a:noFill/>
          <a:ln>
            <a:solidFill>
              <a:schemeClr val="accent1">
                <a:lumMod val="40000"/>
                <a:lumOff val="60000"/>
              </a:schemeClr>
            </a:solidFill>
          </a:ln>
        </p:spPr>
        <p:txBody>
          <a:bodyPr wrap="square" lIns="91440" tIns="45720" rIns="91440" bIns="45720">
            <a:spAutoFit/>
          </a:bodyPr>
          <a:lstStyle/>
          <a:p>
            <a:pPr algn="ctr"/>
            <a:r>
              <a:rPr lang="en-US" sz="2400" b="1" cap="none" spc="50" dirty="0">
                <a:ln w="0"/>
                <a:solidFill>
                  <a:schemeClr val="bg2"/>
                </a:solidFill>
                <a:effectLst>
                  <a:innerShdw blurRad="63500" dist="50800" dir="13500000">
                    <a:srgbClr val="000000">
                      <a:alpha val="50000"/>
                    </a:srgbClr>
                  </a:innerShdw>
                </a:effectLst>
              </a:rPr>
              <a:t>How different was life for the Ionian </a:t>
            </a:r>
          </a:p>
          <a:p>
            <a:pPr algn="ctr"/>
            <a:r>
              <a:rPr lang="en-US" sz="2400" b="1" cap="none" spc="50" dirty="0">
                <a:ln w="0"/>
                <a:solidFill>
                  <a:schemeClr val="bg2"/>
                </a:solidFill>
                <a:effectLst>
                  <a:innerShdw blurRad="63500" dist="50800" dir="13500000">
                    <a:srgbClr val="000000">
                      <a:alpha val="50000"/>
                    </a:srgbClr>
                  </a:innerShdw>
                </a:effectLst>
              </a:rPr>
              <a:t>and island Greeks</a:t>
            </a:r>
          </a:p>
          <a:p>
            <a:pPr algn="ctr"/>
            <a:r>
              <a:rPr lang="en-US" sz="2400" b="1" cap="none" spc="50" dirty="0">
                <a:ln w="0"/>
                <a:solidFill>
                  <a:schemeClr val="bg2"/>
                </a:solidFill>
                <a:effectLst>
                  <a:innerShdw blurRad="63500" dist="50800" dir="13500000">
                    <a:srgbClr val="000000">
                      <a:alpha val="50000"/>
                    </a:srgbClr>
                  </a:innerShdw>
                </a:effectLst>
              </a:rPr>
              <a:t>as members of the Athenian empire </a:t>
            </a:r>
          </a:p>
          <a:p>
            <a:pPr algn="ctr"/>
            <a:r>
              <a:rPr lang="en-US" sz="2400" b="1" cap="none" spc="50" dirty="0">
                <a:ln w="0"/>
                <a:solidFill>
                  <a:schemeClr val="bg2"/>
                </a:solidFill>
                <a:effectLst>
                  <a:innerShdw blurRad="63500" dist="50800" dir="13500000">
                    <a:srgbClr val="000000">
                      <a:alpha val="50000"/>
                    </a:srgbClr>
                  </a:innerShdw>
                </a:effectLst>
              </a:rPr>
              <a:t>from being part of the Persian empire?</a:t>
            </a:r>
          </a:p>
        </p:txBody>
      </p:sp>
      <p:sp>
        <p:nvSpPr>
          <p:cNvPr id="8" name="Rectangle 7">
            <a:extLst>
              <a:ext uri="{FF2B5EF4-FFF2-40B4-BE49-F238E27FC236}">
                <a16:creationId xmlns:a16="http://schemas.microsoft.com/office/drawing/2014/main" id="{AD7A0458-735B-482F-BDA1-42E3391E8115}"/>
              </a:ext>
            </a:extLst>
          </p:cNvPr>
          <p:cNvSpPr/>
          <p:nvPr/>
        </p:nvSpPr>
        <p:spPr>
          <a:xfrm rot="21339040">
            <a:off x="2940951" y="5968231"/>
            <a:ext cx="9217653" cy="461665"/>
          </a:xfrm>
          <a:prstGeom prst="rect">
            <a:avLst/>
          </a:prstGeom>
          <a:noFill/>
          <a:ln>
            <a:solidFill>
              <a:srgbClr val="0070C0"/>
            </a:solidFill>
          </a:ln>
        </p:spPr>
        <p:txBody>
          <a:bodyPr wrap="none" lIns="91440" tIns="45720" rIns="91440" bIns="45720">
            <a:spAutoFit/>
          </a:bodyPr>
          <a:lstStyle/>
          <a:p>
            <a:pPr algn="ctr"/>
            <a:r>
              <a:rPr lang="en-US" sz="2400" b="1" cap="none" spc="50" dirty="0">
                <a:ln w="0"/>
                <a:solidFill>
                  <a:schemeClr val="bg2"/>
                </a:solidFill>
                <a:effectLst>
                  <a:innerShdw blurRad="63500" dist="50800" dir="13500000">
                    <a:srgbClr val="000000">
                      <a:alpha val="50000"/>
                    </a:srgbClr>
                  </a:innerShdw>
                </a:effectLst>
              </a:rPr>
              <a:t>How welcome a prospect to Athens’ allies was liberation by Sparta?</a:t>
            </a:r>
          </a:p>
        </p:txBody>
      </p:sp>
      <p:sp>
        <p:nvSpPr>
          <p:cNvPr id="10" name="Rectangle 9">
            <a:extLst>
              <a:ext uri="{FF2B5EF4-FFF2-40B4-BE49-F238E27FC236}">
                <a16:creationId xmlns:a16="http://schemas.microsoft.com/office/drawing/2014/main" id="{03ACE64F-9F66-4444-B2CE-AC5E67949416}"/>
              </a:ext>
            </a:extLst>
          </p:cNvPr>
          <p:cNvSpPr/>
          <p:nvPr/>
        </p:nvSpPr>
        <p:spPr>
          <a:xfrm rot="20600971">
            <a:off x="167857" y="5209765"/>
            <a:ext cx="5933483" cy="830997"/>
          </a:xfrm>
          <a:prstGeom prst="rect">
            <a:avLst/>
          </a:prstGeom>
          <a:noFill/>
          <a:ln>
            <a:solidFill>
              <a:srgbClr val="0070C0"/>
            </a:solidFill>
          </a:ln>
        </p:spPr>
        <p:txBody>
          <a:bodyPr wrap="none" lIns="91440" tIns="45720" rIns="91440" bIns="45720">
            <a:spAutoFit/>
          </a:bodyPr>
          <a:lstStyle/>
          <a:p>
            <a:pPr algn="ctr"/>
            <a:r>
              <a:rPr lang="en-US" sz="2400" b="1" cap="none" spc="50" dirty="0">
                <a:ln w="0"/>
                <a:solidFill>
                  <a:schemeClr val="bg2"/>
                </a:solidFill>
                <a:effectLst>
                  <a:innerShdw blurRad="63500" dist="50800" dir="13500000">
                    <a:srgbClr val="000000">
                      <a:alpha val="50000"/>
                    </a:srgbClr>
                  </a:innerShdw>
                </a:effectLst>
              </a:rPr>
              <a:t>Were there advantages in being a member </a:t>
            </a:r>
          </a:p>
          <a:p>
            <a:pPr algn="ctr"/>
            <a:r>
              <a:rPr lang="en-US" sz="2400" b="1" cap="none" spc="50" dirty="0">
                <a:ln w="0"/>
                <a:solidFill>
                  <a:schemeClr val="bg2"/>
                </a:solidFill>
                <a:effectLst>
                  <a:innerShdw blurRad="63500" dist="50800" dir="13500000">
                    <a:srgbClr val="000000">
                      <a:alpha val="50000"/>
                    </a:srgbClr>
                  </a:innerShdw>
                </a:effectLst>
              </a:rPr>
              <a:t>state of the Athenian empire?</a:t>
            </a:r>
          </a:p>
        </p:txBody>
      </p:sp>
    </p:spTree>
    <p:extLst>
      <p:ext uri="{BB962C8B-B14F-4D97-AF65-F5344CB8AC3E}">
        <p14:creationId xmlns:p14="http://schemas.microsoft.com/office/powerpoint/2010/main" val="3666418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672A4-2901-4D0A-AC76-AC32E9866453}"/>
              </a:ext>
            </a:extLst>
          </p:cNvPr>
          <p:cNvPicPr>
            <a:picLocks noChangeAspect="1"/>
          </p:cNvPicPr>
          <p:nvPr/>
        </p:nvPicPr>
        <p:blipFill rotWithShape="1">
          <a:blip r:embed="rId2"/>
          <a:srcRect t="65648" r="-7209"/>
          <a:stretch/>
        </p:blipFill>
        <p:spPr>
          <a:xfrm>
            <a:off x="214444" y="1464945"/>
            <a:ext cx="8129456" cy="2355850"/>
          </a:xfrm>
          <a:prstGeom prst="rect">
            <a:avLst/>
          </a:prstGeom>
          <a:scene3d>
            <a:camera prst="orthographicFront">
              <a:rot lat="0" lon="0" rev="108000"/>
            </a:camera>
            <a:lightRig rig="threePt" dir="t"/>
          </a:scene3d>
        </p:spPr>
      </p:pic>
      <p:pic>
        <p:nvPicPr>
          <p:cNvPr id="5" name="Picture 4">
            <a:extLst>
              <a:ext uri="{FF2B5EF4-FFF2-40B4-BE49-F238E27FC236}">
                <a16:creationId xmlns:a16="http://schemas.microsoft.com/office/drawing/2014/main" id="{741B72D5-507F-49F6-A53B-FE35D96D9728}"/>
              </a:ext>
            </a:extLst>
          </p:cNvPr>
          <p:cNvPicPr>
            <a:picLocks noChangeAspect="1"/>
          </p:cNvPicPr>
          <p:nvPr/>
        </p:nvPicPr>
        <p:blipFill rotWithShape="1">
          <a:blip r:embed="rId3"/>
          <a:srcRect l="-2499" t="39935"/>
          <a:stretch/>
        </p:blipFill>
        <p:spPr>
          <a:xfrm>
            <a:off x="7772400" y="1648143"/>
            <a:ext cx="4419600" cy="1989454"/>
          </a:xfrm>
          <a:prstGeom prst="rect">
            <a:avLst/>
          </a:prstGeom>
          <a:scene3d>
            <a:camera prst="orthographicFront">
              <a:rot lat="0" lon="0" rev="90000"/>
            </a:camera>
            <a:lightRig rig="threePt" dir="t"/>
          </a:scene3d>
        </p:spPr>
      </p:pic>
      <p:pic>
        <p:nvPicPr>
          <p:cNvPr id="2" name="Picture 1">
            <a:extLst>
              <a:ext uri="{FF2B5EF4-FFF2-40B4-BE49-F238E27FC236}">
                <a16:creationId xmlns:a16="http://schemas.microsoft.com/office/drawing/2014/main" id="{D2F9999B-9964-48C2-AE0E-E4B1867B3B89}"/>
              </a:ext>
            </a:extLst>
          </p:cNvPr>
          <p:cNvPicPr>
            <a:picLocks noChangeAspect="1"/>
          </p:cNvPicPr>
          <p:nvPr/>
        </p:nvPicPr>
        <p:blipFill rotWithShape="1">
          <a:blip r:embed="rId4"/>
          <a:srcRect l="8829" t="17859" r="1255" b="68033"/>
          <a:stretch/>
        </p:blipFill>
        <p:spPr>
          <a:xfrm>
            <a:off x="782320" y="3756343"/>
            <a:ext cx="6725920" cy="457200"/>
          </a:xfrm>
          <a:prstGeom prst="rect">
            <a:avLst/>
          </a:prstGeom>
        </p:spPr>
      </p:pic>
      <p:pic>
        <p:nvPicPr>
          <p:cNvPr id="7" name="Picture 6">
            <a:extLst>
              <a:ext uri="{FF2B5EF4-FFF2-40B4-BE49-F238E27FC236}">
                <a16:creationId xmlns:a16="http://schemas.microsoft.com/office/drawing/2014/main" id="{B8FDB1A4-39ED-40C9-BA9A-9CF8F0A601F8}"/>
              </a:ext>
            </a:extLst>
          </p:cNvPr>
          <p:cNvPicPr>
            <a:picLocks noChangeAspect="1"/>
          </p:cNvPicPr>
          <p:nvPr/>
        </p:nvPicPr>
        <p:blipFill rotWithShape="1">
          <a:blip r:embed="rId5"/>
          <a:srcRect l="24637" t="29801" r="71208" b="61750"/>
          <a:stretch/>
        </p:blipFill>
        <p:spPr>
          <a:xfrm flipH="1">
            <a:off x="11103666" y="-24381"/>
            <a:ext cx="1065846" cy="1219200"/>
          </a:xfrm>
          <a:prstGeom prst="rect">
            <a:avLst/>
          </a:prstGeom>
        </p:spPr>
      </p:pic>
      <p:sp>
        <p:nvSpPr>
          <p:cNvPr id="9" name="TextBox 8">
            <a:extLst>
              <a:ext uri="{FF2B5EF4-FFF2-40B4-BE49-F238E27FC236}">
                <a16:creationId xmlns:a16="http://schemas.microsoft.com/office/drawing/2014/main" id="{A2768212-E6B0-4716-A5F1-3E841ED26753}"/>
              </a:ext>
            </a:extLst>
          </p:cNvPr>
          <p:cNvSpPr txBox="1"/>
          <p:nvPr/>
        </p:nvSpPr>
        <p:spPr>
          <a:xfrm>
            <a:off x="8934450" y="103554"/>
            <a:ext cx="1981200" cy="1015663"/>
          </a:xfrm>
          <a:prstGeom prst="rect">
            <a:avLst/>
          </a:prstGeom>
          <a:solidFill>
            <a:srgbClr val="FFFF00"/>
          </a:solidFill>
          <a:ln>
            <a:solidFill>
              <a:schemeClr val="accent1"/>
            </a:solidFill>
          </a:ln>
        </p:spPr>
        <p:txBody>
          <a:bodyPr wrap="square">
            <a:spAutoFit/>
          </a:bodyPr>
          <a:lstStyle/>
          <a:p>
            <a:pPr algn="ctr"/>
            <a:r>
              <a:rPr lang="en-GB" sz="1400" dirty="0"/>
              <a:t>‘</a:t>
            </a:r>
            <a:r>
              <a:rPr lang="en-GB" sz="1400" i="1" dirty="0"/>
              <a:t>The Old Oligarch</a:t>
            </a:r>
            <a:r>
              <a:rPr lang="en-GB" dirty="0"/>
              <a:t>’ </a:t>
            </a:r>
            <a:br>
              <a:rPr lang="en-GB" dirty="0"/>
            </a:br>
            <a:r>
              <a:rPr lang="en-GB" b="1" dirty="0"/>
              <a:t>Pseudo-Xenophon</a:t>
            </a:r>
          </a:p>
          <a:p>
            <a:pPr algn="ctr"/>
            <a:r>
              <a:rPr lang="en-GB" sz="1200" dirty="0"/>
              <a:t>Probably an Athenian writing in the 420s BC</a:t>
            </a:r>
          </a:p>
        </p:txBody>
      </p:sp>
    </p:spTree>
    <p:extLst>
      <p:ext uri="{BB962C8B-B14F-4D97-AF65-F5344CB8AC3E}">
        <p14:creationId xmlns:p14="http://schemas.microsoft.com/office/powerpoint/2010/main" val="1708345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F32D3-7559-48F4-BD9D-84F7AD7AFB83}"/>
              </a:ext>
            </a:extLst>
          </p:cNvPr>
          <p:cNvSpPr txBox="1"/>
          <p:nvPr/>
        </p:nvSpPr>
        <p:spPr>
          <a:xfrm>
            <a:off x="2672080" y="541773"/>
            <a:ext cx="6522720" cy="523220"/>
          </a:xfrm>
          <a:prstGeom prst="rect">
            <a:avLst/>
          </a:prstGeom>
          <a:noFill/>
        </p:spPr>
        <p:txBody>
          <a:bodyPr wrap="square">
            <a:spAutoFit/>
          </a:bodyPr>
          <a:lstStyle/>
          <a:p>
            <a:r>
              <a:rPr lang="en-GB" sz="2800" b="1" dirty="0"/>
              <a:t>The </a:t>
            </a:r>
            <a:r>
              <a:rPr lang="en-GB" sz="2800" b="1" dirty="0" err="1"/>
              <a:t>Thoudippos</a:t>
            </a:r>
            <a:r>
              <a:rPr lang="en-GB" sz="2800" b="1" dirty="0"/>
              <a:t> Decree </a:t>
            </a:r>
            <a:r>
              <a:rPr lang="en-GB" sz="2800" dirty="0"/>
              <a:t>420s (after Pylos)  </a:t>
            </a:r>
          </a:p>
        </p:txBody>
      </p:sp>
    </p:spTree>
    <p:extLst>
      <p:ext uri="{BB962C8B-B14F-4D97-AF65-F5344CB8AC3E}">
        <p14:creationId xmlns:p14="http://schemas.microsoft.com/office/powerpoint/2010/main" val="596432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ABE8F-C75E-436C-A59A-8025B5A1B9A1}"/>
              </a:ext>
            </a:extLst>
          </p:cNvPr>
          <p:cNvSpPr txBox="1"/>
          <p:nvPr/>
        </p:nvSpPr>
        <p:spPr>
          <a:xfrm>
            <a:off x="3943350" y="0"/>
            <a:ext cx="3533775" cy="830997"/>
          </a:xfrm>
          <a:prstGeom prst="rect">
            <a:avLst/>
          </a:prstGeom>
          <a:noFill/>
        </p:spPr>
        <p:txBody>
          <a:bodyPr wrap="square" rtlCol="0">
            <a:spAutoFit/>
          </a:bodyPr>
          <a:lstStyle/>
          <a:p>
            <a:r>
              <a:rPr lang="en-GB" sz="4800" dirty="0"/>
              <a:t>Aristophanes</a:t>
            </a:r>
          </a:p>
        </p:txBody>
      </p:sp>
      <p:sp>
        <p:nvSpPr>
          <p:cNvPr id="6" name="TextBox 5">
            <a:extLst>
              <a:ext uri="{FF2B5EF4-FFF2-40B4-BE49-F238E27FC236}">
                <a16:creationId xmlns:a16="http://schemas.microsoft.com/office/drawing/2014/main" id="{4BA4CDD2-7A55-4A2A-A4BB-FF0F7F4E414D}"/>
              </a:ext>
            </a:extLst>
          </p:cNvPr>
          <p:cNvSpPr txBox="1"/>
          <p:nvPr/>
        </p:nvSpPr>
        <p:spPr>
          <a:xfrm>
            <a:off x="2200275" y="6101298"/>
            <a:ext cx="8382000" cy="584775"/>
          </a:xfrm>
          <a:prstGeom prst="rect">
            <a:avLst/>
          </a:prstGeom>
          <a:noFill/>
        </p:spPr>
        <p:txBody>
          <a:bodyPr wrap="square">
            <a:spAutoFit/>
          </a:bodyPr>
          <a:lstStyle/>
          <a:p>
            <a:r>
              <a:rPr lang="en-GB" sz="1600" b="1" i="0" dirty="0">
                <a:solidFill>
                  <a:srgbClr val="212529"/>
                </a:solidFill>
                <a:effectLst/>
              </a:rPr>
              <a:t>Hermes:</a:t>
            </a:r>
            <a:r>
              <a:rPr lang="en-GB" sz="1600" b="0" i="0" dirty="0">
                <a:solidFill>
                  <a:srgbClr val="212529"/>
                </a:solidFill>
                <a:effectLst/>
              </a:rPr>
              <a:t> Then they (the politicians) started attacking our allies – the rich and fat ones, accusing them of being sympathisers of </a:t>
            </a:r>
            <a:r>
              <a:rPr lang="en-GB" sz="1600" b="0" i="0" dirty="0" err="1">
                <a:solidFill>
                  <a:srgbClr val="212529"/>
                </a:solidFill>
                <a:effectLst/>
              </a:rPr>
              <a:t>Brasidas</a:t>
            </a:r>
            <a:r>
              <a:rPr lang="en-GB" sz="1600" b="0" i="0" dirty="0">
                <a:solidFill>
                  <a:srgbClr val="212529"/>
                </a:solidFill>
                <a:effectLst/>
              </a:rPr>
              <a:t>. </a:t>
            </a:r>
            <a:endParaRPr lang="en-GB" sz="1600" dirty="0"/>
          </a:p>
        </p:txBody>
      </p:sp>
      <p:sp>
        <p:nvSpPr>
          <p:cNvPr id="12" name="TextBox 11">
            <a:extLst>
              <a:ext uri="{FF2B5EF4-FFF2-40B4-BE49-F238E27FC236}">
                <a16:creationId xmlns:a16="http://schemas.microsoft.com/office/drawing/2014/main" id="{3D1B57FE-C50F-4ABE-8177-0E9B216CF9CA}"/>
              </a:ext>
            </a:extLst>
          </p:cNvPr>
          <p:cNvSpPr txBox="1"/>
          <p:nvPr/>
        </p:nvSpPr>
        <p:spPr>
          <a:xfrm>
            <a:off x="476249" y="5698599"/>
            <a:ext cx="2371724" cy="523220"/>
          </a:xfrm>
          <a:prstGeom prst="rect">
            <a:avLst/>
          </a:prstGeom>
          <a:noFill/>
        </p:spPr>
        <p:txBody>
          <a:bodyPr wrap="square">
            <a:spAutoFit/>
          </a:bodyPr>
          <a:lstStyle/>
          <a:p>
            <a:r>
              <a:rPr lang="en-GB" sz="2800" i="1" dirty="0"/>
              <a:t>Peace  </a:t>
            </a:r>
            <a:r>
              <a:rPr lang="en-GB" sz="2800" dirty="0"/>
              <a:t>421BC</a:t>
            </a:r>
            <a:r>
              <a:rPr lang="en-GB" sz="2800" i="1" dirty="0"/>
              <a:t> </a:t>
            </a:r>
            <a:endParaRPr lang="en-GB" dirty="0"/>
          </a:p>
        </p:txBody>
      </p:sp>
      <p:sp>
        <p:nvSpPr>
          <p:cNvPr id="14" name="TextBox 13">
            <a:extLst>
              <a:ext uri="{FF2B5EF4-FFF2-40B4-BE49-F238E27FC236}">
                <a16:creationId xmlns:a16="http://schemas.microsoft.com/office/drawing/2014/main" id="{DBE03C60-6C72-4A6A-8CB5-143524D8851F}"/>
              </a:ext>
            </a:extLst>
          </p:cNvPr>
          <p:cNvSpPr txBox="1"/>
          <p:nvPr/>
        </p:nvSpPr>
        <p:spPr>
          <a:xfrm>
            <a:off x="10382250" y="6450121"/>
            <a:ext cx="1009650" cy="369332"/>
          </a:xfrm>
          <a:prstGeom prst="rect">
            <a:avLst/>
          </a:prstGeom>
          <a:noFill/>
        </p:spPr>
        <p:txBody>
          <a:bodyPr wrap="square">
            <a:spAutoFit/>
          </a:bodyPr>
          <a:lstStyle/>
          <a:p>
            <a:r>
              <a:rPr lang="en-GB" dirty="0"/>
              <a:t>639-648</a:t>
            </a:r>
          </a:p>
        </p:txBody>
      </p:sp>
      <p:sp>
        <p:nvSpPr>
          <p:cNvPr id="16" name="TextBox 15">
            <a:extLst>
              <a:ext uri="{FF2B5EF4-FFF2-40B4-BE49-F238E27FC236}">
                <a16:creationId xmlns:a16="http://schemas.microsoft.com/office/drawing/2014/main" id="{35426454-33B0-47DB-B29D-F789F9173AAE}"/>
              </a:ext>
            </a:extLst>
          </p:cNvPr>
          <p:cNvSpPr txBox="1"/>
          <p:nvPr/>
        </p:nvSpPr>
        <p:spPr>
          <a:xfrm>
            <a:off x="390524" y="876315"/>
            <a:ext cx="11410951" cy="4862870"/>
          </a:xfrm>
          <a:prstGeom prst="rect">
            <a:avLst/>
          </a:prstGeom>
          <a:noFill/>
        </p:spPr>
        <p:txBody>
          <a:bodyPr wrap="square">
            <a:spAutoFit/>
          </a:bodyPr>
          <a:lstStyle/>
          <a:p>
            <a:br>
              <a:rPr lang="en-GB" b="1" i="0" cap="small" dirty="0">
                <a:solidFill>
                  <a:srgbClr val="4D4C62"/>
                </a:solidFill>
                <a:effectLst/>
                <a:latin typeface="literata_bookmedium"/>
              </a:rPr>
            </a:br>
            <a:r>
              <a:rPr lang="en-GB" sz="1600" b="1" i="0" dirty="0">
                <a:solidFill>
                  <a:srgbClr val="212529"/>
                </a:solidFill>
                <a:effectLst/>
              </a:rPr>
              <a:t>Chorus:</a:t>
            </a:r>
            <a:r>
              <a:rPr lang="en-GB" sz="1600" b="0" i="0" dirty="0">
                <a:solidFill>
                  <a:srgbClr val="212529"/>
                </a:solidFill>
                <a:effectLst/>
              </a:rPr>
              <a:t> He (</a:t>
            </a:r>
            <a:r>
              <a:rPr lang="en-GB" sz="1400" b="0" i="0" dirty="0">
                <a:solidFill>
                  <a:srgbClr val="212529"/>
                </a:solidFill>
                <a:effectLst/>
              </a:rPr>
              <a:t>Aristophanes</a:t>
            </a:r>
            <a:r>
              <a:rPr lang="en-GB" sz="1600" b="0" i="0" dirty="0">
                <a:solidFill>
                  <a:srgbClr val="212529"/>
                </a:solidFill>
                <a:effectLst/>
              </a:rPr>
              <a:t>)  says that he’s done a great deal for you. For example, the fact that you are no longer so easily persuaded by foreigners who come here trying to seduce you and cheat you with flattery, is due to his good teaching.</a:t>
            </a:r>
          </a:p>
          <a:p>
            <a:endParaRPr lang="en-GB" sz="600" b="1" i="0" cap="small" dirty="0">
              <a:solidFill>
                <a:srgbClr val="4D4C62"/>
              </a:solidFill>
              <a:effectLst/>
            </a:endParaRPr>
          </a:p>
          <a:p>
            <a:r>
              <a:rPr lang="en-GB" sz="1600" b="0" i="0" dirty="0">
                <a:solidFill>
                  <a:srgbClr val="212529"/>
                </a:solidFill>
                <a:effectLst/>
              </a:rPr>
              <a:t>The fact that you are no longer the twits that you once were, is thanks to Aristophanes. In earlier days, all these foreign ambassadors had to do was to call you violet-crowned men and the word “violet” would have raising your bums to the wind. Or, if one of them tickled your vanity with “Athens is a rich and sleek city,” well! That word, “sleek” would get him anything he wanted.</a:t>
            </a:r>
          </a:p>
          <a:p>
            <a:endParaRPr lang="en-GB" sz="600" b="1" i="0" cap="small" dirty="0">
              <a:solidFill>
                <a:srgbClr val="4D4C62"/>
              </a:solidFill>
              <a:effectLst/>
            </a:endParaRPr>
          </a:p>
          <a:p>
            <a:r>
              <a:rPr lang="en-GB" sz="1600" b="0" i="0" dirty="0">
                <a:solidFill>
                  <a:srgbClr val="212529"/>
                </a:solidFill>
                <a:effectLst/>
              </a:rPr>
              <a:t>For god’s sake he used the adjective one uses to describe anchovies drenched in oil! I mean, “sleek,” for goodness sake! He has served you well, our poet, simply by the fact that he warned you against these awful tricks.</a:t>
            </a:r>
          </a:p>
          <a:p>
            <a:endParaRPr lang="en-GB" sz="600" b="1" i="0" cap="small" dirty="0">
              <a:solidFill>
                <a:srgbClr val="4D4C62"/>
              </a:solidFill>
              <a:effectLst/>
            </a:endParaRPr>
          </a:p>
          <a:p>
            <a:r>
              <a:rPr lang="en-GB" sz="1600" b="0" i="0" dirty="0">
                <a:solidFill>
                  <a:srgbClr val="212529"/>
                </a:solidFill>
                <a:effectLst/>
              </a:rPr>
              <a:t>He has also shown the governments of our subject States how our sort of Democracy is really governing them!</a:t>
            </a:r>
          </a:p>
          <a:p>
            <a:endParaRPr lang="en-GB" sz="600" b="1" i="0" cap="small" dirty="0">
              <a:solidFill>
                <a:srgbClr val="4D4C62"/>
              </a:solidFill>
              <a:effectLst/>
            </a:endParaRPr>
          </a:p>
          <a:p>
            <a:r>
              <a:rPr lang="en-GB" sz="1600" b="0" i="0" dirty="0">
                <a:solidFill>
                  <a:srgbClr val="212529"/>
                </a:solidFill>
                <a:effectLst/>
              </a:rPr>
              <a:t>Now, the next time these ambassadors come to pay their taxes, they would want to see the best of your poets, the one who put himself in so much danger so as to show the Athenians what justice is.</a:t>
            </a:r>
          </a:p>
          <a:p>
            <a:endParaRPr lang="en-GB" sz="600" b="1" i="0" cap="small" dirty="0">
              <a:solidFill>
                <a:srgbClr val="4D4C62"/>
              </a:solidFill>
              <a:effectLst/>
            </a:endParaRPr>
          </a:p>
          <a:p>
            <a:r>
              <a:rPr lang="en-GB" sz="1600" b="0" i="0" dirty="0">
                <a:solidFill>
                  <a:srgbClr val="212529"/>
                </a:solidFill>
                <a:effectLst/>
              </a:rPr>
              <a:t>His fame and audacity has reached so far that the Great King himself, examining the Spartan ambassadors about the fate of our war, asked them first who has the best navy and then he wanted to know about which side the poet says nasty things.</a:t>
            </a:r>
          </a:p>
          <a:p>
            <a:endParaRPr lang="en-GB" sz="600" b="1" i="0" cap="small" dirty="0">
              <a:solidFill>
                <a:srgbClr val="4D4C62"/>
              </a:solidFill>
              <a:effectLst/>
            </a:endParaRPr>
          </a:p>
          <a:p>
            <a:r>
              <a:rPr lang="en-GB" sz="1600" b="0" i="0" dirty="0">
                <a:solidFill>
                  <a:srgbClr val="212529"/>
                </a:solidFill>
                <a:effectLst/>
              </a:rPr>
              <a:t>Because, the Great King thinks, those who take Aristophanes’ advice will become better human beings and they’ll also be the ones who’ll win the war. That’s why the Spartans are asking for peace and demand to keep our poet’s birth place, </a:t>
            </a:r>
            <a:r>
              <a:rPr lang="en-GB" sz="1600" b="0" i="0" dirty="0" err="1">
                <a:solidFill>
                  <a:srgbClr val="212529"/>
                </a:solidFill>
                <a:effectLst/>
              </a:rPr>
              <a:t>Aigina</a:t>
            </a:r>
            <a:r>
              <a:rPr lang="en-GB" sz="1600" b="0" i="0" dirty="0">
                <a:solidFill>
                  <a:srgbClr val="212529"/>
                </a:solidFill>
                <a:effectLst/>
              </a:rPr>
              <a:t>. Not because they want the little island for extra territory but because they can then claim our poet to be one of them. And you, you ought never give him up because his comedies will always be a fight for justice.</a:t>
            </a:r>
          </a:p>
        </p:txBody>
      </p:sp>
      <p:sp>
        <p:nvSpPr>
          <p:cNvPr id="18" name="TextBox 17">
            <a:extLst>
              <a:ext uri="{FF2B5EF4-FFF2-40B4-BE49-F238E27FC236}">
                <a16:creationId xmlns:a16="http://schemas.microsoft.com/office/drawing/2014/main" id="{1DD0D289-BF9B-4555-9112-4FB9D3C13004}"/>
              </a:ext>
            </a:extLst>
          </p:cNvPr>
          <p:cNvSpPr txBox="1"/>
          <p:nvPr/>
        </p:nvSpPr>
        <p:spPr>
          <a:xfrm>
            <a:off x="476249" y="497443"/>
            <a:ext cx="3152776" cy="523220"/>
          </a:xfrm>
          <a:prstGeom prst="rect">
            <a:avLst/>
          </a:prstGeom>
          <a:noFill/>
        </p:spPr>
        <p:txBody>
          <a:bodyPr wrap="square">
            <a:spAutoFit/>
          </a:bodyPr>
          <a:lstStyle/>
          <a:p>
            <a:r>
              <a:rPr lang="en-GB" sz="2800" i="1" dirty="0" err="1"/>
              <a:t>Acharnians</a:t>
            </a:r>
            <a:r>
              <a:rPr lang="en-GB" sz="2800" i="1" dirty="0"/>
              <a:t>, </a:t>
            </a:r>
            <a:r>
              <a:rPr lang="en-GB" sz="2800" dirty="0"/>
              <a:t>425BC</a:t>
            </a:r>
            <a:r>
              <a:rPr lang="en-GB" sz="2800" i="1" dirty="0"/>
              <a:t> </a:t>
            </a:r>
            <a:endParaRPr lang="en-GB" dirty="0"/>
          </a:p>
        </p:txBody>
      </p:sp>
      <p:sp>
        <p:nvSpPr>
          <p:cNvPr id="20" name="TextBox 19">
            <a:extLst>
              <a:ext uri="{FF2B5EF4-FFF2-40B4-BE49-F238E27FC236}">
                <a16:creationId xmlns:a16="http://schemas.microsoft.com/office/drawing/2014/main" id="{6A0476B9-E671-4863-958B-5A3A8DF801AB}"/>
              </a:ext>
            </a:extLst>
          </p:cNvPr>
          <p:cNvSpPr txBox="1"/>
          <p:nvPr/>
        </p:nvSpPr>
        <p:spPr>
          <a:xfrm>
            <a:off x="9563101" y="5377071"/>
            <a:ext cx="2371724" cy="369332"/>
          </a:xfrm>
          <a:prstGeom prst="rect">
            <a:avLst/>
          </a:prstGeom>
          <a:noFill/>
        </p:spPr>
        <p:txBody>
          <a:bodyPr wrap="square">
            <a:spAutoFit/>
          </a:bodyPr>
          <a:lstStyle/>
          <a:p>
            <a:r>
              <a:rPr lang="en-GB" dirty="0"/>
              <a:t>Parabasis, 639-648</a:t>
            </a:r>
          </a:p>
        </p:txBody>
      </p:sp>
      <p:pic>
        <p:nvPicPr>
          <p:cNvPr id="1026" name="Picture 2" descr="Aristophanes the Ancient Greek Comedy Writer">
            <a:extLst>
              <a:ext uri="{FF2B5EF4-FFF2-40B4-BE49-F238E27FC236}">
                <a16:creationId xmlns:a16="http://schemas.microsoft.com/office/drawing/2014/main" id="{AC3B83FB-5D7F-4509-82CD-299CB9D03B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69"/>
          <a:stretch/>
        </p:blipFill>
        <p:spPr bwMode="auto">
          <a:xfrm>
            <a:off x="11156498" y="1"/>
            <a:ext cx="1035501" cy="11188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B132544-B651-4A71-B2E3-7D15FB2BCA78}"/>
              </a:ext>
            </a:extLst>
          </p:cNvPr>
          <p:cNvSpPr txBox="1"/>
          <p:nvPr/>
        </p:nvSpPr>
        <p:spPr>
          <a:xfrm>
            <a:off x="8934450" y="103554"/>
            <a:ext cx="1981200" cy="738664"/>
          </a:xfrm>
          <a:prstGeom prst="rect">
            <a:avLst/>
          </a:prstGeom>
          <a:solidFill>
            <a:srgbClr val="FF99FF"/>
          </a:solidFill>
          <a:ln>
            <a:solidFill>
              <a:schemeClr val="accent1"/>
            </a:solidFill>
          </a:ln>
        </p:spPr>
        <p:txBody>
          <a:bodyPr wrap="square">
            <a:spAutoFit/>
          </a:bodyPr>
          <a:lstStyle/>
          <a:p>
            <a:pPr algn="ctr"/>
            <a:r>
              <a:rPr lang="en-GB" sz="1400" dirty="0"/>
              <a:t> </a:t>
            </a:r>
            <a:r>
              <a:rPr lang="en-GB" b="1" dirty="0"/>
              <a:t>Aristophanes</a:t>
            </a:r>
          </a:p>
          <a:p>
            <a:pPr algn="ctr"/>
            <a:r>
              <a:rPr lang="en-GB" sz="1200" dirty="0"/>
              <a:t>An Athenian writing in the 420s BC</a:t>
            </a:r>
          </a:p>
        </p:txBody>
      </p:sp>
    </p:spTree>
    <p:extLst>
      <p:ext uri="{BB962C8B-B14F-4D97-AF65-F5344CB8AC3E}">
        <p14:creationId xmlns:p14="http://schemas.microsoft.com/office/powerpoint/2010/main" val="1860750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D215BB-6ED6-4745-95FD-60C499B03B3C}"/>
              </a:ext>
            </a:extLst>
          </p:cNvPr>
          <p:cNvSpPr txBox="1"/>
          <p:nvPr/>
        </p:nvSpPr>
        <p:spPr>
          <a:xfrm>
            <a:off x="504825" y="238923"/>
            <a:ext cx="11182350" cy="1323439"/>
          </a:xfrm>
          <a:prstGeom prst="rect">
            <a:avLst/>
          </a:prstGeom>
          <a:noFill/>
        </p:spPr>
        <p:txBody>
          <a:bodyPr wrap="square" rtlCol="0">
            <a:spAutoFit/>
          </a:bodyPr>
          <a:lstStyle/>
          <a:p>
            <a:r>
              <a:rPr lang="en-GB" sz="4000" dirty="0"/>
              <a:t>Development of Athenian control: from League to Empire.</a:t>
            </a:r>
          </a:p>
        </p:txBody>
      </p:sp>
      <p:sp>
        <p:nvSpPr>
          <p:cNvPr id="7" name="TextBox 6">
            <a:extLst>
              <a:ext uri="{FF2B5EF4-FFF2-40B4-BE49-F238E27FC236}">
                <a16:creationId xmlns:a16="http://schemas.microsoft.com/office/drawing/2014/main" id="{762F36BD-264B-4195-B18E-EF0589EAAEA5}"/>
              </a:ext>
            </a:extLst>
          </p:cNvPr>
          <p:cNvSpPr txBox="1"/>
          <p:nvPr/>
        </p:nvSpPr>
        <p:spPr>
          <a:xfrm>
            <a:off x="504824" y="1838272"/>
            <a:ext cx="7247255" cy="369332"/>
          </a:xfrm>
          <a:prstGeom prst="rect">
            <a:avLst/>
          </a:prstGeom>
          <a:solidFill>
            <a:schemeClr val="accent5">
              <a:lumMod val="20000"/>
              <a:lumOff val="80000"/>
            </a:schemeClr>
          </a:solidFill>
        </p:spPr>
        <p:txBody>
          <a:bodyPr wrap="square" rtlCol="0">
            <a:spAutoFit/>
          </a:bodyPr>
          <a:lstStyle/>
          <a:p>
            <a:r>
              <a:rPr lang="en-GB" dirty="0"/>
              <a:t>What key dates or events in the fifth century are relevant to this issue?</a:t>
            </a:r>
          </a:p>
        </p:txBody>
      </p:sp>
      <p:sp>
        <p:nvSpPr>
          <p:cNvPr id="9" name="TextBox 8">
            <a:extLst>
              <a:ext uri="{FF2B5EF4-FFF2-40B4-BE49-F238E27FC236}">
                <a16:creationId xmlns:a16="http://schemas.microsoft.com/office/drawing/2014/main" id="{23F9351F-507F-4969-A4D3-D8AF8ED7ED11}"/>
              </a:ext>
            </a:extLst>
          </p:cNvPr>
          <p:cNvSpPr txBox="1"/>
          <p:nvPr/>
        </p:nvSpPr>
        <p:spPr>
          <a:xfrm>
            <a:off x="504824" y="2298848"/>
            <a:ext cx="8761096" cy="369332"/>
          </a:xfrm>
          <a:prstGeom prst="rect">
            <a:avLst/>
          </a:prstGeom>
          <a:solidFill>
            <a:schemeClr val="accent5">
              <a:lumMod val="20000"/>
              <a:lumOff val="80000"/>
            </a:schemeClr>
          </a:solidFill>
        </p:spPr>
        <p:txBody>
          <a:bodyPr wrap="square" rtlCol="0">
            <a:spAutoFit/>
          </a:bodyPr>
          <a:lstStyle/>
          <a:p>
            <a:r>
              <a:rPr lang="en-GB" dirty="0"/>
              <a:t>Did the membership of the Athenian empire change over the course of the fifth century?</a:t>
            </a:r>
          </a:p>
        </p:txBody>
      </p:sp>
    </p:spTree>
    <p:extLst>
      <p:ext uri="{BB962C8B-B14F-4D97-AF65-F5344CB8AC3E}">
        <p14:creationId xmlns:p14="http://schemas.microsoft.com/office/powerpoint/2010/main" val="125208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59BA49-1975-4BB0-B625-BC713A956404}"/>
              </a:ext>
            </a:extLst>
          </p:cNvPr>
          <p:cNvSpPr txBox="1"/>
          <p:nvPr/>
        </p:nvSpPr>
        <p:spPr>
          <a:xfrm>
            <a:off x="737420" y="228109"/>
            <a:ext cx="10717160" cy="707886"/>
          </a:xfrm>
          <a:prstGeom prst="rect">
            <a:avLst/>
          </a:prstGeom>
          <a:noFill/>
        </p:spPr>
        <p:txBody>
          <a:bodyPr wrap="square" rtlCol="0">
            <a:spAutoFit/>
          </a:bodyPr>
          <a:lstStyle/>
          <a:p>
            <a:r>
              <a:rPr lang="en-GB" sz="4000" dirty="0"/>
              <a:t>Promoting democracies in allied states</a:t>
            </a:r>
          </a:p>
        </p:txBody>
      </p:sp>
      <p:sp>
        <p:nvSpPr>
          <p:cNvPr id="5" name="TextBox 4">
            <a:extLst>
              <a:ext uri="{FF2B5EF4-FFF2-40B4-BE49-F238E27FC236}">
                <a16:creationId xmlns:a16="http://schemas.microsoft.com/office/drawing/2014/main" id="{23B8598E-E207-443A-8515-AD4E898E914C}"/>
              </a:ext>
            </a:extLst>
          </p:cNvPr>
          <p:cNvSpPr txBox="1"/>
          <p:nvPr/>
        </p:nvSpPr>
        <p:spPr>
          <a:xfrm>
            <a:off x="737420" y="1035050"/>
            <a:ext cx="10549706" cy="646331"/>
          </a:xfrm>
          <a:prstGeom prst="rect">
            <a:avLst/>
          </a:prstGeom>
          <a:noFill/>
        </p:spPr>
        <p:txBody>
          <a:bodyPr wrap="square" rtlCol="0">
            <a:spAutoFit/>
          </a:bodyPr>
          <a:lstStyle/>
          <a:p>
            <a:r>
              <a:rPr lang="en-GB" dirty="0"/>
              <a:t>The Athenian democracy sought to restrict the power of individuals and remove oligarchic elites from positions of influence, setting up democracies in their place.</a:t>
            </a:r>
          </a:p>
        </p:txBody>
      </p:sp>
      <p:sp>
        <p:nvSpPr>
          <p:cNvPr id="7" name="TextBox 6">
            <a:extLst>
              <a:ext uri="{FF2B5EF4-FFF2-40B4-BE49-F238E27FC236}">
                <a16:creationId xmlns:a16="http://schemas.microsoft.com/office/drawing/2014/main" id="{5DFDCA69-3488-48AD-88AF-76FA0063BE01}"/>
              </a:ext>
            </a:extLst>
          </p:cNvPr>
          <p:cNvSpPr txBox="1"/>
          <p:nvPr/>
        </p:nvSpPr>
        <p:spPr>
          <a:xfrm>
            <a:off x="737420" y="2056056"/>
            <a:ext cx="5772150" cy="369332"/>
          </a:xfrm>
          <a:prstGeom prst="rect">
            <a:avLst/>
          </a:prstGeom>
          <a:solidFill>
            <a:schemeClr val="accent5">
              <a:lumMod val="20000"/>
              <a:lumOff val="80000"/>
            </a:schemeClr>
          </a:solidFill>
        </p:spPr>
        <p:txBody>
          <a:bodyPr wrap="square" rtlCol="0">
            <a:spAutoFit/>
          </a:bodyPr>
          <a:lstStyle/>
          <a:p>
            <a:r>
              <a:rPr lang="en-GB" dirty="0"/>
              <a:t>Were all Athenian subject allies ruled by democracies?</a:t>
            </a:r>
          </a:p>
        </p:txBody>
      </p:sp>
      <p:sp>
        <p:nvSpPr>
          <p:cNvPr id="9" name="TextBox 8">
            <a:extLst>
              <a:ext uri="{FF2B5EF4-FFF2-40B4-BE49-F238E27FC236}">
                <a16:creationId xmlns:a16="http://schemas.microsoft.com/office/drawing/2014/main" id="{9CAD29B5-1D66-4268-926E-4694A0594502}"/>
              </a:ext>
            </a:extLst>
          </p:cNvPr>
          <p:cNvSpPr txBox="1"/>
          <p:nvPr/>
        </p:nvSpPr>
        <p:spPr>
          <a:xfrm>
            <a:off x="737420" y="2800063"/>
            <a:ext cx="5772150" cy="369332"/>
          </a:xfrm>
          <a:prstGeom prst="rect">
            <a:avLst/>
          </a:prstGeom>
          <a:solidFill>
            <a:schemeClr val="accent5">
              <a:lumMod val="20000"/>
              <a:lumOff val="80000"/>
            </a:schemeClr>
          </a:solidFill>
        </p:spPr>
        <p:txBody>
          <a:bodyPr wrap="square" rtlCol="0">
            <a:spAutoFit/>
          </a:bodyPr>
          <a:lstStyle/>
          <a:p>
            <a:r>
              <a:rPr lang="en-GB" dirty="0"/>
              <a:t>Did the type of government matter?</a:t>
            </a:r>
          </a:p>
        </p:txBody>
      </p:sp>
    </p:spTree>
    <p:extLst>
      <p:ext uri="{BB962C8B-B14F-4D97-AF65-F5344CB8AC3E}">
        <p14:creationId xmlns:p14="http://schemas.microsoft.com/office/powerpoint/2010/main" val="321384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69AA1-CC6B-41F0-AB18-3E8B92E76C42}"/>
              </a:ext>
            </a:extLst>
          </p:cNvPr>
          <p:cNvSpPr txBox="1"/>
          <p:nvPr/>
        </p:nvSpPr>
        <p:spPr>
          <a:xfrm>
            <a:off x="5143910" y="165185"/>
            <a:ext cx="1904180" cy="707886"/>
          </a:xfrm>
          <a:prstGeom prst="rect">
            <a:avLst/>
          </a:prstGeom>
          <a:noFill/>
        </p:spPr>
        <p:txBody>
          <a:bodyPr wrap="square" rtlCol="0">
            <a:spAutoFit/>
          </a:bodyPr>
          <a:lstStyle/>
          <a:p>
            <a:r>
              <a:rPr lang="en-GB" sz="4000" dirty="0"/>
              <a:t>Tribute</a:t>
            </a:r>
          </a:p>
        </p:txBody>
      </p:sp>
      <p:sp>
        <p:nvSpPr>
          <p:cNvPr id="5" name="TextBox 4">
            <a:extLst>
              <a:ext uri="{FF2B5EF4-FFF2-40B4-BE49-F238E27FC236}">
                <a16:creationId xmlns:a16="http://schemas.microsoft.com/office/drawing/2014/main" id="{3AC09352-1BF4-4C62-A7C4-229A7641C919}"/>
              </a:ext>
            </a:extLst>
          </p:cNvPr>
          <p:cNvSpPr txBox="1"/>
          <p:nvPr/>
        </p:nvSpPr>
        <p:spPr>
          <a:xfrm>
            <a:off x="676460" y="4063108"/>
            <a:ext cx="10559230" cy="646331"/>
          </a:xfrm>
          <a:prstGeom prst="rect">
            <a:avLst/>
          </a:prstGeom>
          <a:noFill/>
        </p:spPr>
        <p:txBody>
          <a:bodyPr wrap="square" rtlCol="0">
            <a:spAutoFit/>
          </a:bodyPr>
          <a:lstStyle/>
          <a:p>
            <a:r>
              <a:rPr lang="en-GB" dirty="0"/>
              <a:t>The </a:t>
            </a:r>
            <a:r>
              <a:rPr lang="en-GB" b="1" dirty="0"/>
              <a:t>Old Oligarch </a:t>
            </a:r>
            <a:r>
              <a:rPr lang="en-GB" dirty="0"/>
              <a:t>(Pseudo-Xenophon) argues that by charging too much tribute the Athenians did not consider the longer-term impact on allies who were reduced to poverty by their contributions.</a:t>
            </a:r>
          </a:p>
        </p:txBody>
      </p:sp>
      <p:sp>
        <p:nvSpPr>
          <p:cNvPr id="6" name="TextBox 5">
            <a:extLst>
              <a:ext uri="{FF2B5EF4-FFF2-40B4-BE49-F238E27FC236}">
                <a16:creationId xmlns:a16="http://schemas.microsoft.com/office/drawing/2014/main" id="{A465BBFF-4472-4F6C-92A2-94A070CAF90A}"/>
              </a:ext>
            </a:extLst>
          </p:cNvPr>
          <p:cNvSpPr txBox="1"/>
          <p:nvPr/>
        </p:nvSpPr>
        <p:spPr>
          <a:xfrm>
            <a:off x="737420" y="2014106"/>
            <a:ext cx="5772150" cy="369332"/>
          </a:xfrm>
          <a:prstGeom prst="rect">
            <a:avLst/>
          </a:prstGeom>
          <a:solidFill>
            <a:schemeClr val="accent5">
              <a:lumMod val="20000"/>
              <a:lumOff val="80000"/>
            </a:schemeClr>
          </a:solidFill>
        </p:spPr>
        <p:txBody>
          <a:bodyPr wrap="square" rtlCol="0">
            <a:spAutoFit/>
          </a:bodyPr>
          <a:lstStyle/>
          <a:p>
            <a:r>
              <a:rPr lang="en-GB" dirty="0"/>
              <a:t>Was the level of contribution considered fair?</a:t>
            </a:r>
          </a:p>
        </p:txBody>
      </p:sp>
      <p:sp>
        <p:nvSpPr>
          <p:cNvPr id="8" name="TextBox 7">
            <a:extLst>
              <a:ext uri="{FF2B5EF4-FFF2-40B4-BE49-F238E27FC236}">
                <a16:creationId xmlns:a16="http://schemas.microsoft.com/office/drawing/2014/main" id="{F585C8D3-994E-493F-B4A5-BA723BAE6663}"/>
              </a:ext>
            </a:extLst>
          </p:cNvPr>
          <p:cNvSpPr txBox="1"/>
          <p:nvPr/>
        </p:nvSpPr>
        <p:spPr>
          <a:xfrm>
            <a:off x="737420" y="1079947"/>
            <a:ext cx="5772150" cy="369332"/>
          </a:xfrm>
          <a:prstGeom prst="rect">
            <a:avLst/>
          </a:prstGeom>
          <a:solidFill>
            <a:schemeClr val="accent5">
              <a:lumMod val="20000"/>
              <a:lumOff val="80000"/>
            </a:schemeClr>
          </a:solidFill>
        </p:spPr>
        <p:txBody>
          <a:bodyPr wrap="square" rtlCol="0">
            <a:spAutoFit/>
          </a:bodyPr>
          <a:lstStyle/>
          <a:p>
            <a:r>
              <a:rPr lang="en-GB" dirty="0"/>
              <a:t>Why did the allied states pay tribute in the first place?</a:t>
            </a:r>
          </a:p>
        </p:txBody>
      </p:sp>
      <p:sp>
        <p:nvSpPr>
          <p:cNvPr id="10" name="TextBox 9">
            <a:extLst>
              <a:ext uri="{FF2B5EF4-FFF2-40B4-BE49-F238E27FC236}">
                <a16:creationId xmlns:a16="http://schemas.microsoft.com/office/drawing/2014/main" id="{DCC738ED-957E-4226-BB92-A073CAB8F103}"/>
              </a:ext>
            </a:extLst>
          </p:cNvPr>
          <p:cNvSpPr txBox="1"/>
          <p:nvPr/>
        </p:nvSpPr>
        <p:spPr>
          <a:xfrm>
            <a:off x="676460" y="2853094"/>
            <a:ext cx="5772150" cy="369332"/>
          </a:xfrm>
          <a:prstGeom prst="rect">
            <a:avLst/>
          </a:prstGeom>
          <a:solidFill>
            <a:schemeClr val="accent5">
              <a:lumMod val="20000"/>
              <a:lumOff val="80000"/>
            </a:schemeClr>
          </a:solidFill>
        </p:spPr>
        <p:txBody>
          <a:bodyPr wrap="square" rtlCol="0">
            <a:spAutoFit/>
          </a:bodyPr>
          <a:lstStyle/>
          <a:p>
            <a:r>
              <a:rPr lang="en-GB" dirty="0"/>
              <a:t>How frequently was the level of contribution re-assessed?</a:t>
            </a:r>
          </a:p>
        </p:txBody>
      </p:sp>
      <p:sp>
        <p:nvSpPr>
          <p:cNvPr id="12" name="TextBox 11">
            <a:extLst>
              <a:ext uri="{FF2B5EF4-FFF2-40B4-BE49-F238E27FC236}">
                <a16:creationId xmlns:a16="http://schemas.microsoft.com/office/drawing/2014/main" id="{48390C02-16E6-49EA-8E1C-8D6EBEA82EAF}"/>
              </a:ext>
            </a:extLst>
          </p:cNvPr>
          <p:cNvSpPr txBox="1"/>
          <p:nvPr/>
        </p:nvSpPr>
        <p:spPr>
          <a:xfrm>
            <a:off x="676460" y="5595082"/>
            <a:ext cx="5772150" cy="369332"/>
          </a:xfrm>
          <a:prstGeom prst="rect">
            <a:avLst/>
          </a:prstGeom>
          <a:solidFill>
            <a:schemeClr val="accent5">
              <a:lumMod val="20000"/>
              <a:lumOff val="80000"/>
            </a:schemeClr>
          </a:solidFill>
        </p:spPr>
        <p:txBody>
          <a:bodyPr wrap="square" rtlCol="0">
            <a:spAutoFit/>
          </a:bodyPr>
          <a:lstStyle/>
          <a:p>
            <a:r>
              <a:rPr lang="en-GB" dirty="0"/>
              <a:t>What was the tribute actually used for?</a:t>
            </a:r>
          </a:p>
        </p:txBody>
      </p:sp>
      <p:sp>
        <p:nvSpPr>
          <p:cNvPr id="13" name="TextBox 12">
            <a:extLst>
              <a:ext uri="{FF2B5EF4-FFF2-40B4-BE49-F238E27FC236}">
                <a16:creationId xmlns:a16="http://schemas.microsoft.com/office/drawing/2014/main" id="{98B5C938-D790-48E0-8E1B-020AC02156A5}"/>
              </a:ext>
            </a:extLst>
          </p:cNvPr>
          <p:cNvSpPr txBox="1"/>
          <p:nvPr/>
        </p:nvSpPr>
        <p:spPr>
          <a:xfrm>
            <a:off x="676460" y="2381743"/>
            <a:ext cx="6140900" cy="369332"/>
          </a:xfrm>
          <a:prstGeom prst="rect">
            <a:avLst/>
          </a:prstGeom>
          <a:noFill/>
        </p:spPr>
        <p:txBody>
          <a:bodyPr wrap="square" rtlCol="0">
            <a:spAutoFit/>
          </a:bodyPr>
          <a:lstStyle/>
          <a:p>
            <a:r>
              <a:rPr lang="en-GB" dirty="0"/>
              <a:t>Thucydides 1.96 Aristides set the level of tribute at 460 talents.</a:t>
            </a:r>
          </a:p>
        </p:txBody>
      </p:sp>
      <p:sp>
        <p:nvSpPr>
          <p:cNvPr id="15" name="TextBox 14">
            <a:extLst>
              <a:ext uri="{FF2B5EF4-FFF2-40B4-BE49-F238E27FC236}">
                <a16:creationId xmlns:a16="http://schemas.microsoft.com/office/drawing/2014/main" id="{F80AE216-4CBC-4715-B761-CBB731208D14}"/>
              </a:ext>
            </a:extLst>
          </p:cNvPr>
          <p:cNvSpPr txBox="1"/>
          <p:nvPr/>
        </p:nvSpPr>
        <p:spPr>
          <a:xfrm>
            <a:off x="676460" y="3311010"/>
            <a:ext cx="6140900" cy="646331"/>
          </a:xfrm>
          <a:prstGeom prst="rect">
            <a:avLst/>
          </a:prstGeom>
          <a:noFill/>
        </p:spPr>
        <p:txBody>
          <a:bodyPr wrap="square" rtlCol="0">
            <a:spAutoFit/>
          </a:bodyPr>
          <a:lstStyle/>
          <a:p>
            <a:r>
              <a:rPr lang="en-GB" dirty="0"/>
              <a:t>Thucydides 2.13 The income from tribute-paying allies at the start of the Peloponnesian War was 600 talents.</a:t>
            </a:r>
          </a:p>
        </p:txBody>
      </p:sp>
      <p:sp>
        <p:nvSpPr>
          <p:cNvPr id="17" name="TextBox 16">
            <a:extLst>
              <a:ext uri="{FF2B5EF4-FFF2-40B4-BE49-F238E27FC236}">
                <a16:creationId xmlns:a16="http://schemas.microsoft.com/office/drawing/2014/main" id="{7441EEB8-5661-4759-8DC5-6CF802B25DF7}"/>
              </a:ext>
            </a:extLst>
          </p:cNvPr>
          <p:cNvSpPr txBox="1"/>
          <p:nvPr/>
        </p:nvSpPr>
        <p:spPr>
          <a:xfrm>
            <a:off x="676460" y="4660923"/>
            <a:ext cx="5772150" cy="369332"/>
          </a:xfrm>
          <a:prstGeom prst="rect">
            <a:avLst/>
          </a:prstGeom>
          <a:solidFill>
            <a:schemeClr val="accent5">
              <a:lumMod val="20000"/>
              <a:lumOff val="80000"/>
            </a:schemeClr>
          </a:solidFill>
        </p:spPr>
        <p:txBody>
          <a:bodyPr wrap="square" rtlCol="0">
            <a:spAutoFit/>
          </a:bodyPr>
          <a:lstStyle/>
          <a:p>
            <a:r>
              <a:rPr lang="en-GB" dirty="0"/>
              <a:t>How was the tribute collected?</a:t>
            </a:r>
          </a:p>
        </p:txBody>
      </p:sp>
      <p:sp>
        <p:nvSpPr>
          <p:cNvPr id="19" name="TextBox 18">
            <a:extLst>
              <a:ext uri="{FF2B5EF4-FFF2-40B4-BE49-F238E27FC236}">
                <a16:creationId xmlns:a16="http://schemas.microsoft.com/office/drawing/2014/main" id="{7B0434A8-7A69-4EC0-8268-CF9E8BAE1C55}"/>
              </a:ext>
            </a:extLst>
          </p:cNvPr>
          <p:cNvSpPr txBox="1"/>
          <p:nvPr/>
        </p:nvSpPr>
        <p:spPr>
          <a:xfrm>
            <a:off x="676460" y="5137166"/>
            <a:ext cx="5772150" cy="369332"/>
          </a:xfrm>
          <a:prstGeom prst="rect">
            <a:avLst/>
          </a:prstGeom>
          <a:solidFill>
            <a:schemeClr val="accent5">
              <a:lumMod val="20000"/>
              <a:lumOff val="80000"/>
            </a:schemeClr>
          </a:solidFill>
        </p:spPr>
        <p:txBody>
          <a:bodyPr wrap="square" rtlCol="0">
            <a:spAutoFit/>
          </a:bodyPr>
          <a:lstStyle/>
          <a:p>
            <a:r>
              <a:rPr lang="en-GB" dirty="0"/>
              <a:t>What happened if an ally failed to pay?</a:t>
            </a:r>
          </a:p>
        </p:txBody>
      </p:sp>
    </p:spTree>
    <p:extLst>
      <p:ext uri="{BB962C8B-B14F-4D97-AF65-F5344CB8AC3E}">
        <p14:creationId xmlns:p14="http://schemas.microsoft.com/office/powerpoint/2010/main" val="285951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32B0F2-C58A-43F1-890E-1A5A2F25430D}"/>
              </a:ext>
            </a:extLst>
          </p:cNvPr>
          <p:cNvSpPr txBox="1"/>
          <p:nvPr/>
        </p:nvSpPr>
        <p:spPr>
          <a:xfrm>
            <a:off x="737420" y="471949"/>
            <a:ext cx="10717160" cy="707886"/>
          </a:xfrm>
          <a:prstGeom prst="rect">
            <a:avLst/>
          </a:prstGeom>
          <a:noFill/>
        </p:spPr>
        <p:txBody>
          <a:bodyPr wrap="square" rtlCol="0">
            <a:spAutoFit/>
          </a:bodyPr>
          <a:lstStyle/>
          <a:p>
            <a:r>
              <a:rPr lang="en-GB" sz="4000" dirty="0"/>
              <a:t>Decision-making</a:t>
            </a:r>
          </a:p>
        </p:txBody>
      </p:sp>
      <p:sp>
        <p:nvSpPr>
          <p:cNvPr id="4" name="TextBox 3">
            <a:extLst>
              <a:ext uri="{FF2B5EF4-FFF2-40B4-BE49-F238E27FC236}">
                <a16:creationId xmlns:a16="http://schemas.microsoft.com/office/drawing/2014/main" id="{BE08018F-707D-466B-8C2C-1E7ED1D4A01F}"/>
              </a:ext>
            </a:extLst>
          </p:cNvPr>
          <p:cNvSpPr txBox="1"/>
          <p:nvPr/>
        </p:nvSpPr>
        <p:spPr>
          <a:xfrm>
            <a:off x="737420" y="2763624"/>
            <a:ext cx="10559230" cy="646331"/>
          </a:xfrm>
          <a:prstGeom prst="rect">
            <a:avLst/>
          </a:prstGeom>
          <a:noFill/>
        </p:spPr>
        <p:txBody>
          <a:bodyPr wrap="square" rtlCol="0">
            <a:spAutoFit/>
          </a:bodyPr>
          <a:lstStyle/>
          <a:p>
            <a:r>
              <a:rPr lang="en-GB" dirty="0"/>
              <a:t>The Old Oligarch (Pseudo-Xenophon) argues that the Athenians took a short-sighted and self-interested approach to running their empire.</a:t>
            </a:r>
          </a:p>
        </p:txBody>
      </p:sp>
      <p:sp>
        <p:nvSpPr>
          <p:cNvPr id="6" name="TextBox 5">
            <a:extLst>
              <a:ext uri="{FF2B5EF4-FFF2-40B4-BE49-F238E27FC236}">
                <a16:creationId xmlns:a16="http://schemas.microsoft.com/office/drawing/2014/main" id="{DBC4E1C6-380C-436F-B879-AF9B97934F43}"/>
              </a:ext>
            </a:extLst>
          </p:cNvPr>
          <p:cNvSpPr txBox="1"/>
          <p:nvPr/>
        </p:nvSpPr>
        <p:spPr>
          <a:xfrm>
            <a:off x="737420" y="1253416"/>
            <a:ext cx="5772150" cy="369332"/>
          </a:xfrm>
          <a:prstGeom prst="rect">
            <a:avLst/>
          </a:prstGeom>
          <a:solidFill>
            <a:schemeClr val="accent5">
              <a:lumMod val="20000"/>
              <a:lumOff val="80000"/>
            </a:schemeClr>
          </a:solidFill>
        </p:spPr>
        <p:txBody>
          <a:bodyPr wrap="square" rtlCol="0">
            <a:spAutoFit/>
          </a:bodyPr>
          <a:lstStyle/>
          <a:p>
            <a:r>
              <a:rPr lang="en-GB" dirty="0"/>
              <a:t>How much autonomy did the allied states have?</a:t>
            </a:r>
          </a:p>
        </p:txBody>
      </p:sp>
      <p:sp>
        <p:nvSpPr>
          <p:cNvPr id="8" name="TextBox 7">
            <a:extLst>
              <a:ext uri="{FF2B5EF4-FFF2-40B4-BE49-F238E27FC236}">
                <a16:creationId xmlns:a16="http://schemas.microsoft.com/office/drawing/2014/main" id="{E240535F-5C89-4FA8-93FD-D7029AE22B4C}"/>
              </a:ext>
            </a:extLst>
          </p:cNvPr>
          <p:cNvSpPr txBox="1"/>
          <p:nvPr/>
        </p:nvSpPr>
        <p:spPr>
          <a:xfrm>
            <a:off x="737420" y="2136045"/>
            <a:ext cx="7421060" cy="369332"/>
          </a:xfrm>
          <a:prstGeom prst="rect">
            <a:avLst/>
          </a:prstGeom>
          <a:solidFill>
            <a:schemeClr val="accent5">
              <a:lumMod val="20000"/>
              <a:lumOff val="80000"/>
            </a:schemeClr>
          </a:solidFill>
        </p:spPr>
        <p:txBody>
          <a:bodyPr wrap="square" rtlCol="0">
            <a:spAutoFit/>
          </a:bodyPr>
          <a:lstStyle/>
          <a:p>
            <a:r>
              <a:rPr lang="en-GB" dirty="0"/>
              <a:t>How and where were key decisions affecting local government made?</a:t>
            </a:r>
          </a:p>
        </p:txBody>
      </p:sp>
    </p:spTree>
    <p:extLst>
      <p:ext uri="{BB962C8B-B14F-4D97-AF65-F5344CB8AC3E}">
        <p14:creationId xmlns:p14="http://schemas.microsoft.com/office/powerpoint/2010/main" val="2537515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4463F-16DB-477B-82D4-68A7E97CAF6C}"/>
              </a:ext>
            </a:extLst>
          </p:cNvPr>
          <p:cNvSpPr txBox="1"/>
          <p:nvPr/>
        </p:nvSpPr>
        <p:spPr>
          <a:xfrm>
            <a:off x="737420" y="471949"/>
            <a:ext cx="10717160" cy="707886"/>
          </a:xfrm>
          <a:prstGeom prst="rect">
            <a:avLst/>
          </a:prstGeom>
          <a:noFill/>
        </p:spPr>
        <p:txBody>
          <a:bodyPr wrap="square" rtlCol="0">
            <a:spAutoFit/>
          </a:bodyPr>
          <a:lstStyle/>
          <a:p>
            <a:r>
              <a:rPr lang="en-GB" sz="4000" dirty="0"/>
              <a:t>Justice and Legal Redress</a:t>
            </a:r>
          </a:p>
        </p:txBody>
      </p:sp>
      <p:sp>
        <p:nvSpPr>
          <p:cNvPr id="4" name="TextBox 3">
            <a:extLst>
              <a:ext uri="{FF2B5EF4-FFF2-40B4-BE49-F238E27FC236}">
                <a16:creationId xmlns:a16="http://schemas.microsoft.com/office/drawing/2014/main" id="{BD5E970B-3A70-40BF-A10B-1FB215095C81}"/>
              </a:ext>
            </a:extLst>
          </p:cNvPr>
          <p:cNvSpPr txBox="1"/>
          <p:nvPr/>
        </p:nvSpPr>
        <p:spPr>
          <a:xfrm>
            <a:off x="914400" y="1452880"/>
            <a:ext cx="7599680" cy="369332"/>
          </a:xfrm>
          <a:prstGeom prst="rect">
            <a:avLst/>
          </a:prstGeom>
          <a:noFill/>
        </p:spPr>
        <p:txBody>
          <a:bodyPr wrap="square" rtlCol="0">
            <a:spAutoFit/>
          </a:bodyPr>
          <a:lstStyle/>
          <a:p>
            <a:r>
              <a:rPr lang="en-GB" dirty="0"/>
              <a:t>Members of the allied states were forced to come to Athens for trials.</a:t>
            </a:r>
          </a:p>
        </p:txBody>
      </p:sp>
      <p:sp>
        <p:nvSpPr>
          <p:cNvPr id="6" name="TextBox 5">
            <a:extLst>
              <a:ext uri="{FF2B5EF4-FFF2-40B4-BE49-F238E27FC236}">
                <a16:creationId xmlns:a16="http://schemas.microsoft.com/office/drawing/2014/main" id="{E750E9EA-F2A4-4D61-B921-0684C3925114}"/>
              </a:ext>
            </a:extLst>
          </p:cNvPr>
          <p:cNvSpPr txBox="1"/>
          <p:nvPr/>
        </p:nvSpPr>
        <p:spPr>
          <a:xfrm>
            <a:off x="914400" y="1910591"/>
            <a:ext cx="5791200" cy="369332"/>
          </a:xfrm>
          <a:prstGeom prst="rect">
            <a:avLst/>
          </a:prstGeom>
          <a:solidFill>
            <a:schemeClr val="accent5">
              <a:lumMod val="20000"/>
              <a:lumOff val="80000"/>
            </a:schemeClr>
          </a:solidFill>
        </p:spPr>
        <p:txBody>
          <a:bodyPr wrap="square" rtlCol="0">
            <a:spAutoFit/>
          </a:bodyPr>
          <a:lstStyle/>
          <a:p>
            <a:r>
              <a:rPr lang="en-GB" dirty="0"/>
              <a:t>What was the reason for this practice and did it work?</a:t>
            </a:r>
          </a:p>
        </p:txBody>
      </p:sp>
    </p:spTree>
    <p:extLst>
      <p:ext uri="{BB962C8B-B14F-4D97-AF65-F5344CB8AC3E}">
        <p14:creationId xmlns:p14="http://schemas.microsoft.com/office/powerpoint/2010/main" val="3048244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D7A440-D4CC-45AC-A6C9-6077FF36A75D}"/>
              </a:ext>
            </a:extLst>
          </p:cNvPr>
          <p:cNvSpPr txBox="1"/>
          <p:nvPr/>
        </p:nvSpPr>
        <p:spPr>
          <a:xfrm>
            <a:off x="737420" y="471949"/>
            <a:ext cx="4820100" cy="707886"/>
          </a:xfrm>
          <a:prstGeom prst="rect">
            <a:avLst/>
          </a:prstGeom>
          <a:noFill/>
        </p:spPr>
        <p:txBody>
          <a:bodyPr wrap="square" rtlCol="0">
            <a:spAutoFit/>
          </a:bodyPr>
          <a:lstStyle/>
          <a:p>
            <a:r>
              <a:rPr lang="en-GB" sz="4000" dirty="0"/>
              <a:t>Revolts and Defection</a:t>
            </a:r>
          </a:p>
        </p:txBody>
      </p:sp>
      <p:sp>
        <p:nvSpPr>
          <p:cNvPr id="5" name="TextBox 4">
            <a:extLst>
              <a:ext uri="{FF2B5EF4-FFF2-40B4-BE49-F238E27FC236}">
                <a16:creationId xmlns:a16="http://schemas.microsoft.com/office/drawing/2014/main" id="{FAF6F944-135F-48EE-B72F-113E142EC1E4}"/>
              </a:ext>
            </a:extLst>
          </p:cNvPr>
          <p:cNvSpPr txBox="1"/>
          <p:nvPr/>
        </p:nvSpPr>
        <p:spPr>
          <a:xfrm>
            <a:off x="737420" y="1253416"/>
            <a:ext cx="5772150" cy="369332"/>
          </a:xfrm>
          <a:prstGeom prst="rect">
            <a:avLst/>
          </a:prstGeom>
          <a:solidFill>
            <a:schemeClr val="accent5">
              <a:lumMod val="20000"/>
              <a:lumOff val="80000"/>
            </a:schemeClr>
          </a:solidFill>
        </p:spPr>
        <p:txBody>
          <a:bodyPr wrap="square" rtlCol="0">
            <a:spAutoFit/>
          </a:bodyPr>
          <a:lstStyle/>
          <a:p>
            <a:r>
              <a:rPr lang="en-GB" dirty="0"/>
              <a:t>How often and why did allies revolt from Athens?</a:t>
            </a:r>
          </a:p>
        </p:txBody>
      </p:sp>
    </p:spTree>
    <p:extLst>
      <p:ext uri="{BB962C8B-B14F-4D97-AF65-F5344CB8AC3E}">
        <p14:creationId xmlns:p14="http://schemas.microsoft.com/office/powerpoint/2010/main" val="265005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C5EF55-E4A4-4370-BA3E-07F4474572E6}"/>
              </a:ext>
            </a:extLst>
          </p:cNvPr>
          <p:cNvSpPr txBox="1"/>
          <p:nvPr/>
        </p:nvSpPr>
        <p:spPr>
          <a:xfrm>
            <a:off x="737420" y="1456616"/>
            <a:ext cx="6902900" cy="369332"/>
          </a:xfrm>
          <a:prstGeom prst="rect">
            <a:avLst/>
          </a:prstGeom>
          <a:solidFill>
            <a:schemeClr val="accent5">
              <a:lumMod val="20000"/>
              <a:lumOff val="80000"/>
            </a:schemeClr>
          </a:solidFill>
        </p:spPr>
        <p:txBody>
          <a:bodyPr wrap="square" rtlCol="0">
            <a:spAutoFit/>
          </a:bodyPr>
          <a:lstStyle/>
          <a:p>
            <a:r>
              <a:rPr lang="en-GB" dirty="0"/>
              <a:t>What was the attitude of other Greek States to Athens’ empire? </a:t>
            </a:r>
          </a:p>
        </p:txBody>
      </p:sp>
      <p:sp>
        <p:nvSpPr>
          <p:cNvPr id="5" name="TextBox 4">
            <a:extLst>
              <a:ext uri="{FF2B5EF4-FFF2-40B4-BE49-F238E27FC236}">
                <a16:creationId xmlns:a16="http://schemas.microsoft.com/office/drawing/2014/main" id="{1EB654AF-48CB-4EE8-8341-95FB2A1C3208}"/>
              </a:ext>
            </a:extLst>
          </p:cNvPr>
          <p:cNvSpPr txBox="1"/>
          <p:nvPr/>
        </p:nvSpPr>
        <p:spPr>
          <a:xfrm>
            <a:off x="737420" y="471949"/>
            <a:ext cx="8365940" cy="707886"/>
          </a:xfrm>
          <a:prstGeom prst="rect">
            <a:avLst/>
          </a:prstGeom>
          <a:noFill/>
        </p:spPr>
        <p:txBody>
          <a:bodyPr wrap="square" rtlCol="0">
            <a:spAutoFit/>
          </a:bodyPr>
          <a:lstStyle/>
          <a:p>
            <a:r>
              <a:rPr lang="en-GB" sz="4000" dirty="0"/>
              <a:t>Perceptions from outside the empire</a:t>
            </a:r>
          </a:p>
        </p:txBody>
      </p:sp>
    </p:spTree>
    <p:extLst>
      <p:ext uri="{BB962C8B-B14F-4D97-AF65-F5344CB8AC3E}">
        <p14:creationId xmlns:p14="http://schemas.microsoft.com/office/powerpoint/2010/main" val="330669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75305D-E920-4364-BC58-41FBB88A3902}"/>
              </a:ext>
            </a:extLst>
          </p:cNvPr>
          <p:cNvSpPr txBox="1"/>
          <p:nvPr/>
        </p:nvSpPr>
        <p:spPr>
          <a:xfrm>
            <a:off x="3362324" y="247650"/>
            <a:ext cx="7234556" cy="584775"/>
          </a:xfrm>
          <a:prstGeom prst="rect">
            <a:avLst/>
          </a:prstGeom>
          <a:noFill/>
        </p:spPr>
        <p:txBody>
          <a:bodyPr wrap="square" rtlCol="0">
            <a:spAutoFit/>
          </a:bodyPr>
          <a:lstStyle/>
          <a:p>
            <a:r>
              <a:rPr lang="en-GB" sz="3200" b="1" dirty="0"/>
              <a:t>The Chalcis Decree </a:t>
            </a:r>
            <a:r>
              <a:rPr lang="en-GB" b="1" dirty="0"/>
              <a:t>mid </a:t>
            </a:r>
            <a:r>
              <a:rPr lang="en-GB" dirty="0"/>
              <a:t>440s (after the revolt of Euboea)</a:t>
            </a:r>
          </a:p>
        </p:txBody>
      </p:sp>
    </p:spTree>
    <p:extLst>
      <p:ext uri="{BB962C8B-B14F-4D97-AF65-F5344CB8AC3E}">
        <p14:creationId xmlns:p14="http://schemas.microsoft.com/office/powerpoint/2010/main" val="3538950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C5EF55-E4A4-4370-BA3E-07F4474572E6}"/>
              </a:ext>
            </a:extLst>
          </p:cNvPr>
          <p:cNvSpPr txBox="1"/>
          <p:nvPr/>
        </p:nvSpPr>
        <p:spPr>
          <a:xfrm>
            <a:off x="737420" y="1456616"/>
            <a:ext cx="6902900" cy="369332"/>
          </a:xfrm>
          <a:prstGeom prst="rect">
            <a:avLst/>
          </a:prstGeom>
          <a:solidFill>
            <a:schemeClr val="accent5">
              <a:lumMod val="20000"/>
              <a:lumOff val="80000"/>
            </a:schemeClr>
          </a:solidFill>
        </p:spPr>
        <p:txBody>
          <a:bodyPr wrap="square" rtlCol="0">
            <a:spAutoFit/>
          </a:bodyPr>
          <a:lstStyle/>
          <a:p>
            <a:r>
              <a:rPr lang="en-GB" dirty="0"/>
              <a:t>What was the attitude of subject Greek States to Athens’ empire? </a:t>
            </a:r>
          </a:p>
        </p:txBody>
      </p:sp>
      <p:sp>
        <p:nvSpPr>
          <p:cNvPr id="5" name="TextBox 4">
            <a:extLst>
              <a:ext uri="{FF2B5EF4-FFF2-40B4-BE49-F238E27FC236}">
                <a16:creationId xmlns:a16="http://schemas.microsoft.com/office/drawing/2014/main" id="{1EB654AF-48CB-4EE8-8341-95FB2A1C3208}"/>
              </a:ext>
            </a:extLst>
          </p:cNvPr>
          <p:cNvSpPr txBox="1"/>
          <p:nvPr/>
        </p:nvSpPr>
        <p:spPr>
          <a:xfrm>
            <a:off x="737420" y="471949"/>
            <a:ext cx="8365940" cy="707886"/>
          </a:xfrm>
          <a:prstGeom prst="rect">
            <a:avLst/>
          </a:prstGeom>
          <a:noFill/>
        </p:spPr>
        <p:txBody>
          <a:bodyPr wrap="square" rtlCol="0">
            <a:spAutoFit/>
          </a:bodyPr>
          <a:lstStyle/>
          <a:p>
            <a:r>
              <a:rPr lang="en-GB" sz="4000" dirty="0"/>
              <a:t>Perceptions from within the empire</a:t>
            </a:r>
          </a:p>
        </p:txBody>
      </p:sp>
    </p:spTree>
    <p:extLst>
      <p:ext uri="{BB962C8B-B14F-4D97-AF65-F5344CB8AC3E}">
        <p14:creationId xmlns:p14="http://schemas.microsoft.com/office/powerpoint/2010/main" val="429516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C5EF55-E4A4-4370-BA3E-07F4474572E6}"/>
              </a:ext>
            </a:extLst>
          </p:cNvPr>
          <p:cNvSpPr txBox="1"/>
          <p:nvPr/>
        </p:nvSpPr>
        <p:spPr>
          <a:xfrm>
            <a:off x="737420" y="1456616"/>
            <a:ext cx="6902900" cy="369332"/>
          </a:xfrm>
          <a:prstGeom prst="rect">
            <a:avLst/>
          </a:prstGeom>
          <a:solidFill>
            <a:schemeClr val="accent5">
              <a:lumMod val="20000"/>
              <a:lumOff val="80000"/>
            </a:schemeClr>
          </a:solidFill>
        </p:spPr>
        <p:txBody>
          <a:bodyPr wrap="square" rtlCol="0">
            <a:spAutoFit/>
          </a:bodyPr>
          <a:lstStyle/>
          <a:p>
            <a:r>
              <a:rPr lang="en-GB" dirty="0"/>
              <a:t>What was the attitude of Athenians to their empire? </a:t>
            </a:r>
          </a:p>
        </p:txBody>
      </p:sp>
      <p:sp>
        <p:nvSpPr>
          <p:cNvPr id="5" name="TextBox 4">
            <a:extLst>
              <a:ext uri="{FF2B5EF4-FFF2-40B4-BE49-F238E27FC236}">
                <a16:creationId xmlns:a16="http://schemas.microsoft.com/office/drawing/2014/main" id="{1EB654AF-48CB-4EE8-8341-95FB2A1C3208}"/>
              </a:ext>
            </a:extLst>
          </p:cNvPr>
          <p:cNvSpPr txBox="1"/>
          <p:nvPr/>
        </p:nvSpPr>
        <p:spPr>
          <a:xfrm>
            <a:off x="737420" y="471949"/>
            <a:ext cx="8365940" cy="707886"/>
          </a:xfrm>
          <a:prstGeom prst="rect">
            <a:avLst/>
          </a:prstGeom>
          <a:noFill/>
        </p:spPr>
        <p:txBody>
          <a:bodyPr wrap="square" rtlCol="0">
            <a:spAutoFit/>
          </a:bodyPr>
          <a:lstStyle/>
          <a:p>
            <a:r>
              <a:rPr lang="en-GB" sz="4000" dirty="0"/>
              <a:t>Perceptions from Athens</a:t>
            </a:r>
          </a:p>
        </p:txBody>
      </p:sp>
    </p:spTree>
    <p:extLst>
      <p:ext uri="{BB962C8B-B14F-4D97-AF65-F5344CB8AC3E}">
        <p14:creationId xmlns:p14="http://schemas.microsoft.com/office/powerpoint/2010/main" val="4089812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hought Bubble: Cloud 9">
            <a:extLst>
              <a:ext uri="{FF2B5EF4-FFF2-40B4-BE49-F238E27FC236}">
                <a16:creationId xmlns:a16="http://schemas.microsoft.com/office/drawing/2014/main" id="{4ACCC634-F735-4CFC-8BE9-27A9C933D690}"/>
              </a:ext>
            </a:extLst>
          </p:cNvPr>
          <p:cNvSpPr/>
          <p:nvPr/>
        </p:nvSpPr>
        <p:spPr>
          <a:xfrm>
            <a:off x="141515" y="3284245"/>
            <a:ext cx="5489264" cy="3545177"/>
          </a:xfrm>
          <a:prstGeom prst="cloudCallout">
            <a:avLst>
              <a:gd name="adj1" fmla="val -50597"/>
              <a:gd name="adj2" fmla="val 46282"/>
            </a:avLst>
          </a:prstGeom>
          <a:solidFill>
            <a:schemeClr val="accent1">
              <a:alpha val="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0F5A99B-8CC6-4EC6-800C-920223590FE5}"/>
              </a:ext>
            </a:extLst>
          </p:cNvPr>
          <p:cNvSpPr>
            <a:spLocks noGrp="1"/>
          </p:cNvSpPr>
          <p:nvPr>
            <p:ph type="title"/>
          </p:nvPr>
        </p:nvSpPr>
        <p:spPr>
          <a:xfrm>
            <a:off x="0" y="0"/>
            <a:ext cx="12192000" cy="1325563"/>
          </a:xfrm>
          <a:solidFill>
            <a:schemeClr val="accent1">
              <a:lumMod val="50000"/>
            </a:schemeClr>
          </a:solidFill>
        </p:spPr>
        <p:txBody>
          <a:bodyPr>
            <a:noAutofit/>
          </a:bodyPr>
          <a:lstStyle/>
          <a:p>
            <a:pPr algn="ctr"/>
            <a:r>
              <a:rPr lang="en-GB" sz="7200" dirty="0">
                <a:solidFill>
                  <a:srgbClr val="FFC000"/>
                </a:solidFill>
                <a:latin typeface="Tempus Sans ITC" panose="04020404030D07020202" pitchFamily="82" charset="0"/>
              </a:rPr>
              <a:t>Revolt of Mytilene 428BC</a:t>
            </a:r>
          </a:p>
        </p:txBody>
      </p:sp>
      <p:sp>
        <p:nvSpPr>
          <p:cNvPr id="5" name="Content Placeholder 2">
            <a:extLst>
              <a:ext uri="{FF2B5EF4-FFF2-40B4-BE49-F238E27FC236}">
                <a16:creationId xmlns:a16="http://schemas.microsoft.com/office/drawing/2014/main" id="{AE0B3074-C869-4F85-A809-A679F58796C5}"/>
              </a:ext>
            </a:extLst>
          </p:cNvPr>
          <p:cNvSpPr txBox="1">
            <a:spLocks/>
          </p:cNvSpPr>
          <p:nvPr/>
        </p:nvSpPr>
        <p:spPr>
          <a:xfrm>
            <a:off x="370840" y="2474684"/>
            <a:ext cx="10515600" cy="856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p>
        </p:txBody>
      </p:sp>
      <p:sp>
        <p:nvSpPr>
          <p:cNvPr id="6" name="TextBox 5">
            <a:extLst>
              <a:ext uri="{FF2B5EF4-FFF2-40B4-BE49-F238E27FC236}">
                <a16:creationId xmlns:a16="http://schemas.microsoft.com/office/drawing/2014/main" id="{74815913-894D-47B1-AC7A-DDC09A1558CA}"/>
              </a:ext>
            </a:extLst>
          </p:cNvPr>
          <p:cNvSpPr txBox="1"/>
          <p:nvPr/>
        </p:nvSpPr>
        <p:spPr>
          <a:xfrm>
            <a:off x="468086" y="2345454"/>
            <a:ext cx="11353074" cy="523220"/>
          </a:xfrm>
          <a:prstGeom prst="rect">
            <a:avLst/>
          </a:prstGeom>
          <a:noFill/>
        </p:spPr>
        <p:txBody>
          <a:bodyPr wrap="square" rtlCol="0">
            <a:spAutoFit/>
          </a:bodyPr>
          <a:lstStyle/>
          <a:p>
            <a:pPr marL="457200" indent="-457200">
              <a:buFont typeface="Arial" panose="020B0604020202020204" pitchFamily="34" charset="0"/>
              <a:buChar char="•"/>
            </a:pPr>
            <a:r>
              <a:rPr lang="en-GB" sz="2800" b="1" dirty="0"/>
              <a:t>Revolt of Mytilene, </a:t>
            </a:r>
            <a:r>
              <a:rPr lang="en-GB" sz="2000" dirty="0"/>
              <a:t>Thucydides 3.2-</a:t>
            </a:r>
            <a:endParaRPr lang="en-GB" sz="2800" b="1" dirty="0"/>
          </a:p>
        </p:txBody>
      </p:sp>
      <p:sp>
        <p:nvSpPr>
          <p:cNvPr id="7" name="Rectangle 6">
            <a:extLst>
              <a:ext uri="{FF2B5EF4-FFF2-40B4-BE49-F238E27FC236}">
                <a16:creationId xmlns:a16="http://schemas.microsoft.com/office/drawing/2014/main" id="{F0F147DD-9A99-44F1-B4B4-C9C452DA274F}"/>
              </a:ext>
            </a:extLst>
          </p:cNvPr>
          <p:cNvSpPr/>
          <p:nvPr/>
        </p:nvSpPr>
        <p:spPr>
          <a:xfrm>
            <a:off x="876015" y="3765059"/>
            <a:ext cx="4414443" cy="1754326"/>
          </a:xfrm>
          <a:prstGeom prst="rect">
            <a:avLst/>
          </a:prstGeom>
          <a:ln w="12700">
            <a:noFill/>
          </a:ln>
        </p:spPr>
        <p:txBody>
          <a:bodyPr wrap="square">
            <a:spAutoFit/>
          </a:bodyPr>
          <a:lstStyle/>
          <a:p>
            <a:r>
              <a:rPr lang="en-GB" i="1" dirty="0"/>
              <a:t>Their allies were to be handled firmly, since, he said, the strength of Athens came from the money paid in tribute by her allies, and victory in war depended on a combination of intelligent resolution and financial resources.’ 2.13 </a:t>
            </a:r>
            <a:endParaRPr lang="en-GB" dirty="0"/>
          </a:p>
        </p:txBody>
      </p:sp>
      <p:sp>
        <p:nvSpPr>
          <p:cNvPr id="9" name="Rectangle 8">
            <a:extLst>
              <a:ext uri="{FF2B5EF4-FFF2-40B4-BE49-F238E27FC236}">
                <a16:creationId xmlns:a16="http://schemas.microsoft.com/office/drawing/2014/main" id="{143BB8AB-24F1-4232-BF0B-C3C5476D16C8}"/>
              </a:ext>
            </a:extLst>
          </p:cNvPr>
          <p:cNvSpPr/>
          <p:nvPr/>
        </p:nvSpPr>
        <p:spPr>
          <a:xfrm>
            <a:off x="805543" y="2857860"/>
            <a:ext cx="11125200" cy="369332"/>
          </a:xfrm>
          <a:prstGeom prst="rect">
            <a:avLst/>
          </a:prstGeom>
        </p:spPr>
        <p:txBody>
          <a:bodyPr wrap="square">
            <a:spAutoFit/>
          </a:bodyPr>
          <a:lstStyle/>
          <a:p>
            <a:r>
              <a:rPr lang="en-GB" i="1" dirty="0"/>
              <a:t>Directly after the invasion of the Peloponnesians, the island of Lesbos, except for </a:t>
            </a:r>
            <a:r>
              <a:rPr lang="en-GB" i="1" dirty="0" err="1"/>
              <a:t>Methymna</a:t>
            </a:r>
            <a:r>
              <a:rPr lang="en-GB" i="1" dirty="0"/>
              <a:t>, revolted from Athens. </a:t>
            </a:r>
            <a:r>
              <a:rPr lang="en-GB" dirty="0"/>
              <a:t>3.2 </a:t>
            </a:r>
          </a:p>
        </p:txBody>
      </p:sp>
      <p:pic>
        <p:nvPicPr>
          <p:cNvPr id="2050" name="Picture 2" descr="PERICLES | The Life and Rule of Pericles | The Golden Age of ...">
            <a:extLst>
              <a:ext uri="{FF2B5EF4-FFF2-40B4-BE49-F238E27FC236}">
                <a16:creationId xmlns:a16="http://schemas.microsoft.com/office/drawing/2014/main" id="{4185E546-D858-4669-859D-CE65B577E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536" y="5284795"/>
            <a:ext cx="2819400" cy="16287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65DE7C-C03E-473C-B7F6-8CA50522EAD6}"/>
              </a:ext>
            </a:extLst>
          </p:cNvPr>
          <p:cNvSpPr txBox="1"/>
          <p:nvPr/>
        </p:nvSpPr>
        <p:spPr>
          <a:xfrm>
            <a:off x="6012353" y="3311865"/>
            <a:ext cx="5627914" cy="923330"/>
          </a:xfrm>
          <a:prstGeom prst="rect">
            <a:avLst/>
          </a:prstGeom>
          <a:solidFill>
            <a:schemeClr val="accent5">
              <a:lumMod val="20000"/>
              <a:lumOff val="80000"/>
            </a:schemeClr>
          </a:solidFill>
        </p:spPr>
        <p:txBody>
          <a:bodyPr wrap="square" rtlCol="0">
            <a:spAutoFit/>
          </a:bodyPr>
          <a:lstStyle/>
          <a:p>
            <a:r>
              <a:rPr lang="en-GB" dirty="0"/>
              <a:t>This was a carefully premeditated revolt. The city of Mytilene was in communication with </a:t>
            </a:r>
            <a:r>
              <a:rPr lang="en-GB" b="1" dirty="0"/>
              <a:t>Thebes</a:t>
            </a:r>
            <a:r>
              <a:rPr lang="en-GB" dirty="0"/>
              <a:t> and </a:t>
            </a:r>
            <a:r>
              <a:rPr lang="en-GB" b="1" dirty="0"/>
              <a:t>Sparta</a:t>
            </a:r>
            <a:r>
              <a:rPr lang="en-GB" dirty="0"/>
              <a:t> and was planning to unite Lesbos under her control. </a:t>
            </a:r>
          </a:p>
        </p:txBody>
      </p:sp>
      <p:sp>
        <p:nvSpPr>
          <p:cNvPr id="13" name="TextBox 12">
            <a:extLst>
              <a:ext uri="{FF2B5EF4-FFF2-40B4-BE49-F238E27FC236}">
                <a16:creationId xmlns:a16="http://schemas.microsoft.com/office/drawing/2014/main" id="{145459AC-DBC0-469D-8015-53933A127C38}"/>
              </a:ext>
            </a:extLst>
          </p:cNvPr>
          <p:cNvSpPr txBox="1"/>
          <p:nvPr/>
        </p:nvSpPr>
        <p:spPr>
          <a:xfrm>
            <a:off x="6024957" y="4235308"/>
            <a:ext cx="5627914" cy="923330"/>
          </a:xfrm>
          <a:prstGeom prst="rect">
            <a:avLst/>
          </a:prstGeom>
          <a:noFill/>
        </p:spPr>
        <p:txBody>
          <a:bodyPr wrap="square" rtlCol="0">
            <a:spAutoFit/>
          </a:bodyPr>
          <a:lstStyle/>
          <a:p>
            <a:r>
              <a:rPr lang="en-GB" dirty="0"/>
              <a:t>Her plans were leaked prematurely to the Athenians, who </a:t>
            </a:r>
          </a:p>
          <a:p>
            <a:pPr algn="ctr"/>
            <a:r>
              <a:rPr lang="en-GB" dirty="0"/>
              <a:t>‘</a:t>
            </a:r>
            <a:r>
              <a:rPr lang="en-GB" i="1" dirty="0"/>
              <a:t>at first - through a process of wishful thinking – </a:t>
            </a:r>
          </a:p>
          <a:p>
            <a:pPr algn="ctr"/>
            <a:r>
              <a:rPr lang="en-GB" i="1" dirty="0"/>
              <a:t>believed that the accusations were untrue.’ 3.3</a:t>
            </a:r>
            <a:endParaRPr lang="en-GB" dirty="0"/>
          </a:p>
        </p:txBody>
      </p:sp>
      <p:sp>
        <p:nvSpPr>
          <p:cNvPr id="14" name="TextBox 13">
            <a:extLst>
              <a:ext uri="{FF2B5EF4-FFF2-40B4-BE49-F238E27FC236}">
                <a16:creationId xmlns:a16="http://schemas.microsoft.com/office/drawing/2014/main" id="{4E9B5BCC-6630-4790-96D9-D6E680637418}"/>
              </a:ext>
            </a:extLst>
          </p:cNvPr>
          <p:cNvSpPr txBox="1"/>
          <p:nvPr/>
        </p:nvSpPr>
        <p:spPr>
          <a:xfrm>
            <a:off x="6047377" y="5159539"/>
            <a:ext cx="5374105" cy="1754326"/>
          </a:xfrm>
          <a:prstGeom prst="rect">
            <a:avLst/>
          </a:prstGeom>
          <a:noFill/>
        </p:spPr>
        <p:txBody>
          <a:bodyPr wrap="square" rtlCol="0">
            <a:spAutoFit/>
          </a:bodyPr>
          <a:lstStyle/>
          <a:p>
            <a:r>
              <a:rPr lang="en-GB" dirty="0"/>
              <a:t>These plans included:</a:t>
            </a:r>
          </a:p>
          <a:p>
            <a:pPr marL="285750" indent="-285750">
              <a:buFont typeface="Arial" panose="020B0604020202020204" pitchFamily="34" charset="0"/>
              <a:buChar char="•"/>
            </a:pPr>
            <a:r>
              <a:rPr lang="en-GB" dirty="0"/>
              <a:t>narrowing the mouths of their harbours for defence</a:t>
            </a:r>
          </a:p>
          <a:p>
            <a:pPr marL="285750" indent="-285750">
              <a:buFont typeface="Arial" panose="020B0604020202020204" pitchFamily="34" charset="0"/>
              <a:buChar char="•"/>
            </a:pPr>
            <a:r>
              <a:rPr lang="en-GB" i="1" dirty="0"/>
              <a:t>‘finishing the fortifications and ship-building which they had in hand’ </a:t>
            </a:r>
            <a:r>
              <a:rPr lang="en-GB" dirty="0"/>
              <a:t>3.2</a:t>
            </a:r>
          </a:p>
          <a:p>
            <a:pPr marL="285750" indent="-285750">
              <a:buFont typeface="Arial" panose="020B0604020202020204" pitchFamily="34" charset="0"/>
              <a:buChar char="•"/>
            </a:pPr>
            <a:r>
              <a:rPr lang="en-GB" dirty="0"/>
              <a:t>laying in supplies from the Black Sea, including archers and corn.</a:t>
            </a:r>
          </a:p>
        </p:txBody>
      </p:sp>
      <p:pic>
        <p:nvPicPr>
          <p:cNvPr id="15" name="Picture 2" descr="Greeks block 24,000 migrants in two days | World | The Times">
            <a:extLst>
              <a:ext uri="{FF2B5EF4-FFF2-40B4-BE49-F238E27FC236}">
                <a16:creationId xmlns:a16="http://schemas.microsoft.com/office/drawing/2014/main" id="{DB80E9BE-DF0B-4770-93D8-15425F563B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25" b="12080"/>
          <a:stretch/>
        </p:blipFill>
        <p:spPr bwMode="auto">
          <a:xfrm>
            <a:off x="10333728" y="1307582"/>
            <a:ext cx="1859251" cy="1504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0D12711-83FA-4247-BD17-DA6BB37837D9}"/>
              </a:ext>
            </a:extLst>
          </p:cNvPr>
          <p:cNvSpPr txBox="1"/>
          <p:nvPr/>
        </p:nvSpPr>
        <p:spPr>
          <a:xfrm>
            <a:off x="6047377" y="2353355"/>
            <a:ext cx="4011587" cy="523220"/>
          </a:xfrm>
          <a:prstGeom prst="rect">
            <a:avLst/>
          </a:prstGeom>
          <a:solidFill>
            <a:srgbClr val="FFF7D5"/>
          </a:solidFill>
          <a:ln>
            <a:solidFill>
              <a:schemeClr val="tx1"/>
            </a:solidFill>
          </a:ln>
        </p:spPr>
        <p:txBody>
          <a:bodyPr wrap="square" rtlCol="0">
            <a:spAutoFit/>
          </a:bodyPr>
          <a:lstStyle/>
          <a:p>
            <a:pPr algn="ctr"/>
            <a:r>
              <a:rPr lang="en-GB" sz="1400" i="1" dirty="0"/>
              <a:t>Unless preventative measures were taken at once, Athens would lose Lesbos. 2.3</a:t>
            </a:r>
          </a:p>
        </p:txBody>
      </p:sp>
      <p:sp>
        <p:nvSpPr>
          <p:cNvPr id="17" name="Oval 16">
            <a:hlinkClick r:id="rId4" action="ppaction://hlinksldjump"/>
            <a:extLst>
              <a:ext uri="{FF2B5EF4-FFF2-40B4-BE49-F238E27FC236}">
                <a16:creationId xmlns:a16="http://schemas.microsoft.com/office/drawing/2014/main" id="{91DD3AF0-03C3-4B51-828F-043CC6D92BAF}"/>
              </a:ext>
            </a:extLst>
          </p:cNvPr>
          <p:cNvSpPr/>
          <p:nvPr/>
        </p:nvSpPr>
        <p:spPr>
          <a:xfrm>
            <a:off x="11785600" y="132080"/>
            <a:ext cx="284480" cy="2980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91071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fade">
                                      <p:cBhvr>
                                        <p:cTn id="49" dur="1000"/>
                                        <p:tgtEl>
                                          <p:spTgt spid="14">
                                            <p:txEl>
                                              <p:pRg st="1" end="1"/>
                                            </p:txEl>
                                          </p:spTgt>
                                        </p:tgtEl>
                                      </p:cBhvr>
                                    </p:animEffect>
                                    <p:anim calcmode="lin" valueType="num">
                                      <p:cBhvr>
                                        <p:cTn id="5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xEl>
                                              <p:pRg st="2" end="2"/>
                                            </p:txEl>
                                          </p:spTgt>
                                        </p:tgtEl>
                                        <p:attrNameLst>
                                          <p:attrName>style.visibility</p:attrName>
                                        </p:attrNameLst>
                                      </p:cBhvr>
                                      <p:to>
                                        <p:strVal val="visible"/>
                                      </p:to>
                                    </p:set>
                                    <p:animEffect transition="in" filter="fade">
                                      <p:cBhvr>
                                        <p:cTn id="56" dur="1000"/>
                                        <p:tgtEl>
                                          <p:spTgt spid="14">
                                            <p:txEl>
                                              <p:pRg st="2" end="2"/>
                                            </p:txEl>
                                          </p:spTgt>
                                        </p:tgtEl>
                                      </p:cBhvr>
                                    </p:animEffect>
                                    <p:anim calcmode="lin" valueType="num">
                                      <p:cBhvr>
                                        <p:cTn id="57"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xEl>
                                              <p:pRg st="3" end="3"/>
                                            </p:txEl>
                                          </p:spTgt>
                                        </p:tgtEl>
                                        <p:attrNameLst>
                                          <p:attrName>style.visibility</p:attrName>
                                        </p:attrNameLst>
                                      </p:cBhvr>
                                      <p:to>
                                        <p:strVal val="visible"/>
                                      </p:to>
                                    </p:set>
                                    <p:animEffect transition="in" filter="fade">
                                      <p:cBhvr>
                                        <p:cTn id="63" dur="1000"/>
                                        <p:tgtEl>
                                          <p:spTgt spid="14">
                                            <p:txEl>
                                              <p:pRg st="3" end="3"/>
                                            </p:txEl>
                                          </p:spTgt>
                                        </p:tgtEl>
                                      </p:cBhvr>
                                    </p:animEffect>
                                    <p:anim calcmode="lin" valueType="num">
                                      <p:cBhvr>
                                        <p:cTn id="64"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500"/>
                            </p:stCondLst>
                            <p:childTnLst>
                              <p:par>
                                <p:cTn id="72" presetID="42" presetClass="entr" presetSubtype="0"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par>
                                <p:cTn id="77" presetID="10" presetClass="entr" presetSubtype="0" fill="hold" nodeType="withEffect">
                                  <p:stCondLst>
                                    <p:cond delay="0"/>
                                  </p:stCondLst>
                                  <p:childTnLst>
                                    <p:set>
                                      <p:cBhvr>
                                        <p:cTn id="78" dur="1" fill="hold">
                                          <p:stCondLst>
                                            <p:cond delay="0"/>
                                          </p:stCondLst>
                                        </p:cTn>
                                        <p:tgtEl>
                                          <p:spTgt spid="2050"/>
                                        </p:tgtEl>
                                        <p:attrNameLst>
                                          <p:attrName>style.visibility</p:attrName>
                                        </p:attrNameLst>
                                      </p:cBhvr>
                                      <p:to>
                                        <p:strVal val="visible"/>
                                      </p:to>
                                    </p:set>
                                    <p:animEffect transition="in" filter="fade">
                                      <p:cBhvr>
                                        <p:cTn id="79" dur="500"/>
                                        <p:tgtEl>
                                          <p:spTgt spid="2050"/>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1000" fill="hold"/>
                                        <p:tgtEl>
                                          <p:spTgt spid="12"/>
                                        </p:tgtEl>
                                        <p:attrNameLst>
                                          <p:attrName>ppt_w</p:attrName>
                                        </p:attrNameLst>
                                      </p:cBhvr>
                                      <p:tavLst>
                                        <p:tav tm="0">
                                          <p:val>
                                            <p:fltVal val="0"/>
                                          </p:val>
                                        </p:tav>
                                        <p:tav tm="100000">
                                          <p:val>
                                            <p:strVal val="#ppt_w"/>
                                          </p:val>
                                        </p:tav>
                                      </p:tavLst>
                                    </p:anim>
                                    <p:anim calcmode="lin" valueType="num">
                                      <p:cBhvr>
                                        <p:cTn id="85" dur="1000" fill="hold"/>
                                        <p:tgtEl>
                                          <p:spTgt spid="12"/>
                                        </p:tgtEl>
                                        <p:attrNameLst>
                                          <p:attrName>ppt_h</p:attrName>
                                        </p:attrNameLst>
                                      </p:cBhvr>
                                      <p:tavLst>
                                        <p:tav tm="0">
                                          <p:val>
                                            <p:fltVal val="0"/>
                                          </p:val>
                                        </p:tav>
                                        <p:tav tm="100000">
                                          <p:val>
                                            <p:strVal val="#ppt_h"/>
                                          </p:val>
                                        </p:tav>
                                      </p:tavLst>
                                    </p:anim>
                                    <p:anim calcmode="lin" valueType="num">
                                      <p:cBhvr>
                                        <p:cTn id="86" dur="1000" fill="hold"/>
                                        <p:tgtEl>
                                          <p:spTgt spid="12"/>
                                        </p:tgtEl>
                                        <p:attrNameLst>
                                          <p:attrName>style.rotation</p:attrName>
                                        </p:attrNameLst>
                                      </p:cBhvr>
                                      <p:tavLst>
                                        <p:tav tm="0">
                                          <p:val>
                                            <p:fltVal val="90"/>
                                          </p:val>
                                        </p:tav>
                                        <p:tav tm="100000">
                                          <p:val>
                                            <p:fltVal val="0"/>
                                          </p:val>
                                        </p:tav>
                                      </p:tavLst>
                                    </p:anim>
                                    <p:animEffect transition="in" filter="fade">
                                      <p:cBhvr>
                                        <p:cTn id="8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P spid="9" grpId="0"/>
      <p:bldP spid="11" grpId="0" animBg="1"/>
      <p:bldP spid="13" grpId="0"/>
      <p:bldP spid="14" grpId="0" build="p"/>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esbos amazing Greek island | World Easy Guides">
            <a:extLst>
              <a:ext uri="{FF2B5EF4-FFF2-40B4-BE49-F238E27FC236}">
                <a16:creationId xmlns:a16="http://schemas.microsoft.com/office/drawing/2014/main" id="{1DF360C5-D40A-4ACA-8CDE-E33376EC53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78" r="-639" b="15175"/>
          <a:stretch/>
        </p:blipFill>
        <p:spPr bwMode="auto">
          <a:xfrm>
            <a:off x="8501932" y="494065"/>
            <a:ext cx="3046853" cy="2738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CB37699-203F-4E8B-A7E2-4E291B8B8EEF}"/>
              </a:ext>
            </a:extLst>
          </p:cNvPr>
          <p:cNvPicPr>
            <a:picLocks noChangeAspect="1"/>
          </p:cNvPicPr>
          <p:nvPr/>
        </p:nvPicPr>
        <p:blipFill rotWithShape="1">
          <a:blip r:embed="rId3"/>
          <a:srcRect l="69910" t="20795" r="10564" b="51092"/>
          <a:stretch/>
        </p:blipFill>
        <p:spPr>
          <a:xfrm>
            <a:off x="0" y="-766"/>
            <a:ext cx="8469086" cy="6858766"/>
          </a:xfrm>
          <a:prstGeom prst="rect">
            <a:avLst/>
          </a:prstGeom>
        </p:spPr>
      </p:pic>
      <p:sp>
        <p:nvSpPr>
          <p:cNvPr id="4" name="TextBox 3">
            <a:extLst>
              <a:ext uri="{FF2B5EF4-FFF2-40B4-BE49-F238E27FC236}">
                <a16:creationId xmlns:a16="http://schemas.microsoft.com/office/drawing/2014/main" id="{B5027F83-2523-4FAA-9C90-F5D6F3AC5D8F}"/>
              </a:ext>
            </a:extLst>
          </p:cNvPr>
          <p:cNvSpPr txBox="1"/>
          <p:nvPr/>
        </p:nvSpPr>
        <p:spPr>
          <a:xfrm>
            <a:off x="9785880" y="898359"/>
            <a:ext cx="910963" cy="276999"/>
          </a:xfrm>
          <a:prstGeom prst="rect">
            <a:avLst/>
          </a:prstGeom>
          <a:solidFill>
            <a:srgbClr val="FED6FB"/>
          </a:solidFill>
          <a:ln>
            <a:solidFill>
              <a:schemeClr val="accent1">
                <a:shade val="50000"/>
              </a:schemeClr>
            </a:solidFill>
          </a:ln>
        </p:spPr>
        <p:txBody>
          <a:bodyPr wrap="square" rtlCol="0">
            <a:spAutoFit/>
          </a:bodyPr>
          <a:lstStyle/>
          <a:p>
            <a:pPr algn="ctr"/>
            <a:r>
              <a:rPr lang="en-GB" sz="1200" dirty="0" err="1"/>
              <a:t>Methymna</a:t>
            </a:r>
            <a:endParaRPr lang="en-GB" sz="1200" dirty="0"/>
          </a:p>
        </p:txBody>
      </p:sp>
      <p:sp>
        <p:nvSpPr>
          <p:cNvPr id="7" name="TextBox 6">
            <a:extLst>
              <a:ext uri="{FF2B5EF4-FFF2-40B4-BE49-F238E27FC236}">
                <a16:creationId xmlns:a16="http://schemas.microsoft.com/office/drawing/2014/main" id="{45EB903E-14E7-4F75-9228-532244C60270}"/>
              </a:ext>
            </a:extLst>
          </p:cNvPr>
          <p:cNvSpPr txBox="1"/>
          <p:nvPr/>
        </p:nvSpPr>
        <p:spPr>
          <a:xfrm>
            <a:off x="11323434" y="2138445"/>
            <a:ext cx="740229" cy="276999"/>
          </a:xfrm>
          <a:prstGeom prst="rect">
            <a:avLst/>
          </a:prstGeom>
          <a:solidFill>
            <a:srgbClr val="FFF7D5"/>
          </a:solidFill>
          <a:ln>
            <a:solidFill>
              <a:schemeClr val="accent1">
                <a:shade val="50000"/>
              </a:schemeClr>
            </a:solidFill>
          </a:ln>
        </p:spPr>
        <p:txBody>
          <a:bodyPr wrap="square" rtlCol="0">
            <a:spAutoFit/>
          </a:bodyPr>
          <a:lstStyle/>
          <a:p>
            <a:r>
              <a:rPr lang="en-GB" sz="1200" dirty="0"/>
              <a:t>Mytilene</a:t>
            </a:r>
          </a:p>
        </p:txBody>
      </p:sp>
      <p:sp>
        <p:nvSpPr>
          <p:cNvPr id="6" name="TextBox 5">
            <a:extLst>
              <a:ext uri="{FF2B5EF4-FFF2-40B4-BE49-F238E27FC236}">
                <a16:creationId xmlns:a16="http://schemas.microsoft.com/office/drawing/2014/main" id="{5A26BA88-5578-4AF9-9F10-A3681381F05B}"/>
              </a:ext>
            </a:extLst>
          </p:cNvPr>
          <p:cNvSpPr txBox="1"/>
          <p:nvPr/>
        </p:nvSpPr>
        <p:spPr>
          <a:xfrm>
            <a:off x="8469086" y="2599831"/>
            <a:ext cx="1187116" cy="523220"/>
          </a:xfrm>
          <a:prstGeom prst="rect">
            <a:avLst/>
          </a:prstGeom>
          <a:noFill/>
        </p:spPr>
        <p:txBody>
          <a:bodyPr wrap="square" rtlCol="0">
            <a:spAutoFit/>
          </a:bodyPr>
          <a:lstStyle/>
          <a:p>
            <a:pPr algn="ctr"/>
            <a:r>
              <a:rPr lang="en-GB" sz="2800" b="1" dirty="0"/>
              <a:t>Lesbos</a:t>
            </a:r>
          </a:p>
        </p:txBody>
      </p:sp>
      <p:sp>
        <p:nvSpPr>
          <p:cNvPr id="8" name="Oval 7">
            <a:extLst>
              <a:ext uri="{FF2B5EF4-FFF2-40B4-BE49-F238E27FC236}">
                <a16:creationId xmlns:a16="http://schemas.microsoft.com/office/drawing/2014/main" id="{01C53378-53E2-4B39-8D48-04F0E540417E}"/>
              </a:ext>
            </a:extLst>
          </p:cNvPr>
          <p:cNvSpPr/>
          <p:nvPr/>
        </p:nvSpPr>
        <p:spPr>
          <a:xfrm>
            <a:off x="5101389" y="2415444"/>
            <a:ext cx="1636295" cy="1514872"/>
          </a:xfrm>
          <a:prstGeom prst="ellipse">
            <a:avLst/>
          </a:prstGeom>
          <a:noFill/>
          <a:ln w="254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extBox 16">
            <a:extLst>
              <a:ext uri="{FF2B5EF4-FFF2-40B4-BE49-F238E27FC236}">
                <a16:creationId xmlns:a16="http://schemas.microsoft.com/office/drawing/2014/main" id="{BE987D75-5E68-4983-976E-96C96C78CF0F}"/>
              </a:ext>
            </a:extLst>
          </p:cNvPr>
          <p:cNvSpPr txBox="1"/>
          <p:nvPr/>
        </p:nvSpPr>
        <p:spPr>
          <a:xfrm>
            <a:off x="6572667" y="4102238"/>
            <a:ext cx="5633843" cy="954107"/>
          </a:xfrm>
          <a:prstGeom prst="rect">
            <a:avLst/>
          </a:prstGeom>
          <a:solidFill>
            <a:srgbClr val="E7E0B8"/>
          </a:solidFill>
        </p:spPr>
        <p:txBody>
          <a:bodyPr wrap="square" rtlCol="0">
            <a:spAutoFit/>
          </a:bodyPr>
          <a:lstStyle/>
          <a:p>
            <a:r>
              <a:rPr lang="en-GB" sz="1400" dirty="0"/>
              <a:t>The </a:t>
            </a:r>
            <a:r>
              <a:rPr lang="en-GB" sz="1400" dirty="0" err="1"/>
              <a:t>Mytileneans</a:t>
            </a:r>
            <a:r>
              <a:rPr lang="en-GB" sz="1400" dirty="0"/>
              <a:t> got wind of this and stay inside their city. After a brief skirmish at sea an armistice was agreed. The </a:t>
            </a:r>
            <a:r>
              <a:rPr lang="en-GB" sz="1400" dirty="0" err="1"/>
              <a:t>Mytileneans</a:t>
            </a:r>
            <a:r>
              <a:rPr lang="en-GB" sz="1400" dirty="0"/>
              <a:t> sent representatives to Athens to assure them of their good faith, but also </a:t>
            </a:r>
            <a:r>
              <a:rPr lang="en-GB" sz="1400" b="1" dirty="0"/>
              <a:t>secretly send a trireme to Sparta.</a:t>
            </a:r>
          </a:p>
        </p:txBody>
      </p:sp>
      <p:sp>
        <p:nvSpPr>
          <p:cNvPr id="18" name="TextBox 17">
            <a:extLst>
              <a:ext uri="{FF2B5EF4-FFF2-40B4-BE49-F238E27FC236}">
                <a16:creationId xmlns:a16="http://schemas.microsoft.com/office/drawing/2014/main" id="{4C592587-68A1-4EDF-A9E6-5B8007E389AA}"/>
              </a:ext>
            </a:extLst>
          </p:cNvPr>
          <p:cNvSpPr txBox="1"/>
          <p:nvPr/>
        </p:nvSpPr>
        <p:spPr>
          <a:xfrm>
            <a:off x="6558157" y="5016041"/>
            <a:ext cx="5648353" cy="1815882"/>
          </a:xfrm>
          <a:prstGeom prst="rect">
            <a:avLst/>
          </a:prstGeom>
          <a:solidFill>
            <a:srgbClr val="E7E0B8"/>
          </a:solidFill>
        </p:spPr>
        <p:txBody>
          <a:bodyPr wrap="square" rtlCol="0">
            <a:spAutoFit/>
          </a:bodyPr>
          <a:lstStyle/>
          <a:p>
            <a:r>
              <a:rPr lang="en-GB" sz="1400" dirty="0"/>
              <a:t>Negotiations got nowhere in Athens. ‘</a:t>
            </a:r>
            <a:r>
              <a:rPr lang="en-GB" sz="1400" i="1" dirty="0"/>
              <a:t>The </a:t>
            </a:r>
            <a:r>
              <a:rPr lang="en-GB" sz="1400" i="1" dirty="0" err="1"/>
              <a:t>Mytileneans</a:t>
            </a:r>
            <a:r>
              <a:rPr lang="en-GB" sz="1400" i="1" dirty="0"/>
              <a:t> now marched out in full force against the Athenian camp and had rather the better of things, but they lacked confidence and retired to their city, not wishing to try their fortune again until they had the support of whatever forces might be coming to them from the Peloponnese. </a:t>
            </a:r>
            <a:r>
              <a:rPr lang="en-GB" sz="1400" b="1" dirty="0"/>
              <a:t>They send another trireme to Sparta. </a:t>
            </a:r>
            <a:r>
              <a:rPr lang="en-GB" sz="1400" dirty="0"/>
              <a:t>Meanwhile Athens ‘</a:t>
            </a:r>
            <a:r>
              <a:rPr lang="en-GB" sz="1400" i="1" dirty="0"/>
              <a:t>much encouraged by the </a:t>
            </a:r>
            <a:r>
              <a:rPr lang="en-GB" sz="1400" i="1" dirty="0" err="1"/>
              <a:t>Mytileneans</a:t>
            </a:r>
            <a:r>
              <a:rPr lang="en-GB" sz="1400" i="1" dirty="0"/>
              <a:t> inactivity;, </a:t>
            </a:r>
            <a:r>
              <a:rPr lang="en-GB" sz="1400" dirty="0"/>
              <a:t>strengthens built two forts, blockaded the harbour and gathered forces. </a:t>
            </a:r>
            <a:r>
              <a:rPr lang="en-GB" sz="1400" b="1" i="1" dirty="0"/>
              <a:t>They thus deprived Mytilene of the use of the sea. </a:t>
            </a:r>
            <a:r>
              <a:rPr lang="en-GB" sz="1400" dirty="0"/>
              <a:t>3.6</a:t>
            </a:r>
          </a:p>
        </p:txBody>
      </p:sp>
      <p:pic>
        <p:nvPicPr>
          <p:cNvPr id="3078" name="Picture 6" descr="Trireme 1">
            <a:extLst>
              <a:ext uri="{FF2B5EF4-FFF2-40B4-BE49-F238E27FC236}">
                <a16:creationId xmlns:a16="http://schemas.microsoft.com/office/drawing/2014/main" id="{B0C7DB71-8963-4C4A-9BDF-4B590B9FE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137" y="3275629"/>
            <a:ext cx="618997" cy="4906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392D42-9FDA-4D01-900D-6926DFB4C13A}"/>
              </a:ext>
            </a:extLst>
          </p:cNvPr>
          <p:cNvSpPr txBox="1"/>
          <p:nvPr/>
        </p:nvSpPr>
        <p:spPr>
          <a:xfrm>
            <a:off x="6558156" y="3135591"/>
            <a:ext cx="5662863" cy="954107"/>
          </a:xfrm>
          <a:prstGeom prst="rect">
            <a:avLst/>
          </a:prstGeom>
          <a:solidFill>
            <a:srgbClr val="E7E0B8"/>
          </a:solidFill>
        </p:spPr>
        <p:txBody>
          <a:bodyPr wrap="square" rtlCol="0">
            <a:spAutoFit/>
          </a:bodyPr>
          <a:lstStyle/>
          <a:p>
            <a:r>
              <a:rPr lang="en-GB" sz="1400" dirty="0"/>
              <a:t>Athens decided– after her initial disbelief –  to send out representatives, </a:t>
            </a:r>
            <a:r>
              <a:rPr lang="en-GB" sz="1400" i="1" dirty="0"/>
              <a:t>to take action before it was too late. </a:t>
            </a:r>
            <a:r>
              <a:rPr lang="en-GB" sz="1400" dirty="0"/>
              <a:t>They hurriedly sent a fleet of 40 ships with </a:t>
            </a:r>
            <a:r>
              <a:rPr lang="en-GB" sz="1400" dirty="0" err="1"/>
              <a:t>Cleippides</a:t>
            </a:r>
            <a:r>
              <a:rPr lang="en-GB" sz="1400" dirty="0"/>
              <a:t> (due to sail around the Peloponnese) and hoped to catch the </a:t>
            </a:r>
            <a:r>
              <a:rPr lang="en-GB" sz="1400" dirty="0" err="1"/>
              <a:t>Mytileneans</a:t>
            </a:r>
            <a:r>
              <a:rPr lang="en-GB" sz="1400" dirty="0"/>
              <a:t> celebrating a festival outside their city. 3.3</a:t>
            </a:r>
          </a:p>
        </p:txBody>
      </p:sp>
      <p:sp>
        <p:nvSpPr>
          <p:cNvPr id="20" name="Title 1">
            <a:extLst>
              <a:ext uri="{FF2B5EF4-FFF2-40B4-BE49-F238E27FC236}">
                <a16:creationId xmlns:a16="http://schemas.microsoft.com/office/drawing/2014/main" id="{0F7F71D2-14AD-497E-AB1A-8E4FD3D79916}"/>
              </a:ext>
            </a:extLst>
          </p:cNvPr>
          <p:cNvSpPr txBox="1">
            <a:spLocks/>
          </p:cNvSpPr>
          <p:nvPr/>
        </p:nvSpPr>
        <p:spPr>
          <a:xfrm>
            <a:off x="14510" y="0"/>
            <a:ext cx="12192000" cy="898358"/>
          </a:xfrm>
          <a:prstGeom prst="rect">
            <a:avLst/>
          </a:prstGeom>
          <a:solidFill>
            <a:schemeClr val="accent1">
              <a:lumMod val="5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solidFill>
                  <a:srgbClr val="FFC000"/>
                </a:solidFill>
                <a:latin typeface="Tempus Sans ITC" panose="04020404030D07020202" pitchFamily="82" charset="0"/>
              </a:rPr>
              <a:t>428BC</a:t>
            </a:r>
          </a:p>
        </p:txBody>
      </p:sp>
      <p:sp>
        <p:nvSpPr>
          <p:cNvPr id="21" name="Oval 20">
            <a:hlinkClick r:id="rId5" action="ppaction://hlinksldjump"/>
            <a:extLst>
              <a:ext uri="{FF2B5EF4-FFF2-40B4-BE49-F238E27FC236}">
                <a16:creationId xmlns:a16="http://schemas.microsoft.com/office/drawing/2014/main" id="{7F4B0824-3038-45B8-9598-0E0895994814}"/>
              </a:ext>
            </a:extLst>
          </p:cNvPr>
          <p:cNvSpPr/>
          <p:nvPr/>
        </p:nvSpPr>
        <p:spPr>
          <a:xfrm>
            <a:off x="11785600" y="132080"/>
            <a:ext cx="284480" cy="2980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173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wipe(down)">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4.44444E-6 L -0.38281 0.41528 " pathEditMode="relative" rAng="0" ptsTypes="AA">
                                      <p:cBhvr>
                                        <p:cTn id="53" dur="2000" fill="hold"/>
                                        <p:tgtEl>
                                          <p:spTgt spid="3078"/>
                                        </p:tgtEl>
                                        <p:attrNameLst>
                                          <p:attrName>ppt_x</p:attrName>
                                          <p:attrName>ppt_y</p:attrName>
                                        </p:attrNameLst>
                                      </p:cBhvr>
                                      <p:rCtr x="-19141" y="2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7" grpId="0" animBg="1"/>
      <p:bldP spid="18"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2211-1B87-4ABC-8598-AEE8E9F099CE}"/>
              </a:ext>
            </a:extLst>
          </p:cNvPr>
          <p:cNvSpPr txBox="1">
            <a:spLocks/>
          </p:cNvSpPr>
          <p:nvPr/>
        </p:nvSpPr>
        <p:spPr>
          <a:xfrm>
            <a:off x="0" y="1"/>
            <a:ext cx="12192000" cy="898358"/>
          </a:xfrm>
          <a:prstGeom prst="rect">
            <a:avLst/>
          </a:prstGeom>
          <a:solidFill>
            <a:schemeClr val="accent1">
              <a:lumMod val="5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solidFill>
                  <a:srgbClr val="FFC000"/>
                </a:solidFill>
                <a:latin typeface="Tempus Sans ITC" panose="04020404030D07020202" pitchFamily="82" charset="0"/>
              </a:rPr>
              <a:t>OLYMPIC GAMES 428BC</a:t>
            </a:r>
          </a:p>
        </p:txBody>
      </p:sp>
      <p:pic>
        <p:nvPicPr>
          <p:cNvPr id="7170" name="Picture 2" descr="The Olympic Games in Ancient Greece – Brewminate">
            <a:extLst>
              <a:ext uri="{FF2B5EF4-FFF2-40B4-BE49-F238E27FC236}">
                <a16:creationId xmlns:a16="http://schemas.microsoft.com/office/drawing/2014/main" id="{9F346E00-8EC7-4EEF-8B16-1CE5DB2E07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6" t="22228" r="9579" b="8522"/>
          <a:stretch/>
        </p:blipFill>
        <p:spPr bwMode="auto">
          <a:xfrm>
            <a:off x="32090" y="3847162"/>
            <a:ext cx="4074695" cy="2797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502F06-0976-4C5C-8926-60ABE482D207}"/>
              </a:ext>
            </a:extLst>
          </p:cNvPr>
          <p:cNvSpPr txBox="1"/>
          <p:nvPr/>
        </p:nvSpPr>
        <p:spPr>
          <a:xfrm>
            <a:off x="5502441" y="898359"/>
            <a:ext cx="5037221" cy="954107"/>
          </a:xfrm>
          <a:prstGeom prst="rect">
            <a:avLst/>
          </a:prstGeom>
          <a:noFill/>
        </p:spPr>
        <p:txBody>
          <a:bodyPr wrap="square" rtlCol="0">
            <a:spAutoFit/>
          </a:bodyPr>
          <a:lstStyle/>
          <a:p>
            <a:r>
              <a:rPr lang="en-GB" sz="1400" dirty="0"/>
              <a:t>The ambassadors from Mytilene who had come in the first ship had been told by the Spartans to come to Olympia, so that the other allies also could hear and discuss what they had to say. After the festival was over, a meeting of the allies was called.</a:t>
            </a:r>
          </a:p>
        </p:txBody>
      </p:sp>
      <p:sp>
        <p:nvSpPr>
          <p:cNvPr id="4" name="TextBox 3">
            <a:extLst>
              <a:ext uri="{FF2B5EF4-FFF2-40B4-BE49-F238E27FC236}">
                <a16:creationId xmlns:a16="http://schemas.microsoft.com/office/drawing/2014/main" id="{F6E0F7B8-8DF7-49B2-BDB0-A2EB002EA9DA}"/>
              </a:ext>
            </a:extLst>
          </p:cNvPr>
          <p:cNvSpPr txBox="1"/>
          <p:nvPr/>
        </p:nvSpPr>
        <p:spPr>
          <a:xfrm>
            <a:off x="0" y="3013501"/>
            <a:ext cx="3272589" cy="830997"/>
          </a:xfrm>
          <a:prstGeom prst="rect">
            <a:avLst/>
          </a:prstGeom>
          <a:solidFill>
            <a:srgbClr val="E7E0B8"/>
          </a:solidFill>
        </p:spPr>
        <p:txBody>
          <a:bodyPr wrap="square" rtlCol="0">
            <a:spAutoFit/>
          </a:bodyPr>
          <a:lstStyle/>
          <a:p>
            <a:pPr algn="ctr"/>
            <a:r>
              <a:rPr lang="en-GB" sz="1600" dirty="0"/>
              <a:t>Thucydides reports a long speech delivered by the </a:t>
            </a:r>
            <a:r>
              <a:rPr lang="en-GB" sz="1600" dirty="0" err="1"/>
              <a:t>Mytileneans</a:t>
            </a:r>
            <a:r>
              <a:rPr lang="en-GB" sz="1600" dirty="0"/>
              <a:t> to the Peloponnesian League. 3.9-14</a:t>
            </a:r>
          </a:p>
        </p:txBody>
      </p:sp>
      <p:pic>
        <p:nvPicPr>
          <p:cNvPr id="7172" name="Picture 4" descr="Demosthenes, Ancient Greek Orator Poster Print by Science Source ...">
            <a:extLst>
              <a:ext uri="{FF2B5EF4-FFF2-40B4-BE49-F238E27FC236}">
                <a16:creationId xmlns:a16="http://schemas.microsoft.com/office/drawing/2014/main" id="{112EF3BD-0E60-44B2-949E-123B0F737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786" y="3013501"/>
            <a:ext cx="1392655" cy="198527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B77F84DA-A903-4F6B-9819-EBCE967ABBC0}"/>
              </a:ext>
            </a:extLst>
          </p:cNvPr>
          <p:cNvSpPr/>
          <p:nvPr/>
        </p:nvSpPr>
        <p:spPr>
          <a:xfrm>
            <a:off x="5662862" y="2498031"/>
            <a:ext cx="6400798" cy="3461610"/>
          </a:xfrm>
          <a:prstGeom prst="wedgeEllipseCallout">
            <a:avLst>
              <a:gd name="adj1" fmla="val -55628"/>
              <a:gd name="adj2" fmla="val -16305"/>
            </a:avLst>
          </a:prstGeom>
          <a:solidFill>
            <a:srgbClr val="EBE4C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 name="TextBox 5">
            <a:extLst>
              <a:ext uri="{FF2B5EF4-FFF2-40B4-BE49-F238E27FC236}">
                <a16:creationId xmlns:a16="http://schemas.microsoft.com/office/drawing/2014/main" id="{FCE52BA3-1D47-4137-88D3-F03C750A676A}"/>
              </a:ext>
            </a:extLst>
          </p:cNvPr>
          <p:cNvSpPr txBox="1"/>
          <p:nvPr/>
        </p:nvSpPr>
        <p:spPr>
          <a:xfrm>
            <a:off x="0" y="5839912"/>
            <a:ext cx="12241132" cy="523220"/>
          </a:xfrm>
          <a:prstGeom prst="rect">
            <a:avLst/>
          </a:prstGeom>
          <a:solidFill>
            <a:schemeClr val="accent6">
              <a:lumMod val="20000"/>
              <a:lumOff val="80000"/>
            </a:schemeClr>
          </a:solidFill>
        </p:spPr>
        <p:txBody>
          <a:bodyPr wrap="square" rtlCol="0">
            <a:spAutoFit/>
          </a:bodyPr>
          <a:lstStyle/>
          <a:p>
            <a:pPr algn="ctr"/>
            <a:r>
              <a:rPr lang="en-GB" sz="1400" dirty="0"/>
              <a:t>As a result of this appeal, calculating that the Athenians were overstretched (*with 30 ships going around the Peloponnese and 40 with </a:t>
            </a:r>
            <a:r>
              <a:rPr lang="en-GB" sz="1400" dirty="0" err="1"/>
              <a:t>Cleippides</a:t>
            </a:r>
            <a:r>
              <a:rPr lang="en-GB" sz="1400" dirty="0"/>
              <a:t> at Mytilene), the Spartans agreed to invade Attica the following spring and to bring ships across the isthmus for simultaneous attacks by </a:t>
            </a:r>
            <a:r>
              <a:rPr lang="en-GB" sz="1400" dirty="0" err="1"/>
              <a:t>sea.‘</a:t>
            </a:r>
            <a:r>
              <a:rPr lang="en-GB" sz="1400" i="1" dirty="0" err="1"/>
              <a:t>In</a:t>
            </a:r>
            <a:r>
              <a:rPr lang="en-GB" sz="1400" i="1" dirty="0"/>
              <a:t> all this they showed great energy.’</a:t>
            </a:r>
            <a:endParaRPr lang="en-GB" sz="1400" dirty="0"/>
          </a:p>
        </p:txBody>
      </p:sp>
      <p:sp>
        <p:nvSpPr>
          <p:cNvPr id="7" name="Rectangle 6">
            <a:extLst>
              <a:ext uri="{FF2B5EF4-FFF2-40B4-BE49-F238E27FC236}">
                <a16:creationId xmlns:a16="http://schemas.microsoft.com/office/drawing/2014/main" id="{C2F3F7FC-08EB-4292-921C-C7753B04778A}"/>
              </a:ext>
            </a:extLst>
          </p:cNvPr>
          <p:cNvSpPr/>
          <p:nvPr/>
        </p:nvSpPr>
        <p:spPr>
          <a:xfrm>
            <a:off x="6448924" y="2798577"/>
            <a:ext cx="4877807" cy="738664"/>
          </a:xfrm>
          <a:prstGeom prst="rect">
            <a:avLst/>
          </a:prstGeom>
        </p:spPr>
        <p:txBody>
          <a:bodyPr wrap="square">
            <a:spAutoFit/>
          </a:bodyPr>
          <a:lstStyle/>
          <a:p>
            <a:pPr algn="ctr"/>
            <a:r>
              <a:rPr lang="en-GB" sz="1400" i="1" dirty="0"/>
              <a:t>The alliance between us and Athens dates from the </a:t>
            </a:r>
          </a:p>
          <a:p>
            <a:pPr algn="ctr"/>
            <a:r>
              <a:rPr lang="en-GB" sz="1400" i="1" dirty="0"/>
              <a:t>end of the Persian war, when you withdrew from the leadership and the Athenians stayed to finish what was left to do.</a:t>
            </a:r>
          </a:p>
        </p:txBody>
      </p:sp>
      <p:sp>
        <p:nvSpPr>
          <p:cNvPr id="8" name="Rectangle 7">
            <a:extLst>
              <a:ext uri="{FF2B5EF4-FFF2-40B4-BE49-F238E27FC236}">
                <a16:creationId xmlns:a16="http://schemas.microsoft.com/office/drawing/2014/main" id="{EB661D52-C31A-46A5-89E0-1BA122E95E52}"/>
              </a:ext>
            </a:extLst>
          </p:cNvPr>
          <p:cNvSpPr/>
          <p:nvPr/>
        </p:nvSpPr>
        <p:spPr>
          <a:xfrm>
            <a:off x="7226969" y="5369792"/>
            <a:ext cx="3176338" cy="523220"/>
          </a:xfrm>
          <a:prstGeom prst="rect">
            <a:avLst/>
          </a:prstGeom>
        </p:spPr>
        <p:txBody>
          <a:bodyPr wrap="square">
            <a:spAutoFit/>
          </a:bodyPr>
          <a:lstStyle/>
          <a:p>
            <a:pPr algn="ctr"/>
            <a:r>
              <a:rPr lang="en-GB" sz="1400" i="1" dirty="0"/>
              <a:t>Be the men that the Hellenes think you and that our fear requires you to be.</a:t>
            </a:r>
          </a:p>
        </p:txBody>
      </p:sp>
      <p:sp>
        <p:nvSpPr>
          <p:cNvPr id="9" name="Rectangle 8">
            <a:extLst>
              <a:ext uri="{FF2B5EF4-FFF2-40B4-BE49-F238E27FC236}">
                <a16:creationId xmlns:a16="http://schemas.microsoft.com/office/drawing/2014/main" id="{912D0115-F3A6-4B27-99A3-52BBE32C5382}"/>
              </a:ext>
            </a:extLst>
          </p:cNvPr>
          <p:cNvSpPr/>
          <p:nvPr/>
        </p:nvSpPr>
        <p:spPr>
          <a:xfrm>
            <a:off x="5767138" y="5184516"/>
            <a:ext cx="6096000" cy="307777"/>
          </a:xfrm>
          <a:prstGeom prst="rect">
            <a:avLst/>
          </a:prstGeom>
        </p:spPr>
        <p:txBody>
          <a:bodyPr>
            <a:spAutoFit/>
          </a:bodyPr>
          <a:lstStyle/>
          <a:p>
            <a:pPr algn="ctr"/>
            <a:r>
              <a:rPr lang="en-GB" sz="1400" i="1" dirty="0"/>
              <a:t>Come to the help of Mytilene. Be our allies and do not desert us. </a:t>
            </a:r>
          </a:p>
        </p:txBody>
      </p:sp>
      <p:sp>
        <p:nvSpPr>
          <p:cNvPr id="10" name="Rectangle 9">
            <a:extLst>
              <a:ext uri="{FF2B5EF4-FFF2-40B4-BE49-F238E27FC236}">
                <a16:creationId xmlns:a16="http://schemas.microsoft.com/office/drawing/2014/main" id="{29A72378-08C6-40AC-94F1-C2057370041F}"/>
              </a:ext>
            </a:extLst>
          </p:cNvPr>
          <p:cNvSpPr/>
          <p:nvPr/>
        </p:nvSpPr>
        <p:spPr>
          <a:xfrm>
            <a:off x="5831303" y="3459064"/>
            <a:ext cx="6096000" cy="523220"/>
          </a:xfrm>
          <a:prstGeom prst="rect">
            <a:avLst/>
          </a:prstGeom>
        </p:spPr>
        <p:txBody>
          <a:bodyPr>
            <a:spAutoFit/>
          </a:bodyPr>
          <a:lstStyle/>
          <a:p>
            <a:pPr algn="ctr"/>
            <a:r>
              <a:rPr lang="en-GB" sz="1400" i="1" dirty="0"/>
              <a:t>When we saw that they were becoming more and more interested in enslaving their own allies, then we became frightened.</a:t>
            </a:r>
          </a:p>
        </p:txBody>
      </p:sp>
      <p:sp>
        <p:nvSpPr>
          <p:cNvPr id="11" name="Rectangle 10">
            <a:extLst>
              <a:ext uri="{FF2B5EF4-FFF2-40B4-BE49-F238E27FC236}">
                <a16:creationId xmlns:a16="http://schemas.microsoft.com/office/drawing/2014/main" id="{742F58E5-7031-4366-BB3E-E80614C8E2B8}"/>
              </a:ext>
            </a:extLst>
          </p:cNvPr>
          <p:cNvSpPr/>
          <p:nvPr/>
        </p:nvSpPr>
        <p:spPr>
          <a:xfrm>
            <a:off x="5694946" y="3885608"/>
            <a:ext cx="6368714" cy="738664"/>
          </a:xfrm>
          <a:prstGeom prst="rect">
            <a:avLst/>
          </a:prstGeom>
        </p:spPr>
        <p:txBody>
          <a:bodyPr wrap="square">
            <a:spAutoFit/>
          </a:bodyPr>
          <a:lstStyle/>
          <a:p>
            <a:pPr algn="ctr"/>
            <a:r>
              <a:rPr lang="en-GB" sz="1400" i="1" dirty="0"/>
              <a:t>We shall take the initiative in breaking away from them, instead of waiting to be destroyed by them later. Never has there been such an opportunity. The Athenians are in a state of exhaustion owing to the plague and the expenses they have incurred.</a:t>
            </a:r>
          </a:p>
        </p:txBody>
      </p:sp>
      <p:sp>
        <p:nvSpPr>
          <p:cNvPr id="12" name="Rectangle 11">
            <a:extLst>
              <a:ext uri="{FF2B5EF4-FFF2-40B4-BE49-F238E27FC236}">
                <a16:creationId xmlns:a16="http://schemas.microsoft.com/office/drawing/2014/main" id="{21C32ABC-C6BD-4147-8E21-4D3833C7A1F4}"/>
              </a:ext>
            </a:extLst>
          </p:cNvPr>
          <p:cNvSpPr/>
          <p:nvPr/>
        </p:nvSpPr>
        <p:spPr>
          <a:xfrm>
            <a:off x="5839827" y="4541766"/>
            <a:ext cx="6096000" cy="738664"/>
          </a:xfrm>
          <a:prstGeom prst="rect">
            <a:avLst/>
          </a:prstGeom>
        </p:spPr>
        <p:txBody>
          <a:bodyPr>
            <a:spAutoFit/>
          </a:bodyPr>
          <a:lstStyle/>
          <a:p>
            <a:pPr algn="ctr"/>
            <a:r>
              <a:rPr lang="en-GB" sz="1400" i="1" dirty="0"/>
              <a:t>If you invade for the second time this summer with naval and military forces at the same time, they will either be unable to resist your fleet, or will have to withdraw their own from your shores and ours.*</a:t>
            </a:r>
          </a:p>
        </p:txBody>
      </p:sp>
      <p:sp>
        <p:nvSpPr>
          <p:cNvPr id="13" name="Rectangle 12">
            <a:extLst>
              <a:ext uri="{FF2B5EF4-FFF2-40B4-BE49-F238E27FC236}">
                <a16:creationId xmlns:a16="http://schemas.microsoft.com/office/drawing/2014/main" id="{083592F9-4066-461A-BF8B-5AC58C9C5302}"/>
              </a:ext>
            </a:extLst>
          </p:cNvPr>
          <p:cNvSpPr/>
          <p:nvPr/>
        </p:nvSpPr>
        <p:spPr>
          <a:xfrm>
            <a:off x="-85725" y="6343596"/>
            <a:ext cx="12401549" cy="523220"/>
          </a:xfrm>
          <a:prstGeom prst="rect">
            <a:avLst/>
          </a:prstGeom>
          <a:solidFill>
            <a:srgbClr val="FDE3FC"/>
          </a:solidFill>
        </p:spPr>
        <p:txBody>
          <a:bodyPr wrap="square">
            <a:spAutoFit/>
          </a:bodyPr>
          <a:lstStyle/>
          <a:p>
            <a:pPr algn="ctr"/>
            <a:r>
              <a:rPr lang="en-GB" sz="1400" i="1" dirty="0"/>
              <a:t>The Athenians were aware that these preparations were being made on the theory that they themselves were weak, and wished to make it clear that the theory was a mistaken one. They manned 100 ships with their own citizens </a:t>
            </a:r>
            <a:r>
              <a:rPr lang="en-GB" sz="1000" dirty="0"/>
              <a:t>(knights and </a:t>
            </a:r>
            <a:r>
              <a:rPr lang="en-GB" sz="1000" dirty="0" err="1"/>
              <a:t>pentacosiomedimnoi</a:t>
            </a:r>
            <a:r>
              <a:rPr lang="en-GB" sz="1000" dirty="0"/>
              <a:t> excluded) </a:t>
            </a:r>
            <a:r>
              <a:rPr lang="en-GB" sz="1400" i="1" dirty="0"/>
              <a:t>and sailed to the Isthmus, where they made a demonstration of their power.</a:t>
            </a:r>
          </a:p>
        </p:txBody>
      </p:sp>
      <p:sp>
        <p:nvSpPr>
          <p:cNvPr id="16" name="Oval 15">
            <a:hlinkClick r:id="rId5" action="ppaction://hlinksldjump"/>
            <a:extLst>
              <a:ext uri="{FF2B5EF4-FFF2-40B4-BE49-F238E27FC236}">
                <a16:creationId xmlns:a16="http://schemas.microsoft.com/office/drawing/2014/main" id="{A43C4915-D91C-4390-9C31-FDC135B3676F}"/>
              </a:ext>
            </a:extLst>
          </p:cNvPr>
          <p:cNvSpPr/>
          <p:nvPr/>
        </p:nvSpPr>
        <p:spPr>
          <a:xfrm>
            <a:off x="11785600" y="132080"/>
            <a:ext cx="284480" cy="2980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97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1000"/>
                                        <p:tgtEl>
                                          <p:spTgt spid="7172"/>
                                        </p:tgtEl>
                                      </p:cBhvr>
                                    </p:animEffect>
                                    <p:anim calcmode="lin" valueType="num">
                                      <p:cBhvr>
                                        <p:cTn id="22" dur="1000" fill="hold"/>
                                        <p:tgtEl>
                                          <p:spTgt spid="7172"/>
                                        </p:tgtEl>
                                        <p:attrNameLst>
                                          <p:attrName>ppt_x</p:attrName>
                                        </p:attrNameLst>
                                      </p:cBhvr>
                                      <p:tavLst>
                                        <p:tav tm="0">
                                          <p:val>
                                            <p:strVal val="#ppt_x"/>
                                          </p:val>
                                        </p:tav>
                                        <p:tav tm="100000">
                                          <p:val>
                                            <p:strVal val="#ppt_x"/>
                                          </p:val>
                                        </p:tav>
                                      </p:tavLst>
                                    </p:anim>
                                    <p:anim calcmode="lin" valueType="num">
                                      <p:cBhvr>
                                        <p:cTn id="23" dur="1000" fill="hold"/>
                                        <p:tgtEl>
                                          <p:spTgt spid="717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1000"/>
                                        <p:tgtEl>
                                          <p:spTgt spid="12">
                                            <p:txEl>
                                              <p:pRg st="0" end="0"/>
                                            </p:txEl>
                                          </p:spTgt>
                                        </p:tgtEl>
                                      </p:cBhvr>
                                    </p:animEffect>
                                    <p:anim calcmode="lin" valueType="num">
                                      <p:cBhvr>
                                        <p:cTn id="5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down)">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1000"/>
                                        <p:tgtEl>
                                          <p:spTgt spid="13"/>
                                        </p:tgtEl>
                                      </p:cBhvr>
                                    </p:animEffect>
                                    <p:anim calcmode="lin" valueType="num">
                                      <p:cBhvr>
                                        <p:cTn id="80" dur="1000" fill="hold"/>
                                        <p:tgtEl>
                                          <p:spTgt spid="13"/>
                                        </p:tgtEl>
                                        <p:attrNameLst>
                                          <p:attrName>ppt_x</p:attrName>
                                        </p:attrNameLst>
                                      </p:cBhvr>
                                      <p:tavLst>
                                        <p:tav tm="0">
                                          <p:val>
                                            <p:strVal val="#ppt_x"/>
                                          </p:val>
                                        </p:tav>
                                        <p:tav tm="100000">
                                          <p:val>
                                            <p:strVal val="#ppt_x"/>
                                          </p:val>
                                        </p:tav>
                                      </p:tavLst>
                                    </p:anim>
                                    <p:anim calcmode="lin" valueType="num">
                                      <p:cBhvr>
                                        <p:cTn id="8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p:bldP spid="8" grpId="0"/>
      <p:bldP spid="9" grpId="0"/>
      <p:bldP spid="10" grpId="0"/>
      <p:bldP spid="11"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A99B-8CC6-4EC6-800C-920223590FE5}"/>
              </a:ext>
            </a:extLst>
          </p:cNvPr>
          <p:cNvSpPr>
            <a:spLocks noGrp="1"/>
          </p:cNvSpPr>
          <p:nvPr>
            <p:ph type="title"/>
          </p:nvPr>
        </p:nvSpPr>
        <p:spPr>
          <a:xfrm>
            <a:off x="0" y="0"/>
            <a:ext cx="12192000" cy="1325563"/>
          </a:xfrm>
          <a:solidFill>
            <a:schemeClr val="accent1">
              <a:lumMod val="50000"/>
            </a:schemeClr>
          </a:solidFill>
        </p:spPr>
        <p:txBody>
          <a:bodyPr>
            <a:noAutofit/>
          </a:bodyPr>
          <a:lstStyle/>
          <a:p>
            <a:pPr algn="ctr"/>
            <a:r>
              <a:rPr lang="en-GB" sz="9600" dirty="0">
                <a:solidFill>
                  <a:srgbClr val="FFC000"/>
                </a:solidFill>
                <a:latin typeface="Tempus Sans ITC" panose="04020404030D07020202" pitchFamily="82" charset="0"/>
              </a:rPr>
              <a:t>427BC</a:t>
            </a:r>
          </a:p>
        </p:txBody>
      </p:sp>
      <p:sp>
        <p:nvSpPr>
          <p:cNvPr id="9" name="Rectangle 8">
            <a:extLst>
              <a:ext uri="{FF2B5EF4-FFF2-40B4-BE49-F238E27FC236}">
                <a16:creationId xmlns:a16="http://schemas.microsoft.com/office/drawing/2014/main" id="{447C9601-777E-4FE0-9173-81533E94416C}"/>
              </a:ext>
            </a:extLst>
          </p:cNvPr>
          <p:cNvSpPr/>
          <p:nvPr/>
        </p:nvSpPr>
        <p:spPr>
          <a:xfrm>
            <a:off x="0" y="1700173"/>
            <a:ext cx="12165495" cy="954107"/>
          </a:xfrm>
          <a:prstGeom prst="rect">
            <a:avLst/>
          </a:prstGeom>
        </p:spPr>
        <p:txBody>
          <a:bodyPr wrap="square">
            <a:spAutoFit/>
          </a:bodyPr>
          <a:lstStyle/>
          <a:p>
            <a:pPr marL="457200" indent="-457200">
              <a:buFont typeface="Arial" panose="020B0604020202020204" pitchFamily="34" charset="0"/>
              <a:buChar char="•"/>
            </a:pPr>
            <a:r>
              <a:rPr lang="en-GB" sz="2800" b="1" dirty="0"/>
              <a:t>4</a:t>
            </a:r>
            <a:r>
              <a:rPr lang="en-GB" sz="2800" b="1" baseline="30000" dirty="0"/>
              <a:t>th</a:t>
            </a:r>
            <a:r>
              <a:rPr lang="en-GB" sz="2800" b="1" dirty="0"/>
              <a:t> Invasion of Attica by the Peloponnesians under Cleomenes  </a:t>
            </a:r>
            <a:r>
              <a:rPr lang="en-GB" dirty="0"/>
              <a:t>Thucydides 3.26 </a:t>
            </a:r>
            <a:r>
              <a:rPr lang="en-GB" sz="1400" i="1" dirty="0"/>
              <a:t>They invaded Attica so that the Athenians would have </a:t>
            </a:r>
            <a:r>
              <a:rPr lang="en-GB" sz="1400" b="1" i="1" dirty="0"/>
              <a:t>trouble on two fronts </a:t>
            </a:r>
            <a:r>
              <a:rPr lang="en-GB" sz="1400" i="1" dirty="0"/>
              <a:t>at once and would find it more difficult to take action against the fleet going to Mytilene. </a:t>
            </a:r>
            <a:endParaRPr lang="en-GB" sz="1400" dirty="0"/>
          </a:p>
        </p:txBody>
      </p:sp>
      <p:sp>
        <p:nvSpPr>
          <p:cNvPr id="10" name="Rectangle 9">
            <a:extLst>
              <a:ext uri="{FF2B5EF4-FFF2-40B4-BE49-F238E27FC236}">
                <a16:creationId xmlns:a16="http://schemas.microsoft.com/office/drawing/2014/main" id="{6921DAC4-C44D-420D-836D-F9E483C7C8B0}"/>
              </a:ext>
            </a:extLst>
          </p:cNvPr>
          <p:cNvSpPr/>
          <p:nvPr/>
        </p:nvSpPr>
        <p:spPr>
          <a:xfrm>
            <a:off x="3591785" y="1303573"/>
            <a:ext cx="5196615" cy="369332"/>
          </a:xfrm>
          <a:prstGeom prst="rect">
            <a:avLst/>
          </a:prstGeom>
          <a:solidFill>
            <a:schemeClr val="accent6">
              <a:lumMod val="20000"/>
              <a:lumOff val="80000"/>
            </a:schemeClr>
          </a:solidFill>
          <a:ln>
            <a:solidFill>
              <a:schemeClr val="tx1"/>
            </a:solidFill>
          </a:ln>
        </p:spPr>
        <p:txBody>
          <a:bodyPr wrap="none">
            <a:spAutoFit/>
          </a:bodyPr>
          <a:lstStyle/>
          <a:p>
            <a:r>
              <a:rPr lang="en-GB" b="1" i="1" dirty="0"/>
              <a:t>this was the worst invasion of all, except the second.</a:t>
            </a:r>
            <a:endParaRPr lang="en-GB" dirty="0"/>
          </a:p>
        </p:txBody>
      </p:sp>
      <p:sp>
        <p:nvSpPr>
          <p:cNvPr id="11" name="TextBox 10">
            <a:extLst>
              <a:ext uri="{FF2B5EF4-FFF2-40B4-BE49-F238E27FC236}">
                <a16:creationId xmlns:a16="http://schemas.microsoft.com/office/drawing/2014/main" id="{74C3DCFF-7347-4560-AEF7-AE3D7806DF52}"/>
              </a:ext>
            </a:extLst>
          </p:cNvPr>
          <p:cNvSpPr txBox="1"/>
          <p:nvPr/>
        </p:nvSpPr>
        <p:spPr>
          <a:xfrm>
            <a:off x="182880" y="3947935"/>
            <a:ext cx="3798036" cy="523220"/>
          </a:xfrm>
          <a:prstGeom prst="rect">
            <a:avLst/>
          </a:prstGeom>
          <a:noFill/>
        </p:spPr>
        <p:txBody>
          <a:bodyPr wrap="square" rtlCol="0">
            <a:spAutoFit/>
          </a:bodyPr>
          <a:lstStyle/>
          <a:p>
            <a:pPr marL="285750" indent="-285750">
              <a:buFont typeface="Arial" panose="020B0604020202020204" pitchFamily="34" charset="0"/>
              <a:buChar char="•"/>
            </a:pPr>
            <a:r>
              <a:rPr lang="en-GB" sz="2800" b="1" dirty="0"/>
              <a:t>The Siege of Mytilene</a:t>
            </a:r>
          </a:p>
        </p:txBody>
      </p:sp>
      <p:sp>
        <p:nvSpPr>
          <p:cNvPr id="12" name="Oval 11">
            <a:hlinkClick r:id="rId2" action="ppaction://hlinksldjump"/>
            <a:extLst>
              <a:ext uri="{FF2B5EF4-FFF2-40B4-BE49-F238E27FC236}">
                <a16:creationId xmlns:a16="http://schemas.microsoft.com/office/drawing/2014/main" id="{28A56CE2-112C-4089-B473-EE09E9853397}"/>
              </a:ext>
            </a:extLst>
          </p:cNvPr>
          <p:cNvSpPr/>
          <p:nvPr/>
        </p:nvSpPr>
        <p:spPr>
          <a:xfrm>
            <a:off x="11785600" y="132080"/>
            <a:ext cx="284480" cy="2980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3DE6296-5727-4C2D-B41B-D0FF08677F25}"/>
              </a:ext>
            </a:extLst>
          </p:cNvPr>
          <p:cNvSpPr txBox="1"/>
          <p:nvPr/>
        </p:nvSpPr>
        <p:spPr>
          <a:xfrm>
            <a:off x="246492" y="2714868"/>
            <a:ext cx="11887200" cy="523220"/>
          </a:xfrm>
          <a:prstGeom prst="rect">
            <a:avLst/>
          </a:prstGeom>
          <a:noFill/>
        </p:spPr>
        <p:txBody>
          <a:bodyPr wrap="square" rtlCol="0">
            <a:spAutoFit/>
          </a:bodyPr>
          <a:lstStyle/>
          <a:p>
            <a:pPr marL="285750" indent="-285750">
              <a:buFont typeface="Arial" panose="020B0604020202020204" pitchFamily="34" charset="0"/>
              <a:buChar char="•"/>
            </a:pPr>
            <a:r>
              <a:rPr lang="en-GB" sz="2800" b="1" dirty="0"/>
              <a:t>Peloponnesian fleet of 42 ships sent out to Mytilene under </a:t>
            </a:r>
            <a:r>
              <a:rPr lang="en-GB" sz="2800" b="1" dirty="0" err="1"/>
              <a:t>Alcidas</a:t>
            </a:r>
            <a:r>
              <a:rPr lang="en-GB" sz="2800" b="1" dirty="0"/>
              <a:t>. </a:t>
            </a:r>
            <a:r>
              <a:rPr lang="en-GB" sz="1600" dirty="0"/>
              <a:t>Thucydides 3.26 </a:t>
            </a:r>
            <a:endParaRPr lang="en-GB" sz="1600" b="1" dirty="0"/>
          </a:p>
        </p:txBody>
      </p:sp>
      <p:sp>
        <p:nvSpPr>
          <p:cNvPr id="16" name="Rectangle 15">
            <a:extLst>
              <a:ext uri="{FF2B5EF4-FFF2-40B4-BE49-F238E27FC236}">
                <a16:creationId xmlns:a16="http://schemas.microsoft.com/office/drawing/2014/main" id="{0614E8EF-F027-4749-9729-DA711E934AF8}"/>
              </a:ext>
            </a:extLst>
          </p:cNvPr>
          <p:cNvSpPr/>
          <p:nvPr/>
        </p:nvSpPr>
        <p:spPr>
          <a:xfrm>
            <a:off x="5784916" y="3708797"/>
            <a:ext cx="1138838" cy="307777"/>
          </a:xfrm>
          <a:prstGeom prst="rect">
            <a:avLst/>
          </a:prstGeom>
          <a:solidFill>
            <a:schemeClr val="accent5">
              <a:lumMod val="20000"/>
              <a:lumOff val="80000"/>
            </a:schemeClr>
          </a:solidFill>
        </p:spPr>
        <p:txBody>
          <a:bodyPr wrap="none">
            <a:spAutoFit/>
          </a:bodyPr>
          <a:lstStyle/>
          <a:p>
            <a:r>
              <a:rPr lang="en-GB" sz="1400" dirty="0"/>
              <a:t>Meanwhile...</a:t>
            </a:r>
          </a:p>
        </p:txBody>
      </p:sp>
      <p:sp>
        <p:nvSpPr>
          <p:cNvPr id="17" name="Rectangle 16">
            <a:extLst>
              <a:ext uri="{FF2B5EF4-FFF2-40B4-BE49-F238E27FC236}">
                <a16:creationId xmlns:a16="http://schemas.microsoft.com/office/drawing/2014/main" id="{01CCD281-805E-44DD-A40E-3534C27BE8D5}"/>
              </a:ext>
            </a:extLst>
          </p:cNvPr>
          <p:cNvSpPr/>
          <p:nvPr/>
        </p:nvSpPr>
        <p:spPr>
          <a:xfrm>
            <a:off x="414645" y="4470187"/>
            <a:ext cx="7364324" cy="307777"/>
          </a:xfrm>
          <a:prstGeom prst="rect">
            <a:avLst/>
          </a:prstGeom>
          <a:solidFill>
            <a:schemeClr val="accent5">
              <a:lumMod val="20000"/>
              <a:lumOff val="80000"/>
            </a:schemeClr>
          </a:solidFill>
        </p:spPr>
        <p:txBody>
          <a:bodyPr wrap="none">
            <a:spAutoFit/>
          </a:bodyPr>
          <a:lstStyle/>
          <a:p>
            <a:r>
              <a:rPr lang="en-GB" sz="1400" dirty="0"/>
              <a:t>The Athenians presumably expected a long siege (see 3.19), but this turned out not to be the case:</a:t>
            </a:r>
          </a:p>
        </p:txBody>
      </p:sp>
      <p:sp>
        <p:nvSpPr>
          <p:cNvPr id="18" name="Rectangle 17">
            <a:extLst>
              <a:ext uri="{FF2B5EF4-FFF2-40B4-BE49-F238E27FC236}">
                <a16:creationId xmlns:a16="http://schemas.microsoft.com/office/drawing/2014/main" id="{EA698D69-C57E-4420-91FD-A0EB373A188C}"/>
              </a:ext>
            </a:extLst>
          </p:cNvPr>
          <p:cNvSpPr/>
          <p:nvPr/>
        </p:nvSpPr>
        <p:spPr>
          <a:xfrm>
            <a:off x="414645" y="4788495"/>
            <a:ext cx="11472555" cy="523220"/>
          </a:xfrm>
          <a:prstGeom prst="rect">
            <a:avLst/>
          </a:prstGeom>
        </p:spPr>
        <p:txBody>
          <a:bodyPr wrap="square">
            <a:spAutoFit/>
          </a:bodyPr>
          <a:lstStyle/>
          <a:p>
            <a:r>
              <a:rPr lang="en-GB" sz="1400" i="1" dirty="0"/>
              <a:t>Meanwhile the </a:t>
            </a:r>
            <a:r>
              <a:rPr lang="en-GB" sz="1400" i="1" dirty="0" err="1"/>
              <a:t>Mytileneans</a:t>
            </a:r>
            <a:r>
              <a:rPr lang="en-GB" sz="1400" i="1" dirty="0"/>
              <a:t> were forced to come to terms with the Athenians. Their supplies of food had run out, and the ships from the Peloponnese, so far from putting in an appearance, continued to waste time on the way.</a:t>
            </a:r>
            <a:endParaRPr lang="en-GB" sz="1400" dirty="0"/>
          </a:p>
        </p:txBody>
      </p:sp>
      <p:sp>
        <p:nvSpPr>
          <p:cNvPr id="19" name="Rectangle 18">
            <a:extLst>
              <a:ext uri="{FF2B5EF4-FFF2-40B4-BE49-F238E27FC236}">
                <a16:creationId xmlns:a16="http://schemas.microsoft.com/office/drawing/2014/main" id="{78FDFD0A-C595-4E9A-8369-A6209A3261E3}"/>
              </a:ext>
            </a:extLst>
          </p:cNvPr>
          <p:cNvSpPr/>
          <p:nvPr/>
        </p:nvSpPr>
        <p:spPr>
          <a:xfrm>
            <a:off x="1690337" y="3110446"/>
            <a:ext cx="8189159" cy="523220"/>
          </a:xfrm>
          <a:prstGeom prst="rect">
            <a:avLst/>
          </a:prstGeom>
        </p:spPr>
        <p:txBody>
          <a:bodyPr wrap="square">
            <a:spAutoFit/>
          </a:bodyPr>
          <a:lstStyle/>
          <a:p>
            <a:r>
              <a:rPr lang="en-GB" sz="1400" i="1" dirty="0"/>
              <a:t>The enemy prolonged their stay in Attica and overran most of the country, since they were constantly waiting to hear news of what their fleet, which they thought must have arrived  by now, had done in Lesbos.</a:t>
            </a:r>
            <a:endParaRPr lang="en-GB" sz="1400" dirty="0"/>
          </a:p>
        </p:txBody>
      </p:sp>
      <p:sp>
        <p:nvSpPr>
          <p:cNvPr id="20" name="Rectangle 19">
            <a:extLst>
              <a:ext uri="{FF2B5EF4-FFF2-40B4-BE49-F238E27FC236}">
                <a16:creationId xmlns:a16="http://schemas.microsoft.com/office/drawing/2014/main" id="{0063E95B-672C-4F8D-AE44-2A2848093A8B}"/>
              </a:ext>
            </a:extLst>
          </p:cNvPr>
          <p:cNvSpPr/>
          <p:nvPr/>
        </p:nvSpPr>
        <p:spPr>
          <a:xfrm>
            <a:off x="414645" y="5368187"/>
            <a:ext cx="1947906" cy="307777"/>
          </a:xfrm>
          <a:prstGeom prst="rect">
            <a:avLst/>
          </a:prstGeom>
          <a:solidFill>
            <a:schemeClr val="accent5">
              <a:lumMod val="20000"/>
              <a:lumOff val="80000"/>
            </a:schemeClr>
          </a:solidFill>
        </p:spPr>
        <p:txBody>
          <a:bodyPr wrap="none">
            <a:spAutoFit/>
          </a:bodyPr>
          <a:lstStyle/>
          <a:p>
            <a:r>
              <a:rPr lang="en-GB" sz="1400" dirty="0"/>
              <a:t>So what had happened?</a:t>
            </a:r>
          </a:p>
        </p:txBody>
      </p:sp>
      <p:pic>
        <p:nvPicPr>
          <p:cNvPr id="34818" name="Picture 2" descr="Epic Moments in History - Top 10 Spartan One Liners - YouTube">
            <a:extLst>
              <a:ext uri="{FF2B5EF4-FFF2-40B4-BE49-F238E27FC236}">
                <a16:creationId xmlns:a16="http://schemas.microsoft.com/office/drawing/2014/main" id="{13241716-AE6B-4AB8-A95C-7C83793477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92" t="24790" r="24022" b="2"/>
          <a:stretch/>
        </p:blipFill>
        <p:spPr bwMode="auto">
          <a:xfrm>
            <a:off x="444829" y="5732436"/>
            <a:ext cx="1402933" cy="113729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AF3488A-11AA-407D-9923-6A963EEABFE2}"/>
              </a:ext>
            </a:extLst>
          </p:cNvPr>
          <p:cNvSpPr txBox="1"/>
          <p:nvPr/>
        </p:nvSpPr>
        <p:spPr>
          <a:xfrm>
            <a:off x="1847762" y="5688449"/>
            <a:ext cx="2133154" cy="1169551"/>
          </a:xfrm>
          <a:prstGeom prst="rect">
            <a:avLst/>
          </a:prstGeom>
          <a:noFill/>
        </p:spPr>
        <p:txBody>
          <a:bodyPr wrap="square" rtlCol="0">
            <a:spAutoFit/>
          </a:bodyPr>
          <a:lstStyle/>
          <a:p>
            <a:r>
              <a:rPr lang="en-GB" sz="1400" i="1" dirty="0"/>
              <a:t>The Spartan </a:t>
            </a:r>
            <a:r>
              <a:rPr lang="en-GB" sz="1400" i="1" dirty="0" err="1"/>
              <a:t>Salaethus</a:t>
            </a:r>
            <a:r>
              <a:rPr lang="en-GB" sz="1400" i="1" dirty="0"/>
              <a:t> himself had given up hope of the arrival of the ships and issued heavy armour to the people. </a:t>
            </a:r>
            <a:r>
              <a:rPr lang="en-GB" sz="1400" dirty="0"/>
              <a:t>3.28</a:t>
            </a:r>
          </a:p>
        </p:txBody>
      </p:sp>
      <p:pic>
        <p:nvPicPr>
          <p:cNvPr id="34822" name="Picture 6" descr="helot | Definition, History, &amp; Facts | Britannica">
            <a:extLst>
              <a:ext uri="{FF2B5EF4-FFF2-40B4-BE49-F238E27FC236}">
                <a16:creationId xmlns:a16="http://schemas.microsoft.com/office/drawing/2014/main" id="{5D102E66-156E-4EC7-A17C-DFF9226061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32" t="4349" r="11812" b="42219"/>
          <a:stretch/>
        </p:blipFill>
        <p:spPr bwMode="auto">
          <a:xfrm>
            <a:off x="4189228" y="5298638"/>
            <a:ext cx="2668828" cy="1559361"/>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Scenes from Homer's 'The Iliad' in ancient art | Ancient art ...">
            <a:extLst>
              <a:ext uri="{FF2B5EF4-FFF2-40B4-BE49-F238E27FC236}">
                <a16:creationId xmlns:a16="http://schemas.microsoft.com/office/drawing/2014/main" id="{50269D97-2065-44B4-AAF5-B897E059A6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10" t="3411" r="28142" b="11707"/>
          <a:stretch/>
        </p:blipFill>
        <p:spPr bwMode="auto">
          <a:xfrm>
            <a:off x="6858056" y="5222276"/>
            <a:ext cx="927652" cy="16665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BA8C45E-2DF9-48EA-9DD2-5A00440FCB46}"/>
              </a:ext>
            </a:extLst>
          </p:cNvPr>
          <p:cNvSpPr/>
          <p:nvPr/>
        </p:nvSpPr>
        <p:spPr>
          <a:xfrm>
            <a:off x="8070573" y="5719226"/>
            <a:ext cx="4051879" cy="1292662"/>
          </a:xfrm>
          <a:prstGeom prst="rect">
            <a:avLst/>
          </a:prstGeom>
        </p:spPr>
        <p:txBody>
          <a:bodyPr wrap="square">
            <a:spAutoFit/>
          </a:bodyPr>
          <a:lstStyle/>
          <a:p>
            <a:pPr algn="ctr"/>
            <a:r>
              <a:rPr lang="en-GB" baseline="30000" dirty="0">
                <a:ea typeface="Calibri" panose="020F0502020204030204" pitchFamily="34" charset="0"/>
                <a:cs typeface="Times New Roman" panose="02020603050405020304" pitchFamily="18" charset="0"/>
              </a:rPr>
              <a:t>‘</a:t>
            </a:r>
            <a:r>
              <a:rPr lang="en-GB" i="1" baseline="30000" dirty="0">
                <a:ea typeface="Calibri" panose="020F0502020204030204" pitchFamily="34" charset="0"/>
                <a:cs typeface="Times New Roman" panose="02020603050405020304" pitchFamily="18" charset="0"/>
              </a:rPr>
              <a:t>As soon as the people found themselves properly armed, they refused any longer to obey the government. They held meetings among themselves. The government realised that they were quite incapable of preventing this and therefore joined in coming to terms with </a:t>
            </a:r>
            <a:r>
              <a:rPr lang="en-GB" i="1" baseline="30000" dirty="0" err="1">
                <a:ea typeface="Calibri" panose="020F0502020204030204" pitchFamily="34" charset="0"/>
                <a:cs typeface="Times New Roman" panose="02020603050405020304" pitchFamily="18" charset="0"/>
              </a:rPr>
              <a:t>Paches</a:t>
            </a:r>
            <a:r>
              <a:rPr lang="en-GB" i="1" baseline="30000" dirty="0">
                <a:ea typeface="Calibri" panose="020F0502020204030204" pitchFamily="34" charset="0"/>
                <a:cs typeface="Times New Roman" panose="02020603050405020304" pitchFamily="18" charset="0"/>
              </a:rPr>
              <a:t> and the Athenian army</a:t>
            </a:r>
            <a:r>
              <a:rPr lang="en-GB" baseline="30000" dirty="0">
                <a:ea typeface="Calibri" panose="020F0502020204030204" pitchFamily="34" charset="0"/>
                <a:cs typeface="Times New Roman" panose="02020603050405020304" pitchFamily="18" charset="0"/>
              </a:rPr>
              <a:t>.’ </a:t>
            </a:r>
          </a:p>
          <a:p>
            <a:pPr algn="r"/>
            <a:r>
              <a:rPr lang="en-GB" baseline="30000" dirty="0">
                <a:ea typeface="Calibri" panose="020F0502020204030204" pitchFamily="34" charset="0"/>
                <a:cs typeface="Times New Roman" panose="02020603050405020304" pitchFamily="18" charset="0"/>
              </a:rPr>
              <a:t>3.16</a:t>
            </a:r>
            <a:endParaRPr lang="en-GB" dirty="0"/>
          </a:p>
        </p:txBody>
      </p:sp>
      <p:sp>
        <p:nvSpPr>
          <p:cNvPr id="24" name="TextBox 23">
            <a:extLst>
              <a:ext uri="{FF2B5EF4-FFF2-40B4-BE49-F238E27FC236}">
                <a16:creationId xmlns:a16="http://schemas.microsoft.com/office/drawing/2014/main" id="{652EA22D-0285-4E34-8666-2489A04F37A4}"/>
              </a:ext>
            </a:extLst>
          </p:cNvPr>
          <p:cNvSpPr txBox="1"/>
          <p:nvPr/>
        </p:nvSpPr>
        <p:spPr>
          <a:xfrm>
            <a:off x="8070573" y="5102837"/>
            <a:ext cx="3912320" cy="523220"/>
          </a:xfrm>
          <a:prstGeom prst="rect">
            <a:avLst/>
          </a:prstGeom>
          <a:solidFill>
            <a:schemeClr val="accent5">
              <a:lumMod val="20000"/>
              <a:lumOff val="80000"/>
            </a:schemeClr>
          </a:solidFill>
        </p:spPr>
        <p:txBody>
          <a:bodyPr wrap="square" rtlCol="0">
            <a:spAutoFit/>
          </a:bodyPr>
          <a:lstStyle/>
          <a:p>
            <a:r>
              <a:rPr lang="en-GB" sz="1400" dirty="0"/>
              <a:t>Not all the people of Lesbos – or even all the citizens of Mytilene – supported the revolt.</a:t>
            </a:r>
          </a:p>
        </p:txBody>
      </p:sp>
    </p:spTree>
    <p:extLst>
      <p:ext uri="{BB962C8B-B14F-4D97-AF65-F5344CB8AC3E}">
        <p14:creationId xmlns:p14="http://schemas.microsoft.com/office/powerpoint/2010/main" val="208188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4818"/>
                                        </p:tgtEl>
                                        <p:attrNameLst>
                                          <p:attrName>style.visibility</p:attrName>
                                        </p:attrNameLst>
                                      </p:cBhvr>
                                      <p:to>
                                        <p:strVal val="visible"/>
                                      </p:to>
                                    </p:set>
                                    <p:anim calcmode="lin" valueType="num">
                                      <p:cBhvr additive="base">
                                        <p:cTn id="65" dur="500" fill="hold"/>
                                        <p:tgtEl>
                                          <p:spTgt spid="34818"/>
                                        </p:tgtEl>
                                        <p:attrNameLst>
                                          <p:attrName>ppt_x</p:attrName>
                                        </p:attrNameLst>
                                      </p:cBhvr>
                                      <p:tavLst>
                                        <p:tav tm="0">
                                          <p:val>
                                            <p:strVal val="#ppt_x"/>
                                          </p:val>
                                        </p:tav>
                                        <p:tav tm="100000">
                                          <p:val>
                                            <p:strVal val="#ppt_x"/>
                                          </p:val>
                                        </p:tav>
                                      </p:tavLst>
                                    </p:anim>
                                    <p:anim calcmode="lin" valueType="num">
                                      <p:cBhvr additive="base">
                                        <p:cTn id="66"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4822"/>
                                        </p:tgtEl>
                                        <p:attrNameLst>
                                          <p:attrName>style.visibility</p:attrName>
                                        </p:attrNameLst>
                                      </p:cBhvr>
                                      <p:to>
                                        <p:strVal val="visible"/>
                                      </p:to>
                                    </p:set>
                                    <p:animEffect transition="in" filter="fade">
                                      <p:cBhvr>
                                        <p:cTn id="78" dur="500"/>
                                        <p:tgtEl>
                                          <p:spTgt spid="348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4824"/>
                                        </p:tgtEl>
                                        <p:attrNameLst>
                                          <p:attrName>style.visibility</p:attrName>
                                        </p:attrNameLst>
                                      </p:cBhvr>
                                      <p:to>
                                        <p:strVal val="visible"/>
                                      </p:to>
                                    </p:set>
                                    <p:animEffect transition="in" filter="fade">
                                      <p:cBhvr>
                                        <p:cTn id="83" dur="500"/>
                                        <p:tgtEl>
                                          <p:spTgt spid="34824"/>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22">
                                            <p:txEl>
                                              <p:pRg st="0" end="0"/>
                                            </p:txEl>
                                          </p:spTgt>
                                        </p:tgtEl>
                                        <p:attrNameLst>
                                          <p:attrName>style.visibility</p:attrName>
                                        </p:attrNameLst>
                                      </p:cBhvr>
                                      <p:to>
                                        <p:strVal val="visible"/>
                                      </p:to>
                                    </p:set>
                                    <p:animEffect transition="in" filter="fade">
                                      <p:cBhvr>
                                        <p:cTn id="95" dur="1000"/>
                                        <p:tgtEl>
                                          <p:spTgt spid="22">
                                            <p:txEl>
                                              <p:pRg st="0" end="0"/>
                                            </p:txEl>
                                          </p:spTgt>
                                        </p:tgtEl>
                                      </p:cBhvr>
                                    </p:animEffect>
                                    <p:anim calcmode="lin" valueType="num">
                                      <p:cBhvr>
                                        <p:cTn id="96"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7"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22">
                                            <p:txEl>
                                              <p:pRg st="1" end="1"/>
                                            </p:txEl>
                                          </p:spTgt>
                                        </p:tgtEl>
                                        <p:attrNameLst>
                                          <p:attrName>style.visibility</p:attrName>
                                        </p:attrNameLst>
                                      </p:cBhvr>
                                      <p:to>
                                        <p:strVal val="visible"/>
                                      </p:to>
                                    </p:set>
                                    <p:animEffect transition="in" filter="fade">
                                      <p:cBhvr>
                                        <p:cTn id="102" dur="1000"/>
                                        <p:tgtEl>
                                          <p:spTgt spid="22">
                                            <p:txEl>
                                              <p:pRg st="1" end="1"/>
                                            </p:txEl>
                                          </p:spTgt>
                                        </p:tgtEl>
                                      </p:cBhvr>
                                    </p:animEffect>
                                    <p:anim calcmode="lin" valueType="num">
                                      <p:cBhvr>
                                        <p:cTn id="103"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04"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5" grpId="0"/>
      <p:bldP spid="16" grpId="0" animBg="1"/>
      <p:bldP spid="17" grpId="0" animBg="1"/>
      <p:bldP spid="18" grpId="0"/>
      <p:bldP spid="19" grpId="0"/>
      <p:bldP spid="20" grpId="0" animBg="1"/>
      <p:bldP spid="21"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A451BD-6ECA-440C-8C2F-145CB66316C1}"/>
              </a:ext>
            </a:extLst>
          </p:cNvPr>
          <p:cNvSpPr/>
          <p:nvPr/>
        </p:nvSpPr>
        <p:spPr>
          <a:xfrm>
            <a:off x="3749556" y="6163925"/>
            <a:ext cx="4692888" cy="369332"/>
          </a:xfrm>
          <a:prstGeom prst="rect">
            <a:avLst/>
          </a:prstGeom>
        </p:spPr>
        <p:txBody>
          <a:bodyPr wrap="none">
            <a:spAutoFit/>
          </a:bodyPr>
          <a:lstStyle/>
          <a:p>
            <a:r>
              <a:rPr lang="en-GB" dirty="0">
                <a:hlinkClick r:id="rId2"/>
              </a:rPr>
              <a:t>https://www.bbc.co.uk/programmes/m000614s</a:t>
            </a:r>
            <a:endParaRPr lang="en-GB" dirty="0"/>
          </a:p>
        </p:txBody>
      </p:sp>
      <p:pic>
        <p:nvPicPr>
          <p:cNvPr id="3" name="Picture 2">
            <a:extLst>
              <a:ext uri="{FF2B5EF4-FFF2-40B4-BE49-F238E27FC236}">
                <a16:creationId xmlns:a16="http://schemas.microsoft.com/office/drawing/2014/main" id="{2E38BA48-40AB-4816-89EF-A7515E3CC608}"/>
              </a:ext>
            </a:extLst>
          </p:cNvPr>
          <p:cNvPicPr>
            <a:picLocks noChangeAspect="1"/>
          </p:cNvPicPr>
          <p:nvPr/>
        </p:nvPicPr>
        <p:blipFill rotWithShape="1">
          <a:blip r:embed="rId3"/>
          <a:srcRect l="3732" t="14794" r="37428" b="12201"/>
          <a:stretch/>
        </p:blipFill>
        <p:spPr>
          <a:xfrm>
            <a:off x="2397760" y="892552"/>
            <a:ext cx="7557904" cy="5274945"/>
          </a:xfrm>
          <a:prstGeom prst="rect">
            <a:avLst/>
          </a:prstGeom>
        </p:spPr>
      </p:pic>
      <p:sp>
        <p:nvSpPr>
          <p:cNvPr id="5" name="TextBox 4">
            <a:extLst>
              <a:ext uri="{FF2B5EF4-FFF2-40B4-BE49-F238E27FC236}">
                <a16:creationId xmlns:a16="http://schemas.microsoft.com/office/drawing/2014/main" id="{1662127B-F3F9-41AF-9FD6-2F22332D34AE}"/>
              </a:ext>
            </a:extLst>
          </p:cNvPr>
          <p:cNvSpPr txBox="1"/>
          <p:nvPr/>
        </p:nvSpPr>
        <p:spPr>
          <a:xfrm>
            <a:off x="430530" y="369332"/>
            <a:ext cx="4815840" cy="523220"/>
          </a:xfrm>
          <a:prstGeom prst="rect">
            <a:avLst/>
          </a:prstGeom>
          <a:noFill/>
        </p:spPr>
        <p:txBody>
          <a:bodyPr wrap="square">
            <a:spAutoFit/>
          </a:bodyPr>
          <a:lstStyle/>
          <a:p>
            <a:r>
              <a:rPr lang="en-GB" sz="2800" b="1" dirty="0"/>
              <a:t>The </a:t>
            </a:r>
            <a:r>
              <a:rPr lang="en-GB" sz="2800" b="1" dirty="0" err="1"/>
              <a:t>Mytilenean</a:t>
            </a:r>
            <a:r>
              <a:rPr lang="en-GB" sz="2800" b="1" dirty="0"/>
              <a:t> Debate </a:t>
            </a:r>
            <a:r>
              <a:rPr lang="en-GB" sz="2800" dirty="0"/>
              <a:t>427BC</a:t>
            </a:r>
          </a:p>
        </p:txBody>
      </p:sp>
    </p:spTree>
    <p:extLst>
      <p:ext uri="{BB962C8B-B14F-4D97-AF65-F5344CB8AC3E}">
        <p14:creationId xmlns:p14="http://schemas.microsoft.com/office/powerpoint/2010/main" val="169451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BF0955-0ADE-416E-9BAA-2B327FAB6670}"/>
              </a:ext>
            </a:extLst>
          </p:cNvPr>
          <p:cNvPicPr>
            <a:picLocks noChangeAspect="1"/>
          </p:cNvPicPr>
          <p:nvPr/>
        </p:nvPicPr>
        <p:blipFill>
          <a:blip r:embed="rId2"/>
          <a:stretch>
            <a:fillRect/>
          </a:stretch>
        </p:blipFill>
        <p:spPr>
          <a:xfrm>
            <a:off x="48596" y="-71120"/>
            <a:ext cx="7840337" cy="6858000"/>
          </a:xfrm>
          <a:prstGeom prst="rect">
            <a:avLst/>
          </a:prstGeom>
        </p:spPr>
      </p:pic>
      <p:pic>
        <p:nvPicPr>
          <p:cNvPr id="5" name="Picture 4">
            <a:extLst>
              <a:ext uri="{FF2B5EF4-FFF2-40B4-BE49-F238E27FC236}">
                <a16:creationId xmlns:a16="http://schemas.microsoft.com/office/drawing/2014/main" id="{FF42D178-AC1E-4D33-9117-161418AC8BE4}"/>
              </a:ext>
            </a:extLst>
          </p:cNvPr>
          <p:cNvPicPr>
            <a:picLocks noChangeAspect="1"/>
          </p:cNvPicPr>
          <p:nvPr/>
        </p:nvPicPr>
        <p:blipFill>
          <a:blip r:embed="rId3"/>
          <a:stretch>
            <a:fillRect/>
          </a:stretch>
        </p:blipFill>
        <p:spPr>
          <a:xfrm>
            <a:off x="7888933" y="1819275"/>
            <a:ext cx="4282005" cy="3356610"/>
          </a:xfrm>
          <a:prstGeom prst="rect">
            <a:avLst/>
          </a:prstGeom>
        </p:spPr>
      </p:pic>
      <p:pic>
        <p:nvPicPr>
          <p:cNvPr id="2" name="Picture 1">
            <a:extLst>
              <a:ext uri="{FF2B5EF4-FFF2-40B4-BE49-F238E27FC236}">
                <a16:creationId xmlns:a16="http://schemas.microsoft.com/office/drawing/2014/main" id="{33191E4E-43A6-41C6-B1D6-1EBB0CE1444D}"/>
              </a:ext>
            </a:extLst>
          </p:cNvPr>
          <p:cNvPicPr>
            <a:picLocks noChangeAspect="1"/>
          </p:cNvPicPr>
          <p:nvPr/>
        </p:nvPicPr>
        <p:blipFill rotWithShape="1">
          <a:blip r:embed="rId4"/>
          <a:srcRect l="24637" t="29801" r="71208" b="61750"/>
          <a:stretch/>
        </p:blipFill>
        <p:spPr>
          <a:xfrm flipH="1">
            <a:off x="11103666" y="-24381"/>
            <a:ext cx="1065846" cy="1219200"/>
          </a:xfrm>
          <a:prstGeom prst="rect">
            <a:avLst/>
          </a:prstGeom>
        </p:spPr>
      </p:pic>
      <p:sp>
        <p:nvSpPr>
          <p:cNvPr id="7" name="TextBox 6">
            <a:extLst>
              <a:ext uri="{FF2B5EF4-FFF2-40B4-BE49-F238E27FC236}">
                <a16:creationId xmlns:a16="http://schemas.microsoft.com/office/drawing/2014/main" id="{E9F52287-910C-489D-96E2-D33553090E65}"/>
              </a:ext>
            </a:extLst>
          </p:cNvPr>
          <p:cNvSpPr txBox="1"/>
          <p:nvPr/>
        </p:nvSpPr>
        <p:spPr>
          <a:xfrm>
            <a:off x="8934450" y="103554"/>
            <a:ext cx="1981200" cy="1015663"/>
          </a:xfrm>
          <a:prstGeom prst="rect">
            <a:avLst/>
          </a:prstGeom>
          <a:solidFill>
            <a:srgbClr val="FFFF00"/>
          </a:solidFill>
          <a:ln>
            <a:solidFill>
              <a:schemeClr val="accent1"/>
            </a:solidFill>
          </a:ln>
        </p:spPr>
        <p:txBody>
          <a:bodyPr wrap="square">
            <a:spAutoFit/>
          </a:bodyPr>
          <a:lstStyle/>
          <a:p>
            <a:pPr algn="ctr"/>
            <a:r>
              <a:rPr lang="en-GB" sz="1400" dirty="0"/>
              <a:t>‘</a:t>
            </a:r>
            <a:r>
              <a:rPr lang="en-GB" sz="1400" i="1" dirty="0"/>
              <a:t>The Old Oligarch</a:t>
            </a:r>
            <a:r>
              <a:rPr lang="en-GB" dirty="0"/>
              <a:t>’ </a:t>
            </a:r>
            <a:br>
              <a:rPr lang="en-GB" dirty="0"/>
            </a:br>
            <a:r>
              <a:rPr lang="en-GB" b="1" dirty="0"/>
              <a:t>Pseudo-Xenophon</a:t>
            </a:r>
          </a:p>
          <a:p>
            <a:pPr algn="ctr"/>
            <a:r>
              <a:rPr lang="en-GB" sz="1200" dirty="0"/>
              <a:t>Probably an Athenian writing in the 420s BC</a:t>
            </a:r>
          </a:p>
        </p:txBody>
      </p:sp>
    </p:spTree>
    <p:extLst>
      <p:ext uri="{BB962C8B-B14F-4D97-AF65-F5344CB8AC3E}">
        <p14:creationId xmlns:p14="http://schemas.microsoft.com/office/powerpoint/2010/main" val="3040716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754B0-7FD1-4EAD-B4DA-09C3F84734B4}"/>
              </a:ext>
            </a:extLst>
          </p:cNvPr>
          <p:cNvPicPr>
            <a:picLocks noChangeAspect="1"/>
          </p:cNvPicPr>
          <p:nvPr/>
        </p:nvPicPr>
        <p:blipFill rotWithShape="1">
          <a:blip r:embed="rId2"/>
          <a:srcRect b="38963"/>
          <a:stretch/>
        </p:blipFill>
        <p:spPr>
          <a:xfrm>
            <a:off x="0" y="-71120"/>
            <a:ext cx="7519831" cy="4185920"/>
          </a:xfrm>
          <a:prstGeom prst="rect">
            <a:avLst/>
          </a:prstGeom>
          <a:scene3d>
            <a:camera prst="orthographicFront">
              <a:rot lat="0" lon="0" rev="60000"/>
            </a:camera>
            <a:lightRig rig="threePt" dir="t"/>
          </a:scene3d>
        </p:spPr>
      </p:pic>
      <p:pic>
        <p:nvPicPr>
          <p:cNvPr id="7" name="Picture 6">
            <a:extLst>
              <a:ext uri="{FF2B5EF4-FFF2-40B4-BE49-F238E27FC236}">
                <a16:creationId xmlns:a16="http://schemas.microsoft.com/office/drawing/2014/main" id="{09C4CC43-E064-4E80-BD8F-4FC7B946362E}"/>
              </a:ext>
            </a:extLst>
          </p:cNvPr>
          <p:cNvPicPr>
            <a:picLocks noChangeAspect="1"/>
          </p:cNvPicPr>
          <p:nvPr/>
        </p:nvPicPr>
        <p:blipFill rotWithShape="1">
          <a:blip r:embed="rId3"/>
          <a:srcRect b="55762"/>
          <a:stretch/>
        </p:blipFill>
        <p:spPr>
          <a:xfrm>
            <a:off x="7447488" y="1808480"/>
            <a:ext cx="4744512" cy="1496695"/>
          </a:xfrm>
          <a:prstGeom prst="rect">
            <a:avLst/>
          </a:prstGeom>
        </p:spPr>
      </p:pic>
      <p:pic>
        <p:nvPicPr>
          <p:cNvPr id="15" name="Picture 14">
            <a:extLst>
              <a:ext uri="{FF2B5EF4-FFF2-40B4-BE49-F238E27FC236}">
                <a16:creationId xmlns:a16="http://schemas.microsoft.com/office/drawing/2014/main" id="{F954DD9E-41EB-4902-889A-B73B7FDEC3EB}"/>
              </a:ext>
            </a:extLst>
          </p:cNvPr>
          <p:cNvPicPr>
            <a:picLocks noChangeAspect="1"/>
          </p:cNvPicPr>
          <p:nvPr/>
        </p:nvPicPr>
        <p:blipFill rotWithShape="1">
          <a:blip r:embed="rId4"/>
          <a:srcRect l="24637" t="29801" r="71208" b="61750"/>
          <a:stretch/>
        </p:blipFill>
        <p:spPr>
          <a:xfrm flipH="1">
            <a:off x="11103666" y="-24381"/>
            <a:ext cx="1065846" cy="1219200"/>
          </a:xfrm>
          <a:prstGeom prst="rect">
            <a:avLst/>
          </a:prstGeom>
        </p:spPr>
      </p:pic>
      <p:sp>
        <p:nvSpPr>
          <p:cNvPr id="17" name="TextBox 16">
            <a:extLst>
              <a:ext uri="{FF2B5EF4-FFF2-40B4-BE49-F238E27FC236}">
                <a16:creationId xmlns:a16="http://schemas.microsoft.com/office/drawing/2014/main" id="{C5305755-054F-4215-A011-B3BE8C5CE848}"/>
              </a:ext>
            </a:extLst>
          </p:cNvPr>
          <p:cNvSpPr txBox="1"/>
          <p:nvPr/>
        </p:nvSpPr>
        <p:spPr>
          <a:xfrm>
            <a:off x="8934450" y="103554"/>
            <a:ext cx="1981200" cy="1015663"/>
          </a:xfrm>
          <a:prstGeom prst="rect">
            <a:avLst/>
          </a:prstGeom>
          <a:solidFill>
            <a:srgbClr val="FFFF00"/>
          </a:solidFill>
          <a:ln>
            <a:solidFill>
              <a:schemeClr val="accent1"/>
            </a:solidFill>
          </a:ln>
        </p:spPr>
        <p:txBody>
          <a:bodyPr wrap="square">
            <a:spAutoFit/>
          </a:bodyPr>
          <a:lstStyle/>
          <a:p>
            <a:pPr algn="ctr"/>
            <a:r>
              <a:rPr lang="en-GB" sz="1400" dirty="0"/>
              <a:t>‘</a:t>
            </a:r>
            <a:r>
              <a:rPr lang="en-GB" sz="1400" i="1" dirty="0"/>
              <a:t>The Old Oligarch</a:t>
            </a:r>
            <a:r>
              <a:rPr lang="en-GB" dirty="0"/>
              <a:t>’ </a:t>
            </a:r>
            <a:br>
              <a:rPr lang="en-GB" dirty="0"/>
            </a:br>
            <a:r>
              <a:rPr lang="en-GB" b="1" dirty="0"/>
              <a:t>Pseudo-Xenophon</a:t>
            </a:r>
          </a:p>
          <a:p>
            <a:pPr algn="ctr"/>
            <a:r>
              <a:rPr lang="en-GB" sz="1200" dirty="0"/>
              <a:t>Probably an Athenian writing in the 420s BC</a:t>
            </a:r>
          </a:p>
        </p:txBody>
      </p:sp>
    </p:spTree>
    <p:extLst>
      <p:ext uri="{BB962C8B-B14F-4D97-AF65-F5344CB8AC3E}">
        <p14:creationId xmlns:p14="http://schemas.microsoft.com/office/powerpoint/2010/main" val="3875733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1972</Words>
  <Application>Microsoft Office PowerPoint</Application>
  <PresentationFormat>Widescreen</PresentationFormat>
  <Paragraphs>121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Calibri</vt:lpstr>
      <vt:lpstr>Calibri Light</vt:lpstr>
      <vt:lpstr>literata_bookmedium</vt:lpstr>
      <vt:lpstr>Tempus Sans ITC</vt:lpstr>
      <vt:lpstr>Office Theme</vt:lpstr>
      <vt:lpstr>The Athenian Empire</vt:lpstr>
      <vt:lpstr>PowerPoint Presentation</vt:lpstr>
      <vt:lpstr>Revolt of Mytilene 428BC</vt:lpstr>
      <vt:lpstr>PowerPoint Presentation</vt:lpstr>
      <vt:lpstr>PowerPoint Presentation</vt:lpstr>
      <vt:lpstr>427BC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Athenian Empire</dc:title>
  <dc:creator>Judith Letchford</dc:creator>
  <cp:lastModifiedBy>Judith Letchford</cp:lastModifiedBy>
  <cp:revision>16</cp:revision>
  <dcterms:created xsi:type="dcterms:W3CDTF">2020-10-07T17:53:42Z</dcterms:created>
  <dcterms:modified xsi:type="dcterms:W3CDTF">2020-10-08T07:03:56Z</dcterms:modified>
</cp:coreProperties>
</file>