
<file path=[Content_Types].xml><?xml version="1.0" encoding="utf-8"?>
<Types xmlns="http://schemas.openxmlformats.org/package/2006/content-types">
  <Default Extension="xml" ContentType="application/xml"/>
  <Default Extension="wmf" ContentType="image/x-wmf"/>
  <Default Extension="jpeg" ContentType="image/jpeg"/>
  <Default Extension="rels" ContentType="application/vnd.openxmlformats-package.relationships+xml"/>
  <Default Extension="gif" ContentType="image/gif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85" r:id="rId2"/>
    <p:sldId id="256" r:id="rId3"/>
    <p:sldId id="286" r:id="rId4"/>
    <p:sldId id="283" r:id="rId5"/>
    <p:sldId id="287" r:id="rId6"/>
    <p:sldId id="288" r:id="rId7"/>
    <p:sldId id="289" r:id="rId8"/>
    <p:sldId id="284" r:id="rId9"/>
    <p:sldId id="291" r:id="rId10"/>
    <p:sldId id="277" r:id="rId11"/>
    <p:sldId id="279" r:id="rId12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2480" y="-7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notesMaster" Target="notesMasters/notesMaster1.xml"/><Relationship Id="rId14" Type="http://schemas.openxmlformats.org/officeDocument/2006/relationships/printerSettings" Target="printerSettings/printerSettings1.bin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06C1C46F-4F03-46AC-9AB0-08CAE832D95C}" type="datetimeFigureOut">
              <a:rPr lang="en-US"/>
              <a:pPr>
                <a:defRPr/>
              </a:pPr>
              <a:t>18/06/16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0C259CDE-F6F7-4744-98A4-1F5AB8CFF97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139102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3686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385D3CC-CD2F-4A0F-9B2B-FAD4FDF1D7CE}" type="slidenum">
              <a:rPr lang="en-GB" smtClean="0"/>
              <a:pPr/>
              <a:t>2</a:t>
            </a:fld>
            <a:endParaRPr lang="en-GB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11AD256-FCF0-454B-958E-BC97FCCDC284}" type="slidenum">
              <a:rPr lang="en-GB" smtClean="0"/>
              <a:pPr/>
              <a:t>10</a:t>
            </a:fld>
            <a:endParaRPr lang="en-GB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301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4301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6AFD8B6-44DB-4288-9863-9E51B572B07C}" type="slidenum">
              <a:rPr lang="en-GB" smtClean="0"/>
              <a:pPr/>
              <a:t>11</a:t>
            </a:fld>
            <a:endParaRPr lang="en-GB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E77D3C-F0E3-477F-BAFF-FFDD2CACF72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556F49-97A8-4D42-AC3E-CE35CA95D83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B2E6D2-EEC0-4D73-9E8A-F2DFAECA1A5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85460D-11CF-4D2F-A128-9FE28E2649A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228A0B-0F30-4E52-81C5-B79BB18C378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F0FA8A-D0DB-498C-985F-E1E20DDFFA8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97C0FC-4716-4497-800D-1F1D1DE4CDC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DF01FA-9EAD-4C0F-B125-6CD05DC355C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BFDC1F-E7D2-440F-83C4-AD3E230E2F5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D3DEC4-8FB3-4E2B-A27C-155198A81AA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596DE8-4B2C-4641-960E-9B6F0CCCE21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0913F965-8CA9-4C03-8580-70317D54DDA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gi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4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7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856984" cy="634082"/>
          </a:xfrm>
        </p:spPr>
        <p:txBody>
          <a:bodyPr>
            <a:normAutofit/>
          </a:bodyPr>
          <a:lstStyle/>
          <a:p>
            <a:r>
              <a:rPr lang="en-GB" sz="3200" dirty="0">
                <a:latin typeface="Comic Sans MS" pitchFamily="66" charset="0"/>
              </a:rPr>
              <a:t>What was a successful king expected to do?</a:t>
            </a:r>
          </a:p>
        </p:txBody>
      </p:sp>
      <p:pic>
        <p:nvPicPr>
          <p:cNvPr id="4" name="Picture 2" descr="http://www.how-to-draw-cartoons-online.com/image-files/cartoon-king-18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83768" y="1268760"/>
            <a:ext cx="4176464" cy="4579431"/>
          </a:xfrm>
          <a:prstGeom prst="rect">
            <a:avLst/>
          </a:prstGeom>
          <a:noFill/>
        </p:spPr>
      </p:pic>
      <p:pic>
        <p:nvPicPr>
          <p:cNvPr id="14" name="Picture 2" descr="http://www.how-to-draw-cartoons-online.com/image-files/cartoon-king-18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flipH="1">
            <a:off x="2483768" y="1268760"/>
            <a:ext cx="4176464" cy="4579431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467544" y="1196752"/>
            <a:ext cx="2520280" cy="646331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>
                <a:latin typeface="Comic Sans MS" pitchFamily="66" charset="0"/>
              </a:rPr>
              <a:t>Protect the kingdom from its enemies</a:t>
            </a:r>
            <a:endParaRPr lang="en-GB" dirty="0">
              <a:latin typeface="Comic Sans MS" pitchFamily="66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67544" y="1988840"/>
            <a:ext cx="2520280" cy="923330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>
                <a:latin typeface="Comic Sans MS" pitchFamily="66" charset="0"/>
              </a:rPr>
              <a:t>Provide a male heir to rule the kingdom after him</a:t>
            </a:r>
            <a:endParaRPr lang="en-GB" dirty="0">
              <a:latin typeface="Comic Sans MS" pitchFamily="66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67544" y="3081734"/>
            <a:ext cx="2520280" cy="923330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>
                <a:latin typeface="Comic Sans MS" pitchFamily="66" charset="0"/>
              </a:rPr>
              <a:t>Deal effectively with the leaders of other kingdoms</a:t>
            </a:r>
            <a:endParaRPr lang="en-GB" dirty="0">
              <a:latin typeface="Comic Sans MS" pitchFamily="66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67544" y="4149080"/>
            <a:ext cx="2520280" cy="923330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>
                <a:latin typeface="Comic Sans MS" pitchFamily="66" charset="0"/>
              </a:rPr>
              <a:t>Form a good relationship with the Church</a:t>
            </a:r>
            <a:endParaRPr lang="en-GB" dirty="0">
              <a:latin typeface="Comic Sans MS" pitchFamily="66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228184" y="1196752"/>
            <a:ext cx="2520280" cy="646331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>
                <a:latin typeface="Comic Sans MS" pitchFamily="66" charset="0"/>
              </a:rPr>
              <a:t>Make strong laws and provide peace</a:t>
            </a:r>
            <a:endParaRPr lang="en-GB" dirty="0">
              <a:latin typeface="Comic Sans MS" pitchFamily="66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228184" y="1988840"/>
            <a:ext cx="2520280" cy="923330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>
                <a:latin typeface="Comic Sans MS" pitchFamily="66" charset="0"/>
              </a:rPr>
              <a:t>Expand his kingdom through successful wars</a:t>
            </a:r>
            <a:endParaRPr lang="en-GB" dirty="0">
              <a:latin typeface="Comic Sans MS" pitchFamily="66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228184" y="3068960"/>
            <a:ext cx="2520280" cy="923330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>
                <a:latin typeface="Comic Sans MS" pitchFamily="66" charset="0"/>
              </a:rPr>
              <a:t>Encourage the development of culture and traditions</a:t>
            </a:r>
            <a:endParaRPr lang="en-GB" dirty="0">
              <a:latin typeface="Comic Sans MS" pitchFamily="66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228184" y="4221088"/>
            <a:ext cx="2520280" cy="923330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>
                <a:latin typeface="Comic Sans MS" pitchFamily="66" charset="0"/>
              </a:rPr>
              <a:t>Be popular and have few rebellions against him</a:t>
            </a:r>
            <a:endParaRPr lang="en-GB" dirty="0">
              <a:latin typeface="Comic Sans MS" pitchFamily="66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779912" y="3573016"/>
            <a:ext cx="1656184" cy="1015663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6000" dirty="0" smtClean="0">
                <a:latin typeface="Comic Sans MS" pitchFamily="66" charset="0"/>
              </a:rPr>
              <a:t>???</a:t>
            </a:r>
            <a:endParaRPr lang="en-GB" sz="60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87211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10" grpId="0" animBg="1"/>
      <p:bldP spid="12" grpId="0" animBg="1"/>
      <p:bldP spid="13" grpId="0" animBg="1"/>
      <p:bldP spid="15" grpId="0" animBg="1"/>
      <p:bldP spid="16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>
              <a:latin typeface="Comic Sans MS"/>
              <a:cs typeface="Comic Sans MS"/>
            </a:endParaRPr>
          </a:p>
        </p:txBody>
      </p:sp>
      <p:pic>
        <p:nvPicPr>
          <p:cNvPr id="19459" name="Picture 4" descr="henry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641725" y="0"/>
            <a:ext cx="5502275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81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563888" y="1340768"/>
            <a:ext cx="5598395" cy="48965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6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260350"/>
            <a:ext cx="2890837" cy="4680818"/>
          </a:xfrm>
          <a:solidFill>
            <a:srgbClr val="FFFF00">
              <a:alpha val="80000"/>
            </a:srgbClr>
          </a:solidFill>
        </p:spPr>
        <p:txBody>
          <a:bodyPr/>
          <a:lstStyle/>
          <a:p>
            <a:pPr marL="0" indent="0" eaLnBrk="1" hangingPunct="1">
              <a:lnSpc>
                <a:spcPct val="90000"/>
              </a:lnSpc>
              <a:buNone/>
            </a:pPr>
            <a:r>
              <a:rPr lang="en-GB" sz="2800" b="1" dirty="0" smtClean="0">
                <a:latin typeface="Comic Sans MS"/>
                <a:cs typeface="Comic Sans MS"/>
              </a:rPr>
              <a:t>Task </a:t>
            </a:r>
            <a:r>
              <a:rPr lang="en-GB" sz="2800" b="1" dirty="0" smtClean="0">
                <a:latin typeface="Comic Sans MS"/>
                <a:cs typeface="Comic Sans MS"/>
              </a:rPr>
              <a:t>4: </a:t>
            </a:r>
            <a:r>
              <a:rPr lang="en-GB" sz="2800" b="1" dirty="0" smtClean="0">
                <a:latin typeface="Comic Sans MS"/>
                <a:cs typeface="Comic Sans MS"/>
              </a:rPr>
              <a:t>What did Henry do?</a:t>
            </a:r>
          </a:p>
          <a:p>
            <a:pPr eaLnBrk="1" hangingPunct="1">
              <a:lnSpc>
                <a:spcPct val="90000"/>
              </a:lnSpc>
            </a:pPr>
            <a:r>
              <a:rPr lang="en-GB" sz="2800" b="1" dirty="0" smtClean="0">
                <a:latin typeface="Comic Sans MS"/>
                <a:cs typeface="Comic Sans MS"/>
              </a:rPr>
              <a:t>In pairs </a:t>
            </a:r>
            <a:r>
              <a:rPr lang="en-GB" sz="2800" b="1" dirty="0" smtClean="0">
                <a:latin typeface="Comic Sans MS"/>
                <a:cs typeface="Comic Sans MS"/>
              </a:rPr>
              <a:t>write the number for each statement</a:t>
            </a:r>
            <a:r>
              <a:rPr lang="en-GB" sz="2800" b="1" dirty="0" smtClean="0">
                <a:latin typeface="Comic Sans MS"/>
                <a:cs typeface="Comic Sans MS"/>
              </a:rPr>
              <a:t> </a:t>
            </a:r>
            <a:r>
              <a:rPr lang="en-GB" sz="2800" b="1" dirty="0" smtClean="0">
                <a:latin typeface="Comic Sans MS"/>
                <a:cs typeface="Comic Sans MS"/>
              </a:rPr>
              <a:t>on the section on the diagram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45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868362"/>
          </a:xfrm>
          <a:solidFill>
            <a:schemeClr val="accent1">
              <a:alpha val="79999"/>
            </a:schemeClr>
          </a:solidFill>
        </p:spPr>
        <p:txBody>
          <a:bodyPr/>
          <a:lstStyle/>
          <a:p>
            <a:pPr eaLnBrk="1" hangingPunct="1"/>
            <a:r>
              <a:rPr lang="en-GB" b="1" i="1" dirty="0" smtClean="0">
                <a:latin typeface="Comic Sans MS"/>
                <a:cs typeface="Comic Sans MS"/>
              </a:rPr>
              <a:t>Task </a:t>
            </a:r>
            <a:r>
              <a:rPr lang="en-GB" b="1" i="1" dirty="0">
                <a:latin typeface="Comic Sans MS"/>
                <a:cs typeface="Comic Sans MS"/>
              </a:rPr>
              <a:t>4</a:t>
            </a:r>
            <a:endParaRPr lang="en-GB" b="1" i="1" dirty="0" smtClean="0">
              <a:latin typeface="Comic Sans MS"/>
              <a:cs typeface="Comic Sans MS"/>
            </a:endParaRP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5750" y="1357313"/>
            <a:ext cx="5643563" cy="5257800"/>
          </a:xfrm>
          <a:solidFill>
            <a:schemeClr val="accent1">
              <a:alpha val="79999"/>
            </a:schemeClr>
          </a:solidFill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GB" sz="2400" dirty="0" smtClean="0">
                <a:latin typeface="Comic Sans MS"/>
                <a:cs typeface="Comic Sans MS"/>
              </a:rPr>
              <a:t>Imagine you are Henry </a:t>
            </a:r>
            <a:r>
              <a:rPr lang="en-GB" sz="2400" dirty="0" err="1" smtClean="0">
                <a:latin typeface="Comic Sans MS"/>
                <a:cs typeface="Comic Sans MS"/>
              </a:rPr>
              <a:t>VII.You</a:t>
            </a:r>
            <a:r>
              <a:rPr lang="en-GB" sz="2400" dirty="0" smtClean="0">
                <a:latin typeface="Comic Sans MS"/>
                <a:cs typeface="Comic Sans MS"/>
              </a:rPr>
              <a:t> have been on the throne for a number of years. </a:t>
            </a:r>
          </a:p>
          <a:p>
            <a:pPr eaLnBrk="1" hangingPunct="1">
              <a:lnSpc>
                <a:spcPct val="90000"/>
              </a:lnSpc>
            </a:pPr>
            <a:r>
              <a:rPr lang="en-GB" sz="2400" dirty="0" smtClean="0">
                <a:latin typeface="Comic Sans MS"/>
                <a:cs typeface="Comic Sans MS"/>
              </a:rPr>
              <a:t>Write a letter to a friend explaining how you have solved the 3 main problems you faced:</a:t>
            </a:r>
          </a:p>
          <a:p>
            <a:pPr lvl="1" eaLnBrk="1" hangingPunct="1">
              <a:lnSpc>
                <a:spcPct val="90000"/>
              </a:lnSpc>
            </a:pPr>
            <a:r>
              <a:rPr lang="en-GB" sz="2000" dirty="0" smtClean="0">
                <a:latin typeface="Comic Sans MS"/>
                <a:cs typeface="Comic Sans MS"/>
              </a:rPr>
              <a:t>Have you made friends with the York family? If so how?</a:t>
            </a:r>
          </a:p>
          <a:p>
            <a:pPr lvl="1" eaLnBrk="1" hangingPunct="1">
              <a:lnSpc>
                <a:spcPct val="90000"/>
              </a:lnSpc>
            </a:pPr>
            <a:r>
              <a:rPr lang="en-GB" sz="2000" dirty="0" smtClean="0">
                <a:latin typeface="Comic Sans MS"/>
                <a:cs typeface="Comic Sans MS"/>
              </a:rPr>
              <a:t>Do you feel secure from your enemies, both inside England and abroad?</a:t>
            </a:r>
          </a:p>
          <a:p>
            <a:pPr lvl="1" eaLnBrk="1" hangingPunct="1">
              <a:lnSpc>
                <a:spcPct val="90000"/>
              </a:lnSpc>
            </a:pPr>
            <a:r>
              <a:rPr lang="en-GB" sz="2000" dirty="0" smtClean="0">
                <a:latin typeface="Comic Sans MS"/>
                <a:cs typeface="Comic Sans MS"/>
              </a:rPr>
              <a:t>Are you rich? If so, how did you make your money? What sort of lifestyle do you lead?</a:t>
            </a:r>
          </a:p>
          <a:p>
            <a:pPr lvl="1" eaLnBrk="1" hangingPunct="1">
              <a:lnSpc>
                <a:spcPct val="90000"/>
              </a:lnSpc>
            </a:pPr>
            <a:endParaRPr lang="en-GB" sz="2000" dirty="0" smtClean="0">
              <a:latin typeface="Comic Sans MS"/>
              <a:cs typeface="Comic Sans MS"/>
            </a:endParaRPr>
          </a:p>
          <a:p>
            <a:pPr lvl="1" eaLnBrk="1" hangingPunct="1">
              <a:lnSpc>
                <a:spcPct val="90000"/>
              </a:lnSpc>
            </a:pPr>
            <a:r>
              <a:rPr lang="en-GB" sz="2000" dirty="0" smtClean="0">
                <a:latin typeface="Comic Sans MS"/>
                <a:cs typeface="Comic Sans MS"/>
              </a:rPr>
              <a:t>Write a short paragraph explaining how you dealt with each of the problems.</a:t>
            </a:r>
          </a:p>
          <a:p>
            <a:pPr eaLnBrk="1" hangingPunct="1">
              <a:lnSpc>
                <a:spcPct val="90000"/>
              </a:lnSpc>
            </a:pPr>
            <a:endParaRPr lang="en-GB" sz="2400" dirty="0" smtClean="0">
              <a:latin typeface="Comic Sans MS"/>
              <a:cs typeface="Comic Sans MS"/>
            </a:endParaRPr>
          </a:p>
        </p:txBody>
      </p:sp>
      <p:pic>
        <p:nvPicPr>
          <p:cNvPr id="20484" name="Picture 4" descr="MCj02390110000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408613" y="500063"/>
            <a:ext cx="3735387" cy="3889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5" name="TextBox 7"/>
          <p:cNvSpPr txBox="1">
            <a:spLocks noChangeArrowheads="1"/>
          </p:cNvSpPr>
          <p:nvPr/>
        </p:nvSpPr>
        <p:spPr bwMode="auto">
          <a:xfrm>
            <a:off x="6072188" y="4143375"/>
            <a:ext cx="2714625" cy="2308225"/>
          </a:xfrm>
          <a:prstGeom prst="rect">
            <a:avLst/>
          </a:prstGeom>
          <a:solidFill>
            <a:srgbClr val="92D05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dirty="0" smtClean="0">
                <a:latin typeface="Comic Sans MS"/>
                <a:cs typeface="Comic Sans MS"/>
              </a:rPr>
              <a:t>Dear</a:t>
            </a:r>
            <a:r>
              <a:rPr lang="en-GB" dirty="0">
                <a:latin typeface="Comic Sans MS"/>
                <a:cs typeface="Comic Sans MS"/>
              </a:rPr>
              <a:t> </a:t>
            </a:r>
            <a:r>
              <a:rPr lang="is-IS" dirty="0" smtClean="0">
                <a:latin typeface="Comic Sans MS"/>
                <a:cs typeface="Comic Sans MS"/>
              </a:rPr>
              <a:t>…</a:t>
            </a:r>
            <a:endParaRPr lang="en-GB" dirty="0">
              <a:latin typeface="Comic Sans MS"/>
              <a:cs typeface="Comic Sans MS"/>
            </a:endParaRPr>
          </a:p>
          <a:p>
            <a:r>
              <a:rPr lang="en-GB" dirty="0">
                <a:latin typeface="Comic Sans MS"/>
                <a:cs typeface="Comic Sans MS"/>
              </a:rPr>
              <a:t>	After being on the throne for many years I have dealt with many of the problems I faced.</a:t>
            </a:r>
          </a:p>
          <a:p>
            <a:endParaRPr lang="en-GB" dirty="0">
              <a:latin typeface="Comic Sans MS"/>
              <a:cs typeface="Comic Sans MS"/>
            </a:endParaRPr>
          </a:p>
          <a:p>
            <a:r>
              <a:rPr lang="en-GB" dirty="0">
                <a:latin typeface="Comic Sans MS"/>
                <a:cs typeface="Comic Sans MS"/>
              </a:rPr>
              <a:t>Firstly ...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55650" y="1052736"/>
            <a:ext cx="4465638" cy="2592287"/>
          </a:xfrm>
          <a:solidFill>
            <a:schemeClr val="accent1"/>
          </a:solidFill>
        </p:spPr>
        <p:txBody>
          <a:bodyPr/>
          <a:lstStyle/>
          <a:p>
            <a:pPr eaLnBrk="1" hangingPunct="1"/>
            <a:r>
              <a:rPr lang="en-GB" sz="4000" b="1" dirty="0" smtClean="0">
                <a:latin typeface="Comic Sans MS"/>
                <a:cs typeface="Comic Sans MS"/>
              </a:rPr>
              <a:t>Was King Henry VII </a:t>
            </a:r>
            <a:r>
              <a:rPr lang="en-GB" sz="4000" b="1" dirty="0" smtClean="0">
                <a:latin typeface="Comic Sans MS"/>
                <a:cs typeface="Comic Sans MS"/>
              </a:rPr>
              <a:t>a successful king</a:t>
            </a:r>
            <a:r>
              <a:rPr lang="en-GB" sz="4000" b="1" dirty="0" smtClean="0">
                <a:latin typeface="Comic Sans MS"/>
                <a:cs typeface="Comic Sans MS"/>
              </a:rPr>
              <a:t> ?</a:t>
            </a:r>
            <a:endParaRPr lang="en-GB" sz="4000" b="1" dirty="0" smtClean="0">
              <a:latin typeface="Comic Sans MS"/>
              <a:cs typeface="Comic Sans MS"/>
            </a:endParaRP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03350" y="4437063"/>
            <a:ext cx="6400800" cy="1752600"/>
          </a:xfrm>
          <a:solidFill>
            <a:schemeClr val="accent1"/>
          </a:solidFill>
        </p:spPr>
        <p:txBody>
          <a:bodyPr>
            <a:normAutofit fontScale="62500" lnSpcReduction="20000"/>
          </a:bodyPr>
          <a:lstStyle/>
          <a:p>
            <a:pPr eaLnBrk="1" hangingPunct="1">
              <a:lnSpc>
                <a:spcPct val="120000"/>
              </a:lnSpc>
              <a:spcBef>
                <a:spcPts val="0"/>
              </a:spcBef>
            </a:pPr>
            <a:r>
              <a:rPr lang="en-GB" sz="2400" b="1" u="sng" dirty="0" smtClean="0">
                <a:latin typeface="Comic Sans MS"/>
                <a:cs typeface="Comic Sans MS"/>
              </a:rPr>
              <a:t>L/O:</a:t>
            </a:r>
            <a:r>
              <a:rPr lang="en-GB" sz="2400" dirty="0" smtClean="0">
                <a:latin typeface="Comic Sans MS"/>
                <a:cs typeface="Comic Sans MS"/>
              </a:rPr>
              <a:t> </a:t>
            </a:r>
          </a:p>
          <a:p>
            <a:pPr eaLnBrk="1" hangingPunct="1">
              <a:lnSpc>
                <a:spcPct val="120000"/>
              </a:lnSpc>
              <a:spcBef>
                <a:spcPts val="0"/>
              </a:spcBef>
            </a:pPr>
            <a:r>
              <a:rPr lang="en-GB" sz="2400" dirty="0" smtClean="0">
                <a:latin typeface="Comic Sans MS"/>
                <a:cs typeface="Comic Sans MS"/>
              </a:rPr>
              <a:t>To understand how the first Tudor King dealt with the problems of England and Wales</a:t>
            </a:r>
          </a:p>
          <a:p>
            <a:pPr eaLnBrk="1" hangingPunct="1">
              <a:lnSpc>
                <a:spcPct val="120000"/>
              </a:lnSpc>
              <a:spcBef>
                <a:spcPts val="0"/>
              </a:spcBef>
            </a:pPr>
            <a:r>
              <a:rPr lang="en-GB" sz="2400" dirty="0" smtClean="0">
                <a:latin typeface="Comic Sans MS"/>
                <a:cs typeface="Comic Sans MS"/>
              </a:rPr>
              <a:t>To identify the tactics Henry VII used to become more powerful</a:t>
            </a:r>
          </a:p>
          <a:p>
            <a:pPr eaLnBrk="1" hangingPunct="1">
              <a:lnSpc>
                <a:spcPct val="120000"/>
              </a:lnSpc>
              <a:spcBef>
                <a:spcPts val="0"/>
              </a:spcBef>
            </a:pPr>
            <a:r>
              <a:rPr lang="en-GB" sz="2400" dirty="0" smtClean="0">
                <a:latin typeface="Comic Sans MS"/>
                <a:cs typeface="Comic Sans MS"/>
              </a:rPr>
              <a:t>To reach a judgement as to whether he should be called a </a:t>
            </a:r>
            <a:r>
              <a:rPr lang="en-GB" sz="2400" dirty="0" smtClean="0">
                <a:latin typeface="Comic Sans MS"/>
                <a:cs typeface="Comic Sans MS"/>
              </a:rPr>
              <a:t>‘</a:t>
            </a:r>
            <a:r>
              <a:rPr lang="en-GB" sz="2400" dirty="0" smtClean="0">
                <a:latin typeface="Comic Sans MS"/>
                <a:cs typeface="Comic Sans MS"/>
              </a:rPr>
              <a:t>successful</a:t>
            </a:r>
            <a:r>
              <a:rPr lang="en-GB" sz="2400" dirty="0" smtClean="0">
                <a:latin typeface="Comic Sans MS"/>
                <a:cs typeface="Comic Sans MS"/>
              </a:rPr>
              <a:t>’ king</a:t>
            </a:r>
            <a:endParaRPr lang="en-GB" sz="2400" dirty="0" smtClean="0">
              <a:latin typeface="Comic Sans MS"/>
              <a:cs typeface="Comic Sans MS"/>
            </a:endParaRPr>
          </a:p>
        </p:txBody>
      </p:sp>
      <p:pic>
        <p:nvPicPr>
          <p:cNvPr id="14340" name="Picture 4" descr="roseHenrey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435600" y="260350"/>
            <a:ext cx="2825750" cy="3960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46846"/>
            <a:ext cx="8229600" cy="1642194"/>
          </a:xfrm>
        </p:spPr>
        <p:txBody>
          <a:bodyPr>
            <a:normAutofit fontScale="90000"/>
          </a:bodyPr>
          <a:lstStyle/>
          <a:p>
            <a:r>
              <a:rPr lang="en-GB" dirty="0" smtClean="0">
                <a:latin typeface="Comic Sans MS" pitchFamily="66" charset="0"/>
              </a:rPr>
              <a:t>Your task today is to describe and explain whether Henry VII was a successful king.</a:t>
            </a:r>
            <a:endParaRPr lang="en-GB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16131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/>
          <a:lstStyle/>
          <a:p>
            <a:r>
              <a:rPr lang="en-GB" b="1" dirty="0" smtClean="0">
                <a:latin typeface="Comic Sans MS"/>
                <a:cs typeface="Comic Sans MS"/>
              </a:rPr>
              <a:t>Background</a:t>
            </a:r>
            <a:endParaRPr lang="en-GB" b="1" dirty="0">
              <a:latin typeface="Comic Sans MS"/>
              <a:cs typeface="Comic Sans M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GB" dirty="0" smtClean="0">
                <a:latin typeface="Comic Sans MS"/>
                <a:cs typeface="Comic Sans MS"/>
              </a:rPr>
              <a:t>For 30 years, in the fifteenth century, the York family and the Lancaster family had fought for control of the country.</a:t>
            </a:r>
          </a:p>
          <a:p>
            <a:r>
              <a:rPr lang="en-GB" dirty="0" smtClean="0">
                <a:latin typeface="Comic Sans MS"/>
                <a:cs typeface="Comic Sans MS"/>
              </a:rPr>
              <a:t>By 1485 it was the Yorks who ruled the land.  </a:t>
            </a:r>
          </a:p>
          <a:p>
            <a:r>
              <a:rPr lang="en-GB" dirty="0" smtClean="0">
                <a:latin typeface="Comic Sans MS"/>
                <a:cs typeface="Comic Sans MS"/>
              </a:rPr>
              <a:t>The most senior </a:t>
            </a:r>
            <a:r>
              <a:rPr lang="en-GB" dirty="0" err="1" smtClean="0">
                <a:latin typeface="Comic Sans MS"/>
                <a:cs typeface="Comic Sans MS"/>
              </a:rPr>
              <a:t>Yorkist</a:t>
            </a:r>
            <a:r>
              <a:rPr lang="en-GB" dirty="0" smtClean="0">
                <a:latin typeface="Comic Sans MS"/>
                <a:cs typeface="Comic Sans MS"/>
              </a:rPr>
              <a:t>, Richard, had been crowned King Richard III of England in 1483.</a:t>
            </a:r>
          </a:p>
          <a:p>
            <a:r>
              <a:rPr lang="en-GB" dirty="0" smtClean="0">
                <a:latin typeface="Comic Sans MS"/>
                <a:cs typeface="Comic Sans MS"/>
              </a:rPr>
              <a:t>In August 1485, a member of the Lancaster family, Henry Tudor, decided to try and win the crown back for his family.</a:t>
            </a:r>
          </a:p>
          <a:p>
            <a:r>
              <a:rPr lang="en-GB" dirty="0" smtClean="0">
                <a:latin typeface="Comic Sans MS"/>
                <a:cs typeface="Comic Sans MS"/>
              </a:rPr>
              <a:t>On the 22</a:t>
            </a:r>
            <a:r>
              <a:rPr lang="en-GB" baseline="30000" dirty="0" smtClean="0">
                <a:latin typeface="Comic Sans MS"/>
                <a:cs typeface="Comic Sans MS"/>
              </a:rPr>
              <a:t>nd</a:t>
            </a:r>
            <a:r>
              <a:rPr lang="en-GB" dirty="0" smtClean="0">
                <a:latin typeface="Comic Sans MS"/>
                <a:cs typeface="Comic Sans MS"/>
              </a:rPr>
              <a:t> August, in a field near Bosworth, Leicestershire, the two armies fought each other.  </a:t>
            </a:r>
          </a:p>
          <a:p>
            <a:r>
              <a:rPr lang="en-GB" dirty="0" smtClean="0">
                <a:latin typeface="Comic Sans MS"/>
                <a:cs typeface="Comic Sans MS"/>
              </a:rPr>
              <a:t>Henry won and became the first Tudor monarch.</a:t>
            </a:r>
          </a:p>
          <a:p>
            <a:r>
              <a:rPr lang="en-GB" dirty="0" smtClean="0">
                <a:latin typeface="Comic Sans MS"/>
                <a:cs typeface="Comic Sans MS"/>
              </a:rPr>
              <a:t>However, despite winning the battle he had a lot to do to make sure his son and grandchildren would rule the country for the next 100 or so years.</a:t>
            </a:r>
            <a:endParaRPr lang="en-GB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13491874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t2.gstatic.com/images?q=tbn:ANd9GcQjbhvH_BDJ6-fSsWEhbA2SoKlKAAINg2AZzFIylyxHrJYtIETi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784" y="1124743"/>
            <a:ext cx="3888432" cy="55935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225424" y="1345624"/>
            <a:ext cx="2333625" cy="1566332"/>
          </a:xfrm>
          <a:prstGeom prst="rect">
            <a:avLst/>
          </a:prstGeom>
          <a:solidFill>
            <a:srgbClr val="FFFFFF"/>
          </a:solidFill>
          <a:ln w="3810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en-GB" sz="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GB" sz="1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cs typeface="Arial" pitchFamily="34" charset="0"/>
              </a:rPr>
              <a:t>How to stop the Wars of the Roses?</a:t>
            </a:r>
            <a:endParaRPr kumimoji="0" lang="en-US" sz="1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225425" y="3356991"/>
            <a:ext cx="2333625" cy="1296145"/>
          </a:xfrm>
          <a:prstGeom prst="rect">
            <a:avLst/>
          </a:prstGeom>
          <a:solidFill>
            <a:srgbClr val="FFFFFF"/>
          </a:solidFill>
          <a:ln w="3810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en-GB" sz="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GB" sz="1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cs typeface="Arial" pitchFamily="34" charset="0"/>
              </a:rPr>
              <a:t>How to protect the kingdom from possible enemies?</a:t>
            </a:r>
            <a:endParaRPr kumimoji="0" lang="en-US" sz="1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225425" y="5373216"/>
            <a:ext cx="2333625" cy="1152128"/>
          </a:xfrm>
          <a:prstGeom prst="rect">
            <a:avLst/>
          </a:prstGeom>
          <a:solidFill>
            <a:srgbClr val="FFFFFF"/>
          </a:solidFill>
          <a:ln w="3810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en-GB" sz="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GB" sz="1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cs typeface="Arial" pitchFamily="34" charset="0"/>
              </a:rPr>
              <a:t>How to make the kingdom richer?</a:t>
            </a:r>
            <a:endParaRPr kumimoji="0" lang="en-US" sz="1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6654049" y="1340768"/>
            <a:ext cx="2286000" cy="1566332"/>
          </a:xfrm>
          <a:prstGeom prst="rect">
            <a:avLst/>
          </a:prstGeom>
          <a:solidFill>
            <a:srgbClr val="FFFFFF"/>
          </a:solidFill>
          <a:ln w="3810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en-GB" sz="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  <a:cs typeface="Arial" pitchFamily="34" charset="0"/>
            </a:endParaRPr>
          </a:p>
          <a:p>
            <a:pPr algn="ctr"/>
            <a:endParaRPr lang="en-GB" sz="800" b="1" dirty="0" smtClean="0">
              <a:latin typeface="Comic Sans MS" pitchFamily="66" charset="0"/>
            </a:endParaRPr>
          </a:p>
          <a:p>
            <a:pPr algn="ctr"/>
            <a:r>
              <a:rPr lang="en-GB" sz="1900" b="1" dirty="0" smtClean="0">
                <a:latin typeface="Comic Sans MS" pitchFamily="66" charset="0"/>
              </a:rPr>
              <a:t>How </a:t>
            </a:r>
            <a:r>
              <a:rPr lang="en-GB" sz="1900" b="1" dirty="0">
                <a:latin typeface="Comic Sans MS" pitchFamily="66" charset="0"/>
              </a:rPr>
              <a:t>to develop culture and traditions?</a:t>
            </a:r>
            <a:endParaRPr lang="en-GB" sz="1900" dirty="0">
              <a:latin typeface="Comic Sans MS" pitchFamily="66" charset="0"/>
            </a:endParaRP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6654049" y="3356991"/>
            <a:ext cx="2286000" cy="1297514"/>
          </a:xfrm>
          <a:prstGeom prst="rect">
            <a:avLst/>
          </a:prstGeom>
          <a:solidFill>
            <a:srgbClr val="FFFFFF"/>
          </a:solidFill>
          <a:ln w="3810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lang="en-GB" sz="600" b="1" dirty="0" smtClean="0">
              <a:latin typeface="Comic Sans MS" pitchFamily="66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lang="en-GB" sz="1900" b="1" dirty="0" smtClean="0">
                <a:latin typeface="Comic Sans MS" pitchFamily="66" charset="0"/>
                <a:cs typeface="Arial" pitchFamily="34" charset="0"/>
              </a:rPr>
              <a:t>How to d</a:t>
            </a:r>
            <a:r>
              <a:rPr kumimoji="0" lang="en-GB" sz="1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cs typeface="Arial" pitchFamily="34" charset="0"/>
              </a:rPr>
              <a:t>eal with the leaders of other kingdoms?</a:t>
            </a:r>
            <a:endParaRPr kumimoji="0" lang="en-US" sz="1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 Box 8"/>
          <p:cNvSpPr txBox="1">
            <a:spLocks noChangeArrowheads="1"/>
          </p:cNvSpPr>
          <p:nvPr/>
        </p:nvSpPr>
        <p:spPr bwMode="auto">
          <a:xfrm>
            <a:off x="6654049" y="5086860"/>
            <a:ext cx="2286000" cy="1314623"/>
          </a:xfrm>
          <a:prstGeom prst="rect">
            <a:avLst/>
          </a:prstGeom>
          <a:solidFill>
            <a:srgbClr val="FFFFFF"/>
          </a:solidFill>
          <a:ln w="3810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GB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cs typeface="Arial" pitchFamily="34" charset="0"/>
              </a:rPr>
              <a:t>How to keep the nobles under control so they don’t threaten the Tudor dynasty?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1199" y="116632"/>
            <a:ext cx="8645890" cy="954107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latin typeface="Comic Sans MS" pitchFamily="66" charset="0"/>
              </a:rPr>
              <a:t>Your first task is to know what specific problems Henry faced when he became King Henry VII.</a:t>
            </a:r>
            <a:endParaRPr lang="en-GB" sz="28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81361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188640"/>
            <a:ext cx="8784976" cy="1296144"/>
          </a:xfrm>
        </p:spPr>
        <p:txBody>
          <a:bodyPr>
            <a:noAutofit/>
          </a:bodyPr>
          <a:lstStyle/>
          <a:p>
            <a:r>
              <a:rPr lang="en-GB" sz="3000" dirty="0">
                <a:latin typeface="Comic Sans MS" pitchFamily="66" charset="0"/>
              </a:rPr>
              <a:t>P</a:t>
            </a:r>
            <a:r>
              <a:rPr lang="en-GB" sz="3000" dirty="0" smtClean="0">
                <a:latin typeface="Comic Sans MS" pitchFamily="66" charset="0"/>
              </a:rPr>
              <a:t>lace </a:t>
            </a:r>
            <a:r>
              <a:rPr lang="en-GB" sz="3000" dirty="0" smtClean="0">
                <a:latin typeface="Comic Sans MS" pitchFamily="66" charset="0"/>
              </a:rPr>
              <a:t>the six problems in what you think should be the order of importance:</a:t>
            </a:r>
            <a:endParaRPr lang="en-GB" sz="3000" dirty="0">
              <a:latin typeface="Comic Sans MS" pitchFamily="66" charset="0"/>
            </a:endParaRPr>
          </a:p>
        </p:txBody>
      </p:sp>
      <p:sp>
        <p:nvSpPr>
          <p:cNvPr id="4" name="Isosceles Triangle 3"/>
          <p:cNvSpPr/>
          <p:nvPr/>
        </p:nvSpPr>
        <p:spPr>
          <a:xfrm>
            <a:off x="755576" y="1484784"/>
            <a:ext cx="7632848" cy="4968552"/>
          </a:xfrm>
          <a:prstGeom prst="triangle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3995936" y="1946365"/>
            <a:ext cx="115212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 smtClean="0">
                <a:latin typeface="Comic Sans MS" pitchFamily="66" charset="0"/>
              </a:rPr>
              <a:t>1</a:t>
            </a:r>
            <a:endParaRPr lang="en-GB" sz="6600" dirty="0">
              <a:latin typeface="Comic Sans MS" pitchFamily="66" charset="0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2051720" y="4797152"/>
            <a:ext cx="50938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3278141" y="3140968"/>
            <a:ext cx="2590003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5993392" y="5105798"/>
            <a:ext cx="115212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itchFamily="66" charset="0"/>
              </a:rPr>
              <a:t>6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984655" y="5088117"/>
            <a:ext cx="115212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itchFamily="66" charset="0"/>
              </a:rPr>
              <a:t>5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835696" y="5085184"/>
            <a:ext cx="115212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itchFamily="66" charset="0"/>
              </a:rPr>
              <a:t>4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76800" y="3455560"/>
            <a:ext cx="115212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itchFamily="66" charset="0"/>
              </a:rPr>
              <a:t>3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148608" y="3451066"/>
            <a:ext cx="115212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itchFamily="66" charset="0"/>
              </a:rPr>
              <a:t>2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572000" y="3140968"/>
            <a:ext cx="1142" cy="165618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652120" y="4797152"/>
            <a:ext cx="1142" cy="165618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3491880" y="4797152"/>
            <a:ext cx="1142" cy="165618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5993392" y="1484784"/>
            <a:ext cx="2971096" cy="923330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>
                <a:latin typeface="Comic Sans MS" pitchFamily="66" charset="0"/>
              </a:rPr>
              <a:t>Write the specific problems in the different sections of the triangle.</a:t>
            </a:r>
            <a:endParaRPr lang="en-GB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86401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t2.gstatic.com/images?q=tbn:ANd9GcQjbhvH_BDJ6-fSsWEhbA2SoKlKAAINg2AZzFIylyxHrJYtIETi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784" y="1124743"/>
            <a:ext cx="3888432" cy="55935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225424" y="1345624"/>
            <a:ext cx="2333625" cy="1566332"/>
          </a:xfrm>
          <a:prstGeom prst="rect">
            <a:avLst/>
          </a:prstGeom>
          <a:solidFill>
            <a:srgbClr val="FFFFFF"/>
          </a:solidFill>
          <a:ln w="3810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en-GB" sz="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GB" sz="1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cs typeface="Arial" pitchFamily="34" charset="0"/>
              </a:rPr>
              <a:t>How to stop the Wars of the Roses?</a:t>
            </a:r>
            <a:endParaRPr kumimoji="0" lang="en-US" sz="1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225425" y="3356991"/>
            <a:ext cx="2333625" cy="1296145"/>
          </a:xfrm>
          <a:prstGeom prst="rect">
            <a:avLst/>
          </a:prstGeom>
          <a:solidFill>
            <a:srgbClr val="FFFFFF"/>
          </a:solidFill>
          <a:ln w="3810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en-GB" sz="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GB" sz="1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cs typeface="Arial" pitchFamily="34" charset="0"/>
              </a:rPr>
              <a:t>How to protect the kingdom from possible enemies?</a:t>
            </a:r>
            <a:endParaRPr kumimoji="0" lang="en-US" sz="1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225425" y="5373216"/>
            <a:ext cx="2333625" cy="1152128"/>
          </a:xfrm>
          <a:prstGeom prst="rect">
            <a:avLst/>
          </a:prstGeom>
          <a:solidFill>
            <a:srgbClr val="FFFFFF"/>
          </a:solidFill>
          <a:ln w="3810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en-GB" sz="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GB" sz="1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cs typeface="Arial" pitchFamily="34" charset="0"/>
              </a:rPr>
              <a:t>How to make the kingdom richer?</a:t>
            </a:r>
            <a:endParaRPr kumimoji="0" lang="en-US" sz="1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6654049" y="1340768"/>
            <a:ext cx="2286000" cy="1566332"/>
          </a:xfrm>
          <a:prstGeom prst="rect">
            <a:avLst/>
          </a:prstGeom>
          <a:solidFill>
            <a:srgbClr val="FFFFFF"/>
          </a:solidFill>
          <a:ln w="3810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en-GB" sz="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  <a:cs typeface="Arial" pitchFamily="34" charset="0"/>
            </a:endParaRPr>
          </a:p>
          <a:p>
            <a:pPr algn="ctr"/>
            <a:endParaRPr lang="en-GB" sz="800" b="1" dirty="0" smtClean="0">
              <a:latin typeface="Comic Sans MS" pitchFamily="66" charset="0"/>
            </a:endParaRPr>
          </a:p>
          <a:p>
            <a:pPr algn="ctr"/>
            <a:r>
              <a:rPr lang="en-GB" sz="1900" b="1" dirty="0" smtClean="0">
                <a:latin typeface="Comic Sans MS" pitchFamily="66" charset="0"/>
              </a:rPr>
              <a:t>How </a:t>
            </a:r>
            <a:r>
              <a:rPr lang="en-GB" sz="1900" b="1" dirty="0">
                <a:latin typeface="Comic Sans MS" pitchFamily="66" charset="0"/>
              </a:rPr>
              <a:t>to develop culture and traditions?</a:t>
            </a:r>
            <a:endParaRPr lang="en-GB" sz="1900" dirty="0">
              <a:latin typeface="Comic Sans MS" pitchFamily="66" charset="0"/>
            </a:endParaRP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6654049" y="3356991"/>
            <a:ext cx="2286000" cy="1297514"/>
          </a:xfrm>
          <a:prstGeom prst="rect">
            <a:avLst/>
          </a:prstGeom>
          <a:solidFill>
            <a:srgbClr val="FFFFFF"/>
          </a:solidFill>
          <a:ln w="3810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lang="en-GB" sz="600" b="1" dirty="0" smtClean="0">
              <a:latin typeface="Comic Sans MS" pitchFamily="66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lang="en-GB" sz="1900" b="1" dirty="0" smtClean="0">
                <a:latin typeface="Comic Sans MS" pitchFamily="66" charset="0"/>
                <a:cs typeface="Arial" pitchFamily="34" charset="0"/>
              </a:rPr>
              <a:t>How to d</a:t>
            </a:r>
            <a:r>
              <a:rPr kumimoji="0" lang="en-GB" sz="1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cs typeface="Arial" pitchFamily="34" charset="0"/>
              </a:rPr>
              <a:t>eal with the leaders of other kingdoms?</a:t>
            </a:r>
            <a:endParaRPr kumimoji="0" lang="en-US" sz="1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 Box 8"/>
          <p:cNvSpPr txBox="1">
            <a:spLocks noChangeArrowheads="1"/>
          </p:cNvSpPr>
          <p:nvPr/>
        </p:nvSpPr>
        <p:spPr bwMode="auto">
          <a:xfrm>
            <a:off x="6654049" y="5086860"/>
            <a:ext cx="2286000" cy="1314623"/>
          </a:xfrm>
          <a:prstGeom prst="rect">
            <a:avLst/>
          </a:prstGeom>
          <a:solidFill>
            <a:srgbClr val="FFFFFF"/>
          </a:solidFill>
          <a:ln w="3810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GB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cs typeface="Arial" pitchFamily="34" charset="0"/>
              </a:rPr>
              <a:t>How to keep the nobles under control so they don’t threaten the Tudor dynasty?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1199" y="116632"/>
            <a:ext cx="8645890" cy="954107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latin typeface="Comic Sans MS" pitchFamily="66" charset="0"/>
              </a:rPr>
              <a:t>Your first task is to know what specific problems Henry faced when he became King Henry VII.</a:t>
            </a:r>
            <a:endParaRPr lang="en-GB" sz="28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9617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90000"/>
            </a:schemeClr>
          </a:solidFill>
        </p:spPr>
        <p:txBody>
          <a:bodyPr/>
          <a:lstStyle/>
          <a:p>
            <a:r>
              <a:rPr lang="en-GB" dirty="0" smtClean="0">
                <a:latin typeface="Comic Sans MS"/>
                <a:cs typeface="Comic Sans MS"/>
              </a:rPr>
              <a:t>Task 2: What would your advice to Henry be?</a:t>
            </a:r>
            <a:endParaRPr lang="en-GB" dirty="0">
              <a:latin typeface="Comic Sans MS"/>
              <a:cs typeface="Comic Sans MS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87635512"/>
              </p:ext>
            </p:extLst>
          </p:nvPr>
        </p:nvGraphicFramePr>
        <p:xfrm>
          <a:off x="179512" y="1600200"/>
          <a:ext cx="8784976" cy="5059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80320"/>
                <a:gridCol w="3168352"/>
                <a:gridCol w="2736304"/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Problem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My advice</a:t>
                      </a:r>
                      <a:r>
                        <a:rPr lang="en-GB" sz="2400" baseline="0" dirty="0" smtClean="0"/>
                        <a:t> to Henry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Reason for advice</a:t>
                      </a:r>
                      <a:endParaRPr lang="en-GB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The York family are</a:t>
                      </a:r>
                      <a:r>
                        <a:rPr lang="en-GB" sz="2000" baseline="0" dirty="0" smtClean="0"/>
                        <a:t> angry at the death of Richard III and may be looking for revenge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Some</a:t>
                      </a:r>
                      <a:r>
                        <a:rPr lang="en-GB" sz="2000" baseline="0" dirty="0" smtClean="0"/>
                        <a:t> of the country’s land-owning barons are very powerful and wealthy.  They also keep private armies.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There is not much money for weapons,</a:t>
                      </a:r>
                      <a:r>
                        <a:rPr lang="en-GB" sz="2000" baseline="0" dirty="0" smtClean="0"/>
                        <a:t> armies, houses and palaces.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0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704635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301199" y="303321"/>
            <a:ext cx="3502354" cy="6294031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3100" dirty="0" smtClean="0">
                <a:latin typeface="Comic Sans MS" pitchFamily="66" charset="0"/>
              </a:rPr>
              <a:t>Your </a:t>
            </a:r>
            <a:r>
              <a:rPr lang="en-GB" sz="3100" dirty="0" smtClean="0">
                <a:latin typeface="Comic Sans MS" pitchFamily="66" charset="0"/>
              </a:rPr>
              <a:t>third</a:t>
            </a:r>
            <a:r>
              <a:rPr lang="en-GB" sz="3100" dirty="0" smtClean="0">
                <a:latin typeface="Comic Sans MS" pitchFamily="66" charset="0"/>
              </a:rPr>
              <a:t> </a:t>
            </a:r>
            <a:r>
              <a:rPr lang="en-GB" sz="3100" dirty="0" smtClean="0">
                <a:latin typeface="Comic Sans MS" pitchFamily="66" charset="0"/>
              </a:rPr>
              <a:t>task is to work out which problems were solved by which solutions.</a:t>
            </a:r>
          </a:p>
          <a:p>
            <a:pPr algn="ctr"/>
            <a:r>
              <a:rPr lang="en-GB" sz="3100" dirty="0" smtClean="0">
                <a:latin typeface="Comic Sans MS" pitchFamily="66" charset="0"/>
              </a:rPr>
              <a:t>You’ll need 6 different colours (one for each problem); colour the solutions with the colours that represent he problem.</a:t>
            </a:r>
            <a:endParaRPr lang="en-GB" sz="3100" dirty="0">
              <a:latin typeface="Comic Sans MS" pitchFamily="66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888" t="21269" r="51763" b="8544"/>
          <a:stretch/>
        </p:blipFill>
        <p:spPr bwMode="auto">
          <a:xfrm>
            <a:off x="3923928" y="116631"/>
            <a:ext cx="5040560" cy="67343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392610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1678</TotalTime>
  <Words>697</Words>
  <Application>Microsoft Macintosh PowerPoint</Application>
  <PresentationFormat>On-screen Show (4:3)</PresentationFormat>
  <Paragraphs>84</Paragraphs>
  <Slides>11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Default Design</vt:lpstr>
      <vt:lpstr>What was a successful king expected to do?</vt:lpstr>
      <vt:lpstr>Was King Henry VII a successful king ?</vt:lpstr>
      <vt:lpstr>Your task today is to describe and explain whether Henry VII was a successful king.</vt:lpstr>
      <vt:lpstr>Background</vt:lpstr>
      <vt:lpstr>PowerPoint Presentation</vt:lpstr>
      <vt:lpstr>Place the six problems in what you think should be the order of importance:</vt:lpstr>
      <vt:lpstr>PowerPoint Presentation</vt:lpstr>
      <vt:lpstr>Task 2: What would your advice to Henry be?</vt:lpstr>
      <vt:lpstr>PowerPoint Presentation</vt:lpstr>
      <vt:lpstr>PowerPoint Presentation</vt:lpstr>
      <vt:lpstr>Task 4</vt:lpstr>
    </vt:vector>
  </TitlesOfParts>
  <Company>The Arthur Terry School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brief race through History . .  .</dc:title>
  <dc:creator>The Arthur Terry School</dc:creator>
  <cp:lastModifiedBy>AM Galvin</cp:lastModifiedBy>
  <cp:revision>21</cp:revision>
  <dcterms:created xsi:type="dcterms:W3CDTF">2008-06-14T14:58:57Z</dcterms:created>
  <dcterms:modified xsi:type="dcterms:W3CDTF">2016-06-18T18:03:19Z</dcterms:modified>
</cp:coreProperties>
</file>