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372" r:id="rId4"/>
    <p:sldId id="371" r:id="rId5"/>
    <p:sldId id="370" r:id="rId6"/>
    <p:sldId id="377" r:id="rId7"/>
    <p:sldId id="276" r:id="rId8"/>
    <p:sldId id="269" r:id="rId9"/>
    <p:sldId id="379" r:id="rId10"/>
    <p:sldId id="385" r:id="rId11"/>
    <p:sldId id="384" r:id="rId12"/>
    <p:sldId id="378" r:id="rId13"/>
    <p:sldId id="382" r:id="rId14"/>
    <p:sldId id="386" r:id="rId15"/>
    <p:sldId id="277" r:id="rId16"/>
    <p:sldId id="258" r:id="rId17"/>
    <p:sldId id="387" r:id="rId18"/>
    <p:sldId id="266" r:id="rId19"/>
    <p:sldId id="383" r:id="rId20"/>
    <p:sldId id="268" r:id="rId21"/>
    <p:sldId id="267" r:id="rId22"/>
    <p:sldId id="265" r:id="rId23"/>
    <p:sldId id="388" r:id="rId24"/>
    <p:sldId id="259" r:id="rId25"/>
    <p:sldId id="263" r:id="rId26"/>
    <p:sldId id="389" r:id="rId27"/>
    <p:sldId id="390" r:id="rId28"/>
    <p:sldId id="391" r:id="rId29"/>
    <p:sldId id="392" r:id="rId30"/>
    <p:sldId id="394" r:id="rId31"/>
    <p:sldId id="395" r:id="rId32"/>
    <p:sldId id="257" r:id="rId33"/>
    <p:sldId id="264" r:id="rId34"/>
    <p:sldId id="270" r:id="rId35"/>
    <p:sldId id="271" r:id="rId36"/>
    <p:sldId id="272" r:id="rId37"/>
    <p:sldId id="273" r:id="rId38"/>
    <p:sldId id="274" r:id="rId39"/>
    <p:sldId id="380" r:id="rId40"/>
    <p:sldId id="261" r:id="rId41"/>
    <p:sldId id="260" r:id="rId42"/>
    <p:sldId id="262" r:id="rId43"/>
    <p:sldId id="39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FB1"/>
    <a:srgbClr val="D4BC96"/>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1" autoAdjust="0"/>
    <p:restoredTop sz="94660"/>
  </p:normalViewPr>
  <p:slideViewPr>
    <p:cSldViewPr snapToGrid="0">
      <p:cViewPr varScale="1">
        <p:scale>
          <a:sx n="64" d="100"/>
          <a:sy n="64" d="100"/>
        </p:scale>
        <p:origin x="32"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B48B-7B3D-41B6-B18B-EA53F6BBA3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6E7BA8-84A0-41A3-B556-E3F5D8EF7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9D555C-D817-471F-853F-2AD05A5CD48F}"/>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5" name="Footer Placeholder 4">
            <a:extLst>
              <a:ext uri="{FF2B5EF4-FFF2-40B4-BE49-F238E27FC236}">
                <a16:creationId xmlns:a16="http://schemas.microsoft.com/office/drawing/2014/main" id="{9EA53256-FDA0-4206-B9EE-D7D2DCD324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D7C4E0-AF26-45D8-AFD4-2E64BC2047EE}"/>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618809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7EF3-9C47-4E0C-9E9A-6E618990A9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F2011F-BCD3-4E50-9C82-E81407FB2D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90AC69-32E4-4D36-A241-60B964E787EB}"/>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5" name="Footer Placeholder 4">
            <a:extLst>
              <a:ext uri="{FF2B5EF4-FFF2-40B4-BE49-F238E27FC236}">
                <a16:creationId xmlns:a16="http://schemas.microsoft.com/office/drawing/2014/main" id="{C1D07FB3-FDAC-4972-B816-40E153B11C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D3BD6C-17E2-474D-92C8-EEFA68272F35}"/>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216140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DA8169-3D9F-4C84-9907-EE542241C3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22F94B-8322-4EA4-AF6E-5891DB4E19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135C74-A78B-4B2A-BB36-5C51B37ECBB0}"/>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5" name="Footer Placeholder 4">
            <a:extLst>
              <a:ext uri="{FF2B5EF4-FFF2-40B4-BE49-F238E27FC236}">
                <a16:creationId xmlns:a16="http://schemas.microsoft.com/office/drawing/2014/main" id="{55798B52-84B5-4DD3-B823-497F1EB019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127732-3FC6-464F-994E-5B57136FBF24}"/>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2638716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5276C-3287-40D4-A6A6-36F76E4C0E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59A08-11D3-4982-A573-609E96D9BF0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B2A520-238D-41A7-B167-A350CAF5E5D7}"/>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5" name="Footer Placeholder 4">
            <a:extLst>
              <a:ext uri="{FF2B5EF4-FFF2-40B4-BE49-F238E27FC236}">
                <a16:creationId xmlns:a16="http://schemas.microsoft.com/office/drawing/2014/main" id="{DBE43647-A16B-4298-A241-52513B941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378E8A-94FA-4321-A4BF-64B2EDBE8D88}"/>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201638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2675-A86E-405A-B0A7-89D900313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8E144FF-0D78-43A3-988C-B5FC6D7278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952AC5-9226-4993-AF22-AD3185E9035B}"/>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5" name="Footer Placeholder 4">
            <a:extLst>
              <a:ext uri="{FF2B5EF4-FFF2-40B4-BE49-F238E27FC236}">
                <a16:creationId xmlns:a16="http://schemas.microsoft.com/office/drawing/2014/main" id="{07629DCD-2BD6-40F7-B31C-E80BA54E9A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E30648-BE58-4FF9-B497-6391F2346AA8}"/>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169057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88A5-1C11-4767-B7A4-A6371DF464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57579F-1637-48A0-9E6A-9125F87C2E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6DE8E1-C1F0-482D-8F67-FC1BC1D0B50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9A42B0-65E1-47A6-BB8F-FB0583B56DE8}"/>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6" name="Footer Placeholder 5">
            <a:extLst>
              <a:ext uri="{FF2B5EF4-FFF2-40B4-BE49-F238E27FC236}">
                <a16:creationId xmlns:a16="http://schemas.microsoft.com/office/drawing/2014/main" id="{C69A4D5C-3BB8-4D14-8032-D5C38C1C50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76A4A1-92BC-4E57-96F4-A6B5AB2D9038}"/>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249294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75D72-03C0-4842-9902-5AB1585FB6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18CB72-A438-4D1F-8F1C-F0478AC6C5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EBF5C60-ACA9-4EE1-A38E-DDF551024E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14E539-6BC7-40D7-A059-25C4937D4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73195D-18B5-45E9-9F5F-D844CC104A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43C2EE-CD69-407D-AC2B-2F4B58E4B8C0}"/>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8" name="Footer Placeholder 7">
            <a:extLst>
              <a:ext uri="{FF2B5EF4-FFF2-40B4-BE49-F238E27FC236}">
                <a16:creationId xmlns:a16="http://schemas.microsoft.com/office/drawing/2014/main" id="{C1DAD339-9C45-4EF0-9CB6-42BB061106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F6D18EF-66CE-4FED-ADCF-36AC76258705}"/>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227852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E850-5744-4CC1-8968-908B0FDBF2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4DEB9E-CAE2-444E-AF80-7B0254460E4A}"/>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4" name="Footer Placeholder 3">
            <a:extLst>
              <a:ext uri="{FF2B5EF4-FFF2-40B4-BE49-F238E27FC236}">
                <a16:creationId xmlns:a16="http://schemas.microsoft.com/office/drawing/2014/main" id="{8BA18909-F5EF-46A9-ADBD-D674D19053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B2276BF-EDD0-481D-B07F-019B7A556BB7}"/>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214747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53D07F-9DDE-481A-900A-5ABC404E5006}"/>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3" name="Footer Placeholder 2">
            <a:extLst>
              <a:ext uri="{FF2B5EF4-FFF2-40B4-BE49-F238E27FC236}">
                <a16:creationId xmlns:a16="http://schemas.microsoft.com/office/drawing/2014/main" id="{A956FF84-45F6-44F8-A4A6-F8FCD79A2F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2DA53C-3E2A-4730-8A92-AB68C7C458FE}"/>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37528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6BBFF-3F65-4611-B4E2-C2B3216A7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3A6AE9-9E81-4EE9-857E-07F13A109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8070A2-DF8E-40F4-8767-D7F3868EA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C1EF09-0294-472D-9CC0-EBC9AF5BCEF6}"/>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6" name="Footer Placeholder 5">
            <a:extLst>
              <a:ext uri="{FF2B5EF4-FFF2-40B4-BE49-F238E27FC236}">
                <a16:creationId xmlns:a16="http://schemas.microsoft.com/office/drawing/2014/main" id="{E1105AC1-63EF-4A3C-9456-4B9FD3F394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11B5D5-1B43-445C-96CB-9B18D904EFA8}"/>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58275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598BC-AAD7-434E-B0E3-EA094F97F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2EA9BF-6804-43A8-86DC-AF994AE3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1930ED6-5F8F-4343-844D-3045BCE199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254ECF-6144-4F9A-9171-73219D56BBF2}"/>
              </a:ext>
            </a:extLst>
          </p:cNvPr>
          <p:cNvSpPr>
            <a:spLocks noGrp="1"/>
          </p:cNvSpPr>
          <p:nvPr>
            <p:ph type="dt" sz="half" idx="10"/>
          </p:nvPr>
        </p:nvSpPr>
        <p:spPr/>
        <p:txBody>
          <a:bodyPr/>
          <a:lstStyle/>
          <a:p>
            <a:fld id="{DE452A15-D39D-4A29-9712-2419D9312137}" type="datetimeFigureOut">
              <a:rPr lang="en-GB" smtClean="0"/>
              <a:t>26/01/2021</a:t>
            </a:fld>
            <a:endParaRPr lang="en-GB"/>
          </a:p>
        </p:txBody>
      </p:sp>
      <p:sp>
        <p:nvSpPr>
          <p:cNvPr id="6" name="Footer Placeholder 5">
            <a:extLst>
              <a:ext uri="{FF2B5EF4-FFF2-40B4-BE49-F238E27FC236}">
                <a16:creationId xmlns:a16="http://schemas.microsoft.com/office/drawing/2014/main" id="{D9148E4A-68BC-4C97-BDC4-FE34C744E2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50783D-05CA-4797-9BDF-18D8FC5BC4A3}"/>
              </a:ext>
            </a:extLst>
          </p:cNvPr>
          <p:cNvSpPr>
            <a:spLocks noGrp="1"/>
          </p:cNvSpPr>
          <p:nvPr>
            <p:ph type="sldNum" sz="quarter" idx="12"/>
          </p:nvPr>
        </p:nvSpPr>
        <p:spPr/>
        <p:txBody>
          <a:bodyPr/>
          <a:lstStyle/>
          <a:p>
            <a:fld id="{9A4DDFB2-FB05-4BD2-99A5-211A714C806C}" type="slidenum">
              <a:rPr lang="en-GB" smtClean="0"/>
              <a:t>‹#›</a:t>
            </a:fld>
            <a:endParaRPr lang="en-GB"/>
          </a:p>
        </p:txBody>
      </p:sp>
    </p:spTree>
    <p:extLst>
      <p:ext uri="{BB962C8B-B14F-4D97-AF65-F5344CB8AC3E}">
        <p14:creationId xmlns:p14="http://schemas.microsoft.com/office/powerpoint/2010/main" val="1973829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8DA64-A470-4E07-8329-99CA59E1E0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D4A7CE-3065-4E94-80B9-490B1928EC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71C990-20B8-414B-B810-089B30F597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52A15-D39D-4A29-9712-2419D9312137}" type="datetimeFigureOut">
              <a:rPr lang="en-GB" smtClean="0"/>
              <a:t>26/01/2021</a:t>
            </a:fld>
            <a:endParaRPr lang="en-GB"/>
          </a:p>
        </p:txBody>
      </p:sp>
      <p:sp>
        <p:nvSpPr>
          <p:cNvPr id="5" name="Footer Placeholder 4">
            <a:extLst>
              <a:ext uri="{FF2B5EF4-FFF2-40B4-BE49-F238E27FC236}">
                <a16:creationId xmlns:a16="http://schemas.microsoft.com/office/drawing/2014/main" id="{BCB34E29-DF02-4CD7-AB35-9A8DC35E0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9DD738-EB2C-4B5A-BE40-0DA4BD830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DDFB2-FB05-4BD2-99A5-211A714C806C}" type="slidenum">
              <a:rPr lang="en-GB" smtClean="0"/>
              <a:t>‹#›</a:t>
            </a:fld>
            <a:endParaRPr lang="en-GB"/>
          </a:p>
        </p:txBody>
      </p:sp>
    </p:spTree>
    <p:extLst>
      <p:ext uri="{BB962C8B-B14F-4D97-AF65-F5344CB8AC3E}">
        <p14:creationId xmlns:p14="http://schemas.microsoft.com/office/powerpoint/2010/main" val="324599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upload.wikimedia.org/wikipedia/commons/1/17/Battle_of_Marathon_in_the_Stoa_Poikile_%28reconstitution%29.jpg"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atticinscriptions.com/inscription/IGI3/449" TargetMode="Externa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84F1CF-2E62-4F35-87EC-C7D98DD97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4138"/>
            <a:ext cx="11525314" cy="6892138"/>
          </a:xfrm>
          <a:prstGeom prst="rect">
            <a:avLst/>
          </a:prstGeom>
        </p:spPr>
      </p:pic>
      <p:sp>
        <p:nvSpPr>
          <p:cNvPr id="12" name="TextBox 11">
            <a:extLst>
              <a:ext uri="{FF2B5EF4-FFF2-40B4-BE49-F238E27FC236}">
                <a16:creationId xmlns:a16="http://schemas.microsoft.com/office/drawing/2014/main" id="{D212CCC1-91E4-419A-83EB-3A7FC14730CF}"/>
              </a:ext>
            </a:extLst>
          </p:cNvPr>
          <p:cNvSpPr txBox="1"/>
          <p:nvPr/>
        </p:nvSpPr>
        <p:spPr>
          <a:xfrm>
            <a:off x="2105025" y="1111508"/>
            <a:ext cx="8705850" cy="769441"/>
          </a:xfrm>
          <a:prstGeom prst="rect">
            <a:avLst/>
          </a:prstGeom>
          <a:noFill/>
        </p:spPr>
        <p:txBody>
          <a:bodyPr wrap="square">
            <a:spAutoFit/>
          </a:bodyPr>
          <a:lstStyle/>
          <a:p>
            <a:r>
              <a:rPr lang="en-GB" sz="4400" b="1" dirty="0"/>
              <a:t>The Athenian Building Programme</a:t>
            </a:r>
            <a:endParaRPr lang="en-GB" sz="4400" dirty="0"/>
          </a:p>
        </p:txBody>
      </p:sp>
    </p:spTree>
    <p:extLst>
      <p:ext uri="{BB962C8B-B14F-4D97-AF65-F5344CB8AC3E}">
        <p14:creationId xmlns:p14="http://schemas.microsoft.com/office/powerpoint/2010/main" val="4088738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5079273-9F62-4914-88FC-3A6EC4169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7186" y="0"/>
            <a:ext cx="5624813" cy="421861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411377DC-2133-466B-AD5D-46F2B336E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302418"/>
            <a:ext cx="4092575" cy="61388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ercules from the metope of hte Treasury of the Athenians, Delphi  Archaeological Museum, Stock Photo, Picture And Rights Managed Image. Pic.  YL2-3298883 | agefotostock">
            <a:extLst>
              <a:ext uri="{FF2B5EF4-FFF2-40B4-BE49-F238E27FC236}">
                <a16:creationId xmlns:a16="http://schemas.microsoft.com/office/drawing/2014/main" id="{1A837438-C739-47EA-9770-EC0C90D08C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922"/>
          <a:stretch/>
        </p:blipFill>
        <p:spPr bwMode="auto">
          <a:xfrm>
            <a:off x="6567187" y="3239194"/>
            <a:ext cx="5624813" cy="3601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BB4C0E-6CA9-453A-B39E-A8A7A74D8F9A}"/>
              </a:ext>
            </a:extLst>
          </p:cNvPr>
          <p:cNvSpPr txBox="1"/>
          <p:nvPr/>
        </p:nvSpPr>
        <p:spPr>
          <a:xfrm>
            <a:off x="4248146" y="2008561"/>
            <a:ext cx="2319035" cy="1815882"/>
          </a:xfrm>
          <a:prstGeom prst="rect">
            <a:avLst/>
          </a:prstGeom>
          <a:noFill/>
        </p:spPr>
        <p:txBody>
          <a:bodyPr wrap="square" rtlCol="0">
            <a:spAutoFit/>
          </a:bodyPr>
          <a:lstStyle/>
          <a:p>
            <a:r>
              <a:rPr lang="en-GB" sz="1400" b="1" dirty="0"/>
              <a:t>North </a:t>
            </a:r>
            <a:r>
              <a:rPr lang="en-GB" sz="1400" dirty="0"/>
              <a:t>(and West?) </a:t>
            </a:r>
            <a:r>
              <a:rPr lang="en-GB" sz="1400" b="1" dirty="0"/>
              <a:t>side:  </a:t>
            </a:r>
          </a:p>
          <a:p>
            <a:r>
              <a:rPr lang="en-GB" sz="1400" b="1" dirty="0"/>
              <a:t>The deeds of Heracles </a:t>
            </a:r>
          </a:p>
          <a:p>
            <a:r>
              <a:rPr lang="en-GB" sz="1400" b="1" dirty="0"/>
              <a:t>‘</a:t>
            </a:r>
            <a:r>
              <a:rPr lang="en-GB" sz="1400" i="1" dirty="0"/>
              <a:t>it should be remembered that the Athenians and their </a:t>
            </a:r>
            <a:r>
              <a:rPr lang="en-GB" sz="1400" i="1" dirty="0" err="1"/>
              <a:t>Plataean</a:t>
            </a:r>
            <a:r>
              <a:rPr lang="en-GB" sz="1400" i="1" dirty="0"/>
              <a:t> allies  gathered at the shrine of Heracles at Marathon before the engagement.’ </a:t>
            </a:r>
            <a:endParaRPr lang="en-GB" sz="1400" dirty="0"/>
          </a:p>
        </p:txBody>
      </p:sp>
      <p:sp>
        <p:nvSpPr>
          <p:cNvPr id="4" name="TextBox 3">
            <a:extLst>
              <a:ext uri="{FF2B5EF4-FFF2-40B4-BE49-F238E27FC236}">
                <a16:creationId xmlns:a16="http://schemas.microsoft.com/office/drawing/2014/main" id="{9AC50CEF-C872-493B-908D-2BFDFC7B30BC}"/>
              </a:ext>
            </a:extLst>
          </p:cNvPr>
          <p:cNvSpPr txBox="1"/>
          <p:nvPr/>
        </p:nvSpPr>
        <p:spPr>
          <a:xfrm>
            <a:off x="4326575" y="646331"/>
            <a:ext cx="2162176" cy="923330"/>
          </a:xfrm>
          <a:prstGeom prst="rect">
            <a:avLst/>
          </a:prstGeom>
          <a:solidFill>
            <a:schemeClr val="accent5">
              <a:lumMod val="20000"/>
              <a:lumOff val="80000"/>
            </a:schemeClr>
          </a:solidFill>
        </p:spPr>
        <p:txBody>
          <a:bodyPr wrap="square" rtlCol="0">
            <a:spAutoFit/>
          </a:bodyPr>
          <a:lstStyle/>
          <a:p>
            <a:pPr algn="ctr"/>
            <a:r>
              <a:rPr lang="en-GB" dirty="0">
                <a:solidFill>
                  <a:schemeClr val="accent1">
                    <a:lumMod val="75000"/>
                  </a:schemeClr>
                </a:solidFill>
              </a:rPr>
              <a:t>‘</a:t>
            </a:r>
            <a:r>
              <a:rPr lang="en-GB" i="1" dirty="0">
                <a:solidFill>
                  <a:schemeClr val="accent1">
                    <a:lumMod val="75000"/>
                  </a:schemeClr>
                </a:solidFill>
              </a:rPr>
              <a:t>Uncannily apt</a:t>
            </a:r>
            <a:r>
              <a:rPr lang="en-GB" dirty="0">
                <a:solidFill>
                  <a:schemeClr val="accent1">
                    <a:lumMod val="75000"/>
                  </a:schemeClr>
                </a:solidFill>
              </a:rPr>
              <a:t>’ archaic </a:t>
            </a:r>
            <a:r>
              <a:rPr lang="en-GB" dirty="0" err="1">
                <a:solidFill>
                  <a:schemeClr val="accent1">
                    <a:lumMod val="75000"/>
                  </a:schemeClr>
                </a:solidFill>
              </a:rPr>
              <a:t>metopal</a:t>
            </a:r>
            <a:r>
              <a:rPr lang="en-GB" dirty="0">
                <a:solidFill>
                  <a:schemeClr val="accent1">
                    <a:lumMod val="75000"/>
                  </a:schemeClr>
                </a:solidFill>
              </a:rPr>
              <a:t> decoration</a:t>
            </a:r>
          </a:p>
        </p:txBody>
      </p:sp>
      <p:sp>
        <p:nvSpPr>
          <p:cNvPr id="8" name="TextBox 7">
            <a:extLst>
              <a:ext uri="{FF2B5EF4-FFF2-40B4-BE49-F238E27FC236}">
                <a16:creationId xmlns:a16="http://schemas.microsoft.com/office/drawing/2014/main" id="{9A188E3A-6A85-44B0-9892-BCB833416E2E}"/>
              </a:ext>
            </a:extLst>
          </p:cNvPr>
          <p:cNvSpPr txBox="1"/>
          <p:nvPr/>
        </p:nvSpPr>
        <p:spPr>
          <a:xfrm>
            <a:off x="4209696" y="1441913"/>
            <a:ext cx="2319035" cy="430887"/>
          </a:xfrm>
          <a:prstGeom prst="rect">
            <a:avLst/>
          </a:prstGeom>
          <a:noFill/>
        </p:spPr>
        <p:txBody>
          <a:bodyPr wrap="square">
            <a:spAutoFit/>
          </a:bodyPr>
          <a:lstStyle/>
          <a:p>
            <a:pPr algn="ctr"/>
            <a:r>
              <a:rPr lang="en-GB" sz="1100" dirty="0"/>
              <a:t>Nigel Spivey </a:t>
            </a:r>
          </a:p>
          <a:p>
            <a:pPr algn="ctr"/>
            <a:r>
              <a:rPr lang="en-GB" sz="1100" i="1" dirty="0"/>
              <a:t>Understanding Greek Sculpture </a:t>
            </a:r>
            <a:r>
              <a:rPr lang="en-GB" sz="1100" dirty="0"/>
              <a:t>p.130 </a:t>
            </a:r>
          </a:p>
        </p:txBody>
      </p:sp>
      <p:sp>
        <p:nvSpPr>
          <p:cNvPr id="9" name="TextBox 8">
            <a:extLst>
              <a:ext uri="{FF2B5EF4-FFF2-40B4-BE49-F238E27FC236}">
                <a16:creationId xmlns:a16="http://schemas.microsoft.com/office/drawing/2014/main" id="{532D31E4-1D88-426E-85CE-0FCA121D9799}"/>
              </a:ext>
            </a:extLst>
          </p:cNvPr>
          <p:cNvSpPr txBox="1"/>
          <p:nvPr/>
        </p:nvSpPr>
        <p:spPr>
          <a:xfrm>
            <a:off x="4248147" y="4127854"/>
            <a:ext cx="2319035" cy="1169551"/>
          </a:xfrm>
          <a:prstGeom prst="rect">
            <a:avLst/>
          </a:prstGeom>
          <a:noFill/>
        </p:spPr>
        <p:txBody>
          <a:bodyPr wrap="square" rtlCol="0">
            <a:spAutoFit/>
          </a:bodyPr>
          <a:lstStyle/>
          <a:p>
            <a:r>
              <a:rPr lang="en-GB" sz="1400" b="1" dirty="0"/>
              <a:t>East side: </a:t>
            </a:r>
            <a:r>
              <a:rPr lang="en-GB" sz="1400" dirty="0"/>
              <a:t>(i.e. Front) </a:t>
            </a:r>
          </a:p>
          <a:p>
            <a:r>
              <a:rPr lang="en-GB" sz="1400" b="1" dirty="0"/>
              <a:t>Greeks vs Amazons</a:t>
            </a:r>
          </a:p>
          <a:p>
            <a:r>
              <a:rPr lang="en-GB" sz="1400" i="1" dirty="0"/>
              <a:t>‘who had mythically invaded and been repulsed from Attica.’</a:t>
            </a:r>
          </a:p>
        </p:txBody>
      </p:sp>
      <p:sp>
        <p:nvSpPr>
          <p:cNvPr id="10" name="TextBox 9">
            <a:extLst>
              <a:ext uri="{FF2B5EF4-FFF2-40B4-BE49-F238E27FC236}">
                <a16:creationId xmlns:a16="http://schemas.microsoft.com/office/drawing/2014/main" id="{0CE110DE-C0E8-40DE-8865-8C360B8F58B4}"/>
              </a:ext>
            </a:extLst>
          </p:cNvPr>
          <p:cNvSpPr txBox="1"/>
          <p:nvPr/>
        </p:nvSpPr>
        <p:spPr>
          <a:xfrm>
            <a:off x="4248147" y="5476856"/>
            <a:ext cx="2419353" cy="954107"/>
          </a:xfrm>
          <a:prstGeom prst="rect">
            <a:avLst/>
          </a:prstGeom>
          <a:noFill/>
        </p:spPr>
        <p:txBody>
          <a:bodyPr wrap="square" rtlCol="0">
            <a:spAutoFit/>
          </a:bodyPr>
          <a:lstStyle/>
          <a:p>
            <a:r>
              <a:rPr lang="en-GB" sz="1400" b="1" dirty="0"/>
              <a:t>South side:  </a:t>
            </a:r>
            <a:r>
              <a:rPr lang="en-GB" sz="1400" dirty="0"/>
              <a:t> </a:t>
            </a:r>
            <a:endParaRPr lang="en-GB" sz="1400" b="1" dirty="0"/>
          </a:p>
          <a:p>
            <a:r>
              <a:rPr lang="en-GB" sz="1400" b="1" dirty="0"/>
              <a:t>Deeds of Theseus</a:t>
            </a:r>
            <a:r>
              <a:rPr lang="en-GB" sz="1400" dirty="0"/>
              <a:t> including him ‘</a:t>
            </a:r>
            <a:r>
              <a:rPr lang="en-GB" sz="1400" i="1" dirty="0"/>
              <a:t>wrestling with the monstrous </a:t>
            </a:r>
            <a:r>
              <a:rPr lang="en-GB" sz="1400" b="1" i="1" dirty="0"/>
              <a:t>Bull of Marathon.’</a:t>
            </a:r>
          </a:p>
        </p:txBody>
      </p:sp>
      <p:sp>
        <p:nvSpPr>
          <p:cNvPr id="6" name="TextBox 5">
            <a:extLst>
              <a:ext uri="{FF2B5EF4-FFF2-40B4-BE49-F238E27FC236}">
                <a16:creationId xmlns:a16="http://schemas.microsoft.com/office/drawing/2014/main" id="{99271F45-4C9A-4FE6-A03E-24D174832222}"/>
              </a:ext>
            </a:extLst>
          </p:cNvPr>
          <p:cNvSpPr txBox="1"/>
          <p:nvPr/>
        </p:nvSpPr>
        <p:spPr>
          <a:xfrm>
            <a:off x="4348460" y="0"/>
            <a:ext cx="2162176" cy="646331"/>
          </a:xfrm>
          <a:prstGeom prst="rect">
            <a:avLst/>
          </a:prstGeom>
          <a:noFill/>
        </p:spPr>
        <p:txBody>
          <a:bodyPr wrap="square" rtlCol="0">
            <a:spAutoFit/>
          </a:bodyPr>
          <a:lstStyle/>
          <a:p>
            <a:r>
              <a:rPr lang="en-GB" b="1" dirty="0"/>
              <a:t>The Treasury of the Athenians at Delphi</a:t>
            </a:r>
          </a:p>
        </p:txBody>
      </p:sp>
    </p:spTree>
    <p:extLst>
      <p:ext uri="{BB962C8B-B14F-4D97-AF65-F5344CB8AC3E}">
        <p14:creationId xmlns:p14="http://schemas.microsoft.com/office/powerpoint/2010/main" val="3606496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 the 6th century B.C., Peisistratus, a ruler of Athens between 561 and  527 BC, began to shape the agora and centre of Athenian… | Ancient athens,  Athens, Athenian">
            <a:extLst>
              <a:ext uri="{FF2B5EF4-FFF2-40B4-BE49-F238E27FC236}">
                <a16:creationId xmlns:a16="http://schemas.microsoft.com/office/drawing/2014/main" id="{B035AD2C-6ED5-495D-855F-E7E214A75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97" y="0"/>
            <a:ext cx="10678901" cy="6705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58F176-4942-4BA9-BDB7-8B6960B137C7}"/>
              </a:ext>
            </a:extLst>
          </p:cNvPr>
          <p:cNvSpPr txBox="1"/>
          <p:nvPr/>
        </p:nvSpPr>
        <p:spPr>
          <a:xfrm>
            <a:off x="71120" y="2854235"/>
            <a:ext cx="1838960" cy="369332"/>
          </a:xfrm>
          <a:prstGeom prst="rect">
            <a:avLst/>
          </a:prstGeom>
          <a:noFill/>
        </p:spPr>
        <p:txBody>
          <a:bodyPr wrap="square" rtlCol="0">
            <a:spAutoFit/>
          </a:bodyPr>
          <a:lstStyle/>
          <a:p>
            <a:r>
              <a:rPr lang="en-GB" dirty="0"/>
              <a:t>The Painted Stoa</a:t>
            </a:r>
          </a:p>
        </p:txBody>
      </p:sp>
      <p:cxnSp>
        <p:nvCxnSpPr>
          <p:cNvPr id="4" name="Straight Arrow Connector 3">
            <a:extLst>
              <a:ext uri="{FF2B5EF4-FFF2-40B4-BE49-F238E27FC236}">
                <a16:creationId xmlns:a16="http://schemas.microsoft.com/office/drawing/2014/main" id="{389D2536-DF0D-462C-96BF-C2B40B3AAA79}"/>
              </a:ext>
            </a:extLst>
          </p:cNvPr>
          <p:cNvCxnSpPr>
            <a:cxnSpLocks/>
          </p:cNvCxnSpPr>
          <p:nvPr/>
        </p:nvCxnSpPr>
        <p:spPr>
          <a:xfrm>
            <a:off x="635197" y="3223567"/>
            <a:ext cx="355403" cy="373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1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0793E-66F6-4745-8803-E70477C457F6}"/>
              </a:ext>
            </a:extLst>
          </p:cNvPr>
          <p:cNvSpPr txBox="1"/>
          <p:nvPr/>
        </p:nvSpPr>
        <p:spPr>
          <a:xfrm>
            <a:off x="3870959" y="133248"/>
            <a:ext cx="4135120" cy="830997"/>
          </a:xfrm>
          <a:prstGeom prst="rect">
            <a:avLst/>
          </a:prstGeom>
          <a:noFill/>
        </p:spPr>
        <p:txBody>
          <a:bodyPr wrap="square" rtlCol="0">
            <a:spAutoFit/>
          </a:bodyPr>
          <a:lstStyle/>
          <a:p>
            <a:r>
              <a:rPr lang="en-GB" sz="2800" b="1" dirty="0"/>
              <a:t>The Stoa </a:t>
            </a:r>
            <a:r>
              <a:rPr lang="en-GB" sz="2800" b="1" dirty="0" err="1"/>
              <a:t>Poikile</a:t>
            </a:r>
            <a:r>
              <a:rPr lang="en-GB" sz="2800" b="1" dirty="0"/>
              <a:t> in Athens</a:t>
            </a:r>
          </a:p>
          <a:p>
            <a:pPr algn="ctr"/>
            <a:r>
              <a:rPr lang="en-GB" b="1" dirty="0"/>
              <a:t>mid 5</a:t>
            </a:r>
            <a:r>
              <a:rPr lang="en-GB" b="1" baseline="30000" dirty="0"/>
              <a:t>th</a:t>
            </a:r>
            <a:r>
              <a:rPr lang="en-GB" b="1" dirty="0"/>
              <a:t> century BC</a:t>
            </a:r>
          </a:p>
        </p:txBody>
      </p:sp>
      <p:pic>
        <p:nvPicPr>
          <p:cNvPr id="4098" name="Picture 2">
            <a:extLst>
              <a:ext uri="{FF2B5EF4-FFF2-40B4-BE49-F238E27FC236}">
                <a16:creationId xmlns:a16="http://schemas.microsoft.com/office/drawing/2014/main" id="{BCAD7E8F-889E-467D-B5A7-8E7869CBC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47" y="917244"/>
            <a:ext cx="11848705" cy="27871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BB8DF1-3C8D-48DA-88B8-2431E145C893}"/>
              </a:ext>
            </a:extLst>
          </p:cNvPr>
          <p:cNvSpPr txBox="1"/>
          <p:nvPr/>
        </p:nvSpPr>
        <p:spPr>
          <a:xfrm>
            <a:off x="171647" y="4285029"/>
            <a:ext cx="11839378" cy="2000548"/>
          </a:xfrm>
          <a:prstGeom prst="rect">
            <a:avLst/>
          </a:prstGeom>
          <a:noFill/>
        </p:spPr>
        <p:txBody>
          <a:bodyPr wrap="square">
            <a:spAutoFit/>
          </a:bodyPr>
          <a:lstStyle/>
          <a:p>
            <a:pPr algn="l"/>
            <a:r>
              <a:rPr lang="en-GB" sz="1600" b="0" i="1" dirty="0">
                <a:solidFill>
                  <a:srgbClr val="202122"/>
                </a:solidFill>
                <a:effectLst/>
              </a:rPr>
              <a:t>At the end of the painting are those who fought at </a:t>
            </a:r>
            <a:r>
              <a:rPr lang="en-GB" sz="1600" b="1" i="1" dirty="0">
                <a:solidFill>
                  <a:srgbClr val="202122"/>
                </a:solidFill>
                <a:effectLst/>
              </a:rPr>
              <a:t>Marathon</a:t>
            </a:r>
            <a:r>
              <a:rPr lang="en-GB" sz="1600" b="0" i="1" dirty="0">
                <a:solidFill>
                  <a:srgbClr val="202122"/>
                </a:solidFill>
                <a:effectLst/>
              </a:rPr>
              <a:t>; the Boeotians of </a:t>
            </a:r>
            <a:r>
              <a:rPr lang="en-GB" sz="1600" b="1" i="1" dirty="0">
                <a:solidFill>
                  <a:srgbClr val="202122"/>
                </a:solidFill>
                <a:effectLst/>
              </a:rPr>
              <a:t>Plataea </a:t>
            </a:r>
            <a:r>
              <a:rPr lang="en-GB" sz="1600" b="0" i="1" dirty="0">
                <a:solidFill>
                  <a:srgbClr val="202122"/>
                </a:solidFill>
                <a:effectLst/>
              </a:rPr>
              <a:t>and the Attic contingent are coming to blows with the foreigners. In this place neither side has the better, but the centre of the fighting shows the foreigners in flight and pushing one another into the morass, while at the end of the painting are the Phoenician ships, and the Greeks killing the foreigners who are scrambling into them. Here is also a portrait of the hero Marathon, after whom the plain is named, of </a:t>
            </a:r>
            <a:r>
              <a:rPr lang="en-GB" sz="1600" b="1" i="1" dirty="0">
                <a:solidFill>
                  <a:srgbClr val="202122"/>
                </a:solidFill>
                <a:effectLst/>
              </a:rPr>
              <a:t>Theseus</a:t>
            </a:r>
            <a:r>
              <a:rPr lang="en-GB" sz="1600" b="0" i="1" dirty="0">
                <a:solidFill>
                  <a:srgbClr val="202122"/>
                </a:solidFill>
                <a:effectLst/>
              </a:rPr>
              <a:t> represented as coming up from the under-world, of </a:t>
            </a:r>
            <a:r>
              <a:rPr lang="en-GB" sz="1600" b="1" i="1" dirty="0">
                <a:solidFill>
                  <a:srgbClr val="202122"/>
                </a:solidFill>
                <a:effectLst/>
              </a:rPr>
              <a:t>Athena</a:t>
            </a:r>
            <a:r>
              <a:rPr lang="en-GB" sz="1600" b="0" i="1" dirty="0">
                <a:solidFill>
                  <a:srgbClr val="202122"/>
                </a:solidFill>
                <a:effectLst/>
              </a:rPr>
              <a:t> and of </a:t>
            </a:r>
            <a:r>
              <a:rPr lang="en-GB" sz="1600" b="1" i="1" dirty="0">
                <a:solidFill>
                  <a:srgbClr val="202122"/>
                </a:solidFill>
                <a:effectLst/>
              </a:rPr>
              <a:t>Heracles</a:t>
            </a:r>
            <a:r>
              <a:rPr lang="en-GB" sz="1600" b="0" i="1" dirty="0">
                <a:solidFill>
                  <a:srgbClr val="202122"/>
                </a:solidFill>
                <a:effectLst/>
              </a:rPr>
              <a:t>. </a:t>
            </a:r>
            <a:r>
              <a:rPr lang="en-GB" sz="1600" b="1" i="1" dirty="0">
                <a:solidFill>
                  <a:srgbClr val="202122"/>
                </a:solidFill>
                <a:effectLst/>
              </a:rPr>
              <a:t>The </a:t>
            </a:r>
            <a:r>
              <a:rPr lang="en-GB" sz="1600" b="1" i="1" dirty="0" err="1">
                <a:solidFill>
                  <a:srgbClr val="202122"/>
                </a:solidFill>
                <a:effectLst/>
              </a:rPr>
              <a:t>Marathonians</a:t>
            </a:r>
            <a:r>
              <a:rPr lang="en-GB" sz="1600" b="0" i="1" dirty="0">
                <a:solidFill>
                  <a:srgbClr val="202122"/>
                </a:solidFill>
                <a:effectLst/>
              </a:rPr>
              <a:t>, according to their own account, were the first to regard Heracles as a god. </a:t>
            </a:r>
          </a:p>
          <a:p>
            <a:pPr algn="l"/>
            <a:endParaRPr lang="en-GB" sz="1200" i="1" dirty="0">
              <a:solidFill>
                <a:srgbClr val="202122"/>
              </a:solidFill>
            </a:endParaRPr>
          </a:p>
          <a:p>
            <a:pPr algn="l"/>
            <a:r>
              <a:rPr lang="en-GB" sz="1600" b="0" i="1" dirty="0">
                <a:solidFill>
                  <a:srgbClr val="202122"/>
                </a:solidFill>
                <a:effectLst/>
              </a:rPr>
              <a:t>Of the fighters the most conspicuous figures in the painting are </a:t>
            </a:r>
            <a:r>
              <a:rPr lang="en-GB" sz="1600" b="1" i="1" dirty="0">
                <a:solidFill>
                  <a:srgbClr val="202122"/>
                </a:solidFill>
                <a:effectLst/>
              </a:rPr>
              <a:t>Callimachus</a:t>
            </a:r>
            <a:r>
              <a:rPr lang="en-GB" sz="1600" b="0" i="1" dirty="0">
                <a:solidFill>
                  <a:srgbClr val="202122"/>
                </a:solidFill>
                <a:effectLst/>
              </a:rPr>
              <a:t>, who had been elected commander-in-chief by the Athenians, </a:t>
            </a:r>
            <a:r>
              <a:rPr lang="en-GB" sz="1600" b="1" i="1" dirty="0">
                <a:solidFill>
                  <a:srgbClr val="202122"/>
                </a:solidFill>
                <a:effectLst/>
              </a:rPr>
              <a:t>Miltiades</a:t>
            </a:r>
            <a:r>
              <a:rPr lang="en-GB" sz="1600" b="0" i="1" dirty="0">
                <a:solidFill>
                  <a:srgbClr val="202122"/>
                </a:solidFill>
                <a:effectLst/>
              </a:rPr>
              <a:t>, one of the generals, and a hero called </a:t>
            </a:r>
            <a:r>
              <a:rPr lang="en-GB" sz="1600" b="0" i="1" dirty="0" err="1">
                <a:solidFill>
                  <a:srgbClr val="202122"/>
                </a:solidFill>
                <a:effectLst/>
              </a:rPr>
              <a:t>Echetlus</a:t>
            </a:r>
            <a:r>
              <a:rPr lang="en-GB" sz="1600" b="0" i="1" dirty="0">
                <a:solidFill>
                  <a:srgbClr val="202122"/>
                </a:solidFill>
                <a:effectLst/>
              </a:rPr>
              <a:t>, of whom I shall make mention later.                             </a:t>
            </a:r>
            <a:r>
              <a:rPr lang="en-GB" sz="1600" b="1" dirty="0">
                <a:solidFill>
                  <a:srgbClr val="202122"/>
                </a:solidFill>
                <a:effectLst/>
              </a:rPr>
              <a:t>Pausanias 1.15.3 </a:t>
            </a:r>
            <a:endParaRPr lang="en-GB" b="1" dirty="0">
              <a:solidFill>
                <a:srgbClr val="202122"/>
              </a:solidFill>
              <a:effectLst/>
            </a:endParaRPr>
          </a:p>
        </p:txBody>
      </p:sp>
      <p:sp>
        <p:nvSpPr>
          <p:cNvPr id="6" name="TextBox 5">
            <a:extLst>
              <a:ext uri="{FF2B5EF4-FFF2-40B4-BE49-F238E27FC236}">
                <a16:creationId xmlns:a16="http://schemas.microsoft.com/office/drawing/2014/main" id="{C7DEDB5D-4E1D-4305-BB8A-09A75C9B9BAD}"/>
              </a:ext>
            </a:extLst>
          </p:cNvPr>
          <p:cNvSpPr txBox="1"/>
          <p:nvPr/>
        </p:nvSpPr>
        <p:spPr>
          <a:xfrm>
            <a:off x="131841" y="3733096"/>
            <a:ext cx="11879184" cy="523220"/>
          </a:xfrm>
          <a:prstGeom prst="rect">
            <a:avLst/>
          </a:prstGeom>
          <a:solidFill>
            <a:schemeClr val="accent5">
              <a:lumMod val="20000"/>
              <a:lumOff val="80000"/>
            </a:schemeClr>
          </a:solidFill>
        </p:spPr>
        <p:txBody>
          <a:bodyPr wrap="square" rtlCol="0">
            <a:spAutoFit/>
          </a:bodyPr>
          <a:lstStyle/>
          <a:p>
            <a:r>
              <a:rPr lang="en-GB" sz="1400" dirty="0"/>
              <a:t>The gods look on as the battle of Marathon is fought to its conclusion. ‘</a:t>
            </a:r>
            <a:r>
              <a:rPr lang="en-GB" sz="1400" i="1" dirty="0" err="1"/>
              <a:t>Polygnotus</a:t>
            </a:r>
            <a:r>
              <a:rPr lang="en-GB" sz="1400" i="1" dirty="0"/>
              <a:t> was far from being a mere craftsman and did not make a contract to decorate the Stoa, but undertook the work for nothing simply out of the desire to honour his city. </a:t>
            </a:r>
            <a:r>
              <a:rPr lang="en-GB" sz="1400" dirty="0"/>
              <a:t>Plutarch, </a:t>
            </a:r>
            <a:r>
              <a:rPr lang="en-GB" sz="1400" i="1" dirty="0"/>
              <a:t>Cimon </a:t>
            </a:r>
            <a:r>
              <a:rPr lang="en-GB" sz="1400" dirty="0"/>
              <a:t>4</a:t>
            </a:r>
          </a:p>
        </p:txBody>
      </p:sp>
      <p:sp>
        <p:nvSpPr>
          <p:cNvPr id="8" name="Oval 7">
            <a:extLst>
              <a:ext uri="{FF2B5EF4-FFF2-40B4-BE49-F238E27FC236}">
                <a16:creationId xmlns:a16="http://schemas.microsoft.com/office/drawing/2014/main" id="{7667F3F1-8F0B-4146-AD77-1CCEBA57287B}"/>
              </a:ext>
            </a:extLst>
          </p:cNvPr>
          <p:cNvSpPr/>
          <p:nvPr/>
        </p:nvSpPr>
        <p:spPr>
          <a:xfrm>
            <a:off x="3007360" y="2310813"/>
            <a:ext cx="979714" cy="1175657"/>
          </a:xfrm>
          <a:prstGeom prst="ellipse">
            <a:avLst/>
          </a:prstGeom>
          <a:solidFill>
            <a:schemeClr val="accent4">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8645C8C-50A2-423B-991A-647B35D1AEEA}"/>
              </a:ext>
            </a:extLst>
          </p:cNvPr>
          <p:cNvSpPr/>
          <p:nvPr/>
        </p:nvSpPr>
        <p:spPr>
          <a:xfrm>
            <a:off x="9583782" y="878234"/>
            <a:ext cx="979714" cy="1175657"/>
          </a:xfrm>
          <a:prstGeom prst="ellipse">
            <a:avLst/>
          </a:prstGeom>
          <a:solidFill>
            <a:schemeClr val="accent2">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031A5E-F981-4CBD-BF8F-CD80E42222F1}"/>
              </a:ext>
            </a:extLst>
          </p:cNvPr>
          <p:cNvSpPr/>
          <p:nvPr/>
        </p:nvSpPr>
        <p:spPr>
          <a:xfrm>
            <a:off x="6397897" y="1789729"/>
            <a:ext cx="1259840" cy="1175657"/>
          </a:xfrm>
          <a:prstGeom prst="ellipse">
            <a:avLst/>
          </a:prstGeom>
          <a:solidFill>
            <a:schemeClr val="accent4">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EE3E77-44B6-4181-B583-4C65FE936268}"/>
              </a:ext>
            </a:extLst>
          </p:cNvPr>
          <p:cNvSpPr txBox="1"/>
          <p:nvPr/>
        </p:nvSpPr>
        <p:spPr>
          <a:xfrm>
            <a:off x="3647441" y="6490240"/>
            <a:ext cx="7508240" cy="261610"/>
          </a:xfrm>
          <a:prstGeom prst="rect">
            <a:avLst/>
          </a:prstGeom>
          <a:noFill/>
        </p:spPr>
        <p:txBody>
          <a:bodyPr wrap="square">
            <a:spAutoFit/>
          </a:bodyPr>
          <a:lstStyle/>
          <a:p>
            <a:r>
              <a:rPr lang="en-GB" sz="1100" dirty="0">
                <a:hlinkClick r:id="rId3"/>
              </a:rPr>
              <a:t>https://upload.wikimedia.org/wikipedia/commons/1/17/Battle_of_Marathon_in_the_Stoa_Poikile_%28reconstitution%29.jpg</a:t>
            </a:r>
            <a:endParaRPr lang="en-GB" sz="1100" dirty="0"/>
          </a:p>
        </p:txBody>
      </p:sp>
      <p:sp>
        <p:nvSpPr>
          <p:cNvPr id="14" name="Oval 13">
            <a:extLst>
              <a:ext uri="{FF2B5EF4-FFF2-40B4-BE49-F238E27FC236}">
                <a16:creationId xmlns:a16="http://schemas.microsoft.com/office/drawing/2014/main" id="{9D37CC04-D4DB-48FE-AA5D-45FF87672C5F}"/>
              </a:ext>
            </a:extLst>
          </p:cNvPr>
          <p:cNvSpPr/>
          <p:nvPr/>
        </p:nvSpPr>
        <p:spPr>
          <a:xfrm>
            <a:off x="10068560" y="1451706"/>
            <a:ext cx="979714" cy="1175657"/>
          </a:xfrm>
          <a:prstGeom prst="ellipse">
            <a:avLst/>
          </a:prstGeom>
          <a:solidFill>
            <a:schemeClr val="accent4">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FAB0358-69EC-4019-A17B-C0FF58D42E88}"/>
              </a:ext>
            </a:extLst>
          </p:cNvPr>
          <p:cNvSpPr/>
          <p:nvPr/>
        </p:nvSpPr>
        <p:spPr>
          <a:xfrm>
            <a:off x="5448662" y="947715"/>
            <a:ext cx="979714" cy="1175657"/>
          </a:xfrm>
          <a:prstGeom prst="ellipse">
            <a:avLst/>
          </a:prstGeom>
          <a:solidFill>
            <a:schemeClr val="accent2">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0082C10-B499-41AF-A23B-3996ABC54555}"/>
              </a:ext>
            </a:extLst>
          </p:cNvPr>
          <p:cNvSpPr/>
          <p:nvPr/>
        </p:nvSpPr>
        <p:spPr>
          <a:xfrm>
            <a:off x="7656286" y="823919"/>
            <a:ext cx="1832429" cy="1327000"/>
          </a:xfrm>
          <a:prstGeom prst="ellipse">
            <a:avLst/>
          </a:prstGeom>
          <a:solidFill>
            <a:schemeClr val="accent2">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F216CEAA-DD1A-4371-BA61-39DAC9202A21}"/>
              </a:ext>
            </a:extLst>
          </p:cNvPr>
          <p:cNvSpPr txBox="1"/>
          <p:nvPr/>
        </p:nvSpPr>
        <p:spPr>
          <a:xfrm>
            <a:off x="0" y="0"/>
            <a:ext cx="3647439" cy="769441"/>
          </a:xfrm>
          <a:prstGeom prst="rect">
            <a:avLst/>
          </a:prstGeom>
          <a:solidFill>
            <a:schemeClr val="accent5">
              <a:lumMod val="20000"/>
              <a:lumOff val="80000"/>
            </a:schemeClr>
          </a:solidFill>
        </p:spPr>
        <p:txBody>
          <a:bodyPr wrap="square" rtlCol="0">
            <a:spAutoFit/>
          </a:bodyPr>
          <a:lstStyle/>
          <a:p>
            <a:r>
              <a:rPr lang="en-GB" sz="1100" dirty="0"/>
              <a:t>The </a:t>
            </a:r>
            <a:r>
              <a:rPr lang="en-GB" sz="1100" b="1" dirty="0"/>
              <a:t>Painted Stoa </a:t>
            </a:r>
            <a:r>
              <a:rPr lang="en-GB" sz="1100" dirty="0"/>
              <a:t>depicted scenes of: The Battle of </a:t>
            </a:r>
            <a:r>
              <a:rPr lang="en-GB" sz="1100" dirty="0" err="1"/>
              <a:t>Oenoe</a:t>
            </a:r>
            <a:r>
              <a:rPr lang="en-GB" sz="1100" dirty="0"/>
              <a:t>, an Amazonomachy, an </a:t>
            </a:r>
            <a:r>
              <a:rPr lang="en-GB" sz="1100" dirty="0" err="1"/>
              <a:t>Iliupersis</a:t>
            </a:r>
            <a:r>
              <a:rPr lang="en-GB" sz="1100" dirty="0"/>
              <a:t> and the Battle of Marathon. </a:t>
            </a:r>
          </a:p>
          <a:p>
            <a:r>
              <a:rPr lang="en-GB" sz="1100" dirty="0"/>
              <a:t>One of the artists was </a:t>
            </a:r>
            <a:r>
              <a:rPr lang="en-GB" sz="1100" b="1" dirty="0" err="1"/>
              <a:t>Polygnotus</a:t>
            </a:r>
            <a:r>
              <a:rPr lang="en-GB" sz="1100" b="1" dirty="0"/>
              <a:t> </a:t>
            </a:r>
            <a:r>
              <a:rPr lang="en-GB" sz="1100" dirty="0"/>
              <a:t>of Thasos</a:t>
            </a:r>
            <a:r>
              <a:rPr lang="en-GB" sz="1100" b="1" dirty="0"/>
              <a:t> (c.500-440)</a:t>
            </a:r>
            <a:r>
              <a:rPr lang="en-GB" sz="1100" dirty="0"/>
              <a:t>. </a:t>
            </a:r>
          </a:p>
          <a:p>
            <a:r>
              <a:rPr lang="en-GB" sz="1100" dirty="0"/>
              <a:t>The others were </a:t>
            </a:r>
            <a:r>
              <a:rPr lang="en-GB" sz="1100" b="1" dirty="0" err="1"/>
              <a:t>Micon</a:t>
            </a:r>
            <a:r>
              <a:rPr lang="en-GB" sz="1100" dirty="0"/>
              <a:t> and </a:t>
            </a:r>
            <a:r>
              <a:rPr lang="en-GB" sz="1100" b="1" dirty="0" err="1"/>
              <a:t>Panaenus</a:t>
            </a:r>
            <a:r>
              <a:rPr lang="en-GB" sz="1100" dirty="0"/>
              <a:t>, brother of </a:t>
            </a:r>
            <a:r>
              <a:rPr lang="en-GB" sz="1100" i="1" dirty="0"/>
              <a:t>Pheidias</a:t>
            </a:r>
            <a:r>
              <a:rPr lang="en-GB" sz="1100" dirty="0"/>
              <a:t>.</a:t>
            </a:r>
          </a:p>
        </p:txBody>
      </p:sp>
      <p:sp>
        <p:nvSpPr>
          <p:cNvPr id="18" name="TextBox 17">
            <a:extLst>
              <a:ext uri="{FF2B5EF4-FFF2-40B4-BE49-F238E27FC236}">
                <a16:creationId xmlns:a16="http://schemas.microsoft.com/office/drawing/2014/main" id="{3B7F1184-F9B4-4F65-A8BE-559C1C069CAF}"/>
              </a:ext>
            </a:extLst>
          </p:cNvPr>
          <p:cNvSpPr txBox="1"/>
          <p:nvPr/>
        </p:nvSpPr>
        <p:spPr>
          <a:xfrm>
            <a:off x="8092440" y="-8735"/>
            <a:ext cx="4099560" cy="430887"/>
          </a:xfrm>
          <a:prstGeom prst="rect">
            <a:avLst/>
          </a:prstGeom>
          <a:solidFill>
            <a:schemeClr val="accent5">
              <a:lumMod val="20000"/>
              <a:lumOff val="80000"/>
            </a:schemeClr>
          </a:solidFill>
        </p:spPr>
        <p:txBody>
          <a:bodyPr wrap="square" rtlCol="0">
            <a:spAutoFit/>
          </a:bodyPr>
          <a:lstStyle/>
          <a:p>
            <a:r>
              <a:rPr lang="en-GB" sz="1100" b="1" dirty="0"/>
              <a:t>Cimon</a:t>
            </a:r>
            <a:r>
              <a:rPr lang="en-GB" sz="1100" dirty="0"/>
              <a:t>’s sister </a:t>
            </a:r>
            <a:r>
              <a:rPr lang="en-GB" sz="1100" dirty="0" err="1"/>
              <a:t>Elpinice</a:t>
            </a:r>
            <a:r>
              <a:rPr lang="en-GB" sz="1100" dirty="0"/>
              <a:t> was rumoured to have had an affair with </a:t>
            </a:r>
          </a:p>
          <a:p>
            <a:r>
              <a:rPr lang="en-GB" sz="1100" dirty="0" err="1"/>
              <a:t>Polygnotus</a:t>
            </a:r>
            <a:r>
              <a:rPr lang="en-GB" sz="1100" dirty="0"/>
              <a:t> and to have been the model for Laodice in the </a:t>
            </a:r>
            <a:r>
              <a:rPr lang="en-GB" sz="1100" dirty="0" err="1"/>
              <a:t>Iliupersis</a:t>
            </a:r>
            <a:r>
              <a:rPr lang="en-GB" sz="1100" dirty="0"/>
              <a:t>.</a:t>
            </a:r>
          </a:p>
        </p:txBody>
      </p:sp>
      <p:sp>
        <p:nvSpPr>
          <p:cNvPr id="17" name="TextBox 16">
            <a:extLst>
              <a:ext uri="{FF2B5EF4-FFF2-40B4-BE49-F238E27FC236}">
                <a16:creationId xmlns:a16="http://schemas.microsoft.com/office/drawing/2014/main" id="{1064BB54-528B-441C-8B35-D60C65E895C8}"/>
              </a:ext>
            </a:extLst>
          </p:cNvPr>
          <p:cNvSpPr txBox="1"/>
          <p:nvPr/>
        </p:nvSpPr>
        <p:spPr>
          <a:xfrm>
            <a:off x="-18381" y="6359435"/>
            <a:ext cx="3515598" cy="523220"/>
          </a:xfrm>
          <a:prstGeom prst="rect">
            <a:avLst/>
          </a:prstGeom>
          <a:solidFill>
            <a:schemeClr val="accent5">
              <a:lumMod val="20000"/>
              <a:lumOff val="80000"/>
            </a:schemeClr>
          </a:solidFill>
        </p:spPr>
        <p:txBody>
          <a:bodyPr wrap="square" rtlCol="0">
            <a:spAutoFit/>
          </a:bodyPr>
          <a:lstStyle/>
          <a:p>
            <a:r>
              <a:rPr lang="en-GB" sz="1400" dirty="0"/>
              <a:t>Why do you think Marathon was sometimes celebrated as much as or more than Salamis? </a:t>
            </a:r>
          </a:p>
        </p:txBody>
      </p:sp>
      <p:sp>
        <p:nvSpPr>
          <p:cNvPr id="20" name="TextBox 19">
            <a:extLst>
              <a:ext uri="{FF2B5EF4-FFF2-40B4-BE49-F238E27FC236}">
                <a16:creationId xmlns:a16="http://schemas.microsoft.com/office/drawing/2014/main" id="{5A57F1C3-63FD-4A6E-9CE0-D046B7C86D73}"/>
              </a:ext>
            </a:extLst>
          </p:cNvPr>
          <p:cNvSpPr txBox="1"/>
          <p:nvPr/>
        </p:nvSpPr>
        <p:spPr>
          <a:xfrm>
            <a:off x="8092440" y="2775166"/>
            <a:ext cx="4099560" cy="815608"/>
          </a:xfrm>
          <a:prstGeom prst="rect">
            <a:avLst/>
          </a:prstGeom>
          <a:solidFill>
            <a:schemeClr val="accent5">
              <a:lumMod val="20000"/>
              <a:lumOff val="80000"/>
            </a:schemeClr>
          </a:solidFill>
        </p:spPr>
        <p:txBody>
          <a:bodyPr wrap="square" rtlCol="0">
            <a:spAutoFit/>
          </a:bodyPr>
          <a:lstStyle/>
          <a:p>
            <a:r>
              <a:rPr lang="en-GB" sz="1100" b="1" i="1" dirty="0"/>
              <a:t>‘</a:t>
            </a:r>
            <a:r>
              <a:rPr lang="en-GB" sz="1400" b="1" i="1" dirty="0" err="1"/>
              <a:t>Cimonian</a:t>
            </a:r>
            <a:r>
              <a:rPr lang="en-GB" sz="1400" b="1" i="1" dirty="0"/>
              <a:t> touches are manifest</a:t>
            </a:r>
            <a:r>
              <a:rPr lang="en-GB" sz="1100" b="1" dirty="0"/>
              <a:t>.’ (Nigel Spivey p.132) </a:t>
            </a:r>
            <a:endParaRPr lang="en-GB" sz="1100" dirty="0"/>
          </a:p>
          <a:p>
            <a:pPr marL="171450" indent="-171450">
              <a:buFont typeface="Arial" panose="020B0604020202020204" pitchFamily="34" charset="0"/>
              <a:buChar char="•"/>
            </a:pPr>
            <a:r>
              <a:rPr lang="en-GB" sz="1100" dirty="0"/>
              <a:t>Cimon was the son of </a:t>
            </a:r>
            <a:r>
              <a:rPr lang="en-GB" sz="1100" b="1" dirty="0"/>
              <a:t>Miltiades</a:t>
            </a:r>
            <a:r>
              <a:rPr lang="en-GB" sz="1100" dirty="0"/>
              <a:t>.</a:t>
            </a:r>
          </a:p>
          <a:p>
            <a:pPr marL="171450" indent="-171450">
              <a:buFont typeface="Arial" panose="020B0604020202020204" pitchFamily="34" charset="0"/>
              <a:buChar char="•"/>
            </a:pPr>
            <a:r>
              <a:rPr lang="en-GB" sz="1100" dirty="0"/>
              <a:t>The presence of </a:t>
            </a:r>
            <a:r>
              <a:rPr lang="en-GB" sz="1100" b="1" dirty="0"/>
              <a:t>Theseus</a:t>
            </a:r>
            <a:r>
              <a:rPr lang="en-GB" sz="1100" dirty="0"/>
              <a:t> (whose bones Cimon brought back with pomp from Scyros to Athens) Plutarch, </a:t>
            </a:r>
            <a:r>
              <a:rPr lang="en-GB" sz="1100" i="1" dirty="0"/>
              <a:t>Cimon </a:t>
            </a:r>
            <a:r>
              <a:rPr lang="en-GB" sz="1100" dirty="0"/>
              <a:t>8</a:t>
            </a:r>
          </a:p>
        </p:txBody>
      </p:sp>
      <p:sp>
        <p:nvSpPr>
          <p:cNvPr id="21" name="Oval 20">
            <a:extLst>
              <a:ext uri="{FF2B5EF4-FFF2-40B4-BE49-F238E27FC236}">
                <a16:creationId xmlns:a16="http://schemas.microsoft.com/office/drawing/2014/main" id="{AE90B6DB-BE56-424A-8C57-736D77F80928}"/>
              </a:ext>
            </a:extLst>
          </p:cNvPr>
          <p:cNvSpPr/>
          <p:nvPr/>
        </p:nvSpPr>
        <p:spPr>
          <a:xfrm>
            <a:off x="9249231" y="1287385"/>
            <a:ext cx="979714" cy="1175657"/>
          </a:xfrm>
          <a:prstGeom prst="ellipse">
            <a:avLst/>
          </a:prstGeom>
          <a:solidFill>
            <a:schemeClr val="accent5">
              <a:lumMod val="20000"/>
              <a:lumOff val="8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564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4" grpId="0" animBg="1"/>
      <p:bldP spid="15" grpId="0" animBg="1"/>
      <p:bldP spid="16"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3A979-E8F9-4EA4-B801-59102B1EE794}"/>
              </a:ext>
            </a:extLst>
          </p:cNvPr>
          <p:cNvPicPr>
            <a:picLocks noChangeAspect="1"/>
          </p:cNvPicPr>
          <p:nvPr/>
        </p:nvPicPr>
        <p:blipFill rotWithShape="1">
          <a:blip r:embed="rId2"/>
          <a:srcRect l="1173" t="10973" r="5391" b="8750"/>
          <a:stretch/>
        </p:blipFill>
        <p:spPr>
          <a:xfrm>
            <a:off x="800100" y="1352550"/>
            <a:ext cx="11391900" cy="5505450"/>
          </a:xfrm>
          <a:prstGeom prst="rect">
            <a:avLst/>
          </a:prstGeom>
        </p:spPr>
      </p:pic>
      <p:pic>
        <p:nvPicPr>
          <p:cNvPr id="5" name="Picture 4">
            <a:extLst>
              <a:ext uri="{FF2B5EF4-FFF2-40B4-BE49-F238E27FC236}">
                <a16:creationId xmlns:a16="http://schemas.microsoft.com/office/drawing/2014/main" id="{14600D7C-C8F7-4158-83EF-401ADDE7FF23}"/>
              </a:ext>
            </a:extLst>
          </p:cNvPr>
          <p:cNvPicPr>
            <a:picLocks noChangeAspect="1"/>
          </p:cNvPicPr>
          <p:nvPr/>
        </p:nvPicPr>
        <p:blipFill rotWithShape="1">
          <a:blip r:embed="rId3"/>
          <a:srcRect l="17891" t="11111" r="14063" b="8611"/>
          <a:stretch/>
        </p:blipFill>
        <p:spPr>
          <a:xfrm>
            <a:off x="0" y="0"/>
            <a:ext cx="8296276" cy="5505450"/>
          </a:xfrm>
          <a:prstGeom prst="rect">
            <a:avLst/>
          </a:prstGeom>
        </p:spPr>
      </p:pic>
      <p:sp>
        <p:nvSpPr>
          <p:cNvPr id="6" name="TextBox 5">
            <a:extLst>
              <a:ext uri="{FF2B5EF4-FFF2-40B4-BE49-F238E27FC236}">
                <a16:creationId xmlns:a16="http://schemas.microsoft.com/office/drawing/2014/main" id="{59A8EAC1-DD9B-4162-A8E7-24104F1AF0E4}"/>
              </a:ext>
            </a:extLst>
          </p:cNvPr>
          <p:cNvSpPr txBox="1"/>
          <p:nvPr/>
        </p:nvSpPr>
        <p:spPr>
          <a:xfrm>
            <a:off x="8391525" y="0"/>
            <a:ext cx="3800475" cy="1600438"/>
          </a:xfrm>
          <a:prstGeom prst="rect">
            <a:avLst/>
          </a:prstGeom>
          <a:solidFill>
            <a:schemeClr val="accent5">
              <a:lumMod val="20000"/>
              <a:lumOff val="80000"/>
            </a:schemeClr>
          </a:solidFill>
        </p:spPr>
        <p:txBody>
          <a:bodyPr wrap="square" rtlCol="0">
            <a:spAutoFit/>
          </a:bodyPr>
          <a:lstStyle/>
          <a:p>
            <a:r>
              <a:rPr lang="en-GB" sz="1400" dirty="0"/>
              <a:t>Artist’s reconstruction of the Battle of Marathon as depicted in the Stoa </a:t>
            </a:r>
            <a:r>
              <a:rPr lang="en-GB" sz="1400" dirty="0" err="1"/>
              <a:t>Poicile</a:t>
            </a:r>
            <a:r>
              <a:rPr lang="en-GB" sz="1400" dirty="0"/>
              <a:t> (Painted Stoa). </a:t>
            </a:r>
            <a:r>
              <a:rPr lang="en-GB" sz="1400" b="1" dirty="0"/>
              <a:t>Callimachus</a:t>
            </a:r>
            <a:r>
              <a:rPr lang="en-GB" sz="1400" dirty="0"/>
              <a:t> the Polemarch falls back wounded in both legs. </a:t>
            </a:r>
            <a:r>
              <a:rPr lang="en-GB" sz="1400" b="1" dirty="0" err="1"/>
              <a:t>Artaphernes</a:t>
            </a:r>
            <a:r>
              <a:rPr lang="en-GB" sz="1400" dirty="0"/>
              <a:t>, the mounted Persian commander, is surrounded by Greeks. The ships are to the left, with Aeschylus’ brother </a:t>
            </a:r>
            <a:r>
              <a:rPr lang="en-GB" sz="1400" b="1" dirty="0" err="1"/>
              <a:t>Cynegirus</a:t>
            </a:r>
            <a:r>
              <a:rPr lang="en-GB" sz="1400" b="1" dirty="0"/>
              <a:t> </a:t>
            </a:r>
            <a:r>
              <a:rPr lang="en-GB" sz="1400" dirty="0"/>
              <a:t>holding the stern of ship, about to lose his hand.</a:t>
            </a:r>
          </a:p>
        </p:txBody>
      </p:sp>
      <p:pic>
        <p:nvPicPr>
          <p:cNvPr id="8" name="Picture 7">
            <a:extLst>
              <a:ext uri="{FF2B5EF4-FFF2-40B4-BE49-F238E27FC236}">
                <a16:creationId xmlns:a16="http://schemas.microsoft.com/office/drawing/2014/main" id="{B170E772-4C30-4C10-9D8B-E18D263A9063}"/>
              </a:ext>
            </a:extLst>
          </p:cNvPr>
          <p:cNvPicPr>
            <a:picLocks noChangeAspect="1"/>
          </p:cNvPicPr>
          <p:nvPr/>
        </p:nvPicPr>
        <p:blipFill rotWithShape="1">
          <a:blip r:embed="rId4"/>
          <a:srcRect l="46333" t="12592" r="23834" b="8445"/>
          <a:stretch/>
        </p:blipFill>
        <p:spPr>
          <a:xfrm>
            <a:off x="8554720" y="1600438"/>
            <a:ext cx="3637280" cy="5415280"/>
          </a:xfrm>
          <a:prstGeom prst="rect">
            <a:avLst/>
          </a:prstGeom>
        </p:spPr>
      </p:pic>
      <p:sp>
        <p:nvSpPr>
          <p:cNvPr id="9" name="TextBox 8">
            <a:extLst>
              <a:ext uri="{FF2B5EF4-FFF2-40B4-BE49-F238E27FC236}">
                <a16:creationId xmlns:a16="http://schemas.microsoft.com/office/drawing/2014/main" id="{67E80ABE-2F2D-4342-941B-A71D7DBE6166}"/>
              </a:ext>
            </a:extLst>
          </p:cNvPr>
          <p:cNvSpPr txBox="1"/>
          <p:nvPr/>
        </p:nvSpPr>
        <p:spPr>
          <a:xfrm>
            <a:off x="447676" y="295275"/>
            <a:ext cx="2381250" cy="584775"/>
          </a:xfrm>
          <a:prstGeom prst="rect">
            <a:avLst/>
          </a:prstGeom>
          <a:solidFill>
            <a:schemeClr val="bg1"/>
          </a:solidFill>
        </p:spPr>
        <p:txBody>
          <a:bodyPr wrap="square" rtlCol="0">
            <a:spAutoFit/>
          </a:bodyPr>
          <a:lstStyle/>
          <a:p>
            <a:r>
              <a:rPr lang="en-GB" dirty="0"/>
              <a:t>‘</a:t>
            </a:r>
            <a:r>
              <a:rPr lang="en-GB" b="1" dirty="0"/>
              <a:t>Marathon magnified</a:t>
            </a:r>
            <a:r>
              <a:rPr lang="en-GB" dirty="0"/>
              <a:t>’</a:t>
            </a:r>
          </a:p>
          <a:p>
            <a:r>
              <a:rPr lang="en-GB" sz="1400" dirty="0"/>
              <a:t>Nigel Spivey p.127ff</a:t>
            </a:r>
            <a:endParaRPr lang="en-GB" dirty="0"/>
          </a:p>
        </p:txBody>
      </p:sp>
    </p:spTree>
    <p:extLst>
      <p:ext uri="{BB962C8B-B14F-4D97-AF65-F5344CB8AC3E}">
        <p14:creationId xmlns:p14="http://schemas.microsoft.com/office/powerpoint/2010/main" val="324437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AAD920-FA6A-4C5B-93CD-C4DBFAE22488}"/>
              </a:ext>
            </a:extLst>
          </p:cNvPr>
          <p:cNvSpPr txBox="1"/>
          <p:nvPr/>
        </p:nvSpPr>
        <p:spPr>
          <a:xfrm>
            <a:off x="357186" y="187813"/>
            <a:ext cx="6074093" cy="461665"/>
          </a:xfrm>
          <a:prstGeom prst="rect">
            <a:avLst/>
          </a:prstGeom>
          <a:noFill/>
        </p:spPr>
        <p:txBody>
          <a:bodyPr wrap="square" rtlCol="0">
            <a:spAutoFit/>
          </a:bodyPr>
          <a:lstStyle/>
          <a:p>
            <a:r>
              <a:rPr lang="en-GB" sz="2400" b="1" dirty="0"/>
              <a:t>Delphi: The Marathon group c.468-461BC?   </a:t>
            </a:r>
          </a:p>
        </p:txBody>
      </p:sp>
      <p:pic>
        <p:nvPicPr>
          <p:cNvPr id="5" name="Picture 4">
            <a:extLst>
              <a:ext uri="{FF2B5EF4-FFF2-40B4-BE49-F238E27FC236}">
                <a16:creationId xmlns:a16="http://schemas.microsoft.com/office/drawing/2014/main" id="{29686AE8-E862-4B3D-B0B8-4B67CAD9AA38}"/>
              </a:ext>
            </a:extLst>
          </p:cNvPr>
          <p:cNvPicPr>
            <a:picLocks noChangeAspect="1"/>
          </p:cNvPicPr>
          <p:nvPr/>
        </p:nvPicPr>
        <p:blipFill rotWithShape="1">
          <a:blip r:embed="rId2"/>
          <a:srcRect l="11328" t="26389" r="12656" b="11528"/>
          <a:stretch/>
        </p:blipFill>
        <p:spPr>
          <a:xfrm>
            <a:off x="357187" y="723445"/>
            <a:ext cx="8024813" cy="3686630"/>
          </a:xfrm>
          <a:prstGeom prst="rect">
            <a:avLst/>
          </a:prstGeom>
        </p:spPr>
      </p:pic>
      <p:pic>
        <p:nvPicPr>
          <p:cNvPr id="1026" name="Picture 2" descr="Discovering the Riace Bronzes, August 1972.">
            <a:extLst>
              <a:ext uri="{FF2B5EF4-FFF2-40B4-BE49-F238E27FC236}">
                <a16:creationId xmlns:a16="http://schemas.microsoft.com/office/drawing/2014/main" id="{9DBFFC70-ABE3-4C49-A8E5-84FFE5448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139733"/>
            <a:ext cx="430530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605BE58-5378-41AB-905F-744588191178}"/>
              </a:ext>
            </a:extLst>
          </p:cNvPr>
          <p:cNvPicPr>
            <a:picLocks noChangeAspect="1"/>
          </p:cNvPicPr>
          <p:nvPr/>
        </p:nvPicPr>
        <p:blipFill rotWithShape="1">
          <a:blip r:embed="rId4"/>
          <a:srcRect l="27813" t="45272" r="31151" b="48257"/>
          <a:stretch/>
        </p:blipFill>
        <p:spPr>
          <a:xfrm>
            <a:off x="703739" y="5842978"/>
            <a:ext cx="6574155" cy="583154"/>
          </a:xfrm>
          <a:prstGeom prst="rect">
            <a:avLst/>
          </a:prstGeom>
        </p:spPr>
      </p:pic>
      <p:pic>
        <p:nvPicPr>
          <p:cNvPr id="9" name="Picture 8">
            <a:extLst>
              <a:ext uri="{FF2B5EF4-FFF2-40B4-BE49-F238E27FC236}">
                <a16:creationId xmlns:a16="http://schemas.microsoft.com/office/drawing/2014/main" id="{4C72E143-35D1-4E4D-A660-868A833294EE}"/>
              </a:ext>
            </a:extLst>
          </p:cNvPr>
          <p:cNvPicPr>
            <a:picLocks noChangeAspect="1"/>
          </p:cNvPicPr>
          <p:nvPr/>
        </p:nvPicPr>
        <p:blipFill rotWithShape="1">
          <a:blip r:embed="rId4"/>
          <a:srcRect l="30156" t="77192" r="59180" b="18228"/>
          <a:stretch/>
        </p:blipFill>
        <p:spPr>
          <a:xfrm>
            <a:off x="2814320" y="6426132"/>
            <a:ext cx="1788160" cy="431868"/>
          </a:xfrm>
          <a:prstGeom prst="rect">
            <a:avLst/>
          </a:prstGeom>
        </p:spPr>
      </p:pic>
      <p:sp>
        <p:nvSpPr>
          <p:cNvPr id="2" name="TextBox 1">
            <a:extLst>
              <a:ext uri="{FF2B5EF4-FFF2-40B4-BE49-F238E27FC236}">
                <a16:creationId xmlns:a16="http://schemas.microsoft.com/office/drawing/2014/main" id="{6D308A36-5DFE-40BF-B0FE-D5853C267467}"/>
              </a:ext>
            </a:extLst>
          </p:cNvPr>
          <p:cNvSpPr txBox="1"/>
          <p:nvPr/>
        </p:nvSpPr>
        <p:spPr>
          <a:xfrm>
            <a:off x="8391525" y="4410075"/>
            <a:ext cx="3800475" cy="954107"/>
          </a:xfrm>
          <a:prstGeom prst="rect">
            <a:avLst/>
          </a:prstGeom>
          <a:noFill/>
        </p:spPr>
        <p:txBody>
          <a:bodyPr wrap="square" rtlCol="0">
            <a:spAutoFit/>
          </a:bodyPr>
          <a:lstStyle/>
          <a:p>
            <a:r>
              <a:rPr lang="en-GB" sz="1400" i="1" dirty="0"/>
              <a:t>Some scholars, e.g. Spivey, argue that the famous </a:t>
            </a:r>
            <a:r>
              <a:rPr lang="en-GB" sz="1400" b="1" i="1" dirty="0" err="1"/>
              <a:t>Riace</a:t>
            </a:r>
            <a:r>
              <a:rPr lang="en-GB" sz="1400" b="1" i="1" dirty="0"/>
              <a:t> bronzes </a:t>
            </a:r>
            <a:r>
              <a:rPr lang="en-GB" sz="1400" i="1" dirty="0"/>
              <a:t>found in 1970 and cast in bronze c.460-450BC may have been part of the Marathon Group at Delphi.</a:t>
            </a:r>
          </a:p>
        </p:txBody>
      </p:sp>
      <p:pic>
        <p:nvPicPr>
          <p:cNvPr id="8" name="Picture 7">
            <a:extLst>
              <a:ext uri="{FF2B5EF4-FFF2-40B4-BE49-F238E27FC236}">
                <a16:creationId xmlns:a16="http://schemas.microsoft.com/office/drawing/2014/main" id="{01F7C67B-6801-4D43-8583-E714DAD5BE03}"/>
              </a:ext>
            </a:extLst>
          </p:cNvPr>
          <p:cNvPicPr>
            <a:picLocks noChangeAspect="1"/>
          </p:cNvPicPr>
          <p:nvPr/>
        </p:nvPicPr>
        <p:blipFill rotWithShape="1">
          <a:blip r:embed="rId4"/>
          <a:srcRect l="27813" t="9306" r="31151" b="72603"/>
          <a:stretch/>
        </p:blipFill>
        <p:spPr>
          <a:xfrm>
            <a:off x="703738" y="4052861"/>
            <a:ext cx="6574155" cy="1630290"/>
          </a:xfrm>
          <a:prstGeom prst="rect">
            <a:avLst/>
          </a:prstGeom>
        </p:spPr>
      </p:pic>
      <p:sp>
        <p:nvSpPr>
          <p:cNvPr id="4" name="Rectangle 3">
            <a:extLst>
              <a:ext uri="{FF2B5EF4-FFF2-40B4-BE49-F238E27FC236}">
                <a16:creationId xmlns:a16="http://schemas.microsoft.com/office/drawing/2014/main" id="{39094F13-298D-499C-80E1-C65B7B1579CE}"/>
              </a:ext>
            </a:extLst>
          </p:cNvPr>
          <p:cNvSpPr/>
          <p:nvPr/>
        </p:nvSpPr>
        <p:spPr>
          <a:xfrm>
            <a:off x="5468460" y="5494775"/>
            <a:ext cx="1704499" cy="188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33D0FBE-E94F-40D5-9280-BE05329EBF07}"/>
              </a:ext>
            </a:extLst>
          </p:cNvPr>
          <p:cNvSpPr/>
          <p:nvPr/>
        </p:nvSpPr>
        <p:spPr>
          <a:xfrm>
            <a:off x="1097280" y="5842978"/>
            <a:ext cx="1246822" cy="16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F76D044-8F1F-4368-99DC-AD220C03FF15}"/>
              </a:ext>
            </a:extLst>
          </p:cNvPr>
          <p:cNvSpPr txBox="1"/>
          <p:nvPr/>
        </p:nvSpPr>
        <p:spPr>
          <a:xfrm>
            <a:off x="8466217" y="5353724"/>
            <a:ext cx="3651090" cy="1384995"/>
          </a:xfrm>
          <a:prstGeom prst="rect">
            <a:avLst/>
          </a:prstGeom>
          <a:solidFill>
            <a:schemeClr val="accent5">
              <a:lumMod val="20000"/>
              <a:lumOff val="80000"/>
            </a:schemeClr>
          </a:solidFill>
        </p:spPr>
        <p:txBody>
          <a:bodyPr wrap="square" rtlCol="0">
            <a:spAutoFit/>
          </a:bodyPr>
          <a:lstStyle/>
          <a:p>
            <a:r>
              <a:rPr lang="en-GB" sz="1400" dirty="0"/>
              <a:t>The sculptor </a:t>
            </a:r>
            <a:r>
              <a:rPr lang="en-GB" sz="1400" b="1" dirty="0"/>
              <a:t>Pheidias</a:t>
            </a:r>
            <a:r>
              <a:rPr lang="en-GB" sz="1400" dirty="0"/>
              <a:t> was a friend of Pericles active in the mid 5</a:t>
            </a:r>
            <a:r>
              <a:rPr lang="en-GB" sz="1400" baseline="30000" dirty="0"/>
              <a:t>th</a:t>
            </a:r>
            <a:r>
              <a:rPr lang="en-GB" sz="1400" dirty="0"/>
              <a:t> century until his death in 430BC in prison. None of his works survive, unless the identification of the </a:t>
            </a:r>
            <a:r>
              <a:rPr lang="en-GB" sz="1400" dirty="0" err="1"/>
              <a:t>Riace</a:t>
            </a:r>
            <a:r>
              <a:rPr lang="en-GB" sz="1400" dirty="0"/>
              <a:t> bronzes with the Marathon group is accepted. He worked in bronze, marble, gold and ivory.</a:t>
            </a:r>
          </a:p>
        </p:txBody>
      </p:sp>
    </p:spTree>
    <p:extLst>
      <p:ext uri="{BB962C8B-B14F-4D97-AF65-F5344CB8AC3E}">
        <p14:creationId xmlns:p14="http://schemas.microsoft.com/office/powerpoint/2010/main" val="401949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AD0BE4-25B6-4535-8FA9-F537EACF6F6C}"/>
              </a:ext>
            </a:extLst>
          </p:cNvPr>
          <p:cNvSpPr txBox="1"/>
          <p:nvPr/>
        </p:nvSpPr>
        <p:spPr>
          <a:xfrm>
            <a:off x="1730828" y="349560"/>
            <a:ext cx="7317922" cy="3016210"/>
          </a:xfrm>
          <a:prstGeom prst="rect">
            <a:avLst/>
          </a:prstGeom>
          <a:noFill/>
        </p:spPr>
        <p:txBody>
          <a:bodyPr wrap="square">
            <a:spAutoFit/>
          </a:bodyPr>
          <a:lstStyle/>
          <a:p>
            <a:pPr>
              <a:spcAft>
                <a:spcPts val="1200"/>
              </a:spcAft>
            </a:pP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 456BC: Athena </a:t>
            </a:r>
            <a:r>
              <a:rPr lang="en-GB" sz="18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Promachos</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Athenians have </a:t>
            </a:r>
            <a:r>
              <a:rPr lang="en-GB" sz="18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two dedications from the tithe of war-spoils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one is a bronze statue of </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Athena (</a:t>
            </a:r>
            <a:r>
              <a:rPr lang="en-GB" sz="1800" b="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Promachos</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derived from the Persian landing at Marathon, the work of </a:t>
            </a: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Pheidias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They say that the engraving of the Battle of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Lapiths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and Centaurs on the shield and the rest of the relief work was done by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Mys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to the designs of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Parrhasius</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son of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Evenor</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The spear-point and helmet crest of this Athena can actually be seen by people sailing from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Sunium</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600" b="1" dirty="0">
                <a:solidFill>
                  <a:srgbClr val="000000"/>
                </a:solidFill>
                <a:latin typeface="Calibri" panose="020F0502020204030204" pitchFamily="34" charset="0"/>
                <a:ea typeface="Calibri" panose="020F0502020204030204" pitchFamily="34" charset="0"/>
                <a:cs typeface="Arial" panose="020B0604020202020204" pitchFamily="34" charset="0"/>
              </a:rPr>
              <a:t>Pausanias 1.28.2</a:t>
            </a:r>
            <a:endPar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algn="just">
              <a:spcAft>
                <a:spcPts val="1200"/>
              </a:spcAft>
            </a:pPr>
            <a:r>
              <a:rPr lang="en-GB" sz="18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c.450-440BC?</a:t>
            </a: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most noteworthy of Pheidias’ works is a statue of </a:t>
            </a:r>
            <a:r>
              <a:rPr lang="en-GB" sz="1800" i="1"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Lemnian</a:t>
            </a:r>
            <a:r>
              <a:rPr lang="en-GB" sz="1800"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Athena, so called after the people who dedicated it. </a:t>
            </a:r>
            <a:r>
              <a:rPr lang="en-GB" sz="1600" b="1" dirty="0">
                <a:solidFill>
                  <a:srgbClr val="000000"/>
                </a:solidFill>
                <a:latin typeface="Calibri" panose="020F0502020204030204" pitchFamily="34" charset="0"/>
                <a:ea typeface="Calibri" panose="020F0502020204030204" pitchFamily="34" charset="0"/>
                <a:cs typeface="Arial" panose="020B0604020202020204" pitchFamily="34" charset="0"/>
              </a:rPr>
              <a:t>Pausanias 1.28.2</a:t>
            </a:r>
            <a:endParaRPr lang="en-GB" sz="2000" dirty="0">
              <a:solidFill>
                <a:srgbClr val="000000"/>
              </a:solidFill>
              <a:effectLst/>
              <a:latin typeface="Arial" panose="020B0604020202020204" pitchFamily="34" charset="0"/>
              <a:ea typeface="Calibri" panose="020F0502020204030204" pitchFamily="34" charset="0"/>
            </a:endParaRPr>
          </a:p>
        </p:txBody>
      </p:sp>
      <p:pic>
        <p:nvPicPr>
          <p:cNvPr id="4" name="Picture 2" descr="The Parthenon of Athens: An architectural wonder | A must-visit on your  next vacation to Greece!">
            <a:extLst>
              <a:ext uri="{FF2B5EF4-FFF2-40B4-BE49-F238E27FC236}">
                <a16:creationId xmlns:a16="http://schemas.microsoft.com/office/drawing/2014/main" id="{6DD32149-FFFA-4240-9D75-372ACEE3F8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774"/>
          <a:stretch/>
        </p:blipFill>
        <p:spPr bwMode="auto">
          <a:xfrm>
            <a:off x="0" y="-27709"/>
            <a:ext cx="1578429" cy="688571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culptures - Athena Promachos on the Acropolis Head - Full Screen">
            <a:extLst>
              <a:ext uri="{FF2B5EF4-FFF2-40B4-BE49-F238E27FC236}">
                <a16:creationId xmlns:a16="http://schemas.microsoft.com/office/drawing/2014/main" id="{28FF9513-8838-4609-97A0-02A402B0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429" y="3458103"/>
            <a:ext cx="3673847" cy="33479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38D440-6019-4CEE-B872-EFC61C342FF3}"/>
              </a:ext>
            </a:extLst>
          </p:cNvPr>
          <p:cNvSpPr txBox="1"/>
          <p:nvPr/>
        </p:nvSpPr>
        <p:spPr>
          <a:xfrm>
            <a:off x="4826000" y="-21181"/>
            <a:ext cx="3627120" cy="523220"/>
          </a:xfrm>
          <a:prstGeom prst="rect">
            <a:avLst/>
          </a:prstGeom>
          <a:noFill/>
        </p:spPr>
        <p:txBody>
          <a:bodyPr wrap="square" rtlCol="0">
            <a:spAutoFit/>
          </a:bodyPr>
          <a:lstStyle/>
          <a:p>
            <a:r>
              <a:rPr lang="en-GB" sz="2800" b="1" dirty="0"/>
              <a:t>Pheidias in Athens</a:t>
            </a:r>
          </a:p>
        </p:txBody>
      </p:sp>
      <p:pic>
        <p:nvPicPr>
          <p:cNvPr id="6150" name="Picture 6" descr="Pheidias – Greatest Greeks">
            <a:extLst>
              <a:ext uri="{FF2B5EF4-FFF2-40B4-BE49-F238E27FC236}">
                <a16:creationId xmlns:a16="http://schemas.microsoft.com/office/drawing/2014/main" id="{E7A7ACB3-E02D-49AA-A12C-778129030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275" y="3366246"/>
            <a:ext cx="3865871" cy="34917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5EB8A5-084C-4F00-9803-5D6DBB3C63DA}"/>
              </a:ext>
            </a:extLst>
          </p:cNvPr>
          <p:cNvSpPr txBox="1"/>
          <p:nvPr/>
        </p:nvSpPr>
        <p:spPr>
          <a:xfrm>
            <a:off x="9118146" y="3227270"/>
            <a:ext cx="3073854" cy="461665"/>
          </a:xfrm>
          <a:prstGeom prst="rect">
            <a:avLst/>
          </a:prstGeom>
          <a:noFill/>
        </p:spPr>
        <p:txBody>
          <a:bodyPr wrap="square" rtlCol="0">
            <a:spAutoFit/>
          </a:bodyPr>
          <a:lstStyle/>
          <a:p>
            <a:r>
              <a:rPr lang="en-GB" sz="2400" b="1" dirty="0"/>
              <a:t>Pheidias:</a:t>
            </a:r>
            <a:r>
              <a:rPr lang="en-GB" sz="1600" b="1" dirty="0"/>
              <a:t> </a:t>
            </a:r>
            <a:r>
              <a:rPr lang="en-GB" sz="1400" dirty="0"/>
              <a:t>c.490/480BC -430BC</a:t>
            </a:r>
          </a:p>
        </p:txBody>
      </p:sp>
      <p:sp>
        <p:nvSpPr>
          <p:cNvPr id="7" name="TextBox 6">
            <a:extLst>
              <a:ext uri="{FF2B5EF4-FFF2-40B4-BE49-F238E27FC236}">
                <a16:creationId xmlns:a16="http://schemas.microsoft.com/office/drawing/2014/main" id="{9A0949B2-4AB3-4AF2-9ED8-41DC92428F4B}"/>
              </a:ext>
            </a:extLst>
          </p:cNvPr>
          <p:cNvSpPr txBox="1"/>
          <p:nvPr/>
        </p:nvSpPr>
        <p:spPr>
          <a:xfrm>
            <a:off x="9118146" y="3688935"/>
            <a:ext cx="3073854" cy="2985433"/>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bronze </a:t>
            </a:r>
            <a:r>
              <a:rPr lang="en-GB" sz="1600" b="1" dirty="0"/>
              <a:t>Marathon group</a:t>
            </a:r>
            <a:r>
              <a:rPr lang="en-GB" sz="1600" dirty="0"/>
              <a:t> at Delphi (460s?)</a:t>
            </a:r>
          </a:p>
          <a:p>
            <a:pPr marL="285750" indent="-285750">
              <a:buFont typeface="Arial" panose="020B0604020202020204" pitchFamily="34" charset="0"/>
              <a:buChar char="•"/>
            </a:pPr>
            <a:r>
              <a:rPr lang="en-GB" sz="1600" dirty="0"/>
              <a:t>Bronze </a:t>
            </a:r>
            <a:r>
              <a:rPr lang="en-GB" sz="1600" b="1" dirty="0"/>
              <a:t>Athena </a:t>
            </a:r>
            <a:r>
              <a:rPr lang="en-GB" sz="1600" b="1" dirty="0" err="1"/>
              <a:t>Promachus</a:t>
            </a:r>
            <a:r>
              <a:rPr lang="en-GB" sz="1600" b="1" dirty="0"/>
              <a:t> </a:t>
            </a:r>
            <a:r>
              <a:rPr lang="en-GB" sz="1600" dirty="0"/>
              <a:t>on Acropolis (450sBC?)</a:t>
            </a:r>
          </a:p>
          <a:p>
            <a:pPr marL="285750" indent="-285750">
              <a:buFont typeface="Arial" panose="020B0604020202020204" pitchFamily="34" charset="0"/>
              <a:buChar char="•"/>
            </a:pPr>
            <a:r>
              <a:rPr lang="en-GB" sz="1600" dirty="0"/>
              <a:t>Statue of </a:t>
            </a:r>
            <a:r>
              <a:rPr lang="en-GB" sz="1600" b="1" dirty="0"/>
              <a:t>Nemesis</a:t>
            </a:r>
            <a:r>
              <a:rPr lang="en-GB" sz="1600" dirty="0"/>
              <a:t> at </a:t>
            </a:r>
            <a:r>
              <a:rPr lang="en-GB" sz="1600" dirty="0" err="1"/>
              <a:t>Rhamnous</a:t>
            </a:r>
            <a:r>
              <a:rPr lang="en-GB" sz="1600" dirty="0"/>
              <a:t> c.440sBC?)</a:t>
            </a:r>
          </a:p>
          <a:p>
            <a:pPr marL="285750" indent="-285750">
              <a:buFont typeface="Arial" panose="020B0604020202020204" pitchFamily="34" charset="0"/>
              <a:buChar char="•"/>
            </a:pPr>
            <a:r>
              <a:rPr lang="en-GB" sz="1600" dirty="0"/>
              <a:t>Chryselephantine </a:t>
            </a:r>
            <a:r>
              <a:rPr lang="en-GB" sz="1600" b="1" dirty="0"/>
              <a:t>Athena Parthenos </a:t>
            </a:r>
            <a:r>
              <a:rPr lang="en-GB" sz="1600" dirty="0"/>
              <a:t>(</a:t>
            </a:r>
            <a:r>
              <a:rPr lang="en-GB" sz="1200" dirty="0"/>
              <a:t>dedicated </a:t>
            </a:r>
            <a:r>
              <a:rPr lang="en-GB" sz="1600" dirty="0"/>
              <a:t>438BC)</a:t>
            </a:r>
          </a:p>
          <a:p>
            <a:pPr marL="285750" indent="-285750">
              <a:buFont typeface="Arial" panose="020B0604020202020204" pitchFamily="34" charset="0"/>
              <a:buChar char="•"/>
            </a:pPr>
            <a:r>
              <a:rPr lang="en-GB" sz="1600" dirty="0"/>
              <a:t>Chryselephantine </a:t>
            </a:r>
            <a:r>
              <a:rPr lang="en-GB" sz="1600" b="1" dirty="0"/>
              <a:t>Zeus at Olympia </a:t>
            </a:r>
            <a:r>
              <a:rPr lang="en-GB" sz="1600" dirty="0"/>
              <a:t>(c..435BC?)</a:t>
            </a:r>
          </a:p>
          <a:p>
            <a:r>
              <a:rPr lang="en-GB" sz="1400" dirty="0"/>
              <a:t>Anecdotes about his life can be found in </a:t>
            </a:r>
          </a:p>
          <a:p>
            <a:r>
              <a:rPr lang="en-GB" sz="1400" dirty="0"/>
              <a:t>Plutarch’s </a:t>
            </a:r>
            <a:r>
              <a:rPr lang="en-GB" sz="1400" i="1" dirty="0"/>
              <a:t>Life of Pericles 13 + 31</a:t>
            </a:r>
          </a:p>
        </p:txBody>
      </p:sp>
      <p:pic>
        <p:nvPicPr>
          <p:cNvPr id="8" name="Picture 7">
            <a:extLst>
              <a:ext uri="{FF2B5EF4-FFF2-40B4-BE49-F238E27FC236}">
                <a16:creationId xmlns:a16="http://schemas.microsoft.com/office/drawing/2014/main" id="{76B4C833-B028-465D-963A-06DADE4B83BB}"/>
              </a:ext>
            </a:extLst>
          </p:cNvPr>
          <p:cNvPicPr>
            <a:picLocks noChangeAspect="1"/>
          </p:cNvPicPr>
          <p:nvPr/>
        </p:nvPicPr>
        <p:blipFill rotWithShape="1">
          <a:blip r:embed="rId5"/>
          <a:srcRect l="28750" t="66806" r="30667" b="6250"/>
          <a:stretch/>
        </p:blipFill>
        <p:spPr>
          <a:xfrm>
            <a:off x="8907734" y="1464462"/>
            <a:ext cx="3219381" cy="1202310"/>
          </a:xfrm>
          <a:prstGeom prst="rect">
            <a:avLst/>
          </a:prstGeom>
        </p:spPr>
      </p:pic>
      <p:sp>
        <p:nvSpPr>
          <p:cNvPr id="9" name="TextBox 8">
            <a:extLst>
              <a:ext uri="{FF2B5EF4-FFF2-40B4-BE49-F238E27FC236}">
                <a16:creationId xmlns:a16="http://schemas.microsoft.com/office/drawing/2014/main" id="{B5F6DEDF-EAD3-4B21-97DF-0001A2ED9D3F}"/>
              </a:ext>
            </a:extLst>
          </p:cNvPr>
          <p:cNvSpPr txBox="1"/>
          <p:nvPr/>
        </p:nvSpPr>
        <p:spPr>
          <a:xfrm>
            <a:off x="8936243" y="861947"/>
            <a:ext cx="3190873" cy="553998"/>
          </a:xfrm>
          <a:prstGeom prst="rect">
            <a:avLst/>
          </a:prstGeom>
          <a:solidFill>
            <a:schemeClr val="accent5">
              <a:lumMod val="20000"/>
              <a:lumOff val="80000"/>
            </a:schemeClr>
          </a:solidFill>
        </p:spPr>
        <p:txBody>
          <a:bodyPr wrap="square" rtlCol="0">
            <a:spAutoFit/>
          </a:bodyPr>
          <a:lstStyle/>
          <a:p>
            <a:pPr algn="ctr"/>
            <a:r>
              <a:rPr lang="en-GB" b="1" dirty="0"/>
              <a:t>Inscriptional evidence?</a:t>
            </a:r>
            <a:br>
              <a:rPr lang="en-GB" b="1" dirty="0"/>
            </a:br>
            <a:r>
              <a:rPr lang="en-GB" sz="1200" dirty="0" err="1"/>
              <a:t>Atheniana</a:t>
            </a:r>
            <a:r>
              <a:rPr lang="en-GB" sz="1200" dirty="0"/>
              <a:t> </a:t>
            </a:r>
            <a:r>
              <a:rPr lang="en-GB" sz="1200" dirty="0" err="1"/>
              <a:t>ccounts</a:t>
            </a:r>
            <a:r>
              <a:rPr lang="en-GB" sz="1200" dirty="0"/>
              <a:t> for a great bronze structure</a:t>
            </a:r>
            <a:endParaRPr lang="en-GB" dirty="0"/>
          </a:p>
        </p:txBody>
      </p:sp>
      <p:sp>
        <p:nvSpPr>
          <p:cNvPr id="10" name="TextBox 9">
            <a:extLst>
              <a:ext uri="{FF2B5EF4-FFF2-40B4-BE49-F238E27FC236}">
                <a16:creationId xmlns:a16="http://schemas.microsoft.com/office/drawing/2014/main" id="{DAFECB01-8CC7-4F55-B118-49329E865D09}"/>
              </a:ext>
            </a:extLst>
          </p:cNvPr>
          <p:cNvSpPr txBox="1"/>
          <p:nvPr/>
        </p:nvSpPr>
        <p:spPr>
          <a:xfrm>
            <a:off x="3415352" y="3862044"/>
            <a:ext cx="1671229" cy="584775"/>
          </a:xfrm>
          <a:prstGeom prst="rect">
            <a:avLst/>
          </a:prstGeom>
          <a:solidFill>
            <a:srgbClr val="FFFFF3"/>
          </a:solidFill>
        </p:spPr>
        <p:txBody>
          <a:bodyPr wrap="square" rtlCol="0">
            <a:spAutoFit/>
          </a:bodyPr>
          <a:lstStyle/>
          <a:p>
            <a:pPr algn="ctr"/>
            <a:r>
              <a:rPr lang="en-GB" sz="1600" dirty="0"/>
              <a:t>The statue was c.30’ (9m) high.</a:t>
            </a:r>
          </a:p>
        </p:txBody>
      </p:sp>
    </p:spTree>
    <p:extLst>
      <p:ext uri="{BB962C8B-B14F-4D97-AF65-F5344CB8AC3E}">
        <p14:creationId xmlns:p14="http://schemas.microsoft.com/office/powerpoint/2010/main" val="3351558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thena promachos">
            <a:extLst>
              <a:ext uri="{FF2B5EF4-FFF2-40B4-BE49-F238E27FC236}">
                <a16:creationId xmlns:a16="http://schemas.microsoft.com/office/drawing/2014/main" id="{5877C4F6-E400-4E00-90BE-8C921FBFB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12192000" cy="6149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8794A9-FE4A-4176-973F-A3F3A01AD564}"/>
              </a:ext>
            </a:extLst>
          </p:cNvPr>
          <p:cNvSpPr txBox="1"/>
          <p:nvPr/>
        </p:nvSpPr>
        <p:spPr>
          <a:xfrm>
            <a:off x="176212" y="142875"/>
            <a:ext cx="11777663" cy="2215991"/>
          </a:xfrm>
          <a:prstGeom prst="rect">
            <a:avLst/>
          </a:prstGeom>
          <a:noFill/>
        </p:spPr>
        <p:txBody>
          <a:bodyPr wrap="square" rtlCol="0">
            <a:spAutoFit/>
          </a:bodyPr>
          <a:lstStyle/>
          <a:p>
            <a:r>
              <a:rPr lang="en-GB" sz="2800" b="1" dirty="0"/>
              <a:t>c.456? Statue of Athena </a:t>
            </a:r>
            <a:r>
              <a:rPr lang="en-GB" sz="2800" b="1" dirty="0" err="1"/>
              <a:t>Promachos</a:t>
            </a:r>
            <a:r>
              <a:rPr lang="en-GB" sz="2800" b="1" dirty="0"/>
              <a:t> </a:t>
            </a:r>
            <a:r>
              <a:rPr lang="en-GB" sz="2800" dirty="0"/>
              <a:t>– </a:t>
            </a:r>
            <a:r>
              <a:rPr lang="en-GB" sz="2000" i="1" dirty="0"/>
              <a:t>‘Athena who fights in the front line’</a:t>
            </a:r>
          </a:p>
          <a:p>
            <a:r>
              <a:rPr lang="en-GB" dirty="0"/>
              <a:t>Made of bronze from the spoils of Marathon 490BC, built by Pheidias in the 450s, a few years before the Periclean Building Programme. </a:t>
            </a:r>
          </a:p>
          <a:p>
            <a:endParaRPr lang="en-GB" sz="900" dirty="0"/>
          </a:p>
          <a:p>
            <a:r>
              <a:rPr lang="en-GB" b="1" dirty="0"/>
              <a:t>Pausanias</a:t>
            </a:r>
            <a:r>
              <a:rPr lang="en-GB" dirty="0"/>
              <a:t> claims that Athena’s helmet and the tip of spear were visible from </a:t>
            </a:r>
            <a:r>
              <a:rPr lang="en-GB" dirty="0" err="1"/>
              <a:t>Sounion</a:t>
            </a:r>
            <a:r>
              <a:rPr lang="en-GB" dirty="0"/>
              <a:t>. Scholars point out that Mt </a:t>
            </a:r>
            <a:r>
              <a:rPr lang="en-GB" dirty="0" err="1"/>
              <a:t>Hymettos</a:t>
            </a:r>
            <a:r>
              <a:rPr lang="en-GB" dirty="0"/>
              <a:t> is in the way…..</a:t>
            </a:r>
          </a:p>
          <a:p>
            <a:endParaRPr lang="en-GB" sz="900" dirty="0"/>
          </a:p>
          <a:p>
            <a:r>
              <a:rPr lang="en-GB" dirty="0"/>
              <a:t>Athena’s shield depicted the battle of Centaurs and </a:t>
            </a:r>
            <a:r>
              <a:rPr lang="en-GB" dirty="0" err="1"/>
              <a:t>Lapiths</a:t>
            </a:r>
            <a:r>
              <a:rPr lang="en-GB" dirty="0"/>
              <a:t>.</a:t>
            </a:r>
          </a:p>
        </p:txBody>
      </p:sp>
      <p:sp>
        <p:nvSpPr>
          <p:cNvPr id="3" name="TextBox 2">
            <a:extLst>
              <a:ext uri="{FF2B5EF4-FFF2-40B4-BE49-F238E27FC236}">
                <a16:creationId xmlns:a16="http://schemas.microsoft.com/office/drawing/2014/main" id="{4870FAF9-4D2E-4BE8-8525-583AD3D8F74A}"/>
              </a:ext>
            </a:extLst>
          </p:cNvPr>
          <p:cNvSpPr txBox="1"/>
          <p:nvPr/>
        </p:nvSpPr>
        <p:spPr>
          <a:xfrm>
            <a:off x="4105274" y="5162550"/>
            <a:ext cx="1743076" cy="523220"/>
          </a:xfrm>
          <a:prstGeom prst="rect">
            <a:avLst/>
          </a:prstGeom>
          <a:solidFill>
            <a:schemeClr val="bg2"/>
          </a:solidFill>
        </p:spPr>
        <p:txBody>
          <a:bodyPr wrap="square" rtlCol="0">
            <a:spAutoFit/>
          </a:bodyPr>
          <a:lstStyle/>
          <a:p>
            <a:pPr algn="ctr"/>
            <a:r>
              <a:rPr lang="en-GB" sz="1400" b="1" dirty="0"/>
              <a:t>The statue was about 30’ (c.9m) tall.</a:t>
            </a:r>
          </a:p>
        </p:txBody>
      </p:sp>
      <p:pic>
        <p:nvPicPr>
          <p:cNvPr id="5" name="Picture 4">
            <a:extLst>
              <a:ext uri="{FF2B5EF4-FFF2-40B4-BE49-F238E27FC236}">
                <a16:creationId xmlns:a16="http://schemas.microsoft.com/office/drawing/2014/main" id="{5FB67442-3011-48BE-9D96-E3F5841E522B}"/>
              </a:ext>
            </a:extLst>
          </p:cNvPr>
          <p:cNvPicPr>
            <a:picLocks noChangeAspect="1"/>
          </p:cNvPicPr>
          <p:nvPr/>
        </p:nvPicPr>
        <p:blipFill rotWithShape="1">
          <a:blip r:embed="rId3"/>
          <a:srcRect l="28750" t="66806" r="30667" b="6250"/>
          <a:stretch/>
        </p:blipFill>
        <p:spPr>
          <a:xfrm>
            <a:off x="0" y="3183811"/>
            <a:ext cx="3219381" cy="1202310"/>
          </a:xfrm>
          <a:prstGeom prst="rect">
            <a:avLst/>
          </a:prstGeom>
        </p:spPr>
      </p:pic>
      <p:sp>
        <p:nvSpPr>
          <p:cNvPr id="6" name="TextBox 5">
            <a:extLst>
              <a:ext uri="{FF2B5EF4-FFF2-40B4-BE49-F238E27FC236}">
                <a16:creationId xmlns:a16="http://schemas.microsoft.com/office/drawing/2014/main" id="{486D92A2-1016-4411-ABD5-EB558D2E4CBB}"/>
              </a:ext>
            </a:extLst>
          </p:cNvPr>
          <p:cNvSpPr txBox="1"/>
          <p:nvPr/>
        </p:nvSpPr>
        <p:spPr>
          <a:xfrm>
            <a:off x="28509" y="2581296"/>
            <a:ext cx="3190873" cy="553998"/>
          </a:xfrm>
          <a:prstGeom prst="rect">
            <a:avLst/>
          </a:prstGeom>
          <a:solidFill>
            <a:schemeClr val="accent5">
              <a:lumMod val="20000"/>
              <a:lumOff val="80000"/>
            </a:schemeClr>
          </a:solidFill>
        </p:spPr>
        <p:txBody>
          <a:bodyPr wrap="square" rtlCol="0">
            <a:spAutoFit/>
          </a:bodyPr>
          <a:lstStyle/>
          <a:p>
            <a:pPr algn="ctr"/>
            <a:r>
              <a:rPr lang="en-GB" b="1" dirty="0"/>
              <a:t>Inscriptional evidence?</a:t>
            </a:r>
            <a:br>
              <a:rPr lang="en-GB" b="1" dirty="0"/>
            </a:br>
            <a:r>
              <a:rPr lang="en-GB" sz="1200" dirty="0" err="1"/>
              <a:t>Atheniana</a:t>
            </a:r>
            <a:r>
              <a:rPr lang="en-GB" sz="1200" dirty="0"/>
              <a:t> </a:t>
            </a:r>
            <a:r>
              <a:rPr lang="en-GB" sz="1200" dirty="0" err="1"/>
              <a:t>ccounts</a:t>
            </a:r>
            <a:r>
              <a:rPr lang="en-GB" sz="1200" dirty="0"/>
              <a:t> for a great bronze structure</a:t>
            </a:r>
            <a:endParaRPr lang="en-GB" dirty="0"/>
          </a:p>
        </p:txBody>
      </p:sp>
    </p:spTree>
    <p:extLst>
      <p:ext uri="{BB962C8B-B14F-4D97-AF65-F5344CB8AC3E}">
        <p14:creationId xmlns:p14="http://schemas.microsoft.com/office/powerpoint/2010/main" val="2887444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E9BB3A3-FF6C-49A1-9265-F4A4AB1213CF}"/>
              </a:ext>
            </a:extLst>
          </p:cNvPr>
          <p:cNvSpPr/>
          <p:nvPr/>
        </p:nvSpPr>
        <p:spPr>
          <a:xfrm>
            <a:off x="0" y="3846"/>
            <a:ext cx="12192000" cy="6858000"/>
          </a:xfrm>
          <a:prstGeom prst="rect">
            <a:avLst/>
          </a:prstGeom>
          <a:gradFill flip="none" rotWithShape="1">
            <a:gsLst>
              <a:gs pos="90435">
                <a:srgbClr val="FF99FF"/>
              </a:gs>
              <a:gs pos="98876">
                <a:srgbClr val="B3EBFF"/>
              </a:gs>
              <a:gs pos="0">
                <a:srgbClr val="B3EBFF"/>
              </a:gs>
              <a:gs pos="19663">
                <a:srgbClr val="B3EBFF"/>
              </a:gs>
              <a:gs pos="53000">
                <a:srgbClr val="FF99FF"/>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E351B8F-E657-4630-B5C5-9F425874F12F}"/>
              </a:ext>
            </a:extLst>
          </p:cNvPr>
          <p:cNvSpPr txBox="1"/>
          <p:nvPr/>
        </p:nvSpPr>
        <p:spPr>
          <a:xfrm>
            <a:off x="2738120" y="210770"/>
            <a:ext cx="6695440" cy="707886"/>
          </a:xfrm>
          <a:prstGeom prst="rect">
            <a:avLst/>
          </a:prstGeom>
          <a:solidFill>
            <a:schemeClr val="bg1"/>
          </a:solidFill>
          <a:ln w="38100">
            <a:solidFill>
              <a:schemeClr val="accent1">
                <a:lumMod val="50000"/>
              </a:schemeClr>
            </a:solidFill>
          </a:ln>
        </p:spPr>
        <p:txBody>
          <a:bodyPr wrap="square" rtlCol="0">
            <a:spAutoFit/>
          </a:bodyPr>
          <a:lstStyle/>
          <a:p>
            <a:pPr algn="ctr"/>
            <a:r>
              <a:rPr lang="en-GB" sz="2800" b="1" dirty="0"/>
              <a:t>Aristotle on Athenian ‘party’ politics</a:t>
            </a:r>
            <a:endParaRPr lang="en-GB" sz="1100" dirty="0"/>
          </a:p>
          <a:p>
            <a:pPr algn="ctr"/>
            <a:r>
              <a:rPr lang="en-GB" sz="1100" i="1" dirty="0"/>
              <a:t>The Athenian Constitution </a:t>
            </a:r>
            <a:r>
              <a:rPr lang="en-GB" sz="1100" dirty="0"/>
              <a:t>ch.28</a:t>
            </a:r>
            <a:endParaRPr lang="en-GB" sz="2800" dirty="0"/>
          </a:p>
        </p:txBody>
      </p:sp>
      <p:sp>
        <p:nvSpPr>
          <p:cNvPr id="3" name="TextBox 2">
            <a:extLst>
              <a:ext uri="{FF2B5EF4-FFF2-40B4-BE49-F238E27FC236}">
                <a16:creationId xmlns:a16="http://schemas.microsoft.com/office/drawing/2014/main" id="{22F14096-4E3F-4F27-9285-F46ACAE49C4A}"/>
              </a:ext>
            </a:extLst>
          </p:cNvPr>
          <p:cNvSpPr txBox="1"/>
          <p:nvPr/>
        </p:nvSpPr>
        <p:spPr>
          <a:xfrm>
            <a:off x="9799320" y="417670"/>
            <a:ext cx="1798320" cy="369332"/>
          </a:xfrm>
          <a:prstGeom prst="rect">
            <a:avLst/>
          </a:prstGeom>
          <a:solidFill>
            <a:schemeClr val="bg1"/>
          </a:solidFill>
          <a:ln w="34925">
            <a:solidFill>
              <a:srgbClr val="00B0F0"/>
            </a:solidFill>
          </a:ln>
        </p:spPr>
        <p:txBody>
          <a:bodyPr wrap="square">
            <a:spAutoFit/>
          </a:bodyPr>
          <a:lstStyle/>
          <a:p>
            <a:pPr algn="ctr"/>
            <a:r>
              <a:rPr lang="en-GB" b="1" dirty="0"/>
              <a:t>‘The Better sort’ </a:t>
            </a:r>
          </a:p>
        </p:txBody>
      </p:sp>
      <p:sp>
        <p:nvSpPr>
          <p:cNvPr id="4" name="TextBox 3">
            <a:extLst>
              <a:ext uri="{FF2B5EF4-FFF2-40B4-BE49-F238E27FC236}">
                <a16:creationId xmlns:a16="http://schemas.microsoft.com/office/drawing/2014/main" id="{9CC67A94-30A4-415F-9211-6A0930BBE7A5}"/>
              </a:ext>
            </a:extLst>
          </p:cNvPr>
          <p:cNvSpPr txBox="1"/>
          <p:nvPr/>
        </p:nvSpPr>
        <p:spPr>
          <a:xfrm>
            <a:off x="746760" y="402102"/>
            <a:ext cx="1625600" cy="369332"/>
          </a:xfrm>
          <a:prstGeom prst="rect">
            <a:avLst/>
          </a:prstGeom>
          <a:solidFill>
            <a:schemeClr val="bg1"/>
          </a:solidFill>
          <a:ln w="34925">
            <a:solidFill>
              <a:srgbClr val="FF99FF"/>
            </a:solidFill>
          </a:ln>
        </p:spPr>
        <p:txBody>
          <a:bodyPr wrap="square">
            <a:spAutoFit/>
          </a:bodyPr>
          <a:lstStyle/>
          <a:p>
            <a:pPr algn="ctr"/>
            <a:r>
              <a:rPr lang="en-GB" b="1" dirty="0"/>
              <a:t>Popularists</a:t>
            </a:r>
          </a:p>
        </p:txBody>
      </p:sp>
      <p:sp>
        <p:nvSpPr>
          <p:cNvPr id="5" name="TextBox 4">
            <a:extLst>
              <a:ext uri="{FF2B5EF4-FFF2-40B4-BE49-F238E27FC236}">
                <a16:creationId xmlns:a16="http://schemas.microsoft.com/office/drawing/2014/main" id="{683B7778-F904-4ADC-82BD-9B57A8A3045D}"/>
              </a:ext>
            </a:extLst>
          </p:cNvPr>
          <p:cNvSpPr txBox="1"/>
          <p:nvPr/>
        </p:nvSpPr>
        <p:spPr>
          <a:xfrm>
            <a:off x="294640" y="1274357"/>
            <a:ext cx="5618480" cy="369332"/>
          </a:xfrm>
          <a:prstGeom prst="rect">
            <a:avLst/>
          </a:prstGeom>
          <a:solidFill>
            <a:srgbClr val="FFEBFF"/>
          </a:solidFill>
          <a:ln>
            <a:solidFill>
              <a:schemeClr val="tx1"/>
            </a:solidFill>
          </a:ln>
        </p:spPr>
        <p:txBody>
          <a:bodyPr wrap="square" rtlCol="0">
            <a:spAutoFit/>
          </a:bodyPr>
          <a:lstStyle/>
          <a:p>
            <a:pPr algn="r"/>
            <a:r>
              <a:rPr lang="en-GB" sz="1200" b="1" dirty="0"/>
              <a:t>Early 6</a:t>
            </a:r>
            <a:r>
              <a:rPr lang="en-GB" sz="1200" b="1" baseline="30000" dirty="0"/>
              <a:t>th</a:t>
            </a:r>
            <a:r>
              <a:rPr lang="en-GB" sz="1200" b="1" dirty="0"/>
              <a:t> c:           </a:t>
            </a:r>
            <a:r>
              <a:rPr lang="en-GB" b="1" dirty="0"/>
              <a:t>Solon </a:t>
            </a:r>
            <a:r>
              <a:rPr lang="en-GB" sz="1600" i="1" dirty="0"/>
              <a:t>was the first champion of the people</a:t>
            </a:r>
            <a:r>
              <a:rPr lang="en-GB" i="1" dirty="0"/>
              <a:t>.</a:t>
            </a:r>
            <a:endParaRPr lang="en-GB" b="1" i="1" dirty="0"/>
          </a:p>
        </p:txBody>
      </p:sp>
      <p:sp>
        <p:nvSpPr>
          <p:cNvPr id="6" name="TextBox 5">
            <a:extLst>
              <a:ext uri="{FF2B5EF4-FFF2-40B4-BE49-F238E27FC236}">
                <a16:creationId xmlns:a16="http://schemas.microsoft.com/office/drawing/2014/main" id="{13630304-97E4-4F2B-805A-46313BDEA9BB}"/>
              </a:ext>
            </a:extLst>
          </p:cNvPr>
          <p:cNvSpPr txBox="1"/>
          <p:nvPr/>
        </p:nvSpPr>
        <p:spPr>
          <a:xfrm>
            <a:off x="287020" y="1751358"/>
            <a:ext cx="5605780" cy="369332"/>
          </a:xfrm>
          <a:prstGeom prst="rect">
            <a:avLst/>
          </a:prstGeom>
          <a:solidFill>
            <a:srgbClr val="FFEBFF"/>
          </a:solidFill>
          <a:ln>
            <a:solidFill>
              <a:schemeClr val="tx1"/>
            </a:solidFill>
          </a:ln>
        </p:spPr>
        <p:txBody>
          <a:bodyPr wrap="square" rtlCol="0">
            <a:spAutoFit/>
          </a:bodyPr>
          <a:lstStyle/>
          <a:p>
            <a:pPr algn="r"/>
            <a:r>
              <a:rPr lang="en-GB" sz="1200" b="1" dirty="0"/>
              <a:t>Late 6</a:t>
            </a:r>
            <a:r>
              <a:rPr lang="en-GB" sz="1200" b="1" baseline="30000" dirty="0"/>
              <a:t>th</a:t>
            </a:r>
            <a:r>
              <a:rPr lang="en-GB" sz="1200" b="1" dirty="0"/>
              <a:t> century   </a:t>
            </a:r>
            <a:r>
              <a:rPr lang="en-GB" sz="1600" i="1" dirty="0"/>
              <a:t>The second was </a:t>
            </a:r>
            <a:r>
              <a:rPr lang="en-GB" b="1" dirty="0"/>
              <a:t>Pisistratus</a:t>
            </a:r>
            <a:r>
              <a:rPr lang="en-GB" i="1" dirty="0"/>
              <a:t>. </a:t>
            </a:r>
            <a:r>
              <a:rPr lang="en-GB" sz="1400" dirty="0"/>
              <a:t>Tyrant 546-528/7BC</a:t>
            </a:r>
            <a:endParaRPr lang="en-GB" b="1" i="1" dirty="0"/>
          </a:p>
        </p:txBody>
      </p:sp>
      <p:sp>
        <p:nvSpPr>
          <p:cNvPr id="7" name="TextBox 6">
            <a:extLst>
              <a:ext uri="{FF2B5EF4-FFF2-40B4-BE49-F238E27FC236}">
                <a16:creationId xmlns:a16="http://schemas.microsoft.com/office/drawing/2014/main" id="{D574A600-B54E-485C-85B0-80AC4D50ED9E}"/>
              </a:ext>
            </a:extLst>
          </p:cNvPr>
          <p:cNvSpPr txBox="1"/>
          <p:nvPr/>
        </p:nvSpPr>
        <p:spPr>
          <a:xfrm>
            <a:off x="307340" y="2190856"/>
            <a:ext cx="5605780" cy="584775"/>
          </a:xfrm>
          <a:prstGeom prst="rect">
            <a:avLst/>
          </a:prstGeom>
          <a:solidFill>
            <a:srgbClr val="FFEBFF"/>
          </a:solidFill>
          <a:ln>
            <a:solidFill>
              <a:schemeClr val="tx1"/>
            </a:solidFill>
          </a:ln>
        </p:spPr>
        <p:txBody>
          <a:bodyPr wrap="square" rtlCol="0">
            <a:spAutoFit/>
          </a:bodyPr>
          <a:lstStyle/>
          <a:p>
            <a:pPr algn="ctr"/>
            <a:r>
              <a:rPr lang="en-GB" sz="1600" i="1" dirty="0"/>
              <a:t>After the overthrow of the tyranny came </a:t>
            </a:r>
            <a:r>
              <a:rPr lang="en-GB" b="1" dirty="0"/>
              <a:t>Cleisthenes</a:t>
            </a:r>
            <a:r>
              <a:rPr lang="en-GB" i="1" dirty="0"/>
              <a:t>. </a:t>
            </a:r>
            <a:r>
              <a:rPr lang="en-GB" sz="1400" dirty="0"/>
              <a:t>Democratic reforms of Cleisthenes 508-7BC</a:t>
            </a:r>
            <a:endParaRPr lang="en-GB" b="1" i="1" dirty="0"/>
          </a:p>
        </p:txBody>
      </p:sp>
      <p:sp>
        <p:nvSpPr>
          <p:cNvPr id="8" name="TextBox 7">
            <a:extLst>
              <a:ext uri="{FF2B5EF4-FFF2-40B4-BE49-F238E27FC236}">
                <a16:creationId xmlns:a16="http://schemas.microsoft.com/office/drawing/2014/main" id="{1D9969E9-2F90-4F42-BE8F-F2376DA3C6EE}"/>
              </a:ext>
            </a:extLst>
          </p:cNvPr>
          <p:cNvSpPr txBox="1"/>
          <p:nvPr/>
        </p:nvSpPr>
        <p:spPr>
          <a:xfrm>
            <a:off x="6050280" y="1748496"/>
            <a:ext cx="5979160" cy="369332"/>
          </a:xfrm>
          <a:prstGeom prst="rect">
            <a:avLst/>
          </a:prstGeom>
          <a:solidFill>
            <a:srgbClr val="C5F0FF"/>
          </a:solidFill>
          <a:ln>
            <a:solidFill>
              <a:schemeClr val="tx1"/>
            </a:solidFill>
          </a:ln>
        </p:spPr>
        <p:txBody>
          <a:bodyPr wrap="square" rtlCol="0">
            <a:spAutoFit/>
          </a:bodyPr>
          <a:lstStyle/>
          <a:p>
            <a:r>
              <a:rPr lang="en-GB" sz="1200" b="1" dirty="0"/>
              <a:t>Late 6</a:t>
            </a:r>
            <a:r>
              <a:rPr lang="en-GB" sz="1200" b="1" baseline="30000" dirty="0"/>
              <a:t>th</a:t>
            </a:r>
            <a:r>
              <a:rPr lang="en-GB" sz="1200" b="1" dirty="0"/>
              <a:t> c. </a:t>
            </a:r>
            <a:r>
              <a:rPr lang="en-GB" b="1" dirty="0"/>
              <a:t>Lycurgus </a:t>
            </a:r>
            <a:r>
              <a:rPr lang="en-GB" sz="1600" i="1" dirty="0"/>
              <a:t>was the champion of the well-born and noble</a:t>
            </a:r>
            <a:r>
              <a:rPr lang="en-GB" i="1" dirty="0"/>
              <a:t>.</a:t>
            </a:r>
            <a:endParaRPr lang="en-GB" b="1" i="1" dirty="0"/>
          </a:p>
        </p:txBody>
      </p:sp>
      <p:sp>
        <p:nvSpPr>
          <p:cNvPr id="9" name="TextBox 8">
            <a:extLst>
              <a:ext uri="{FF2B5EF4-FFF2-40B4-BE49-F238E27FC236}">
                <a16:creationId xmlns:a16="http://schemas.microsoft.com/office/drawing/2014/main" id="{E46FF102-D318-4596-9ED8-40F1D53FD06E}"/>
              </a:ext>
            </a:extLst>
          </p:cNvPr>
          <p:cNvSpPr txBox="1"/>
          <p:nvPr/>
        </p:nvSpPr>
        <p:spPr>
          <a:xfrm>
            <a:off x="6068060" y="2241646"/>
            <a:ext cx="5961380" cy="369332"/>
          </a:xfrm>
          <a:prstGeom prst="rect">
            <a:avLst/>
          </a:prstGeom>
          <a:solidFill>
            <a:srgbClr val="C5F0FF"/>
          </a:solidFill>
          <a:ln>
            <a:solidFill>
              <a:schemeClr val="tx1"/>
            </a:solidFill>
          </a:ln>
        </p:spPr>
        <p:txBody>
          <a:bodyPr wrap="square" rtlCol="0">
            <a:spAutoFit/>
          </a:bodyPr>
          <a:lstStyle/>
          <a:p>
            <a:pPr algn="r"/>
            <a:r>
              <a:rPr lang="en-GB" sz="1600" i="1" dirty="0"/>
              <a:t>He had no political opponent, since </a:t>
            </a:r>
            <a:r>
              <a:rPr lang="en-GB" b="1" dirty="0" err="1"/>
              <a:t>Isagoras</a:t>
            </a:r>
            <a:r>
              <a:rPr lang="en-GB" sz="1600" b="1" dirty="0"/>
              <a:t>’ </a:t>
            </a:r>
            <a:r>
              <a:rPr lang="en-GB" sz="1600" i="1" dirty="0"/>
              <a:t>party was exiled</a:t>
            </a:r>
            <a:r>
              <a:rPr lang="en-GB" i="1" dirty="0"/>
              <a:t>. </a:t>
            </a:r>
            <a:r>
              <a:rPr lang="en-GB" b="1" dirty="0"/>
              <a:t> </a:t>
            </a:r>
            <a:r>
              <a:rPr lang="en-GB" i="1" dirty="0"/>
              <a:t> </a:t>
            </a:r>
            <a:endParaRPr lang="en-GB" b="1" i="1" dirty="0"/>
          </a:p>
        </p:txBody>
      </p:sp>
      <p:sp>
        <p:nvSpPr>
          <p:cNvPr id="11" name="TextBox 10">
            <a:extLst>
              <a:ext uri="{FF2B5EF4-FFF2-40B4-BE49-F238E27FC236}">
                <a16:creationId xmlns:a16="http://schemas.microsoft.com/office/drawing/2014/main" id="{C2C1B221-AEEE-43BC-B4F8-9A54FD90D22B}"/>
              </a:ext>
            </a:extLst>
          </p:cNvPr>
          <p:cNvSpPr txBox="1"/>
          <p:nvPr/>
        </p:nvSpPr>
        <p:spPr>
          <a:xfrm>
            <a:off x="307340" y="2901018"/>
            <a:ext cx="5605780" cy="369332"/>
          </a:xfrm>
          <a:prstGeom prst="rect">
            <a:avLst/>
          </a:prstGeom>
          <a:solidFill>
            <a:srgbClr val="FFEBFF"/>
          </a:solidFill>
          <a:ln>
            <a:solidFill>
              <a:schemeClr val="tx1"/>
            </a:solidFill>
          </a:ln>
        </p:spPr>
        <p:txBody>
          <a:bodyPr wrap="square" rtlCol="0">
            <a:spAutoFit/>
          </a:bodyPr>
          <a:lstStyle/>
          <a:p>
            <a:pPr algn="ctr"/>
            <a:r>
              <a:rPr lang="en-GB" sz="1600" i="1" dirty="0"/>
              <a:t>After this, </a:t>
            </a:r>
            <a:r>
              <a:rPr lang="en-GB" b="1" dirty="0" err="1"/>
              <a:t>Xanthippus</a:t>
            </a:r>
            <a:r>
              <a:rPr lang="en-GB" b="1" dirty="0"/>
              <a:t> </a:t>
            </a:r>
            <a:r>
              <a:rPr lang="en-GB" sz="1600" i="1" dirty="0"/>
              <a:t>was the champion of the people.</a:t>
            </a:r>
            <a:endParaRPr lang="en-GB" b="1" i="1" dirty="0"/>
          </a:p>
        </p:txBody>
      </p:sp>
      <p:sp>
        <p:nvSpPr>
          <p:cNvPr id="12" name="TextBox 11">
            <a:extLst>
              <a:ext uri="{FF2B5EF4-FFF2-40B4-BE49-F238E27FC236}">
                <a16:creationId xmlns:a16="http://schemas.microsoft.com/office/drawing/2014/main" id="{74E48525-F71E-4611-A4BB-E69C8D9CFCAD}"/>
              </a:ext>
            </a:extLst>
          </p:cNvPr>
          <p:cNvSpPr txBox="1"/>
          <p:nvPr/>
        </p:nvSpPr>
        <p:spPr>
          <a:xfrm>
            <a:off x="6085840" y="2901280"/>
            <a:ext cx="5923280" cy="369332"/>
          </a:xfrm>
          <a:prstGeom prst="rect">
            <a:avLst/>
          </a:prstGeom>
          <a:solidFill>
            <a:srgbClr val="C5F0FF"/>
          </a:solidFill>
          <a:ln>
            <a:solidFill>
              <a:schemeClr val="tx1"/>
            </a:solidFill>
          </a:ln>
        </p:spPr>
        <p:txBody>
          <a:bodyPr wrap="square" rtlCol="0">
            <a:spAutoFit/>
          </a:bodyPr>
          <a:lstStyle/>
          <a:p>
            <a:pPr algn="ctr"/>
            <a:r>
              <a:rPr lang="en-GB" b="1" dirty="0"/>
              <a:t>Miltiades </a:t>
            </a:r>
            <a:r>
              <a:rPr lang="en-GB" sz="1600" i="1" dirty="0"/>
              <a:t>was the champion of the wealthy.</a:t>
            </a:r>
            <a:endParaRPr lang="en-GB" b="1" i="1" dirty="0"/>
          </a:p>
        </p:txBody>
      </p:sp>
      <p:sp>
        <p:nvSpPr>
          <p:cNvPr id="13" name="TextBox 12">
            <a:extLst>
              <a:ext uri="{FF2B5EF4-FFF2-40B4-BE49-F238E27FC236}">
                <a16:creationId xmlns:a16="http://schemas.microsoft.com/office/drawing/2014/main" id="{BD798385-19A6-4AAA-AFCD-927EA5AE6558}"/>
              </a:ext>
            </a:extLst>
          </p:cNvPr>
          <p:cNvSpPr txBox="1"/>
          <p:nvPr/>
        </p:nvSpPr>
        <p:spPr>
          <a:xfrm>
            <a:off x="307340" y="3334325"/>
            <a:ext cx="5605780" cy="380291"/>
          </a:xfrm>
          <a:prstGeom prst="rect">
            <a:avLst/>
          </a:prstGeom>
          <a:solidFill>
            <a:srgbClr val="FFEBFF"/>
          </a:solidFill>
          <a:ln>
            <a:solidFill>
              <a:schemeClr val="tx1"/>
            </a:solidFill>
          </a:ln>
        </p:spPr>
        <p:txBody>
          <a:bodyPr wrap="square" rtlCol="0">
            <a:spAutoFit/>
          </a:bodyPr>
          <a:lstStyle/>
          <a:p>
            <a:pPr algn="ctr"/>
            <a:r>
              <a:rPr lang="en-GB" sz="1600" i="1" dirty="0"/>
              <a:t>Then, </a:t>
            </a:r>
            <a:r>
              <a:rPr lang="en-GB" b="1" dirty="0"/>
              <a:t>Themistocles…</a:t>
            </a:r>
            <a:endParaRPr lang="en-GB" b="1" i="1" dirty="0"/>
          </a:p>
        </p:txBody>
      </p:sp>
      <p:sp>
        <p:nvSpPr>
          <p:cNvPr id="14" name="TextBox 13">
            <a:extLst>
              <a:ext uri="{FF2B5EF4-FFF2-40B4-BE49-F238E27FC236}">
                <a16:creationId xmlns:a16="http://schemas.microsoft.com/office/drawing/2014/main" id="{53C4710F-D496-49C3-8AF3-1D1CB6C91C2A}"/>
              </a:ext>
            </a:extLst>
          </p:cNvPr>
          <p:cNvSpPr txBox="1"/>
          <p:nvPr/>
        </p:nvSpPr>
        <p:spPr>
          <a:xfrm>
            <a:off x="6085840" y="3334326"/>
            <a:ext cx="5923280" cy="369332"/>
          </a:xfrm>
          <a:prstGeom prst="rect">
            <a:avLst/>
          </a:prstGeom>
          <a:solidFill>
            <a:srgbClr val="C5F0FF"/>
          </a:solidFill>
          <a:ln>
            <a:solidFill>
              <a:schemeClr val="tx1"/>
            </a:solidFill>
          </a:ln>
        </p:spPr>
        <p:txBody>
          <a:bodyPr wrap="square" rtlCol="0">
            <a:spAutoFit/>
          </a:bodyPr>
          <a:lstStyle/>
          <a:p>
            <a:pPr algn="ctr"/>
            <a:r>
              <a:rPr lang="en-GB" sz="1600" i="1" dirty="0"/>
              <a:t>and</a:t>
            </a:r>
            <a:r>
              <a:rPr lang="en-GB" i="1" dirty="0"/>
              <a:t> </a:t>
            </a:r>
            <a:r>
              <a:rPr lang="en-GB" b="1" dirty="0"/>
              <a:t>Aristides..</a:t>
            </a:r>
            <a:r>
              <a:rPr lang="en-GB" i="1" dirty="0"/>
              <a:t>.</a:t>
            </a:r>
            <a:endParaRPr lang="en-GB" b="1" i="1" dirty="0"/>
          </a:p>
        </p:txBody>
      </p:sp>
      <p:sp>
        <p:nvSpPr>
          <p:cNvPr id="15" name="TextBox 14">
            <a:extLst>
              <a:ext uri="{FF2B5EF4-FFF2-40B4-BE49-F238E27FC236}">
                <a16:creationId xmlns:a16="http://schemas.microsoft.com/office/drawing/2014/main" id="{393E2EFC-8986-4951-9061-44E6EBED7DFE}"/>
              </a:ext>
            </a:extLst>
          </p:cNvPr>
          <p:cNvSpPr txBox="1"/>
          <p:nvPr/>
        </p:nvSpPr>
        <p:spPr>
          <a:xfrm>
            <a:off x="294640" y="4150171"/>
            <a:ext cx="5618480" cy="984885"/>
          </a:xfrm>
          <a:prstGeom prst="rect">
            <a:avLst/>
          </a:prstGeom>
          <a:solidFill>
            <a:srgbClr val="FFEBFF"/>
          </a:solidFill>
          <a:ln>
            <a:solidFill>
              <a:schemeClr val="tx1"/>
            </a:solidFill>
          </a:ln>
        </p:spPr>
        <p:txBody>
          <a:bodyPr wrap="square" rtlCol="0">
            <a:spAutoFit/>
          </a:bodyPr>
          <a:lstStyle/>
          <a:p>
            <a:pPr algn="ctr"/>
            <a:r>
              <a:rPr lang="en-GB" sz="1600" i="1" dirty="0"/>
              <a:t> ‘</a:t>
            </a:r>
            <a:r>
              <a:rPr lang="en-GB" sz="1400" i="1" dirty="0"/>
              <a:t>While </a:t>
            </a:r>
            <a:r>
              <a:rPr lang="en-GB" b="1" dirty="0"/>
              <a:t>Pericles </a:t>
            </a:r>
            <a:r>
              <a:rPr lang="en-GB" sz="1400" i="1" dirty="0"/>
              <a:t>was champion of the people the constitution was not in too bad a state.’</a:t>
            </a:r>
            <a:r>
              <a:rPr lang="en-GB" sz="1600" i="1" dirty="0"/>
              <a:t> </a:t>
            </a:r>
            <a:r>
              <a:rPr lang="en-GB" sz="1200" dirty="0"/>
              <a:t>He took away some of the powers of the Areopagus. </a:t>
            </a:r>
          </a:p>
          <a:p>
            <a:pPr algn="ctr"/>
            <a:r>
              <a:rPr lang="en-GB" sz="1200" dirty="0"/>
              <a:t>He was the first to pay jurors c.458BC, ‘</a:t>
            </a:r>
            <a:r>
              <a:rPr lang="en-GB" sz="1200" i="1" dirty="0"/>
              <a:t>to counter the lavish generosity of </a:t>
            </a:r>
            <a:r>
              <a:rPr lang="en-GB" sz="1200" b="1" dirty="0"/>
              <a:t>Cimon</a:t>
            </a:r>
            <a:r>
              <a:rPr lang="en-GB" sz="1200" dirty="0"/>
              <a:t>. </a:t>
            </a:r>
            <a:endParaRPr lang="en-GB" sz="1400" dirty="0"/>
          </a:p>
          <a:p>
            <a:pPr algn="ctr"/>
            <a:r>
              <a:rPr lang="en-GB" sz="1200" dirty="0"/>
              <a:t>He passed a Citizenship law 451BC. Building programme 447BC-432BC.</a:t>
            </a:r>
            <a:endParaRPr lang="en-GB" sz="1200" i="1" dirty="0"/>
          </a:p>
        </p:txBody>
      </p:sp>
      <p:sp>
        <p:nvSpPr>
          <p:cNvPr id="16" name="TextBox 15">
            <a:extLst>
              <a:ext uri="{FF2B5EF4-FFF2-40B4-BE49-F238E27FC236}">
                <a16:creationId xmlns:a16="http://schemas.microsoft.com/office/drawing/2014/main" id="{7795BBB5-6668-4674-87D0-7E1A2B8D4B95}"/>
              </a:ext>
            </a:extLst>
          </p:cNvPr>
          <p:cNvSpPr txBox="1"/>
          <p:nvPr/>
        </p:nvSpPr>
        <p:spPr>
          <a:xfrm>
            <a:off x="6087110" y="4268277"/>
            <a:ext cx="5971540" cy="584775"/>
          </a:xfrm>
          <a:prstGeom prst="rect">
            <a:avLst/>
          </a:prstGeom>
          <a:solidFill>
            <a:srgbClr val="C5F0FF"/>
          </a:solidFill>
          <a:ln>
            <a:solidFill>
              <a:schemeClr val="tx1"/>
            </a:solidFill>
          </a:ln>
        </p:spPr>
        <p:txBody>
          <a:bodyPr wrap="square" rtlCol="0">
            <a:spAutoFit/>
          </a:bodyPr>
          <a:lstStyle/>
          <a:p>
            <a:pPr algn="ctr"/>
            <a:r>
              <a:rPr lang="en-GB" b="1" dirty="0"/>
              <a:t>Thucydides</a:t>
            </a:r>
            <a:r>
              <a:rPr lang="en-GB" sz="1600" i="1" dirty="0"/>
              <a:t>,</a:t>
            </a:r>
            <a:r>
              <a:rPr lang="en-GB" sz="1600" b="1" dirty="0"/>
              <a:t> </a:t>
            </a:r>
            <a:r>
              <a:rPr lang="en-GB" sz="1600" i="1" dirty="0"/>
              <a:t>a relative of Cimon, was champion of the others. </a:t>
            </a:r>
            <a:r>
              <a:rPr lang="en-GB" sz="1400" b="1" dirty="0"/>
              <a:t>Ostracised</a:t>
            </a:r>
            <a:r>
              <a:rPr lang="en-GB" sz="1400" dirty="0"/>
              <a:t> in 442BC</a:t>
            </a:r>
            <a:r>
              <a:rPr lang="en-GB" sz="1400" b="1" dirty="0"/>
              <a:t>.</a:t>
            </a:r>
            <a:endParaRPr lang="en-GB" b="1" dirty="0"/>
          </a:p>
        </p:txBody>
      </p:sp>
      <p:sp>
        <p:nvSpPr>
          <p:cNvPr id="17" name="TextBox 16">
            <a:extLst>
              <a:ext uri="{FF2B5EF4-FFF2-40B4-BE49-F238E27FC236}">
                <a16:creationId xmlns:a16="http://schemas.microsoft.com/office/drawing/2014/main" id="{D2596723-6D14-462F-B959-0DBC82A5B447}"/>
              </a:ext>
            </a:extLst>
          </p:cNvPr>
          <p:cNvSpPr txBox="1"/>
          <p:nvPr/>
        </p:nvSpPr>
        <p:spPr>
          <a:xfrm>
            <a:off x="6116320" y="5204236"/>
            <a:ext cx="5933440" cy="584775"/>
          </a:xfrm>
          <a:prstGeom prst="rect">
            <a:avLst/>
          </a:prstGeom>
          <a:solidFill>
            <a:srgbClr val="C5F0FF"/>
          </a:solidFill>
          <a:ln>
            <a:solidFill>
              <a:schemeClr val="tx1"/>
            </a:solidFill>
          </a:ln>
        </p:spPr>
        <p:txBody>
          <a:bodyPr wrap="square" rtlCol="0">
            <a:spAutoFit/>
          </a:bodyPr>
          <a:lstStyle/>
          <a:p>
            <a:r>
              <a:rPr lang="en-GB" sz="1600" i="1" dirty="0"/>
              <a:t>The distinguished were championed by </a:t>
            </a:r>
            <a:r>
              <a:rPr lang="en-GB" b="1" dirty="0"/>
              <a:t>Nicias</a:t>
            </a:r>
            <a:r>
              <a:rPr lang="en-GB" sz="1600" i="1" dirty="0"/>
              <a:t>, who died in Sicily </a:t>
            </a:r>
          </a:p>
          <a:p>
            <a:pPr algn="ctr"/>
            <a:r>
              <a:rPr lang="en-GB" sz="1400" dirty="0"/>
              <a:t>in 413BC.</a:t>
            </a:r>
            <a:endParaRPr lang="en-GB" sz="3200" b="1" dirty="0"/>
          </a:p>
        </p:txBody>
      </p:sp>
      <p:sp>
        <p:nvSpPr>
          <p:cNvPr id="18" name="TextBox 17">
            <a:extLst>
              <a:ext uri="{FF2B5EF4-FFF2-40B4-BE49-F238E27FC236}">
                <a16:creationId xmlns:a16="http://schemas.microsoft.com/office/drawing/2014/main" id="{8E9A664D-632A-4EC9-90A1-BA464C9E360B}"/>
              </a:ext>
            </a:extLst>
          </p:cNvPr>
          <p:cNvSpPr txBox="1"/>
          <p:nvPr/>
        </p:nvSpPr>
        <p:spPr>
          <a:xfrm>
            <a:off x="307340" y="5228300"/>
            <a:ext cx="5679440" cy="800219"/>
          </a:xfrm>
          <a:prstGeom prst="rect">
            <a:avLst/>
          </a:prstGeom>
          <a:solidFill>
            <a:srgbClr val="FFD1FF"/>
          </a:solidFill>
          <a:ln>
            <a:solidFill>
              <a:schemeClr val="tx1"/>
            </a:solidFill>
          </a:ln>
        </p:spPr>
        <p:txBody>
          <a:bodyPr wrap="square" rtlCol="0">
            <a:spAutoFit/>
          </a:bodyPr>
          <a:lstStyle/>
          <a:p>
            <a:r>
              <a:rPr lang="en-GB" b="1" dirty="0"/>
              <a:t>Cleon </a:t>
            </a:r>
            <a:r>
              <a:rPr lang="en-GB" sz="1400" i="1" dirty="0"/>
              <a:t>more than anyone else corrupted the people by his wild impulses and was the first who, when on the platform, shouted, uttered abuse and made speeches with his clothes hitched up…’</a:t>
            </a:r>
            <a:endParaRPr lang="en-GB" i="1" dirty="0"/>
          </a:p>
        </p:txBody>
      </p:sp>
      <p:sp>
        <p:nvSpPr>
          <p:cNvPr id="19" name="Rectangle 18">
            <a:extLst>
              <a:ext uri="{FF2B5EF4-FFF2-40B4-BE49-F238E27FC236}">
                <a16:creationId xmlns:a16="http://schemas.microsoft.com/office/drawing/2014/main" id="{6810F28E-78E0-4970-A66D-CEDECE8BBB91}"/>
              </a:ext>
            </a:extLst>
          </p:cNvPr>
          <p:cNvSpPr/>
          <p:nvPr/>
        </p:nvSpPr>
        <p:spPr>
          <a:xfrm>
            <a:off x="307340" y="5147836"/>
            <a:ext cx="1161288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07CF10E7-51D7-4DC0-B6CA-5C2B08620A25}"/>
              </a:ext>
            </a:extLst>
          </p:cNvPr>
          <p:cNvSpPr txBox="1"/>
          <p:nvPr/>
        </p:nvSpPr>
        <p:spPr>
          <a:xfrm>
            <a:off x="5508625" y="4837003"/>
            <a:ext cx="1730375" cy="307777"/>
          </a:xfrm>
          <a:prstGeom prst="rect">
            <a:avLst/>
          </a:prstGeom>
          <a:solidFill>
            <a:schemeClr val="bg2">
              <a:alpha val="94000"/>
            </a:schemeClr>
          </a:solidFill>
          <a:ln w="15875">
            <a:solidFill>
              <a:schemeClr val="tx1"/>
            </a:solidFill>
          </a:ln>
        </p:spPr>
        <p:txBody>
          <a:bodyPr wrap="square">
            <a:spAutoFit/>
          </a:bodyPr>
          <a:lstStyle/>
          <a:p>
            <a:pPr algn="ctr"/>
            <a:r>
              <a:rPr lang="en-GB" sz="1400" i="1" dirty="0"/>
              <a:t>After Pericles’ death </a:t>
            </a:r>
            <a:endParaRPr lang="en-GB" sz="1400" dirty="0"/>
          </a:p>
        </p:txBody>
      </p:sp>
      <p:sp>
        <p:nvSpPr>
          <p:cNvPr id="24" name="TextBox 23">
            <a:extLst>
              <a:ext uri="{FF2B5EF4-FFF2-40B4-BE49-F238E27FC236}">
                <a16:creationId xmlns:a16="http://schemas.microsoft.com/office/drawing/2014/main" id="{F973D6F2-5F4B-40DA-AF26-34AFE46C05EC}"/>
              </a:ext>
            </a:extLst>
          </p:cNvPr>
          <p:cNvSpPr txBox="1"/>
          <p:nvPr/>
        </p:nvSpPr>
        <p:spPr>
          <a:xfrm>
            <a:off x="307340" y="6063964"/>
            <a:ext cx="5679440" cy="646331"/>
          </a:xfrm>
          <a:prstGeom prst="rect">
            <a:avLst/>
          </a:prstGeom>
          <a:solidFill>
            <a:srgbClr val="FFD1FF"/>
          </a:solidFill>
          <a:ln>
            <a:solidFill>
              <a:schemeClr val="tx1"/>
            </a:solidFill>
          </a:ln>
        </p:spPr>
        <p:txBody>
          <a:bodyPr wrap="square">
            <a:spAutoFit/>
          </a:bodyPr>
          <a:lstStyle/>
          <a:p>
            <a:r>
              <a:rPr lang="en-GB" b="1" dirty="0" err="1"/>
              <a:t>Cleophon</a:t>
            </a:r>
            <a:r>
              <a:rPr lang="en-GB" i="1" dirty="0"/>
              <a:t> </a:t>
            </a:r>
            <a:r>
              <a:rPr lang="en-GB" sz="1400" dirty="0"/>
              <a:t>the lyre player, then </a:t>
            </a:r>
            <a:r>
              <a:rPr lang="en-GB" b="1" dirty="0" err="1"/>
              <a:t>Callicrates</a:t>
            </a:r>
            <a:r>
              <a:rPr lang="en-GB" b="1" dirty="0"/>
              <a:t>. </a:t>
            </a:r>
            <a:r>
              <a:rPr lang="en-GB" sz="1400" dirty="0"/>
              <a:t>The first provided a 2 obol grant; the second promised to up this to 3.</a:t>
            </a:r>
            <a:r>
              <a:rPr lang="en-GB" dirty="0"/>
              <a:t> </a:t>
            </a:r>
            <a:r>
              <a:rPr lang="en-GB" sz="1400" dirty="0"/>
              <a:t>Both were condemned to death. </a:t>
            </a:r>
            <a:endParaRPr lang="en-GB" dirty="0"/>
          </a:p>
        </p:txBody>
      </p:sp>
      <p:sp>
        <p:nvSpPr>
          <p:cNvPr id="25" name="TextBox 24">
            <a:extLst>
              <a:ext uri="{FF2B5EF4-FFF2-40B4-BE49-F238E27FC236}">
                <a16:creationId xmlns:a16="http://schemas.microsoft.com/office/drawing/2014/main" id="{65D07F1F-70DD-4AA4-AF84-D2BB18AEB00F}"/>
              </a:ext>
            </a:extLst>
          </p:cNvPr>
          <p:cNvSpPr txBox="1"/>
          <p:nvPr/>
        </p:nvSpPr>
        <p:spPr>
          <a:xfrm>
            <a:off x="6116320" y="5817597"/>
            <a:ext cx="5913120" cy="1015663"/>
          </a:xfrm>
          <a:prstGeom prst="rect">
            <a:avLst/>
          </a:prstGeom>
          <a:solidFill>
            <a:srgbClr val="B3EBFF"/>
          </a:solidFill>
          <a:ln>
            <a:solidFill>
              <a:schemeClr val="tx1"/>
            </a:solidFill>
          </a:ln>
        </p:spPr>
        <p:txBody>
          <a:bodyPr wrap="square">
            <a:spAutoFit/>
          </a:bodyPr>
          <a:lstStyle/>
          <a:p>
            <a:r>
              <a:rPr lang="en-GB" b="1" dirty="0" err="1"/>
              <a:t>Theramenes</a:t>
            </a:r>
            <a:r>
              <a:rPr lang="en-GB" sz="1400" dirty="0"/>
              <a:t>, son of </a:t>
            </a:r>
            <a:r>
              <a:rPr lang="en-GB" sz="1400" dirty="0" err="1"/>
              <a:t>Hagnon</a:t>
            </a:r>
            <a:r>
              <a:rPr lang="en-GB" sz="1400" b="1" dirty="0"/>
              <a:t>. </a:t>
            </a:r>
            <a:r>
              <a:rPr lang="en-GB" sz="1400" i="1" dirty="0"/>
              <a:t>In his time there was constitutional upheaval…. He did not destroy all regimes, as his detractors allege, b </a:t>
            </a:r>
            <a:r>
              <a:rPr lang="en-GB" sz="1400" i="1" dirty="0" err="1"/>
              <a:t>ut</a:t>
            </a:r>
            <a:r>
              <a:rPr lang="en-GB" sz="1400" i="1" dirty="0"/>
              <a:t> when they broke the law did not acquiesce.</a:t>
            </a:r>
            <a:r>
              <a:rPr lang="en-GB" sz="1400" dirty="0"/>
              <a:t> Involved in the 411 Oligarchic coup; tried to moderate the activities of The Thirty. d. 405/4BC.</a:t>
            </a:r>
            <a:endParaRPr lang="en-GB" b="1" dirty="0"/>
          </a:p>
        </p:txBody>
      </p:sp>
      <p:sp>
        <p:nvSpPr>
          <p:cNvPr id="27" name="TextBox 26">
            <a:extLst>
              <a:ext uri="{FF2B5EF4-FFF2-40B4-BE49-F238E27FC236}">
                <a16:creationId xmlns:a16="http://schemas.microsoft.com/office/drawing/2014/main" id="{CB69AA7A-5887-4342-93D8-A9ED636860E4}"/>
              </a:ext>
            </a:extLst>
          </p:cNvPr>
          <p:cNvSpPr txBox="1"/>
          <p:nvPr/>
        </p:nvSpPr>
        <p:spPr>
          <a:xfrm>
            <a:off x="436880" y="3736714"/>
            <a:ext cx="5455920" cy="446276"/>
          </a:xfrm>
          <a:prstGeom prst="rect">
            <a:avLst/>
          </a:prstGeom>
          <a:noFill/>
        </p:spPr>
        <p:txBody>
          <a:bodyPr wrap="square" rtlCol="0">
            <a:spAutoFit/>
          </a:bodyPr>
          <a:lstStyle/>
          <a:p>
            <a:pPr algn="ctr"/>
            <a:r>
              <a:rPr lang="en-GB" sz="1200" b="1" dirty="0"/>
              <a:t>462/1BC Ephialtes</a:t>
            </a:r>
            <a:r>
              <a:rPr lang="en-GB" sz="1200" b="1" i="1" dirty="0"/>
              <a:t> </a:t>
            </a:r>
            <a:r>
              <a:rPr lang="en-GB" sz="1100" i="1" dirty="0"/>
              <a:t>and </a:t>
            </a:r>
            <a:r>
              <a:rPr lang="en-GB" sz="1100" dirty="0"/>
              <a:t>Themistocles</a:t>
            </a:r>
            <a:r>
              <a:rPr lang="en-GB" sz="1100" i="1" dirty="0"/>
              <a:t> attacked the Areopagus at a meeting of the Boule and then in the Ecclesia.  Ephialtes was removed by assassination not long after. </a:t>
            </a:r>
            <a:r>
              <a:rPr lang="en-GB" sz="1100" dirty="0"/>
              <a:t>Aristotle ch.25.2</a:t>
            </a:r>
          </a:p>
        </p:txBody>
      </p:sp>
      <p:sp>
        <p:nvSpPr>
          <p:cNvPr id="28" name="TextBox 27">
            <a:extLst>
              <a:ext uri="{FF2B5EF4-FFF2-40B4-BE49-F238E27FC236}">
                <a16:creationId xmlns:a16="http://schemas.microsoft.com/office/drawing/2014/main" id="{FAE9419D-F18D-43F3-B27B-F77A179671B3}"/>
              </a:ext>
            </a:extLst>
          </p:cNvPr>
          <p:cNvSpPr txBox="1"/>
          <p:nvPr/>
        </p:nvSpPr>
        <p:spPr>
          <a:xfrm>
            <a:off x="6085840" y="3707779"/>
            <a:ext cx="5963920" cy="584775"/>
          </a:xfrm>
          <a:prstGeom prst="rect">
            <a:avLst/>
          </a:prstGeom>
          <a:solidFill>
            <a:srgbClr val="C5F0FF">
              <a:alpha val="59000"/>
            </a:srgbClr>
          </a:solidFill>
        </p:spPr>
        <p:txBody>
          <a:bodyPr wrap="square" rtlCol="0">
            <a:spAutoFit/>
          </a:bodyPr>
          <a:lstStyle/>
          <a:p>
            <a:pPr algn="ctr"/>
            <a:r>
              <a:rPr lang="en-GB" sz="1100" b="1" dirty="0"/>
              <a:t>Pericles </a:t>
            </a:r>
            <a:r>
              <a:rPr lang="en-GB" sz="1100" i="1" dirty="0"/>
              <a:t>had first distinguished </a:t>
            </a:r>
            <a:r>
              <a:rPr lang="en-GB" sz="1100" i="1" dirty="0" err="1"/>
              <a:t>himelf</a:t>
            </a:r>
            <a:r>
              <a:rPr lang="en-GB" sz="1100" i="1" dirty="0"/>
              <a:t> as a young man when he prosecuted </a:t>
            </a:r>
            <a:r>
              <a:rPr lang="en-GB" sz="1600" b="1" dirty="0"/>
              <a:t>Cimon </a:t>
            </a:r>
            <a:r>
              <a:rPr lang="en-GB" sz="1100" b="1" dirty="0"/>
              <a:t>c.463BC</a:t>
            </a:r>
            <a:r>
              <a:rPr lang="en-GB" sz="1200" b="1" dirty="0"/>
              <a:t> </a:t>
            </a:r>
            <a:r>
              <a:rPr lang="en-GB" sz="1100" dirty="0"/>
              <a:t>(ch.27).</a:t>
            </a:r>
          </a:p>
          <a:p>
            <a:pPr algn="ctr"/>
            <a:r>
              <a:rPr lang="en-GB" sz="1600" b="1" dirty="0"/>
              <a:t>Cimon</a:t>
            </a:r>
            <a:r>
              <a:rPr lang="en-GB" sz="1600" dirty="0"/>
              <a:t> was </a:t>
            </a:r>
            <a:r>
              <a:rPr lang="en-GB" sz="1600" b="1" dirty="0"/>
              <a:t>ostracised</a:t>
            </a:r>
            <a:r>
              <a:rPr lang="en-GB" sz="1600" dirty="0"/>
              <a:t> c.</a:t>
            </a:r>
            <a:r>
              <a:rPr lang="en-GB" sz="1400" dirty="0"/>
              <a:t>461-451BC. </a:t>
            </a:r>
            <a:endParaRPr lang="en-GB" sz="1200" dirty="0"/>
          </a:p>
        </p:txBody>
      </p:sp>
      <p:sp>
        <p:nvSpPr>
          <p:cNvPr id="29" name="TextBox 28">
            <a:extLst>
              <a:ext uri="{FF2B5EF4-FFF2-40B4-BE49-F238E27FC236}">
                <a16:creationId xmlns:a16="http://schemas.microsoft.com/office/drawing/2014/main" id="{FAA36484-412A-4E6C-AC2E-F7C2BA45271D}"/>
              </a:ext>
            </a:extLst>
          </p:cNvPr>
          <p:cNvSpPr txBox="1"/>
          <p:nvPr/>
        </p:nvSpPr>
        <p:spPr>
          <a:xfrm>
            <a:off x="6085840" y="984412"/>
            <a:ext cx="5923280" cy="646331"/>
          </a:xfrm>
          <a:prstGeom prst="rect">
            <a:avLst/>
          </a:prstGeom>
          <a:solidFill>
            <a:schemeClr val="bg1"/>
          </a:solidFill>
          <a:ln>
            <a:solidFill>
              <a:schemeClr val="tx1"/>
            </a:solidFill>
          </a:ln>
        </p:spPr>
        <p:txBody>
          <a:bodyPr wrap="square" rtlCol="0">
            <a:spAutoFit/>
          </a:bodyPr>
          <a:lstStyle/>
          <a:p>
            <a:pPr algn="ctr"/>
            <a:r>
              <a:rPr lang="en-GB" sz="1200" i="1" dirty="0"/>
              <a:t>It appears that the best of the politicians after the older ones were </a:t>
            </a:r>
            <a:r>
              <a:rPr lang="en-GB" sz="1200" b="1" dirty="0"/>
              <a:t>Nicias</a:t>
            </a:r>
            <a:r>
              <a:rPr lang="en-GB" sz="1200" i="1" dirty="0"/>
              <a:t>, </a:t>
            </a:r>
            <a:r>
              <a:rPr lang="en-GB" sz="1200" b="1" dirty="0"/>
              <a:t>Thucydides</a:t>
            </a:r>
            <a:r>
              <a:rPr lang="en-GB" sz="1200" i="1" dirty="0"/>
              <a:t> and </a:t>
            </a:r>
            <a:r>
              <a:rPr lang="en-GB" sz="1200" b="1" dirty="0" err="1"/>
              <a:t>Theramenes</a:t>
            </a:r>
            <a:r>
              <a:rPr lang="en-GB" sz="1200" i="1" dirty="0"/>
              <a:t>…. they were not only gentlemen, but were public-spirited and behaved like fathers towards the whole city. The verdict on </a:t>
            </a:r>
            <a:r>
              <a:rPr lang="en-GB" sz="1200" b="1" dirty="0" err="1"/>
              <a:t>Theramenes</a:t>
            </a:r>
            <a:r>
              <a:rPr lang="en-GB" sz="1200" i="1" dirty="0"/>
              <a:t> is disputed… </a:t>
            </a:r>
          </a:p>
        </p:txBody>
      </p:sp>
    </p:spTree>
    <p:extLst>
      <p:ext uri="{BB962C8B-B14F-4D97-AF65-F5344CB8AC3E}">
        <p14:creationId xmlns:p14="http://schemas.microsoft.com/office/powerpoint/2010/main" val="142235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1000"/>
                                        <p:tgtEl>
                                          <p:spTgt spid="15"/>
                                        </p:tgtEl>
                                      </p:cBhvr>
                                    </p:animEffect>
                                    <p:anim calcmode="lin" valueType="num">
                                      <p:cBhvr>
                                        <p:cTn id="87" dur="1000" fill="hold"/>
                                        <p:tgtEl>
                                          <p:spTgt spid="15"/>
                                        </p:tgtEl>
                                        <p:attrNameLst>
                                          <p:attrName>ppt_x</p:attrName>
                                        </p:attrNameLst>
                                      </p:cBhvr>
                                      <p:tavLst>
                                        <p:tav tm="0">
                                          <p:val>
                                            <p:strVal val="#ppt_x"/>
                                          </p:val>
                                        </p:tav>
                                        <p:tav tm="100000">
                                          <p:val>
                                            <p:strVal val="#ppt_x"/>
                                          </p:val>
                                        </p:tav>
                                      </p:tavLst>
                                    </p:anim>
                                    <p:anim calcmode="lin" valueType="num">
                                      <p:cBhvr>
                                        <p:cTn id="8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1000"/>
                                        <p:tgtEl>
                                          <p:spTgt spid="21"/>
                                        </p:tgtEl>
                                      </p:cBhvr>
                                    </p:animEffect>
                                    <p:anim calcmode="lin" valueType="num">
                                      <p:cBhvr>
                                        <p:cTn id="106" dur="1000" fill="hold"/>
                                        <p:tgtEl>
                                          <p:spTgt spid="21"/>
                                        </p:tgtEl>
                                        <p:attrNameLst>
                                          <p:attrName>ppt_x</p:attrName>
                                        </p:attrNameLst>
                                      </p:cBhvr>
                                      <p:tavLst>
                                        <p:tav tm="0">
                                          <p:val>
                                            <p:strVal val="#ppt_x"/>
                                          </p:val>
                                        </p:tav>
                                        <p:tav tm="100000">
                                          <p:val>
                                            <p:strVal val="#ppt_x"/>
                                          </p:val>
                                        </p:tav>
                                      </p:tavLst>
                                    </p:anim>
                                    <p:anim calcmode="lin" valueType="num">
                                      <p:cBhvr>
                                        <p:cTn id="10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8"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0-#ppt_w/2"/>
                                          </p:val>
                                        </p:tav>
                                        <p:tav tm="100000">
                                          <p:val>
                                            <p:strVal val="#ppt_x"/>
                                          </p:val>
                                        </p:tav>
                                      </p:tavLst>
                                    </p:anim>
                                    <p:anim calcmode="lin" valueType="num">
                                      <p:cBhvr additive="base">
                                        <p:cTn id="11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17"/>
                                        </p:tgtEl>
                                        <p:attrNameLst>
                                          <p:attrName>style.visibility</p:attrName>
                                        </p:attrNameLst>
                                      </p:cBhvr>
                                      <p:to>
                                        <p:strVal val="visible"/>
                                      </p:to>
                                    </p:set>
                                    <p:anim calcmode="lin" valueType="num">
                                      <p:cBhvr additive="base">
                                        <p:cTn id="118" dur="500" fill="hold"/>
                                        <p:tgtEl>
                                          <p:spTgt spid="17"/>
                                        </p:tgtEl>
                                        <p:attrNameLst>
                                          <p:attrName>ppt_x</p:attrName>
                                        </p:attrNameLst>
                                      </p:cBhvr>
                                      <p:tavLst>
                                        <p:tav tm="0">
                                          <p:val>
                                            <p:strVal val="1+#ppt_w/2"/>
                                          </p:val>
                                        </p:tav>
                                        <p:tav tm="100000">
                                          <p:val>
                                            <p:strVal val="#ppt_x"/>
                                          </p:val>
                                        </p:tav>
                                      </p:tavLst>
                                    </p:anim>
                                    <p:anim calcmode="lin" valueType="num">
                                      <p:cBhvr additive="base">
                                        <p:cTn id="11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1000"/>
                                        <p:tgtEl>
                                          <p:spTgt spid="25"/>
                                        </p:tgtEl>
                                      </p:cBhvr>
                                    </p:animEffect>
                                    <p:anim calcmode="lin" valueType="num">
                                      <p:cBhvr>
                                        <p:cTn id="132" dur="1000" fill="hold"/>
                                        <p:tgtEl>
                                          <p:spTgt spid="25"/>
                                        </p:tgtEl>
                                        <p:attrNameLst>
                                          <p:attrName>ppt_x</p:attrName>
                                        </p:attrNameLst>
                                      </p:cBhvr>
                                      <p:tavLst>
                                        <p:tav tm="0">
                                          <p:val>
                                            <p:strVal val="#ppt_x"/>
                                          </p:val>
                                        </p:tav>
                                        <p:tav tm="100000">
                                          <p:val>
                                            <p:strVal val="#ppt_x"/>
                                          </p:val>
                                        </p:tav>
                                      </p:tavLst>
                                    </p:anim>
                                    <p:anim calcmode="lin" valueType="num">
                                      <p:cBhvr>
                                        <p:cTn id="1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5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7"/>
                                        </p:tgtEl>
                                        <p:attrNameLst>
                                          <p:attrName>style.visibility</p:attrName>
                                        </p:attrNameLst>
                                      </p:cBhvr>
                                      <p:to>
                                        <p:strVal val="visible"/>
                                      </p:to>
                                    </p:set>
                                    <p:anim calcmode="lin" valueType="num">
                                      <p:cBhvr additive="base">
                                        <p:cTn id="143" dur="500" fill="hold"/>
                                        <p:tgtEl>
                                          <p:spTgt spid="27"/>
                                        </p:tgtEl>
                                        <p:attrNameLst>
                                          <p:attrName>ppt_x</p:attrName>
                                        </p:attrNameLst>
                                      </p:cBhvr>
                                      <p:tavLst>
                                        <p:tav tm="0">
                                          <p:val>
                                            <p:strVal val="#ppt_x"/>
                                          </p:val>
                                        </p:tav>
                                        <p:tav tm="100000">
                                          <p:val>
                                            <p:strVal val="#ppt_x"/>
                                          </p:val>
                                        </p:tav>
                                      </p:tavLst>
                                    </p:anim>
                                    <p:anim calcmode="lin" valueType="num">
                                      <p:cBhvr additive="base">
                                        <p:cTn id="144"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28"/>
                                        </p:tgtEl>
                                        <p:attrNameLst>
                                          <p:attrName>style.visibility</p:attrName>
                                        </p:attrNameLst>
                                      </p:cBhvr>
                                      <p:to>
                                        <p:strVal val="visible"/>
                                      </p:to>
                                    </p:set>
                                    <p:anim calcmode="lin" valueType="num">
                                      <p:cBhvr additive="base">
                                        <p:cTn id="149" dur="500" fill="hold"/>
                                        <p:tgtEl>
                                          <p:spTgt spid="28"/>
                                        </p:tgtEl>
                                        <p:attrNameLst>
                                          <p:attrName>ppt_x</p:attrName>
                                        </p:attrNameLst>
                                      </p:cBhvr>
                                      <p:tavLst>
                                        <p:tav tm="0">
                                          <p:val>
                                            <p:strVal val="#ppt_x"/>
                                          </p:val>
                                        </p:tav>
                                        <p:tav tm="100000">
                                          <p:val>
                                            <p:strVal val="#ppt_x"/>
                                          </p:val>
                                        </p:tav>
                                      </p:tavLst>
                                    </p:anim>
                                    <p:anim calcmode="lin" valueType="num">
                                      <p:cBhvr additive="base">
                                        <p:cTn id="1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4" grpId="0" animBg="1"/>
      <p:bldP spid="25" grpId="0" animBg="1"/>
      <p:bldP spid="27" grpId="0"/>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Erechtheum | temple, Athens, Greece | Britannica">
            <a:extLst>
              <a:ext uri="{FF2B5EF4-FFF2-40B4-BE49-F238E27FC236}">
                <a16:creationId xmlns:a16="http://schemas.microsoft.com/office/drawing/2014/main" id="{C80054B9-5819-4654-8A66-774191A95B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0" t="11111" r="-812" b="35014"/>
          <a:stretch/>
        </p:blipFill>
        <p:spPr bwMode="auto">
          <a:xfrm>
            <a:off x="7242232" y="5588762"/>
            <a:ext cx="2891520" cy="11908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9ABB4-8905-4D40-8D62-22BC704B87C5}"/>
              </a:ext>
            </a:extLst>
          </p:cNvPr>
          <p:cNvSpPr>
            <a:spLocks noGrp="1"/>
          </p:cNvSpPr>
          <p:nvPr>
            <p:ph type="title"/>
          </p:nvPr>
        </p:nvSpPr>
        <p:spPr>
          <a:xfrm>
            <a:off x="2688771" y="-81189"/>
            <a:ext cx="8143875" cy="1325563"/>
          </a:xfrm>
        </p:spPr>
        <p:txBody>
          <a:bodyPr/>
          <a:lstStyle/>
          <a:p>
            <a:r>
              <a:rPr lang="en-GB" b="1" dirty="0"/>
              <a:t>The Periclean Building Programme  </a:t>
            </a:r>
          </a:p>
        </p:txBody>
      </p:sp>
      <p:sp>
        <p:nvSpPr>
          <p:cNvPr id="6" name="TextBox 5">
            <a:extLst>
              <a:ext uri="{FF2B5EF4-FFF2-40B4-BE49-F238E27FC236}">
                <a16:creationId xmlns:a16="http://schemas.microsoft.com/office/drawing/2014/main" id="{45264A5B-AB21-4DC4-945B-337C96D114EF}"/>
              </a:ext>
            </a:extLst>
          </p:cNvPr>
          <p:cNvSpPr txBox="1"/>
          <p:nvPr/>
        </p:nvSpPr>
        <p:spPr>
          <a:xfrm>
            <a:off x="838199" y="535570"/>
            <a:ext cx="10791826" cy="1631216"/>
          </a:xfrm>
          <a:prstGeom prst="rect">
            <a:avLst/>
          </a:prstGeom>
          <a:noFill/>
        </p:spPr>
        <p:txBody>
          <a:bodyPr wrap="square">
            <a:spAutoFit/>
          </a:bodyPr>
          <a:lstStyle/>
          <a:p>
            <a:endParaRPr lang="en-GB" b="1" dirty="0"/>
          </a:p>
          <a:p>
            <a:pPr marL="285750" indent="-285750">
              <a:buFont typeface="Arial" panose="020B0604020202020204" pitchFamily="34" charset="0"/>
              <a:buChar char="•"/>
            </a:pPr>
            <a:r>
              <a:rPr lang="en-GB" sz="1400" b="1" dirty="0"/>
              <a:t>c.</a:t>
            </a:r>
            <a:r>
              <a:rPr lang="en-GB" sz="1600" b="1" dirty="0"/>
              <a:t>456BC</a:t>
            </a:r>
            <a:r>
              <a:rPr lang="en-GB" sz="1600" dirty="0"/>
              <a:t> Pheidias’ </a:t>
            </a:r>
            <a:r>
              <a:rPr lang="en-GB" sz="1600" b="1" dirty="0"/>
              <a:t>Athena </a:t>
            </a:r>
            <a:r>
              <a:rPr lang="en-GB" sz="1600" b="1" dirty="0" err="1"/>
              <a:t>Promachus</a:t>
            </a:r>
            <a:r>
              <a:rPr lang="en-GB" sz="1600" b="1" dirty="0"/>
              <a:t> </a:t>
            </a:r>
            <a:r>
              <a:rPr lang="en-GB" sz="1600" dirty="0"/>
              <a:t>– a huge Bronze statue built from the Marathon spoils.</a:t>
            </a:r>
          </a:p>
          <a:p>
            <a:endParaRPr lang="en-GB" sz="800" dirty="0"/>
          </a:p>
          <a:p>
            <a:pPr marL="285750" indent="-285750">
              <a:buFont typeface="Arial" panose="020B0604020202020204" pitchFamily="34" charset="0"/>
              <a:buChar char="•"/>
            </a:pPr>
            <a:r>
              <a:rPr lang="en-GB" sz="2000" b="1" dirty="0"/>
              <a:t>454BC</a:t>
            </a:r>
            <a:r>
              <a:rPr lang="en-GB" sz="2000" dirty="0"/>
              <a:t> </a:t>
            </a:r>
            <a:r>
              <a:rPr lang="en-GB" sz="2000" b="1" dirty="0"/>
              <a:t>Transfer of the treasury of the Delian League to Athens </a:t>
            </a:r>
          </a:p>
          <a:p>
            <a:pPr marL="285750" indent="-285750">
              <a:buFont typeface="Arial" panose="020B0604020202020204" pitchFamily="34" charset="0"/>
              <a:buChar char="•"/>
            </a:pPr>
            <a:r>
              <a:rPr lang="en-GB" sz="2000" b="1" dirty="0"/>
              <a:t>450BC</a:t>
            </a:r>
            <a:r>
              <a:rPr lang="en-GB" sz="2000" dirty="0"/>
              <a:t> </a:t>
            </a:r>
            <a:r>
              <a:rPr lang="en-GB" sz="1600" dirty="0"/>
              <a:t>5,000 Talents transferred to the treasury of Athens to finance building</a:t>
            </a:r>
          </a:p>
          <a:p>
            <a:endParaRPr lang="en-GB" b="1" dirty="0"/>
          </a:p>
        </p:txBody>
      </p:sp>
      <p:sp>
        <p:nvSpPr>
          <p:cNvPr id="8" name="TextBox 7">
            <a:extLst>
              <a:ext uri="{FF2B5EF4-FFF2-40B4-BE49-F238E27FC236}">
                <a16:creationId xmlns:a16="http://schemas.microsoft.com/office/drawing/2014/main" id="{E8F2C5F9-264B-4E89-8913-FD5B61FE02C6}"/>
              </a:ext>
            </a:extLst>
          </p:cNvPr>
          <p:cNvSpPr txBox="1"/>
          <p:nvPr/>
        </p:nvSpPr>
        <p:spPr>
          <a:xfrm>
            <a:off x="838199" y="4765079"/>
            <a:ext cx="6096000" cy="1477328"/>
          </a:xfrm>
          <a:prstGeom prst="rect">
            <a:avLst/>
          </a:prstGeom>
          <a:noFill/>
        </p:spPr>
        <p:txBody>
          <a:bodyPr wrap="square">
            <a:spAutoFit/>
          </a:bodyPr>
          <a:lstStyle/>
          <a:p>
            <a:r>
              <a:rPr lang="en-GB" b="1" dirty="0"/>
              <a:t>After Pericles: </a:t>
            </a:r>
          </a:p>
          <a:p>
            <a:pPr marL="285750" indent="-285750">
              <a:buFont typeface="Arial" panose="020B0604020202020204" pitchFamily="34" charset="0"/>
              <a:buChar char="•"/>
            </a:pPr>
            <a:r>
              <a:rPr lang="en-GB" sz="1800" dirty="0"/>
              <a:t>421BC </a:t>
            </a:r>
            <a:r>
              <a:rPr lang="en-GB" sz="1800" b="1" dirty="0" err="1"/>
              <a:t>Erechtheum</a:t>
            </a:r>
            <a:r>
              <a:rPr lang="en-GB" sz="1800" dirty="0"/>
              <a:t> begun.</a:t>
            </a:r>
          </a:p>
          <a:p>
            <a:pPr marL="285750" indent="-285750">
              <a:buFont typeface="Arial" panose="020B0604020202020204" pitchFamily="34" charset="0"/>
              <a:buChar char="•"/>
            </a:pPr>
            <a:r>
              <a:rPr lang="en-GB" sz="1800" dirty="0"/>
              <a:t>420BC </a:t>
            </a:r>
            <a:r>
              <a:rPr lang="en-GB" sz="1800" b="1" dirty="0"/>
              <a:t>Temple of Athene Nike</a:t>
            </a:r>
            <a:r>
              <a:rPr lang="en-GB" sz="1800" dirty="0"/>
              <a:t>.</a:t>
            </a:r>
          </a:p>
          <a:p>
            <a:pPr marL="285750" indent="-285750">
              <a:buFont typeface="Arial" panose="020B0604020202020204" pitchFamily="34" charset="0"/>
              <a:buChar char="•"/>
            </a:pPr>
            <a:r>
              <a:rPr lang="en-GB" sz="1800" dirty="0"/>
              <a:t>416BC </a:t>
            </a:r>
            <a:r>
              <a:rPr lang="en-GB" sz="1800" b="1" dirty="0"/>
              <a:t>Temple of Hephaestus </a:t>
            </a:r>
            <a:r>
              <a:rPr lang="en-GB" sz="1800" dirty="0"/>
              <a:t>dedicated.</a:t>
            </a:r>
          </a:p>
          <a:p>
            <a:pPr marL="285750" indent="-285750">
              <a:buFont typeface="Arial" panose="020B0604020202020204" pitchFamily="34" charset="0"/>
              <a:buChar char="•"/>
            </a:pPr>
            <a:r>
              <a:rPr lang="en-GB" sz="1800" dirty="0"/>
              <a:t>406BC work on </a:t>
            </a:r>
            <a:r>
              <a:rPr lang="en-GB" sz="1800" b="1" dirty="0" err="1"/>
              <a:t>Erechtheum</a:t>
            </a:r>
            <a:r>
              <a:rPr lang="en-GB" sz="1800" dirty="0"/>
              <a:t> completed.</a:t>
            </a:r>
            <a:endParaRPr lang="en-GB" dirty="0"/>
          </a:p>
        </p:txBody>
      </p:sp>
      <p:sp>
        <p:nvSpPr>
          <p:cNvPr id="10" name="TextBox 9">
            <a:extLst>
              <a:ext uri="{FF2B5EF4-FFF2-40B4-BE49-F238E27FC236}">
                <a16:creationId xmlns:a16="http://schemas.microsoft.com/office/drawing/2014/main" id="{9810B7F1-B4D0-4487-8239-F35FB9A62DF9}"/>
              </a:ext>
            </a:extLst>
          </p:cNvPr>
          <p:cNvSpPr txBox="1"/>
          <p:nvPr/>
        </p:nvSpPr>
        <p:spPr>
          <a:xfrm>
            <a:off x="821870" y="1894283"/>
            <a:ext cx="6618515" cy="2785378"/>
          </a:xfrm>
          <a:prstGeom prst="rect">
            <a:avLst/>
          </a:prstGeom>
          <a:noFill/>
        </p:spPr>
        <p:txBody>
          <a:bodyPr wrap="square">
            <a:spAutoFit/>
          </a:bodyPr>
          <a:lstStyle/>
          <a:p>
            <a:pPr marL="285750" indent="-285750">
              <a:buFont typeface="Arial" panose="020B0604020202020204" pitchFamily="34" charset="0"/>
              <a:buChar char="•"/>
            </a:pPr>
            <a:r>
              <a:rPr lang="en-GB" sz="1800" dirty="0"/>
              <a:t>c.449BC </a:t>
            </a:r>
            <a:r>
              <a:rPr lang="en-GB" sz="1800" b="1" dirty="0"/>
              <a:t>Temple of </a:t>
            </a:r>
            <a:r>
              <a:rPr lang="en-GB" sz="1800" b="1" dirty="0" err="1"/>
              <a:t>Hephaestos</a:t>
            </a:r>
            <a:r>
              <a:rPr lang="en-GB" sz="1800" b="1" dirty="0"/>
              <a:t> </a:t>
            </a:r>
            <a:r>
              <a:rPr lang="en-GB" sz="1800" dirty="0"/>
              <a:t>begun …</a:t>
            </a:r>
          </a:p>
          <a:p>
            <a:r>
              <a:rPr lang="en-GB" dirty="0"/>
              <a:t>     </a:t>
            </a:r>
            <a:r>
              <a:rPr lang="en-GB" sz="1600" dirty="0"/>
              <a:t>(but progress slow – roof completed c.421,  dedicated 416BC)</a:t>
            </a:r>
          </a:p>
          <a:p>
            <a:endParaRPr lang="en-GB" sz="900" dirty="0"/>
          </a:p>
          <a:p>
            <a:pPr marL="285750" indent="-285750">
              <a:buFont typeface="Arial" panose="020B0604020202020204" pitchFamily="34" charset="0"/>
              <a:buChar char="•"/>
            </a:pPr>
            <a:r>
              <a:rPr lang="en-GB" sz="2000" b="1" dirty="0"/>
              <a:t>447BC Parthenon begun</a:t>
            </a:r>
          </a:p>
          <a:p>
            <a:pPr marL="285750" indent="-285750">
              <a:buFont typeface="Arial" panose="020B0604020202020204" pitchFamily="34" charset="0"/>
              <a:buChar char="•"/>
            </a:pPr>
            <a:r>
              <a:rPr lang="en-GB" sz="1800" dirty="0"/>
              <a:t>446-442BC Pericles’ </a:t>
            </a:r>
            <a:r>
              <a:rPr lang="en-GB" sz="1800" b="1" dirty="0"/>
              <a:t>Odeon</a:t>
            </a:r>
            <a:r>
              <a:rPr lang="en-GB" sz="1800" dirty="0"/>
              <a:t> constructed.</a:t>
            </a:r>
          </a:p>
          <a:p>
            <a:pPr marL="285750" indent="-285750">
              <a:buFont typeface="Arial" panose="020B0604020202020204" pitchFamily="34" charset="0"/>
              <a:buChar char="•"/>
            </a:pPr>
            <a:r>
              <a:rPr lang="en-GB" sz="1800" dirty="0"/>
              <a:t>444-440BC </a:t>
            </a:r>
            <a:r>
              <a:rPr lang="en-GB" sz="1800" b="1" dirty="0"/>
              <a:t>Temple of Poseidon at </a:t>
            </a:r>
            <a:r>
              <a:rPr lang="en-GB" sz="1800" b="1" dirty="0" err="1"/>
              <a:t>Sounion</a:t>
            </a:r>
            <a:r>
              <a:rPr lang="en-GB" sz="1800" b="1" dirty="0"/>
              <a:t> </a:t>
            </a:r>
            <a:r>
              <a:rPr lang="en-GB" sz="1800" dirty="0"/>
              <a:t>constructed. </a:t>
            </a:r>
          </a:p>
          <a:p>
            <a:pPr marL="285750" indent="-285750">
              <a:buFont typeface="Arial" panose="020B0604020202020204" pitchFamily="34" charset="0"/>
              <a:buChar char="•"/>
            </a:pPr>
            <a:r>
              <a:rPr lang="en-GB" b="1" dirty="0"/>
              <a:t>438 Parthenon </a:t>
            </a:r>
            <a:r>
              <a:rPr lang="en-GB" dirty="0"/>
              <a:t>completed </a:t>
            </a:r>
            <a:r>
              <a:rPr lang="en-GB" sz="1800" dirty="0"/>
              <a:t>(decoration continues until </a:t>
            </a:r>
            <a:r>
              <a:rPr lang="en-GB" sz="1800" b="1" dirty="0"/>
              <a:t>432BC</a:t>
            </a:r>
            <a:r>
              <a:rPr lang="en-GB" sz="1800" dirty="0"/>
              <a: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2000" b="1" dirty="0"/>
              <a:t>437BC Work begins on the Propylaea</a:t>
            </a:r>
          </a:p>
          <a:p>
            <a:pPr marL="285750" indent="-285750">
              <a:buFont typeface="Arial" panose="020B0604020202020204" pitchFamily="34" charset="0"/>
              <a:buChar char="•"/>
            </a:pPr>
            <a:r>
              <a:rPr lang="en-GB" sz="1800" b="1" dirty="0"/>
              <a:t>432BC </a:t>
            </a:r>
            <a:r>
              <a:rPr lang="en-GB" sz="1800" dirty="0"/>
              <a:t>Work on </a:t>
            </a:r>
            <a:r>
              <a:rPr lang="en-GB" sz="1800" b="1" dirty="0"/>
              <a:t>Propylaea </a:t>
            </a:r>
            <a:r>
              <a:rPr lang="en-GB" sz="1800" dirty="0"/>
              <a:t>completed</a:t>
            </a:r>
          </a:p>
        </p:txBody>
      </p:sp>
      <p:pic>
        <p:nvPicPr>
          <p:cNvPr id="5122" name="Picture 2" descr="The Parthenon of Athens: An architectural wonder | A must-visit on your  next vacation to Greece!">
            <a:extLst>
              <a:ext uri="{FF2B5EF4-FFF2-40B4-BE49-F238E27FC236}">
                <a16:creationId xmlns:a16="http://schemas.microsoft.com/office/drawing/2014/main" id="{33AEE648-2B07-4B6E-BFFF-473B0A84B6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6"/>
          <a:stretch/>
        </p:blipFill>
        <p:spPr bwMode="auto">
          <a:xfrm>
            <a:off x="9061533" y="1635949"/>
            <a:ext cx="2880094" cy="1750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6B04BA8-DF92-446C-ABF0-5D87194B2EE2}"/>
              </a:ext>
            </a:extLst>
          </p:cNvPr>
          <p:cNvSpPr txBox="1"/>
          <p:nvPr/>
        </p:nvSpPr>
        <p:spPr>
          <a:xfrm>
            <a:off x="9324974" y="3382942"/>
            <a:ext cx="3015343" cy="584775"/>
          </a:xfrm>
          <a:prstGeom prst="rect">
            <a:avLst/>
          </a:prstGeom>
          <a:noFill/>
        </p:spPr>
        <p:txBody>
          <a:bodyPr wrap="square" rtlCol="0">
            <a:spAutoFit/>
          </a:bodyPr>
          <a:lstStyle/>
          <a:p>
            <a:r>
              <a:rPr lang="en-GB" b="1" dirty="0"/>
              <a:t>The Parthenon</a:t>
            </a:r>
            <a:r>
              <a:rPr lang="en-GB" dirty="0"/>
              <a:t>. 447-438BC</a:t>
            </a:r>
          </a:p>
          <a:p>
            <a:r>
              <a:rPr lang="en-GB" sz="1400" dirty="0"/>
              <a:t>Decorative sculpture until 432BC.</a:t>
            </a:r>
          </a:p>
        </p:txBody>
      </p:sp>
      <p:pic>
        <p:nvPicPr>
          <p:cNvPr id="5124" name="Picture 4" descr="Propylaea - Wikipedia">
            <a:extLst>
              <a:ext uri="{FF2B5EF4-FFF2-40B4-BE49-F238E27FC236}">
                <a16:creationId xmlns:a16="http://schemas.microsoft.com/office/drawing/2014/main" id="{FB0FE122-5123-4A84-894E-3B7C6079E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902" y="2576080"/>
            <a:ext cx="1828800" cy="25050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6DC40F-A323-4BC1-8D72-0E96F47E373F}"/>
              </a:ext>
            </a:extLst>
          </p:cNvPr>
          <p:cNvSpPr txBox="1"/>
          <p:nvPr/>
        </p:nvSpPr>
        <p:spPr>
          <a:xfrm>
            <a:off x="9222240" y="4358574"/>
            <a:ext cx="3015343" cy="369332"/>
          </a:xfrm>
          <a:prstGeom prst="rect">
            <a:avLst/>
          </a:prstGeom>
          <a:noFill/>
        </p:spPr>
        <p:txBody>
          <a:bodyPr wrap="square" rtlCol="0">
            <a:spAutoFit/>
          </a:bodyPr>
          <a:lstStyle/>
          <a:p>
            <a:r>
              <a:rPr lang="en-GB" b="1" dirty="0"/>
              <a:t>The Propylaea</a:t>
            </a:r>
            <a:r>
              <a:rPr lang="en-GB" dirty="0"/>
              <a:t>. 437-432BC</a:t>
            </a:r>
          </a:p>
        </p:txBody>
      </p:sp>
      <p:pic>
        <p:nvPicPr>
          <p:cNvPr id="5126" name="Picture 6" descr="Temple of Athena Nike - Wikipedia">
            <a:extLst>
              <a:ext uri="{FF2B5EF4-FFF2-40B4-BE49-F238E27FC236}">
                <a16:creationId xmlns:a16="http://schemas.microsoft.com/office/drawing/2014/main" id="{2E95DE05-D137-42FB-9AE2-BD399F8B5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1532" y="4776757"/>
            <a:ext cx="1281113" cy="8905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95B2BA-61F7-47CB-9C67-940B1FB6EACA}"/>
              </a:ext>
            </a:extLst>
          </p:cNvPr>
          <p:cNvSpPr txBox="1"/>
          <p:nvPr/>
        </p:nvSpPr>
        <p:spPr>
          <a:xfrm>
            <a:off x="10833326" y="4894844"/>
            <a:ext cx="1281113" cy="646331"/>
          </a:xfrm>
          <a:prstGeom prst="rect">
            <a:avLst/>
          </a:prstGeom>
          <a:noFill/>
        </p:spPr>
        <p:txBody>
          <a:bodyPr wrap="square" rtlCol="0">
            <a:spAutoFit/>
          </a:bodyPr>
          <a:lstStyle/>
          <a:p>
            <a:r>
              <a:rPr lang="en-GB" b="1" dirty="0" err="1"/>
              <a:t>Athen</a:t>
            </a:r>
            <a:r>
              <a:rPr lang="en-GB" b="1" dirty="0"/>
              <a:t> Nike</a:t>
            </a:r>
          </a:p>
          <a:p>
            <a:r>
              <a:rPr lang="en-GB" dirty="0"/>
              <a:t>c.420BC</a:t>
            </a:r>
          </a:p>
        </p:txBody>
      </p:sp>
      <p:pic>
        <p:nvPicPr>
          <p:cNvPr id="5128" name="Picture 8" descr="Temple of Hephaestus - Thission - Ancient Greek Temple">
            <a:extLst>
              <a:ext uri="{FF2B5EF4-FFF2-40B4-BE49-F238E27FC236}">
                <a16:creationId xmlns:a16="http://schemas.microsoft.com/office/drawing/2014/main" id="{EA115052-29EB-4FDE-BFB2-CBF872050B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3692" y="4545713"/>
            <a:ext cx="1809750" cy="13573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A4E5153-01E5-42BC-AED9-A2AE9723156E}"/>
              </a:ext>
            </a:extLst>
          </p:cNvPr>
          <p:cNvSpPr txBox="1"/>
          <p:nvPr/>
        </p:nvSpPr>
        <p:spPr>
          <a:xfrm>
            <a:off x="5668908" y="5861023"/>
            <a:ext cx="1573324" cy="646331"/>
          </a:xfrm>
          <a:prstGeom prst="rect">
            <a:avLst/>
          </a:prstGeom>
          <a:noFill/>
        </p:spPr>
        <p:txBody>
          <a:bodyPr wrap="square" rtlCol="0">
            <a:spAutoFit/>
          </a:bodyPr>
          <a:lstStyle/>
          <a:p>
            <a:r>
              <a:rPr lang="en-GB" b="1" dirty="0" err="1"/>
              <a:t>Hephaesteum</a:t>
            </a:r>
            <a:r>
              <a:rPr lang="en-GB" b="1" dirty="0"/>
              <a:t> </a:t>
            </a:r>
          </a:p>
          <a:p>
            <a:pPr algn="ctr"/>
            <a:r>
              <a:rPr lang="en-GB" dirty="0"/>
              <a:t>c.416BC</a:t>
            </a:r>
          </a:p>
        </p:txBody>
      </p:sp>
      <p:sp>
        <p:nvSpPr>
          <p:cNvPr id="22" name="TextBox 21">
            <a:extLst>
              <a:ext uri="{FF2B5EF4-FFF2-40B4-BE49-F238E27FC236}">
                <a16:creationId xmlns:a16="http://schemas.microsoft.com/office/drawing/2014/main" id="{64937C60-7D21-46D2-BABE-8BD9187FD397}"/>
              </a:ext>
            </a:extLst>
          </p:cNvPr>
          <p:cNvSpPr txBox="1"/>
          <p:nvPr/>
        </p:nvSpPr>
        <p:spPr>
          <a:xfrm>
            <a:off x="10192088" y="5861023"/>
            <a:ext cx="1749539" cy="646331"/>
          </a:xfrm>
          <a:prstGeom prst="rect">
            <a:avLst/>
          </a:prstGeom>
          <a:noFill/>
        </p:spPr>
        <p:txBody>
          <a:bodyPr wrap="square" rtlCol="0">
            <a:spAutoFit/>
          </a:bodyPr>
          <a:lstStyle/>
          <a:p>
            <a:r>
              <a:rPr lang="en-GB" b="1" dirty="0" err="1"/>
              <a:t>Erechtheum</a:t>
            </a:r>
            <a:endParaRPr lang="en-GB" b="1" dirty="0"/>
          </a:p>
          <a:p>
            <a:r>
              <a:rPr lang="en-GB" dirty="0"/>
              <a:t>c.421-406BC</a:t>
            </a:r>
          </a:p>
        </p:txBody>
      </p:sp>
    </p:spTree>
    <p:extLst>
      <p:ext uri="{BB962C8B-B14F-4D97-AF65-F5344CB8AC3E}">
        <p14:creationId xmlns:p14="http://schemas.microsoft.com/office/powerpoint/2010/main" val="23547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1000"/>
                                        <p:tgtEl>
                                          <p:spTgt spid="5122"/>
                                        </p:tgtEl>
                                      </p:cBhvr>
                                    </p:animEffect>
                                    <p:anim calcmode="lin" valueType="num">
                                      <p:cBhvr>
                                        <p:cTn id="14" dur="1000" fill="hold"/>
                                        <p:tgtEl>
                                          <p:spTgt spid="5122"/>
                                        </p:tgtEl>
                                        <p:attrNameLst>
                                          <p:attrName>ppt_x</p:attrName>
                                        </p:attrNameLst>
                                      </p:cBhvr>
                                      <p:tavLst>
                                        <p:tav tm="0">
                                          <p:val>
                                            <p:strVal val="#ppt_x"/>
                                          </p:val>
                                        </p:tav>
                                        <p:tav tm="100000">
                                          <p:val>
                                            <p:strVal val="#ppt_x"/>
                                          </p:val>
                                        </p:tav>
                                      </p:tavLst>
                                    </p:anim>
                                    <p:anim calcmode="lin" valueType="num">
                                      <p:cBhvr>
                                        <p:cTn id="15" dur="1000" fill="hold"/>
                                        <p:tgtEl>
                                          <p:spTgt spid="51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fade">
                                      <p:cBhvr>
                                        <p:cTn id="25" dur="1000"/>
                                        <p:tgtEl>
                                          <p:spTgt spid="5124"/>
                                        </p:tgtEl>
                                      </p:cBhvr>
                                    </p:animEffect>
                                    <p:anim calcmode="lin" valueType="num">
                                      <p:cBhvr>
                                        <p:cTn id="26" dur="1000" fill="hold"/>
                                        <p:tgtEl>
                                          <p:spTgt spid="5124"/>
                                        </p:tgtEl>
                                        <p:attrNameLst>
                                          <p:attrName>ppt_x</p:attrName>
                                        </p:attrNameLst>
                                      </p:cBhvr>
                                      <p:tavLst>
                                        <p:tav tm="0">
                                          <p:val>
                                            <p:strVal val="#ppt_x"/>
                                          </p:val>
                                        </p:tav>
                                        <p:tav tm="100000">
                                          <p:val>
                                            <p:strVal val="#ppt_x"/>
                                          </p:val>
                                        </p:tav>
                                      </p:tavLst>
                                    </p:anim>
                                    <p:anim calcmode="lin" valueType="num">
                                      <p:cBhvr>
                                        <p:cTn id="27" dur="1000" fill="hold"/>
                                        <p:tgtEl>
                                          <p:spTgt spid="51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5126"/>
                                        </p:tgtEl>
                                        <p:attrNameLst>
                                          <p:attrName>style.visibility</p:attrName>
                                        </p:attrNameLst>
                                      </p:cBhvr>
                                      <p:to>
                                        <p:strVal val="visible"/>
                                      </p:to>
                                    </p:set>
                                    <p:animEffect transition="in" filter="fade">
                                      <p:cBhvr>
                                        <p:cTn id="37" dur="1000"/>
                                        <p:tgtEl>
                                          <p:spTgt spid="5126"/>
                                        </p:tgtEl>
                                      </p:cBhvr>
                                    </p:animEffect>
                                    <p:anim calcmode="lin" valueType="num">
                                      <p:cBhvr>
                                        <p:cTn id="38" dur="1000" fill="hold"/>
                                        <p:tgtEl>
                                          <p:spTgt spid="5126"/>
                                        </p:tgtEl>
                                        <p:attrNameLst>
                                          <p:attrName>ppt_x</p:attrName>
                                        </p:attrNameLst>
                                      </p:cBhvr>
                                      <p:tavLst>
                                        <p:tav tm="0">
                                          <p:val>
                                            <p:strVal val="#ppt_x"/>
                                          </p:val>
                                        </p:tav>
                                        <p:tav tm="100000">
                                          <p:val>
                                            <p:strVal val="#ppt_x"/>
                                          </p:val>
                                        </p:tav>
                                      </p:tavLst>
                                    </p:anim>
                                    <p:anim calcmode="lin" valueType="num">
                                      <p:cBhvr>
                                        <p:cTn id="39" dur="1000" fill="hold"/>
                                        <p:tgtEl>
                                          <p:spTgt spid="512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2" fill="hold" nodeType="after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45" fill="hold">
                            <p:stCondLst>
                              <p:cond delay="6500"/>
                            </p:stCondLst>
                            <p:childTnLst>
                              <p:par>
                                <p:cTn id="46" presetID="47" presetClass="entr" presetSubtype="0" fill="hold" nodeType="afterEffect">
                                  <p:stCondLst>
                                    <p:cond delay="0"/>
                                  </p:stCondLst>
                                  <p:childTnLst>
                                    <p:set>
                                      <p:cBhvr>
                                        <p:cTn id="47" dur="1" fill="hold">
                                          <p:stCondLst>
                                            <p:cond delay="0"/>
                                          </p:stCondLst>
                                        </p:cTn>
                                        <p:tgtEl>
                                          <p:spTgt spid="5128"/>
                                        </p:tgtEl>
                                        <p:attrNameLst>
                                          <p:attrName>style.visibility</p:attrName>
                                        </p:attrNameLst>
                                      </p:cBhvr>
                                      <p:to>
                                        <p:strVal val="visible"/>
                                      </p:to>
                                    </p:set>
                                    <p:animEffect transition="in" filter="fade">
                                      <p:cBhvr>
                                        <p:cTn id="48" dur="1000"/>
                                        <p:tgtEl>
                                          <p:spTgt spid="5128"/>
                                        </p:tgtEl>
                                      </p:cBhvr>
                                    </p:animEffect>
                                    <p:anim calcmode="lin" valueType="num">
                                      <p:cBhvr>
                                        <p:cTn id="49" dur="1000" fill="hold"/>
                                        <p:tgtEl>
                                          <p:spTgt spid="5128"/>
                                        </p:tgtEl>
                                        <p:attrNameLst>
                                          <p:attrName>ppt_x</p:attrName>
                                        </p:attrNameLst>
                                      </p:cBhvr>
                                      <p:tavLst>
                                        <p:tav tm="0">
                                          <p:val>
                                            <p:strVal val="#ppt_x"/>
                                          </p:val>
                                        </p:tav>
                                        <p:tav tm="100000">
                                          <p:val>
                                            <p:strVal val="#ppt_x"/>
                                          </p:val>
                                        </p:tav>
                                      </p:tavLst>
                                    </p:anim>
                                    <p:anim calcmode="lin" valueType="num">
                                      <p:cBhvr>
                                        <p:cTn id="50" dur="1000" fill="hold"/>
                                        <p:tgtEl>
                                          <p:spTgt spid="5128"/>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2" presetClass="entr" presetSubtype="8"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0-#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childTnLst>
                          </p:cTn>
                        </p:par>
                        <p:par>
                          <p:cTn id="56" fill="hold">
                            <p:stCondLst>
                              <p:cond delay="8000"/>
                            </p:stCondLst>
                            <p:childTnLst>
                              <p:par>
                                <p:cTn id="57" presetID="42" presetClass="entr" presetSubtype="0" fill="hold" nodeType="afterEffect">
                                  <p:stCondLst>
                                    <p:cond delay="0"/>
                                  </p:stCondLst>
                                  <p:childTnLst>
                                    <p:set>
                                      <p:cBhvr>
                                        <p:cTn id="58" dur="1" fill="hold">
                                          <p:stCondLst>
                                            <p:cond delay="0"/>
                                          </p:stCondLst>
                                        </p:cTn>
                                        <p:tgtEl>
                                          <p:spTgt spid="5130"/>
                                        </p:tgtEl>
                                        <p:attrNameLst>
                                          <p:attrName>style.visibility</p:attrName>
                                        </p:attrNameLst>
                                      </p:cBhvr>
                                      <p:to>
                                        <p:strVal val="visible"/>
                                      </p:to>
                                    </p:set>
                                    <p:animEffect transition="in" filter="fade">
                                      <p:cBhvr>
                                        <p:cTn id="59" dur="1000"/>
                                        <p:tgtEl>
                                          <p:spTgt spid="5130"/>
                                        </p:tgtEl>
                                      </p:cBhvr>
                                    </p:animEffect>
                                    <p:anim calcmode="lin" valueType="num">
                                      <p:cBhvr>
                                        <p:cTn id="60" dur="1000" fill="hold"/>
                                        <p:tgtEl>
                                          <p:spTgt spid="5130"/>
                                        </p:tgtEl>
                                        <p:attrNameLst>
                                          <p:attrName>ppt_x</p:attrName>
                                        </p:attrNameLst>
                                      </p:cBhvr>
                                      <p:tavLst>
                                        <p:tav tm="0">
                                          <p:val>
                                            <p:strVal val="#ppt_x"/>
                                          </p:val>
                                        </p:tav>
                                        <p:tav tm="100000">
                                          <p:val>
                                            <p:strVal val="#ppt_x"/>
                                          </p:val>
                                        </p:tav>
                                      </p:tavLst>
                                    </p:anim>
                                    <p:anim calcmode="lin" valueType="num">
                                      <p:cBhvr>
                                        <p:cTn id="61" dur="1000" fill="hold"/>
                                        <p:tgtEl>
                                          <p:spTgt spid="5130"/>
                                        </p:tgtEl>
                                        <p:attrNameLst>
                                          <p:attrName>ppt_y</p:attrName>
                                        </p:attrNameLst>
                                      </p:cBhvr>
                                      <p:tavLst>
                                        <p:tav tm="0">
                                          <p:val>
                                            <p:strVal val="#ppt_y+.1"/>
                                          </p:val>
                                        </p:tav>
                                        <p:tav tm="100000">
                                          <p:val>
                                            <p:strVal val="#ppt_y"/>
                                          </p:val>
                                        </p:tav>
                                      </p:tavLst>
                                    </p:anim>
                                  </p:childTnLst>
                                </p:cTn>
                              </p:par>
                            </p:childTnLst>
                          </p:cTn>
                        </p:par>
                        <p:par>
                          <p:cTn id="62" fill="hold">
                            <p:stCondLst>
                              <p:cond delay="9000"/>
                            </p:stCondLst>
                            <p:childTnLst>
                              <p:par>
                                <p:cTn id="63" presetID="47" presetClass="entr" presetSubtype="0"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P spid="20"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agora of Athens, drawing. Greek civilisation, Stock Photo, Picture And  Rights Managed Image. Pic. DAE-15013375 | agefotostock">
            <a:extLst>
              <a:ext uri="{FF2B5EF4-FFF2-40B4-BE49-F238E27FC236}">
                <a16:creationId xmlns:a16="http://schemas.microsoft.com/office/drawing/2014/main" id="{0ED3982E-5822-4971-B297-83D81C2F9A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46" y="100012"/>
            <a:ext cx="9772650" cy="6657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B0CA40-8F6B-4B26-8E8B-35E2AA7769B6}"/>
              </a:ext>
            </a:extLst>
          </p:cNvPr>
          <p:cNvSpPr/>
          <p:nvPr/>
        </p:nvSpPr>
        <p:spPr>
          <a:xfrm>
            <a:off x="398689" y="762000"/>
            <a:ext cx="3864429"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Temple of </a:t>
            </a:r>
            <a:r>
              <a:rPr lang="en-GB" dirty="0" err="1"/>
              <a:t>Hephaestos</a:t>
            </a:r>
            <a:r>
              <a:rPr lang="en-GB" dirty="0"/>
              <a:t> (or ‘</a:t>
            </a:r>
            <a:r>
              <a:rPr lang="en-GB" dirty="0" err="1"/>
              <a:t>Theseum</a:t>
            </a:r>
            <a:r>
              <a:rPr lang="en-GB" dirty="0"/>
              <a:t>’)</a:t>
            </a:r>
          </a:p>
        </p:txBody>
      </p:sp>
      <p:sp>
        <p:nvSpPr>
          <p:cNvPr id="6" name="Rectangle 5">
            <a:extLst>
              <a:ext uri="{FF2B5EF4-FFF2-40B4-BE49-F238E27FC236}">
                <a16:creationId xmlns:a16="http://schemas.microsoft.com/office/drawing/2014/main" id="{F89C5138-15DD-4732-8E9E-E52625BF7312}"/>
              </a:ext>
            </a:extLst>
          </p:cNvPr>
          <p:cNvSpPr/>
          <p:nvPr/>
        </p:nvSpPr>
        <p:spPr>
          <a:xfrm>
            <a:off x="2144486" y="5214257"/>
            <a:ext cx="1302204"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Tholos</a:t>
            </a:r>
          </a:p>
        </p:txBody>
      </p:sp>
      <p:sp>
        <p:nvSpPr>
          <p:cNvPr id="7" name="Rectangle 6">
            <a:extLst>
              <a:ext uri="{FF2B5EF4-FFF2-40B4-BE49-F238E27FC236}">
                <a16:creationId xmlns:a16="http://schemas.microsoft.com/office/drawing/2014/main" id="{9A97CBE0-7FF8-4071-A871-5F6BFC1941DC}"/>
              </a:ext>
            </a:extLst>
          </p:cNvPr>
          <p:cNvSpPr/>
          <p:nvPr/>
        </p:nvSpPr>
        <p:spPr>
          <a:xfrm>
            <a:off x="598715" y="2737756"/>
            <a:ext cx="1461407" cy="500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Bouleuterion</a:t>
            </a:r>
          </a:p>
        </p:txBody>
      </p:sp>
      <p:pic>
        <p:nvPicPr>
          <p:cNvPr id="2050" name="Picture 2" descr="Hephaestus temple in Athens, Greece | Greeka.com">
            <a:extLst>
              <a:ext uri="{FF2B5EF4-FFF2-40B4-BE49-F238E27FC236}">
                <a16:creationId xmlns:a16="http://schemas.microsoft.com/office/drawing/2014/main" id="{57682042-E99F-402A-9532-45C5FDABA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765" y="2528206"/>
            <a:ext cx="6475235" cy="43148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2B1D93-104B-4D80-BA0A-7287881ECFE6}"/>
              </a:ext>
            </a:extLst>
          </p:cNvPr>
          <p:cNvSpPr txBox="1"/>
          <p:nvPr/>
        </p:nvSpPr>
        <p:spPr>
          <a:xfrm>
            <a:off x="6878320" y="496881"/>
            <a:ext cx="5313680" cy="2031325"/>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GB" sz="1400" b="0" i="0" dirty="0">
                <a:solidFill>
                  <a:srgbClr val="202122"/>
                </a:solidFill>
                <a:effectLst/>
                <a:latin typeface="Arial" panose="020B0604020202020204" pitchFamily="34" charset="0"/>
              </a:rPr>
              <a:t>Construction started in 449BC but not completed for some three decades, funds and workers having been redirected towards the Parthenon. </a:t>
            </a:r>
          </a:p>
          <a:p>
            <a:pPr marL="285750" indent="-285750">
              <a:buFont typeface="Arial" panose="020B0604020202020204" pitchFamily="34" charset="0"/>
              <a:buChar char="•"/>
            </a:pPr>
            <a:r>
              <a:rPr lang="en-GB" sz="1400" b="0" i="0" dirty="0">
                <a:solidFill>
                  <a:srgbClr val="202122"/>
                </a:solidFill>
                <a:effectLst/>
                <a:latin typeface="Arial" panose="020B0604020202020204" pitchFamily="34" charset="0"/>
              </a:rPr>
              <a:t>Intermittent work in the 440s and 430s on the metopes and Pediments (Birth of Athena, Return of Hephaestus and the labours of Theseus and Heracles).</a:t>
            </a:r>
          </a:p>
          <a:p>
            <a:pPr marL="285750" indent="-285750">
              <a:buFont typeface="Arial" panose="020B0604020202020204" pitchFamily="34" charset="0"/>
              <a:buChar char="•"/>
            </a:pPr>
            <a:r>
              <a:rPr lang="en-GB" sz="1400" dirty="0">
                <a:solidFill>
                  <a:srgbClr val="202122"/>
                </a:solidFill>
                <a:latin typeface="Arial" panose="020B0604020202020204" pitchFamily="34" charset="0"/>
              </a:rPr>
              <a:t>Roof completed </a:t>
            </a:r>
            <a:r>
              <a:rPr lang="en-GB" sz="1400" b="0" i="0" dirty="0">
                <a:solidFill>
                  <a:srgbClr val="202122"/>
                </a:solidFill>
                <a:effectLst/>
                <a:latin typeface="Arial" panose="020B0604020202020204" pitchFamily="34" charset="0"/>
              </a:rPr>
              <a:t>during the Peace of Nicias (421–415 BC) and the cult images of Athene and Hephaestus installed. </a:t>
            </a:r>
          </a:p>
          <a:p>
            <a:pPr marL="285750" indent="-285750">
              <a:buFont typeface="Arial" panose="020B0604020202020204" pitchFamily="34" charset="0"/>
              <a:buChar char="•"/>
            </a:pPr>
            <a:r>
              <a:rPr lang="en-GB" sz="1400" b="0" i="0" dirty="0">
                <a:solidFill>
                  <a:srgbClr val="202122"/>
                </a:solidFill>
                <a:effectLst/>
                <a:latin typeface="Arial" panose="020B0604020202020204" pitchFamily="34" charset="0"/>
              </a:rPr>
              <a:t>The temple was officially inaugurated in 416–415 BC.</a:t>
            </a:r>
            <a:endParaRPr lang="en-GB" sz="1400" dirty="0"/>
          </a:p>
        </p:txBody>
      </p:sp>
    </p:spTree>
    <p:extLst>
      <p:ext uri="{BB962C8B-B14F-4D97-AF65-F5344CB8AC3E}">
        <p14:creationId xmlns:p14="http://schemas.microsoft.com/office/powerpoint/2010/main" val="16183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BA4E35-896E-491D-8404-604C88644BBD}"/>
              </a:ext>
            </a:extLst>
          </p:cNvPr>
          <p:cNvSpPr txBox="1"/>
          <p:nvPr/>
        </p:nvSpPr>
        <p:spPr>
          <a:xfrm>
            <a:off x="390525" y="1143000"/>
            <a:ext cx="11410950" cy="3139321"/>
          </a:xfrm>
          <a:prstGeom prst="rect">
            <a:avLst/>
          </a:prstGeom>
          <a:noFill/>
        </p:spPr>
        <p:txBody>
          <a:bodyPr wrap="square" rtlCol="0">
            <a:spAutoFit/>
          </a:bodyPr>
          <a:lstStyle/>
          <a:p>
            <a:r>
              <a:rPr lang="en-GB" b="1" dirty="0"/>
              <a:t>480-479</a:t>
            </a:r>
            <a:r>
              <a:rPr lang="en-GB" dirty="0"/>
              <a:t> Athens and Attica were targeted and ravaged twice by the invading Persian force: </a:t>
            </a:r>
          </a:p>
          <a:p>
            <a:pPr marL="285750" indent="-285750">
              <a:buFont typeface="Arial" panose="020B0604020202020204" pitchFamily="34" charset="0"/>
              <a:buChar char="•"/>
            </a:pPr>
            <a:r>
              <a:rPr lang="en-GB" b="1" dirty="0"/>
              <a:t>480</a:t>
            </a:r>
            <a:r>
              <a:rPr lang="en-GB" dirty="0"/>
              <a:t> (September) under Xerxes: </a:t>
            </a:r>
            <a:r>
              <a:rPr lang="en-GB" sz="1600" i="1" dirty="0"/>
              <a:t>‘The Persians found Athens abandoned except for a few people in the Temple of Athene </a:t>
            </a:r>
            <a:r>
              <a:rPr lang="en-GB" sz="1600" i="1" dirty="0" err="1"/>
              <a:t>Polias</a:t>
            </a:r>
            <a:r>
              <a:rPr lang="en-GB" sz="1600" i="1" dirty="0"/>
              <a:t>’ </a:t>
            </a:r>
            <a:r>
              <a:rPr lang="en-GB" sz="1600" dirty="0"/>
              <a:t>VIII.51</a:t>
            </a:r>
            <a:r>
              <a:rPr lang="en-GB" sz="1600" i="1" dirty="0"/>
              <a:t>. </a:t>
            </a:r>
            <a:r>
              <a:rPr lang="en-GB" sz="1600" dirty="0"/>
              <a:t>After a siege, the Persians find a way in ‘</a:t>
            </a:r>
            <a:r>
              <a:rPr lang="en-GB" sz="1600" i="1" dirty="0"/>
              <a:t>by the shrine of </a:t>
            </a:r>
            <a:r>
              <a:rPr lang="en-GB" sz="1600" i="1" dirty="0" err="1"/>
              <a:t>Cecrops</a:t>
            </a:r>
            <a:r>
              <a:rPr lang="en-GB" sz="1600" i="1" dirty="0"/>
              <a:t>’ daughter </a:t>
            </a:r>
            <a:r>
              <a:rPr lang="en-GB" sz="1600" i="1" dirty="0" err="1"/>
              <a:t>Aglaurus</a:t>
            </a:r>
            <a:r>
              <a:rPr lang="en-GB" sz="1600" dirty="0"/>
              <a:t>’ VIII.53; </a:t>
            </a:r>
            <a:r>
              <a:rPr lang="en-GB" sz="1600" i="1" dirty="0"/>
              <a:t>‘Xerxes, now absolute master of Athens, dispatched a rider to Susa with news for </a:t>
            </a:r>
            <a:r>
              <a:rPr lang="en-GB" sz="1600" i="1" dirty="0" err="1"/>
              <a:t>Artabanus</a:t>
            </a:r>
            <a:r>
              <a:rPr lang="en-GB" sz="1600" i="1" dirty="0"/>
              <a:t> of his success.’ </a:t>
            </a:r>
            <a:r>
              <a:rPr lang="en-GB" sz="1600" dirty="0"/>
              <a:t>VIII.54.</a:t>
            </a:r>
          </a:p>
          <a:p>
            <a:endParaRPr lang="en-GB" sz="800" dirty="0"/>
          </a:p>
          <a:p>
            <a:r>
              <a:rPr lang="en-GB" sz="1600" dirty="0"/>
              <a:t>‘</a:t>
            </a:r>
            <a:r>
              <a:rPr lang="en-GB" sz="1600" i="1" dirty="0"/>
              <a:t>On the Acropolis there is a spot which is sacred to </a:t>
            </a:r>
            <a:r>
              <a:rPr lang="en-GB" sz="1600" i="1" dirty="0" err="1"/>
              <a:t>Erechtheus</a:t>
            </a:r>
            <a:r>
              <a:rPr lang="en-GB" sz="1600" i="1" dirty="0"/>
              <a:t> who is called ‘earth-born’, and within it is an olive tree and a spring of salt water. According to the Athenians, they were put there by Athene and Poseidon, when they contended for possession of the land, as tokens of their claims to it. Now this olive was destroyed by the fire together with the rest of the sanctuary; nevertheless on the very next day, when the (exiled) Athenians, who were ordered by the king to offer sacrifices (possibly some dream or other had suggested this course to Xerxes), went up to that place, they saw that a new shoot 18” long had sprung from the stump. They told the king of this</a:t>
            </a:r>
            <a:r>
              <a:rPr lang="en-GB" sz="1600" dirty="0"/>
              <a:t>.’ VIII.55 </a:t>
            </a:r>
          </a:p>
          <a:p>
            <a:endParaRPr lang="en-GB" sz="800" dirty="0"/>
          </a:p>
          <a:p>
            <a:pPr marL="285750" indent="-285750">
              <a:buFont typeface="Arial" panose="020B0604020202020204" pitchFamily="34" charset="0"/>
              <a:buChar char="•"/>
            </a:pPr>
            <a:r>
              <a:rPr lang="en-GB" b="1" dirty="0"/>
              <a:t>479</a:t>
            </a:r>
            <a:r>
              <a:rPr lang="en-GB" dirty="0"/>
              <a:t> (June) under </a:t>
            </a:r>
            <a:r>
              <a:rPr lang="en-GB" dirty="0" err="1"/>
              <a:t>Mardonius</a:t>
            </a:r>
            <a:r>
              <a:rPr lang="en-GB" dirty="0"/>
              <a:t>:  </a:t>
            </a:r>
            <a:r>
              <a:rPr lang="en-GB" sz="1600" dirty="0"/>
              <a:t>‘</a:t>
            </a:r>
            <a:r>
              <a:rPr lang="en-GB" sz="1600" i="1" dirty="0"/>
              <a:t>He captured a deserted town, ten months after its previous capture by Xerxes.’</a:t>
            </a:r>
            <a:r>
              <a:rPr lang="en-GB" sz="1600" dirty="0"/>
              <a:t> Herodotus IX.3</a:t>
            </a:r>
            <a:endParaRPr lang="en-GB" dirty="0"/>
          </a:p>
        </p:txBody>
      </p:sp>
      <p:sp>
        <p:nvSpPr>
          <p:cNvPr id="6" name="TextBox 5">
            <a:extLst>
              <a:ext uri="{FF2B5EF4-FFF2-40B4-BE49-F238E27FC236}">
                <a16:creationId xmlns:a16="http://schemas.microsoft.com/office/drawing/2014/main" id="{3642DE51-3D16-4160-914E-55C0851F8325}"/>
              </a:ext>
            </a:extLst>
          </p:cNvPr>
          <p:cNvSpPr txBox="1"/>
          <p:nvPr/>
        </p:nvSpPr>
        <p:spPr>
          <a:xfrm>
            <a:off x="2257425" y="371475"/>
            <a:ext cx="7372350" cy="646331"/>
          </a:xfrm>
          <a:prstGeom prst="rect">
            <a:avLst/>
          </a:prstGeom>
          <a:noFill/>
        </p:spPr>
        <p:txBody>
          <a:bodyPr wrap="square" rtlCol="0">
            <a:spAutoFit/>
          </a:bodyPr>
          <a:lstStyle/>
          <a:p>
            <a:pPr algn="ctr"/>
            <a:r>
              <a:rPr lang="en-GB" sz="3600" b="1" dirty="0"/>
              <a:t>The Context of the Persian Wars</a:t>
            </a:r>
          </a:p>
        </p:txBody>
      </p:sp>
      <p:sp>
        <p:nvSpPr>
          <p:cNvPr id="12" name="TextBox 11">
            <a:extLst>
              <a:ext uri="{FF2B5EF4-FFF2-40B4-BE49-F238E27FC236}">
                <a16:creationId xmlns:a16="http://schemas.microsoft.com/office/drawing/2014/main" id="{62F14548-0144-4A50-9133-49C8E104D3CF}"/>
              </a:ext>
            </a:extLst>
          </p:cNvPr>
          <p:cNvSpPr txBox="1"/>
          <p:nvPr/>
        </p:nvSpPr>
        <p:spPr>
          <a:xfrm>
            <a:off x="561975" y="4737438"/>
            <a:ext cx="10644187" cy="1600438"/>
          </a:xfrm>
          <a:prstGeom prst="rect">
            <a:avLst/>
          </a:prstGeom>
          <a:noFill/>
        </p:spPr>
        <p:txBody>
          <a:bodyPr wrap="square">
            <a:spAutoFit/>
          </a:bodyPr>
          <a:lstStyle/>
          <a:p>
            <a:pPr algn="ctr"/>
            <a:r>
              <a:rPr lang="en-GB" b="1" dirty="0"/>
              <a:t>The Oath of Plataea </a:t>
            </a:r>
            <a:r>
              <a:rPr lang="en-GB" dirty="0"/>
              <a:t>(?)</a:t>
            </a:r>
          </a:p>
          <a:p>
            <a:r>
              <a:rPr lang="en-GB" sz="1600" dirty="0"/>
              <a:t>Nigel Spivey: </a:t>
            </a:r>
            <a:r>
              <a:rPr lang="en-GB" sz="1600" i="1" dirty="0"/>
              <a:t>If we are to believe it, the Greeks made a joint declaration (the ‘Oath of Plataea’) whereby they promised to fight together, punish any Greek city that took the Persian side and – this is the important clause -</a:t>
            </a:r>
          </a:p>
          <a:p>
            <a:r>
              <a:rPr lang="en-GB" sz="1600" i="1" dirty="0"/>
              <a:t>    ‘not to rebuild any of the temples that have been burnt and destroyed by the barbarians, </a:t>
            </a:r>
          </a:p>
          <a:p>
            <a:r>
              <a:rPr lang="en-GB" sz="1600" i="1" dirty="0"/>
              <a:t>but let them be left as a memorial to those who come after of the sacrilege of the barbarians.’ </a:t>
            </a:r>
          </a:p>
          <a:p>
            <a:r>
              <a:rPr lang="en-GB" sz="1600" i="1" dirty="0"/>
              <a:t>                                                                                                                                      (</a:t>
            </a:r>
            <a:r>
              <a:rPr lang="en-GB" sz="1600" i="1" dirty="0" err="1"/>
              <a:t>Lycyrgus</a:t>
            </a:r>
            <a:r>
              <a:rPr lang="en-GB" sz="1600" i="1" dirty="0"/>
              <a:t> (c.390-324BC), Against </a:t>
            </a:r>
            <a:r>
              <a:rPr lang="en-GB" sz="1600" i="1" dirty="0" err="1"/>
              <a:t>Leocrates</a:t>
            </a:r>
            <a:r>
              <a:rPr lang="en-GB" sz="1600" i="1" dirty="0"/>
              <a:t> 81)</a:t>
            </a:r>
          </a:p>
        </p:txBody>
      </p:sp>
    </p:spTree>
    <p:extLst>
      <p:ext uri="{BB962C8B-B14F-4D97-AF65-F5344CB8AC3E}">
        <p14:creationId xmlns:p14="http://schemas.microsoft.com/office/powerpoint/2010/main" val="2752378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445A-6F59-4BBA-9C84-F5007104F347}"/>
              </a:ext>
            </a:extLst>
          </p:cNvPr>
          <p:cNvSpPr>
            <a:spLocks noGrp="1"/>
          </p:cNvSpPr>
          <p:nvPr>
            <p:ph type="title"/>
          </p:nvPr>
        </p:nvSpPr>
        <p:spPr>
          <a:xfrm>
            <a:off x="419100" y="148720"/>
            <a:ext cx="10515600" cy="1325563"/>
          </a:xfrm>
        </p:spPr>
        <p:txBody>
          <a:bodyPr/>
          <a:lstStyle/>
          <a:p>
            <a:r>
              <a:rPr lang="en-GB" b="1" dirty="0"/>
              <a:t>Temple of Hephaestus</a:t>
            </a:r>
          </a:p>
        </p:txBody>
      </p:sp>
      <p:sp>
        <p:nvSpPr>
          <p:cNvPr id="3" name="Content Placeholder 2">
            <a:extLst>
              <a:ext uri="{FF2B5EF4-FFF2-40B4-BE49-F238E27FC236}">
                <a16:creationId xmlns:a16="http://schemas.microsoft.com/office/drawing/2014/main" id="{80670878-D694-4E29-AAE8-FD179B45B016}"/>
              </a:ext>
            </a:extLst>
          </p:cNvPr>
          <p:cNvSpPr>
            <a:spLocks noGrp="1"/>
          </p:cNvSpPr>
          <p:nvPr>
            <p:ph idx="1"/>
          </p:nvPr>
        </p:nvSpPr>
        <p:spPr>
          <a:xfrm>
            <a:off x="419100" y="4610317"/>
            <a:ext cx="6667500" cy="2057184"/>
          </a:xfrm>
        </p:spPr>
        <p:txBody>
          <a:bodyPr>
            <a:normAutofit/>
          </a:bodyPr>
          <a:lstStyle/>
          <a:p>
            <a:pPr marL="0" indent="0">
              <a:buNone/>
            </a:pPr>
            <a:r>
              <a:rPr lang="en-GB" sz="2000" dirty="0"/>
              <a:t>449 BC Construction began.</a:t>
            </a:r>
          </a:p>
          <a:p>
            <a:pPr marL="0" indent="0">
              <a:buNone/>
            </a:pPr>
            <a:r>
              <a:rPr lang="en-GB" sz="2000" dirty="0"/>
              <a:t>445–440BC Western frieze complete. </a:t>
            </a:r>
          </a:p>
          <a:p>
            <a:pPr marL="0" indent="0">
              <a:buNone/>
            </a:pPr>
            <a:r>
              <a:rPr lang="en-GB" sz="2000" dirty="0"/>
              <a:t>435–430BC Eastern frieze and Western pediment complete. </a:t>
            </a:r>
          </a:p>
          <a:p>
            <a:pPr marL="0" indent="0">
              <a:buNone/>
            </a:pPr>
            <a:r>
              <a:rPr lang="en-GB" sz="2000" dirty="0"/>
              <a:t>421–415BC Roof complete and cult images installed. </a:t>
            </a:r>
          </a:p>
          <a:p>
            <a:pPr marL="0" indent="0">
              <a:buNone/>
            </a:pPr>
            <a:r>
              <a:rPr lang="en-GB" sz="2000" dirty="0"/>
              <a:t>The temple was officially inaugurated in 416–415 BC.</a:t>
            </a:r>
          </a:p>
        </p:txBody>
      </p:sp>
      <p:pic>
        <p:nvPicPr>
          <p:cNvPr id="1028" name="Picture 4" descr="Related image">
            <a:extLst>
              <a:ext uri="{FF2B5EF4-FFF2-40B4-BE49-F238E27FC236}">
                <a16:creationId xmlns:a16="http://schemas.microsoft.com/office/drawing/2014/main" id="{9D796FF2-4E16-49BC-8F7D-271C70597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390650"/>
            <a:ext cx="5654532" cy="28272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emple of Hephaestus">
            <a:extLst>
              <a:ext uri="{FF2B5EF4-FFF2-40B4-BE49-F238E27FC236}">
                <a16:creationId xmlns:a16="http://schemas.microsoft.com/office/drawing/2014/main" id="{877BE390-15A9-4526-9C4B-560F84A3E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946548"/>
            <a:ext cx="6007100" cy="4505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Hephaistos">
            <a:extLst>
              <a:ext uri="{FF2B5EF4-FFF2-40B4-BE49-F238E27FC236}">
                <a16:creationId xmlns:a16="http://schemas.microsoft.com/office/drawing/2014/main" id="{C3FD42BE-8FFC-4FF1-AB79-B80A3A4CA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6425" y="3333750"/>
            <a:ext cx="269557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lan of agora and kerameikos">
            <a:extLst>
              <a:ext uri="{FF2B5EF4-FFF2-40B4-BE49-F238E27FC236}">
                <a16:creationId xmlns:a16="http://schemas.microsoft.com/office/drawing/2014/main" id="{D98D3FB0-94A3-454A-A053-FBAA28D57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0988" y="0"/>
            <a:ext cx="3021012" cy="2057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9CDD62-5973-4415-8917-F028B36AEBFC}"/>
              </a:ext>
            </a:extLst>
          </p:cNvPr>
          <p:cNvSpPr txBox="1"/>
          <p:nvPr/>
        </p:nvSpPr>
        <p:spPr>
          <a:xfrm>
            <a:off x="7200900" y="5591175"/>
            <a:ext cx="2114550" cy="923330"/>
          </a:xfrm>
          <a:prstGeom prst="rect">
            <a:avLst/>
          </a:prstGeom>
          <a:solidFill>
            <a:schemeClr val="accent5">
              <a:lumMod val="20000"/>
              <a:lumOff val="80000"/>
            </a:schemeClr>
          </a:solidFill>
        </p:spPr>
        <p:txBody>
          <a:bodyPr wrap="square" rtlCol="0">
            <a:spAutoFit/>
          </a:bodyPr>
          <a:lstStyle/>
          <a:p>
            <a:r>
              <a:rPr lang="en-GB" dirty="0"/>
              <a:t>Why do you think work on this temple took so long?</a:t>
            </a:r>
          </a:p>
        </p:txBody>
      </p:sp>
    </p:spTree>
    <p:extLst>
      <p:ext uri="{BB962C8B-B14F-4D97-AF65-F5344CB8AC3E}">
        <p14:creationId xmlns:p14="http://schemas.microsoft.com/office/powerpoint/2010/main" val="3590680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27000"/>
            <a:ext cx="10515600" cy="1325563"/>
          </a:xfrm>
        </p:spPr>
        <p:txBody>
          <a:bodyPr/>
          <a:lstStyle/>
          <a:p>
            <a:r>
              <a:rPr lang="en-GB" b="1" dirty="0"/>
              <a:t>Pericles’ Odeon</a:t>
            </a:r>
          </a:p>
        </p:txBody>
      </p:sp>
      <p:sp>
        <p:nvSpPr>
          <p:cNvPr id="5" name="Rectangle 4"/>
          <p:cNvSpPr/>
          <p:nvPr/>
        </p:nvSpPr>
        <p:spPr>
          <a:xfrm>
            <a:off x="4914900" y="323537"/>
            <a:ext cx="6096000" cy="830997"/>
          </a:xfrm>
          <a:prstGeom prst="rect">
            <a:avLst/>
          </a:prstGeom>
        </p:spPr>
        <p:txBody>
          <a:bodyPr>
            <a:spAutoFit/>
          </a:bodyPr>
          <a:lstStyle/>
          <a:p>
            <a:r>
              <a:rPr lang="en-US" sz="1600" dirty="0">
                <a:solidFill>
                  <a:srgbClr val="000000"/>
                </a:solidFill>
                <a:latin typeface="Verdana" panose="020B0604030504040204" pitchFamily="34" charset="0"/>
              </a:rPr>
              <a:t>The Odeon of Pericles was the first indoor theatre and served as a prototype for modern auditoriums. It measured 60x60m.</a:t>
            </a:r>
            <a:endParaRPr lang="en-GB"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83" y="1351071"/>
            <a:ext cx="6962775" cy="50673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5175" y="1051635"/>
            <a:ext cx="4610903" cy="2937804"/>
          </a:xfrm>
          <a:prstGeom prst="rect">
            <a:avLst/>
          </a:prstGeom>
        </p:spPr>
      </p:pic>
      <p:sp>
        <p:nvSpPr>
          <p:cNvPr id="3" name="TextBox 2">
            <a:extLst>
              <a:ext uri="{FF2B5EF4-FFF2-40B4-BE49-F238E27FC236}">
                <a16:creationId xmlns:a16="http://schemas.microsoft.com/office/drawing/2014/main" id="{347FB278-58CA-4B04-A3BA-494EC1251FA5}"/>
              </a:ext>
            </a:extLst>
          </p:cNvPr>
          <p:cNvSpPr txBox="1"/>
          <p:nvPr/>
        </p:nvSpPr>
        <p:spPr>
          <a:xfrm>
            <a:off x="7247358" y="4153051"/>
            <a:ext cx="4458867" cy="1477328"/>
          </a:xfrm>
          <a:prstGeom prst="rect">
            <a:avLst/>
          </a:prstGeom>
          <a:noFill/>
        </p:spPr>
        <p:txBody>
          <a:bodyPr wrap="square" rtlCol="0">
            <a:spAutoFit/>
          </a:bodyPr>
          <a:lstStyle/>
          <a:p>
            <a:r>
              <a:rPr lang="en-GB" i="1" dirty="0"/>
              <a:t>Its interior was arranged to accommodate many rows of seats and supporting columns … </a:t>
            </a:r>
            <a:r>
              <a:rPr lang="en-GB" b="1" i="1" dirty="0"/>
              <a:t>it was said to be an exact reproduction of the King of Persia’s Pavilion</a:t>
            </a:r>
            <a:r>
              <a:rPr lang="en-GB" i="1" dirty="0"/>
              <a:t>…     </a:t>
            </a:r>
          </a:p>
          <a:p>
            <a:pPr algn="r"/>
            <a:r>
              <a:rPr lang="en-GB" dirty="0"/>
              <a:t>Plutarch, </a:t>
            </a:r>
            <a:r>
              <a:rPr lang="en-GB" i="1" dirty="0"/>
              <a:t>Life of Pericles 13.</a:t>
            </a:r>
          </a:p>
        </p:txBody>
      </p:sp>
      <p:sp>
        <p:nvSpPr>
          <p:cNvPr id="4" name="Rectangle 3">
            <a:extLst>
              <a:ext uri="{FF2B5EF4-FFF2-40B4-BE49-F238E27FC236}">
                <a16:creationId xmlns:a16="http://schemas.microsoft.com/office/drawing/2014/main" id="{F017DD2B-D45D-4283-B02C-56B6CB422160}"/>
              </a:ext>
            </a:extLst>
          </p:cNvPr>
          <p:cNvSpPr/>
          <p:nvPr/>
        </p:nvSpPr>
        <p:spPr>
          <a:xfrm>
            <a:off x="1053010" y="962087"/>
            <a:ext cx="1861640" cy="523220"/>
          </a:xfrm>
          <a:prstGeom prst="rect">
            <a:avLst/>
          </a:prstGeom>
        </p:spPr>
        <p:txBody>
          <a:bodyPr wrap="square">
            <a:spAutoFit/>
          </a:bodyPr>
          <a:lstStyle/>
          <a:p>
            <a:r>
              <a:rPr lang="en-GB" sz="2800" b="1" dirty="0"/>
              <a:t>446-442BC</a:t>
            </a:r>
          </a:p>
        </p:txBody>
      </p:sp>
      <p:sp>
        <p:nvSpPr>
          <p:cNvPr id="8" name="Oval 7">
            <a:extLst>
              <a:ext uri="{FF2B5EF4-FFF2-40B4-BE49-F238E27FC236}">
                <a16:creationId xmlns:a16="http://schemas.microsoft.com/office/drawing/2014/main" id="{2CFC70DA-2A95-4170-9F0E-1526D74EEAA5}"/>
              </a:ext>
            </a:extLst>
          </p:cNvPr>
          <p:cNvSpPr/>
          <p:nvPr/>
        </p:nvSpPr>
        <p:spPr>
          <a:xfrm>
            <a:off x="10639426" y="2352675"/>
            <a:ext cx="1390650" cy="1228725"/>
          </a:xfrm>
          <a:prstGeom prst="ellipse">
            <a:avLst/>
          </a:prstGeom>
          <a:solidFill>
            <a:schemeClr val="accent4">
              <a:lumMod val="20000"/>
              <a:lumOff val="80000"/>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940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3/31/Attica_06-13_Sounion_20_Temple_of_Poseidon.jpg/220px-Attica_06-13_Sounion_20_Temple_of_Poseidon.jpg">
            <a:extLst>
              <a:ext uri="{FF2B5EF4-FFF2-40B4-BE49-F238E27FC236}">
                <a16:creationId xmlns:a16="http://schemas.microsoft.com/office/drawing/2014/main" id="{C7ECAFB0-77C1-48FA-89C0-BADA50CAE9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37837" y="146847"/>
            <a:ext cx="3933825" cy="4863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b/Sounion_Temple_of_Athena.jpg/220px-Sounion_Temple_of_Athena.jpg">
            <a:extLst>
              <a:ext uri="{FF2B5EF4-FFF2-40B4-BE49-F238E27FC236}">
                <a16:creationId xmlns:a16="http://schemas.microsoft.com/office/drawing/2014/main" id="{C008D369-9817-4BBC-898B-6E032B712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61" y="3659683"/>
            <a:ext cx="2544491" cy="17001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4F7332-68F5-45FC-B217-50858366DC9B}"/>
              </a:ext>
            </a:extLst>
          </p:cNvPr>
          <p:cNvSpPr txBox="1"/>
          <p:nvPr/>
        </p:nvSpPr>
        <p:spPr>
          <a:xfrm>
            <a:off x="3619413" y="59233"/>
            <a:ext cx="4076701" cy="1508105"/>
          </a:xfrm>
          <a:prstGeom prst="rect">
            <a:avLst/>
          </a:prstGeom>
          <a:noFill/>
        </p:spPr>
        <p:txBody>
          <a:bodyPr wrap="square" rtlCol="0">
            <a:spAutoFit/>
          </a:bodyPr>
          <a:lstStyle/>
          <a:p>
            <a:pPr algn="ctr"/>
            <a:r>
              <a:rPr lang="en-GB" sz="3200" b="1" dirty="0"/>
              <a:t>Periclean Building Programme </a:t>
            </a:r>
            <a:endParaRPr lang="en-GB" sz="2800" b="1" dirty="0"/>
          </a:p>
          <a:p>
            <a:pPr algn="ctr"/>
            <a:r>
              <a:rPr lang="en-GB" sz="2800" b="1" dirty="0" err="1"/>
              <a:t>Sounion</a:t>
            </a:r>
            <a:r>
              <a:rPr lang="en-GB" sz="2800" b="1" dirty="0"/>
              <a:t> 444-440BC</a:t>
            </a:r>
          </a:p>
        </p:txBody>
      </p:sp>
      <p:sp>
        <p:nvSpPr>
          <p:cNvPr id="5" name="TextBox 4">
            <a:extLst>
              <a:ext uri="{FF2B5EF4-FFF2-40B4-BE49-F238E27FC236}">
                <a16:creationId xmlns:a16="http://schemas.microsoft.com/office/drawing/2014/main" id="{AEB7F075-72AD-42D6-907A-0BA7DD400B07}"/>
              </a:ext>
            </a:extLst>
          </p:cNvPr>
          <p:cNvSpPr txBox="1"/>
          <p:nvPr/>
        </p:nvSpPr>
        <p:spPr>
          <a:xfrm>
            <a:off x="383802" y="5533705"/>
            <a:ext cx="3086016" cy="738664"/>
          </a:xfrm>
          <a:prstGeom prst="rect">
            <a:avLst/>
          </a:prstGeom>
          <a:noFill/>
        </p:spPr>
        <p:txBody>
          <a:bodyPr wrap="square" rtlCol="0">
            <a:spAutoFit/>
          </a:bodyPr>
          <a:lstStyle/>
          <a:p>
            <a:r>
              <a:rPr lang="en-GB" sz="1400" dirty="0"/>
              <a:t>In </a:t>
            </a:r>
            <a:r>
              <a:rPr lang="en-GB" sz="1400" b="1" dirty="0"/>
              <a:t>470BC</a:t>
            </a:r>
            <a:r>
              <a:rPr lang="en-GB" sz="1400" dirty="0"/>
              <a:t> a small Temple to Athene and a shrine to </a:t>
            </a:r>
            <a:r>
              <a:rPr lang="en-GB" sz="1400" dirty="0" err="1"/>
              <a:t>Phrontis</a:t>
            </a:r>
            <a:r>
              <a:rPr lang="en-GB" sz="1400" dirty="0"/>
              <a:t> (Menelaus’s steersman) was restored at </a:t>
            </a:r>
            <a:r>
              <a:rPr lang="en-GB" sz="1400" dirty="0" err="1"/>
              <a:t>Sounion</a:t>
            </a:r>
            <a:r>
              <a:rPr lang="en-GB" sz="1400" dirty="0"/>
              <a:t>.</a:t>
            </a:r>
          </a:p>
        </p:txBody>
      </p:sp>
      <p:sp>
        <p:nvSpPr>
          <p:cNvPr id="6" name="Rectangle 5">
            <a:extLst>
              <a:ext uri="{FF2B5EF4-FFF2-40B4-BE49-F238E27FC236}">
                <a16:creationId xmlns:a16="http://schemas.microsoft.com/office/drawing/2014/main" id="{91BDF85A-B13E-4BEE-B498-62284FB5A963}"/>
              </a:ext>
            </a:extLst>
          </p:cNvPr>
          <p:cNvSpPr/>
          <p:nvPr/>
        </p:nvSpPr>
        <p:spPr>
          <a:xfrm>
            <a:off x="3495719" y="5344796"/>
            <a:ext cx="4739462" cy="1415772"/>
          </a:xfrm>
          <a:prstGeom prst="rect">
            <a:avLst/>
          </a:prstGeom>
          <a:solidFill>
            <a:schemeClr val="bg1"/>
          </a:solidFill>
        </p:spPr>
        <p:txBody>
          <a:bodyPr wrap="square">
            <a:spAutoFit/>
          </a:bodyPr>
          <a:lstStyle/>
          <a:p>
            <a:r>
              <a:rPr lang="en-GB" sz="1400" dirty="0"/>
              <a:t>In </a:t>
            </a:r>
            <a:r>
              <a:rPr lang="en-GB" sz="1400" b="1" dirty="0"/>
              <a:t>413 BC </a:t>
            </a:r>
            <a:r>
              <a:rPr lang="en-GB" sz="1400" dirty="0"/>
              <a:t>after the Spartan fortification of </a:t>
            </a:r>
            <a:r>
              <a:rPr lang="en-GB" sz="1400" dirty="0" err="1"/>
              <a:t>Decelea</a:t>
            </a:r>
            <a:r>
              <a:rPr lang="en-GB" sz="1400" dirty="0"/>
              <a:t> the </a:t>
            </a:r>
            <a:r>
              <a:rPr lang="en-GB" sz="1400" b="1" dirty="0"/>
              <a:t>Athenians fortified </a:t>
            </a:r>
            <a:r>
              <a:rPr lang="en-GB" sz="1400" b="1" dirty="0" err="1"/>
              <a:t>Sounion</a:t>
            </a:r>
            <a:r>
              <a:rPr lang="en-GB" sz="1400" b="1" dirty="0"/>
              <a:t> with a wall and towers to prevent it from falling into Spartan hands. </a:t>
            </a:r>
            <a:r>
              <a:rPr lang="en-GB" sz="1400" dirty="0"/>
              <a:t>This would have threatened Athens' seaborne grain supply route from Euboea. The fortress was later seized from the Athenians by a force of rebel slaves from the </a:t>
            </a:r>
            <a:r>
              <a:rPr lang="en-GB" sz="1400" b="1" dirty="0"/>
              <a:t>nearby silver mines of </a:t>
            </a:r>
            <a:r>
              <a:rPr lang="en-GB" sz="1400" b="1" dirty="0" err="1"/>
              <a:t>Laurion</a:t>
            </a:r>
            <a:r>
              <a:rPr lang="en-GB" sz="1600" dirty="0">
                <a:solidFill>
                  <a:srgbClr val="222222"/>
                </a:solidFill>
              </a:rPr>
              <a:t>.</a:t>
            </a:r>
            <a:endParaRPr lang="en-GB" sz="1600" dirty="0"/>
          </a:p>
        </p:txBody>
      </p:sp>
      <p:pic>
        <p:nvPicPr>
          <p:cNvPr id="1032" name="Picture 8" descr="Image result for Persian trireme">
            <a:extLst>
              <a:ext uri="{FF2B5EF4-FFF2-40B4-BE49-F238E27FC236}">
                <a16:creationId xmlns:a16="http://schemas.microsoft.com/office/drawing/2014/main" id="{A72F8356-BB62-4243-8486-3C091CD80C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017" y="1199961"/>
            <a:ext cx="3187801" cy="15811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5A19B8-1EA5-487E-91E8-2BF9B19FC119}"/>
              </a:ext>
            </a:extLst>
          </p:cNvPr>
          <p:cNvSpPr txBox="1"/>
          <p:nvPr/>
        </p:nvSpPr>
        <p:spPr>
          <a:xfrm>
            <a:off x="222599" y="2815998"/>
            <a:ext cx="3396814" cy="738664"/>
          </a:xfrm>
          <a:prstGeom prst="rect">
            <a:avLst/>
          </a:prstGeom>
          <a:noFill/>
        </p:spPr>
        <p:txBody>
          <a:bodyPr wrap="square" rtlCol="0">
            <a:spAutoFit/>
          </a:bodyPr>
          <a:lstStyle/>
          <a:p>
            <a:r>
              <a:rPr lang="en-GB" sz="1400" dirty="0"/>
              <a:t>In </a:t>
            </a:r>
            <a:r>
              <a:rPr lang="en-GB" sz="1400" b="1" dirty="0"/>
              <a:t>480</a:t>
            </a:r>
            <a:r>
              <a:rPr lang="en-GB" sz="1400" dirty="0"/>
              <a:t> A Phoenician trireme was dedicated at </a:t>
            </a:r>
            <a:r>
              <a:rPr lang="en-GB" sz="1400" dirty="0" err="1"/>
              <a:t>Sounion</a:t>
            </a:r>
            <a:r>
              <a:rPr lang="en-GB" sz="1400" dirty="0"/>
              <a:t> as a trophy celebrating the victory of Salamis. </a:t>
            </a:r>
            <a:r>
              <a:rPr lang="en-GB" sz="1400" i="1" dirty="0"/>
              <a:t>Herodotus 8.121</a:t>
            </a:r>
            <a:r>
              <a:rPr lang="en-GB" sz="1400" dirty="0"/>
              <a:t>.</a:t>
            </a:r>
          </a:p>
        </p:txBody>
      </p:sp>
      <p:sp>
        <p:nvSpPr>
          <p:cNvPr id="9" name="TextBox 8">
            <a:extLst>
              <a:ext uri="{FF2B5EF4-FFF2-40B4-BE49-F238E27FC236}">
                <a16:creationId xmlns:a16="http://schemas.microsoft.com/office/drawing/2014/main" id="{3DEEE9F0-7243-48F8-8277-7684FF1D7A20}"/>
              </a:ext>
            </a:extLst>
          </p:cNvPr>
          <p:cNvSpPr txBox="1"/>
          <p:nvPr/>
        </p:nvSpPr>
        <p:spPr>
          <a:xfrm>
            <a:off x="3792251" y="1584782"/>
            <a:ext cx="3970100" cy="738664"/>
          </a:xfrm>
          <a:prstGeom prst="rect">
            <a:avLst/>
          </a:prstGeom>
          <a:solidFill>
            <a:schemeClr val="accent5">
              <a:lumMod val="20000"/>
              <a:lumOff val="80000"/>
            </a:schemeClr>
          </a:solidFill>
        </p:spPr>
        <p:txBody>
          <a:bodyPr wrap="square" rtlCol="0">
            <a:spAutoFit/>
          </a:bodyPr>
          <a:lstStyle/>
          <a:p>
            <a:r>
              <a:rPr lang="en-GB" sz="1400" b="1" dirty="0" err="1"/>
              <a:t>Sounion</a:t>
            </a:r>
            <a:r>
              <a:rPr lang="en-GB" sz="1400" dirty="0"/>
              <a:t> was in the deme of </a:t>
            </a:r>
            <a:r>
              <a:rPr lang="en-GB" sz="1400" b="1" dirty="0" err="1"/>
              <a:t>Leontis</a:t>
            </a:r>
            <a:r>
              <a:rPr lang="en-GB" sz="1400" dirty="0"/>
              <a:t>, in an area that included some of the </a:t>
            </a:r>
            <a:r>
              <a:rPr lang="en-GB" sz="1400" b="1" dirty="0" err="1"/>
              <a:t>Laurion</a:t>
            </a:r>
            <a:r>
              <a:rPr lang="en-GB" sz="1400" b="1" dirty="0"/>
              <a:t> silver mines</a:t>
            </a:r>
            <a:r>
              <a:rPr lang="en-GB" sz="1400" dirty="0"/>
              <a:t>. </a:t>
            </a:r>
          </a:p>
          <a:p>
            <a:r>
              <a:rPr lang="en-GB" sz="1400" dirty="0"/>
              <a:t>It was represented by at least 4 men on the Boule.</a:t>
            </a:r>
          </a:p>
        </p:txBody>
      </p:sp>
      <p:pic>
        <p:nvPicPr>
          <p:cNvPr id="3" name="Picture 2" descr="Location &amp; Map | Cape Sounio Luxury Hotel Athens">
            <a:extLst>
              <a:ext uri="{FF2B5EF4-FFF2-40B4-BE49-F238E27FC236}">
                <a16:creationId xmlns:a16="http://schemas.microsoft.com/office/drawing/2014/main" id="{798314CC-C6FF-45DC-A743-8E1CD098A6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274"/>
          <a:stretch/>
        </p:blipFill>
        <p:spPr bwMode="auto">
          <a:xfrm>
            <a:off x="3836915" y="3229802"/>
            <a:ext cx="3579885" cy="21149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emplate">
            <a:extLst>
              <a:ext uri="{FF2B5EF4-FFF2-40B4-BE49-F238E27FC236}">
                <a16:creationId xmlns:a16="http://schemas.microsoft.com/office/drawing/2014/main" id="{FD97DCD4-5BD0-48B4-AB05-63FF1B059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6320" y="4179483"/>
            <a:ext cx="2116029" cy="26785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B36426-7071-44C3-A1CF-C0D31D096B39}"/>
              </a:ext>
            </a:extLst>
          </p:cNvPr>
          <p:cNvSpPr txBox="1"/>
          <p:nvPr/>
        </p:nvSpPr>
        <p:spPr>
          <a:xfrm>
            <a:off x="8137837" y="5010485"/>
            <a:ext cx="1854784" cy="523220"/>
          </a:xfrm>
          <a:prstGeom prst="rect">
            <a:avLst/>
          </a:prstGeom>
          <a:noFill/>
        </p:spPr>
        <p:txBody>
          <a:bodyPr wrap="square" rtlCol="0">
            <a:spAutoFit/>
          </a:bodyPr>
          <a:lstStyle/>
          <a:p>
            <a:pPr algn="ctr"/>
            <a:r>
              <a:rPr lang="en-GB" sz="1400" i="1" dirty="0"/>
              <a:t>Hexastyle temple built from local marble.</a:t>
            </a:r>
          </a:p>
        </p:txBody>
      </p:sp>
      <p:sp>
        <p:nvSpPr>
          <p:cNvPr id="15" name="TextBox 14">
            <a:extLst>
              <a:ext uri="{FF2B5EF4-FFF2-40B4-BE49-F238E27FC236}">
                <a16:creationId xmlns:a16="http://schemas.microsoft.com/office/drawing/2014/main" id="{84DE1505-7D82-40F3-B8FA-65BD3C469130}"/>
              </a:ext>
            </a:extLst>
          </p:cNvPr>
          <p:cNvSpPr txBox="1"/>
          <p:nvPr/>
        </p:nvSpPr>
        <p:spPr>
          <a:xfrm>
            <a:off x="228316" y="469378"/>
            <a:ext cx="3396814" cy="738664"/>
          </a:xfrm>
          <a:prstGeom prst="rect">
            <a:avLst/>
          </a:prstGeom>
          <a:noFill/>
        </p:spPr>
        <p:txBody>
          <a:bodyPr wrap="square" rtlCol="0">
            <a:spAutoFit/>
          </a:bodyPr>
          <a:lstStyle/>
          <a:p>
            <a:r>
              <a:rPr lang="en-GB" sz="1400" dirty="0"/>
              <a:t>In </a:t>
            </a:r>
            <a:r>
              <a:rPr lang="en-GB" sz="1400" b="1" dirty="0"/>
              <a:t>490</a:t>
            </a:r>
            <a:r>
              <a:rPr lang="en-GB" sz="1400" dirty="0"/>
              <a:t> The Persian fleet rounded </a:t>
            </a:r>
            <a:r>
              <a:rPr lang="en-GB" sz="1400" dirty="0" err="1"/>
              <a:t>Sounion</a:t>
            </a:r>
            <a:r>
              <a:rPr lang="en-GB" sz="1400" dirty="0"/>
              <a:t>, hoping to take Athens despite their defeat at Marathon.  </a:t>
            </a:r>
            <a:r>
              <a:rPr lang="en-GB" sz="1400" i="1" dirty="0"/>
              <a:t>Herodotus 6.115</a:t>
            </a:r>
            <a:r>
              <a:rPr lang="en-GB" sz="1400" dirty="0"/>
              <a:t>.</a:t>
            </a:r>
          </a:p>
        </p:txBody>
      </p:sp>
      <p:sp>
        <p:nvSpPr>
          <p:cNvPr id="12" name="TextBox 11">
            <a:extLst>
              <a:ext uri="{FF2B5EF4-FFF2-40B4-BE49-F238E27FC236}">
                <a16:creationId xmlns:a16="http://schemas.microsoft.com/office/drawing/2014/main" id="{2B6CCF21-BE71-4961-825D-8A48854CF387}"/>
              </a:ext>
            </a:extLst>
          </p:cNvPr>
          <p:cNvSpPr txBox="1"/>
          <p:nvPr/>
        </p:nvSpPr>
        <p:spPr>
          <a:xfrm>
            <a:off x="3619412" y="2418080"/>
            <a:ext cx="4368829" cy="830997"/>
          </a:xfrm>
          <a:prstGeom prst="rect">
            <a:avLst/>
          </a:prstGeom>
          <a:noFill/>
        </p:spPr>
        <p:txBody>
          <a:bodyPr wrap="square" rtlCol="0">
            <a:spAutoFit/>
          </a:bodyPr>
          <a:lstStyle/>
          <a:p>
            <a:r>
              <a:rPr lang="en-GB" sz="1600" dirty="0"/>
              <a:t>The temple precinct was sacred to Poseidon, a fitting patron given the immense strategic significance of </a:t>
            </a:r>
            <a:r>
              <a:rPr lang="en-GB" sz="1600" dirty="0" err="1"/>
              <a:t>Sounion</a:t>
            </a:r>
            <a:r>
              <a:rPr lang="en-GB" sz="1600" dirty="0"/>
              <a:t> to Athens’ naval power.</a:t>
            </a:r>
          </a:p>
        </p:txBody>
      </p:sp>
    </p:spTree>
    <p:extLst>
      <p:ext uri="{BB962C8B-B14F-4D97-AF65-F5344CB8AC3E}">
        <p14:creationId xmlns:p14="http://schemas.microsoft.com/office/powerpoint/2010/main" val="619500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C2D1EF-3C62-43EB-88AE-4FD9069D1B78}"/>
              </a:ext>
            </a:extLst>
          </p:cNvPr>
          <p:cNvSpPr/>
          <p:nvPr/>
        </p:nvSpPr>
        <p:spPr>
          <a:xfrm>
            <a:off x="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3D4A935-58A2-4C23-B9AB-050440BE7B52}"/>
              </a:ext>
            </a:extLst>
          </p:cNvPr>
          <p:cNvSpPr/>
          <p:nvPr/>
        </p:nvSpPr>
        <p:spPr>
          <a:xfrm>
            <a:off x="6096000" y="0"/>
            <a:ext cx="6096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AF68EF63-3FFE-4D7E-82D5-01F6E6928C39}"/>
              </a:ext>
            </a:extLst>
          </p:cNvPr>
          <p:cNvSpPr txBox="1"/>
          <p:nvPr/>
        </p:nvSpPr>
        <p:spPr>
          <a:xfrm>
            <a:off x="1384300" y="245030"/>
            <a:ext cx="2316480" cy="584775"/>
          </a:xfrm>
          <a:prstGeom prst="rect">
            <a:avLst/>
          </a:prstGeom>
          <a:solidFill>
            <a:schemeClr val="bg1"/>
          </a:solidFill>
        </p:spPr>
        <p:txBody>
          <a:bodyPr wrap="square" rtlCol="0">
            <a:spAutoFit/>
          </a:bodyPr>
          <a:lstStyle/>
          <a:p>
            <a:pPr algn="ctr"/>
            <a:r>
              <a:rPr lang="en-GB" sz="3200" b="1" dirty="0"/>
              <a:t>POSEIDON</a:t>
            </a:r>
          </a:p>
        </p:txBody>
      </p:sp>
      <p:sp>
        <p:nvSpPr>
          <p:cNvPr id="7" name="TextBox 6">
            <a:extLst>
              <a:ext uri="{FF2B5EF4-FFF2-40B4-BE49-F238E27FC236}">
                <a16:creationId xmlns:a16="http://schemas.microsoft.com/office/drawing/2014/main" id="{9A6A8E0D-1AED-47FC-8479-CA31F009D204}"/>
              </a:ext>
            </a:extLst>
          </p:cNvPr>
          <p:cNvSpPr txBox="1"/>
          <p:nvPr/>
        </p:nvSpPr>
        <p:spPr>
          <a:xfrm>
            <a:off x="8420100" y="284478"/>
            <a:ext cx="2316480" cy="584775"/>
          </a:xfrm>
          <a:prstGeom prst="rect">
            <a:avLst/>
          </a:prstGeom>
          <a:solidFill>
            <a:schemeClr val="bg1"/>
          </a:solidFill>
        </p:spPr>
        <p:txBody>
          <a:bodyPr wrap="square" rtlCol="0">
            <a:spAutoFit/>
          </a:bodyPr>
          <a:lstStyle/>
          <a:p>
            <a:pPr algn="ctr"/>
            <a:r>
              <a:rPr lang="en-GB" sz="3200" b="1" dirty="0"/>
              <a:t>ATHENA</a:t>
            </a:r>
          </a:p>
        </p:txBody>
      </p:sp>
      <p:pic>
        <p:nvPicPr>
          <p:cNvPr id="2050" name="Picture 2" descr="CretaVita : Greek Mythology: Athena And Olive Tree / Poseidon, Athena &amp; the  first king of Athens, King Cecrops | Greek art, Greek myths, Ancient art">
            <a:extLst>
              <a:ext uri="{FF2B5EF4-FFF2-40B4-BE49-F238E27FC236}">
                <a16:creationId xmlns:a16="http://schemas.microsoft.com/office/drawing/2014/main" id="{D0C68F6F-FB9F-4B32-8C56-EF2F2CEEA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440" y="959197"/>
            <a:ext cx="6080760" cy="30403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A99C77-C817-498A-8043-46BE23C0FD52}"/>
              </a:ext>
            </a:extLst>
          </p:cNvPr>
          <p:cNvSpPr txBox="1"/>
          <p:nvPr/>
        </p:nvSpPr>
        <p:spPr>
          <a:xfrm>
            <a:off x="116840" y="1066800"/>
            <a:ext cx="3302635" cy="3785652"/>
          </a:xfrm>
          <a:prstGeom prst="rect">
            <a:avLst/>
          </a:prstGeom>
          <a:solidFill>
            <a:schemeClr val="bg1"/>
          </a:solidFill>
        </p:spPr>
        <p:txBody>
          <a:bodyPr wrap="square" rtlCol="0">
            <a:spAutoFit/>
          </a:bodyPr>
          <a:lstStyle/>
          <a:p>
            <a:r>
              <a:rPr lang="en-GB" sz="1600" b="1" dirty="0"/>
              <a:t>Plutarch,</a:t>
            </a:r>
            <a:r>
              <a:rPr lang="en-GB" sz="1600" dirty="0"/>
              <a:t> </a:t>
            </a:r>
            <a:r>
              <a:rPr lang="en-GB" sz="1600" i="1" dirty="0"/>
              <a:t>Life of Themistocles </a:t>
            </a:r>
            <a:r>
              <a:rPr lang="en-GB" sz="1600" dirty="0"/>
              <a:t>ch.19</a:t>
            </a:r>
          </a:p>
          <a:p>
            <a:r>
              <a:rPr lang="en-GB" sz="1600" dirty="0"/>
              <a:t>‘In this he (Themistocles) was to some extent reversing the policy of the ancient kings of Attica, for they are said to have aimed at drawing the citizens away from the sea and accustoming them to live not by sea-faring, but by tilling and planting the soil. </a:t>
            </a:r>
            <a:r>
              <a:rPr lang="en-GB" sz="1600" b="1" dirty="0"/>
              <a:t>It was they who had spread the legend about Athena</a:t>
            </a:r>
            <a:r>
              <a:rPr lang="en-GB" sz="1600" dirty="0"/>
              <a:t>, how when she and Poseidon were contesting the possession of the country, she produced the sacred olive tree of the Acropolis before the judges and so won the contest.’</a:t>
            </a:r>
          </a:p>
        </p:txBody>
      </p:sp>
      <p:sp>
        <p:nvSpPr>
          <p:cNvPr id="9" name="TextBox 8">
            <a:extLst>
              <a:ext uri="{FF2B5EF4-FFF2-40B4-BE49-F238E27FC236}">
                <a16:creationId xmlns:a16="http://schemas.microsoft.com/office/drawing/2014/main" id="{D348BD13-AF7E-47A6-BE50-5E44CAB34DE3}"/>
              </a:ext>
            </a:extLst>
          </p:cNvPr>
          <p:cNvSpPr txBox="1"/>
          <p:nvPr/>
        </p:nvSpPr>
        <p:spPr>
          <a:xfrm>
            <a:off x="3497580" y="4012229"/>
            <a:ext cx="6080760" cy="1077218"/>
          </a:xfrm>
          <a:prstGeom prst="rect">
            <a:avLst/>
          </a:prstGeom>
          <a:solidFill>
            <a:schemeClr val="bg1"/>
          </a:solidFill>
        </p:spPr>
        <p:txBody>
          <a:bodyPr wrap="square" rtlCol="0">
            <a:spAutoFit/>
          </a:bodyPr>
          <a:lstStyle/>
          <a:p>
            <a:r>
              <a:rPr lang="en-GB" sz="1600" b="1" dirty="0"/>
              <a:t>Poseidon</a:t>
            </a:r>
            <a:r>
              <a:rPr lang="en-GB" sz="1600" dirty="0"/>
              <a:t> and </a:t>
            </a:r>
            <a:r>
              <a:rPr lang="en-GB" sz="1600" b="1" dirty="0"/>
              <a:t>Athena</a:t>
            </a:r>
            <a:r>
              <a:rPr lang="en-GB" sz="1600" dirty="0"/>
              <a:t> are said to have competed for patronage of Athens. In a contest (</a:t>
            </a:r>
            <a:r>
              <a:rPr lang="en-GB" sz="1600" i="1" dirty="0"/>
              <a:t>agon</a:t>
            </a:r>
            <a:r>
              <a:rPr lang="en-GB" sz="1600" dirty="0"/>
              <a:t>) to resolve the matter, each presented a gift: the Athenians chose Athena’s gift of the olive over Poseidon’s salt water spring on the Acropolis, naming the city after the goddess.</a:t>
            </a:r>
          </a:p>
        </p:txBody>
      </p:sp>
      <p:sp>
        <p:nvSpPr>
          <p:cNvPr id="10" name="TextBox 9">
            <a:extLst>
              <a:ext uri="{FF2B5EF4-FFF2-40B4-BE49-F238E27FC236}">
                <a16:creationId xmlns:a16="http://schemas.microsoft.com/office/drawing/2014/main" id="{64359A78-9885-41EE-AA72-938CF4C6C3DB}"/>
              </a:ext>
            </a:extLst>
          </p:cNvPr>
          <p:cNvSpPr txBox="1"/>
          <p:nvPr/>
        </p:nvSpPr>
        <p:spPr>
          <a:xfrm>
            <a:off x="4155440" y="121920"/>
            <a:ext cx="3810000" cy="830997"/>
          </a:xfrm>
          <a:prstGeom prst="rect">
            <a:avLst/>
          </a:prstGeom>
          <a:solidFill>
            <a:schemeClr val="accent5">
              <a:lumMod val="20000"/>
              <a:lumOff val="80000"/>
            </a:schemeClr>
          </a:solidFill>
        </p:spPr>
        <p:txBody>
          <a:bodyPr wrap="square" rtlCol="0">
            <a:spAutoFit/>
          </a:bodyPr>
          <a:lstStyle/>
          <a:p>
            <a:pPr algn="ctr"/>
            <a:r>
              <a:rPr lang="en-GB" sz="1600" dirty="0"/>
              <a:t>Explain why Athena and Poseidon were particularly significant for Athenians, and how this is reflected in the historical record.</a:t>
            </a:r>
          </a:p>
        </p:txBody>
      </p:sp>
      <p:pic>
        <p:nvPicPr>
          <p:cNvPr id="2052" name="Picture 4" descr="Birth of Erichthonius - Ancient Greek Vase Painting">
            <a:extLst>
              <a:ext uri="{FF2B5EF4-FFF2-40B4-BE49-F238E27FC236}">
                <a16:creationId xmlns:a16="http://schemas.microsoft.com/office/drawing/2014/main" id="{9B2BE640-C232-4D6D-8234-F33938F84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25" y="4554349"/>
            <a:ext cx="2114550" cy="21621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5CE0556-520E-4830-A2CA-566C00203AF2}"/>
              </a:ext>
            </a:extLst>
          </p:cNvPr>
          <p:cNvSpPr txBox="1"/>
          <p:nvPr/>
        </p:nvSpPr>
        <p:spPr>
          <a:xfrm>
            <a:off x="7519670" y="5292001"/>
            <a:ext cx="2316480" cy="1415772"/>
          </a:xfrm>
          <a:prstGeom prst="rect">
            <a:avLst/>
          </a:prstGeom>
          <a:noFill/>
        </p:spPr>
        <p:txBody>
          <a:bodyPr wrap="square" rtlCol="0">
            <a:spAutoFit/>
          </a:bodyPr>
          <a:lstStyle/>
          <a:p>
            <a:r>
              <a:rPr lang="en-GB" sz="1600" b="1" dirty="0"/>
              <a:t>Athena and </a:t>
            </a:r>
            <a:r>
              <a:rPr lang="en-GB" sz="1600" b="1" dirty="0" err="1"/>
              <a:t>Erechthonius</a:t>
            </a:r>
            <a:endParaRPr lang="en-GB" sz="1600" b="1" dirty="0"/>
          </a:p>
          <a:p>
            <a:r>
              <a:rPr lang="en-GB" sz="1400" dirty="0"/>
              <a:t>This legendary king of Athens was born from the earth and raised by Athena. He is often depicted with a snaky body, as in the picture above.</a:t>
            </a:r>
          </a:p>
        </p:txBody>
      </p:sp>
      <p:sp>
        <p:nvSpPr>
          <p:cNvPr id="12" name="TextBox 11">
            <a:extLst>
              <a:ext uri="{FF2B5EF4-FFF2-40B4-BE49-F238E27FC236}">
                <a16:creationId xmlns:a16="http://schemas.microsoft.com/office/drawing/2014/main" id="{A051CB8A-63F7-4512-B70C-A1652D1ACFE1}"/>
              </a:ext>
            </a:extLst>
          </p:cNvPr>
          <p:cNvSpPr txBox="1"/>
          <p:nvPr/>
        </p:nvSpPr>
        <p:spPr>
          <a:xfrm>
            <a:off x="9702165" y="1066800"/>
            <a:ext cx="2418715" cy="3077766"/>
          </a:xfrm>
          <a:prstGeom prst="rect">
            <a:avLst/>
          </a:prstGeom>
          <a:noFill/>
        </p:spPr>
        <p:txBody>
          <a:bodyPr wrap="square" rtlCol="0">
            <a:spAutoFit/>
          </a:bodyPr>
          <a:lstStyle/>
          <a:p>
            <a:r>
              <a:rPr lang="en-GB" b="1" dirty="0"/>
              <a:t>Athena</a:t>
            </a:r>
            <a:r>
              <a:rPr lang="en-GB" sz="1600" dirty="0"/>
              <a:t> </a:t>
            </a:r>
          </a:p>
          <a:p>
            <a:r>
              <a:rPr lang="en-GB" sz="1400" dirty="0"/>
              <a:t>associated with: </a:t>
            </a:r>
            <a:endParaRPr lang="en-GB" dirty="0"/>
          </a:p>
          <a:p>
            <a:pPr marL="285750" indent="-285750">
              <a:buFont typeface="Arial" panose="020B0604020202020204" pitchFamily="34" charset="0"/>
              <a:buChar char="•"/>
            </a:pPr>
            <a:r>
              <a:rPr lang="en-GB" sz="1600" b="1" dirty="0"/>
              <a:t>intelligence</a:t>
            </a:r>
          </a:p>
          <a:p>
            <a:pPr marL="285750" indent="-285750">
              <a:buFont typeface="Arial" panose="020B0604020202020204" pitchFamily="34" charset="0"/>
              <a:buChar char="•"/>
            </a:pPr>
            <a:r>
              <a:rPr lang="en-GB" sz="1600" b="1" dirty="0"/>
              <a:t>military strategy</a:t>
            </a:r>
          </a:p>
          <a:p>
            <a:pPr marL="285750" indent="-285750">
              <a:buFont typeface="Arial" panose="020B0604020202020204" pitchFamily="34" charset="0"/>
              <a:buChar char="•"/>
            </a:pPr>
            <a:r>
              <a:rPr lang="en-GB" sz="1600" b="1" i="1" dirty="0" err="1"/>
              <a:t>technai</a:t>
            </a:r>
            <a:r>
              <a:rPr lang="en-GB" sz="1600" dirty="0"/>
              <a:t> (skilled craftsmanship), together with Hephaestus</a:t>
            </a:r>
            <a:r>
              <a:rPr lang="en-GB" dirty="0"/>
              <a:t>.</a:t>
            </a:r>
          </a:p>
          <a:p>
            <a:pPr marL="285750" indent="-285750">
              <a:buFont typeface="Arial" panose="020B0604020202020204" pitchFamily="34" charset="0"/>
              <a:buChar char="•"/>
            </a:pPr>
            <a:r>
              <a:rPr lang="en-GB" sz="1600" b="1" dirty="0"/>
              <a:t>The olive </a:t>
            </a:r>
            <a:r>
              <a:rPr lang="en-GB" sz="1600" dirty="0"/>
              <a:t>(used for light, cooking, exports) </a:t>
            </a:r>
            <a:r>
              <a:rPr lang="en-GB" sz="1600" dirty="0" err="1"/>
              <a:t>i.e.a</a:t>
            </a:r>
            <a:r>
              <a:rPr lang="en-GB" sz="1600" dirty="0"/>
              <a:t> symbol of cultivation of the land.</a:t>
            </a:r>
          </a:p>
        </p:txBody>
      </p:sp>
      <p:sp>
        <p:nvSpPr>
          <p:cNvPr id="13" name="TextBox 12">
            <a:extLst>
              <a:ext uri="{FF2B5EF4-FFF2-40B4-BE49-F238E27FC236}">
                <a16:creationId xmlns:a16="http://schemas.microsoft.com/office/drawing/2014/main" id="{87946EDC-CD88-4B98-A6D8-78ADC6C69A5C}"/>
              </a:ext>
            </a:extLst>
          </p:cNvPr>
          <p:cNvSpPr txBox="1"/>
          <p:nvPr/>
        </p:nvSpPr>
        <p:spPr>
          <a:xfrm>
            <a:off x="1887062" y="4927283"/>
            <a:ext cx="2656364" cy="2092881"/>
          </a:xfrm>
          <a:prstGeom prst="rect">
            <a:avLst/>
          </a:prstGeom>
          <a:noFill/>
        </p:spPr>
        <p:txBody>
          <a:bodyPr wrap="square" rtlCol="0">
            <a:spAutoFit/>
          </a:bodyPr>
          <a:lstStyle/>
          <a:p>
            <a:r>
              <a:rPr lang="en-GB" b="1" dirty="0">
                <a:solidFill>
                  <a:schemeClr val="bg1"/>
                </a:solidFill>
              </a:rPr>
              <a:t>Poseidon</a:t>
            </a:r>
          </a:p>
          <a:p>
            <a:r>
              <a:rPr lang="en-GB" sz="1400" dirty="0">
                <a:solidFill>
                  <a:schemeClr val="bg1"/>
                </a:solidFill>
              </a:rPr>
              <a:t>associated with:</a:t>
            </a:r>
          </a:p>
          <a:p>
            <a:pPr marL="285750" indent="-285750">
              <a:buFont typeface="Arial" panose="020B0604020202020204" pitchFamily="34" charset="0"/>
              <a:buChar char="•"/>
            </a:pPr>
            <a:r>
              <a:rPr lang="en-GB" sz="1600" dirty="0">
                <a:solidFill>
                  <a:schemeClr val="bg1"/>
                </a:solidFill>
              </a:rPr>
              <a:t>The sea and sea-faring.</a:t>
            </a:r>
          </a:p>
          <a:p>
            <a:pPr marL="285750" indent="-285750">
              <a:buFont typeface="Arial" panose="020B0604020202020204" pitchFamily="34" charset="0"/>
              <a:buChar char="•"/>
            </a:pPr>
            <a:r>
              <a:rPr lang="en-GB" sz="1600" dirty="0" err="1">
                <a:solidFill>
                  <a:schemeClr val="bg1"/>
                </a:solidFill>
              </a:rPr>
              <a:t>Sounion</a:t>
            </a:r>
            <a:r>
              <a:rPr lang="en-GB" sz="1600" dirty="0">
                <a:solidFill>
                  <a:schemeClr val="bg1"/>
                </a:solidFill>
              </a:rPr>
              <a:t>.</a:t>
            </a:r>
          </a:p>
          <a:p>
            <a:pPr marL="285750" indent="-285750">
              <a:buFont typeface="Arial" panose="020B0604020202020204" pitchFamily="34" charset="0"/>
              <a:buChar char="•"/>
            </a:pPr>
            <a:r>
              <a:rPr lang="en-GB" sz="1600" dirty="0">
                <a:solidFill>
                  <a:schemeClr val="bg1"/>
                </a:solidFill>
              </a:rPr>
              <a:t>Athens’ naval empire.</a:t>
            </a:r>
          </a:p>
          <a:p>
            <a:pPr marL="285750" indent="-285750">
              <a:buFont typeface="Arial" panose="020B0604020202020204" pitchFamily="34" charset="0"/>
              <a:buChar char="•"/>
            </a:pPr>
            <a:r>
              <a:rPr lang="en-GB" sz="1600" dirty="0">
                <a:solidFill>
                  <a:schemeClr val="bg1"/>
                </a:solidFill>
              </a:rPr>
              <a:t>Horses.</a:t>
            </a:r>
          </a:p>
          <a:p>
            <a:pPr marL="285750" indent="-285750">
              <a:buFont typeface="Arial" panose="020B0604020202020204" pitchFamily="34" charset="0"/>
              <a:buChar char="•"/>
            </a:pPr>
            <a:r>
              <a:rPr lang="en-GB" sz="1600" dirty="0">
                <a:solidFill>
                  <a:schemeClr val="bg1"/>
                </a:solidFill>
              </a:rPr>
              <a:t>Earthquakes.</a:t>
            </a:r>
          </a:p>
          <a:p>
            <a:endParaRPr lang="en-GB" dirty="0">
              <a:solidFill>
                <a:schemeClr val="bg1"/>
              </a:solidFill>
            </a:endParaRPr>
          </a:p>
        </p:txBody>
      </p:sp>
    </p:spTree>
    <p:extLst>
      <p:ext uri="{BB962C8B-B14F-4D97-AF65-F5344CB8AC3E}">
        <p14:creationId xmlns:p14="http://schemas.microsoft.com/office/powerpoint/2010/main" val="3487832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thena promachos">
            <a:extLst>
              <a:ext uri="{FF2B5EF4-FFF2-40B4-BE49-F238E27FC236}">
                <a16:creationId xmlns:a16="http://schemas.microsoft.com/office/drawing/2014/main" id="{A88C1A78-B744-4616-898E-F72E8A158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33" y="0"/>
            <a:ext cx="11137533"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8F498D-8980-4DA2-A6C7-23A91E8128FA}"/>
              </a:ext>
            </a:extLst>
          </p:cNvPr>
          <p:cNvSpPr txBox="1"/>
          <p:nvPr/>
        </p:nvSpPr>
        <p:spPr>
          <a:xfrm>
            <a:off x="7448550" y="323850"/>
            <a:ext cx="2314575" cy="738664"/>
          </a:xfrm>
          <a:prstGeom prst="rect">
            <a:avLst/>
          </a:prstGeom>
          <a:noFill/>
        </p:spPr>
        <p:txBody>
          <a:bodyPr wrap="square" rtlCol="0">
            <a:spAutoFit/>
          </a:bodyPr>
          <a:lstStyle/>
          <a:p>
            <a:r>
              <a:rPr lang="en-GB" sz="2400" dirty="0"/>
              <a:t>The Parthenon</a:t>
            </a:r>
            <a:r>
              <a:rPr lang="en-GB" dirty="0"/>
              <a:t> </a:t>
            </a:r>
          </a:p>
          <a:p>
            <a:r>
              <a:rPr lang="en-GB" dirty="0"/>
              <a:t>447-438BC (…432)</a:t>
            </a:r>
          </a:p>
        </p:txBody>
      </p:sp>
      <p:sp>
        <p:nvSpPr>
          <p:cNvPr id="3" name="TextBox 2">
            <a:extLst>
              <a:ext uri="{FF2B5EF4-FFF2-40B4-BE49-F238E27FC236}">
                <a16:creationId xmlns:a16="http://schemas.microsoft.com/office/drawing/2014/main" id="{D8B4374A-2EDD-4787-886A-8B48A3FF4276}"/>
              </a:ext>
            </a:extLst>
          </p:cNvPr>
          <p:cNvSpPr txBox="1"/>
          <p:nvPr/>
        </p:nvSpPr>
        <p:spPr>
          <a:xfrm>
            <a:off x="4488138" y="437881"/>
            <a:ext cx="2066925" cy="1477328"/>
          </a:xfrm>
          <a:prstGeom prst="rect">
            <a:avLst/>
          </a:prstGeom>
          <a:noFill/>
        </p:spPr>
        <p:txBody>
          <a:bodyPr wrap="square" rtlCol="0">
            <a:spAutoFit/>
          </a:bodyPr>
          <a:lstStyle/>
          <a:p>
            <a:r>
              <a:rPr lang="en-GB" b="1" dirty="0"/>
              <a:t>Athena</a:t>
            </a:r>
            <a:r>
              <a:rPr lang="en-GB" dirty="0"/>
              <a:t> </a:t>
            </a:r>
            <a:r>
              <a:rPr lang="en-GB" dirty="0" err="1"/>
              <a:t>Promachos</a:t>
            </a:r>
            <a:r>
              <a:rPr lang="en-GB" dirty="0"/>
              <a:t>, Bronze statue 30’ (9m) tall by Pheidias from the spoils of Marathon c. 456BC</a:t>
            </a:r>
          </a:p>
        </p:txBody>
      </p:sp>
      <p:sp>
        <p:nvSpPr>
          <p:cNvPr id="4" name="TextBox 3">
            <a:extLst>
              <a:ext uri="{FF2B5EF4-FFF2-40B4-BE49-F238E27FC236}">
                <a16:creationId xmlns:a16="http://schemas.microsoft.com/office/drawing/2014/main" id="{419FB194-5588-489F-B9F7-C3F24E89A800}"/>
              </a:ext>
            </a:extLst>
          </p:cNvPr>
          <p:cNvSpPr txBox="1"/>
          <p:nvPr/>
        </p:nvSpPr>
        <p:spPr>
          <a:xfrm>
            <a:off x="2114550" y="2838539"/>
            <a:ext cx="1390650" cy="646331"/>
          </a:xfrm>
          <a:prstGeom prst="rect">
            <a:avLst/>
          </a:prstGeom>
          <a:noFill/>
        </p:spPr>
        <p:txBody>
          <a:bodyPr wrap="square" rtlCol="0">
            <a:spAutoFit/>
          </a:bodyPr>
          <a:lstStyle/>
          <a:p>
            <a:r>
              <a:rPr lang="en-GB" dirty="0"/>
              <a:t>Propylaea 438-432BC</a:t>
            </a:r>
          </a:p>
        </p:txBody>
      </p:sp>
      <p:sp>
        <p:nvSpPr>
          <p:cNvPr id="5" name="TextBox 4">
            <a:extLst>
              <a:ext uri="{FF2B5EF4-FFF2-40B4-BE49-F238E27FC236}">
                <a16:creationId xmlns:a16="http://schemas.microsoft.com/office/drawing/2014/main" id="{47743297-3853-43AE-866D-90F9FD2B6634}"/>
              </a:ext>
            </a:extLst>
          </p:cNvPr>
          <p:cNvSpPr txBox="1"/>
          <p:nvPr/>
        </p:nvSpPr>
        <p:spPr>
          <a:xfrm>
            <a:off x="6719887" y="2838539"/>
            <a:ext cx="1457325" cy="646331"/>
          </a:xfrm>
          <a:prstGeom prst="rect">
            <a:avLst/>
          </a:prstGeom>
          <a:noFill/>
        </p:spPr>
        <p:txBody>
          <a:bodyPr wrap="square" rtlCol="0">
            <a:spAutoFit/>
          </a:bodyPr>
          <a:lstStyle/>
          <a:p>
            <a:r>
              <a:rPr lang="en-GB" b="1" dirty="0"/>
              <a:t>Athena</a:t>
            </a:r>
            <a:r>
              <a:rPr lang="en-GB" dirty="0"/>
              <a:t> Nike 420sBC</a:t>
            </a:r>
          </a:p>
        </p:txBody>
      </p:sp>
      <p:sp>
        <p:nvSpPr>
          <p:cNvPr id="6" name="TextBox 5">
            <a:extLst>
              <a:ext uri="{FF2B5EF4-FFF2-40B4-BE49-F238E27FC236}">
                <a16:creationId xmlns:a16="http://schemas.microsoft.com/office/drawing/2014/main" id="{A5C380F0-CE3D-4136-A711-10FCB288AD01}"/>
              </a:ext>
            </a:extLst>
          </p:cNvPr>
          <p:cNvSpPr txBox="1"/>
          <p:nvPr/>
        </p:nvSpPr>
        <p:spPr>
          <a:xfrm>
            <a:off x="663666" y="1505634"/>
            <a:ext cx="1552575" cy="646331"/>
          </a:xfrm>
          <a:prstGeom prst="rect">
            <a:avLst/>
          </a:prstGeom>
          <a:noFill/>
        </p:spPr>
        <p:txBody>
          <a:bodyPr wrap="square" rtlCol="0">
            <a:spAutoFit/>
          </a:bodyPr>
          <a:lstStyle/>
          <a:p>
            <a:r>
              <a:rPr lang="en-GB" dirty="0" err="1"/>
              <a:t>Erechtheum</a:t>
            </a:r>
            <a:endParaRPr lang="en-GB" dirty="0"/>
          </a:p>
          <a:p>
            <a:r>
              <a:rPr lang="en-GB" dirty="0"/>
              <a:t>421-406BC</a:t>
            </a:r>
          </a:p>
        </p:txBody>
      </p:sp>
      <p:sp>
        <p:nvSpPr>
          <p:cNvPr id="7" name="TextBox 6">
            <a:extLst>
              <a:ext uri="{FF2B5EF4-FFF2-40B4-BE49-F238E27FC236}">
                <a16:creationId xmlns:a16="http://schemas.microsoft.com/office/drawing/2014/main" id="{6AEC9CF8-21E8-4475-BAC4-DA352E595D30}"/>
              </a:ext>
            </a:extLst>
          </p:cNvPr>
          <p:cNvSpPr txBox="1"/>
          <p:nvPr/>
        </p:nvSpPr>
        <p:spPr>
          <a:xfrm>
            <a:off x="10125350" y="1915209"/>
            <a:ext cx="1266549" cy="923330"/>
          </a:xfrm>
          <a:prstGeom prst="rect">
            <a:avLst/>
          </a:prstGeom>
          <a:noFill/>
        </p:spPr>
        <p:txBody>
          <a:bodyPr wrap="square" rtlCol="0">
            <a:spAutoFit/>
          </a:bodyPr>
          <a:lstStyle/>
          <a:p>
            <a:r>
              <a:rPr lang="en-GB" dirty="0"/>
              <a:t>Dedicated to </a:t>
            </a:r>
            <a:r>
              <a:rPr lang="en-GB" b="1" dirty="0"/>
              <a:t>Athena</a:t>
            </a:r>
            <a:r>
              <a:rPr lang="en-GB" dirty="0"/>
              <a:t> Parthenos</a:t>
            </a:r>
          </a:p>
        </p:txBody>
      </p:sp>
      <p:sp>
        <p:nvSpPr>
          <p:cNvPr id="9" name="TextBox 8">
            <a:extLst>
              <a:ext uri="{FF2B5EF4-FFF2-40B4-BE49-F238E27FC236}">
                <a16:creationId xmlns:a16="http://schemas.microsoft.com/office/drawing/2014/main" id="{69C4144C-435B-4FDC-9C2B-EA2E7BAACCE1}"/>
              </a:ext>
            </a:extLst>
          </p:cNvPr>
          <p:cNvSpPr txBox="1"/>
          <p:nvPr/>
        </p:nvSpPr>
        <p:spPr>
          <a:xfrm>
            <a:off x="6772728" y="3428999"/>
            <a:ext cx="2168072" cy="646331"/>
          </a:xfrm>
          <a:prstGeom prst="rect">
            <a:avLst/>
          </a:prstGeom>
          <a:solidFill>
            <a:schemeClr val="bg1">
              <a:lumMod val="75000"/>
              <a:alpha val="74000"/>
            </a:schemeClr>
          </a:solidFill>
        </p:spPr>
        <p:txBody>
          <a:bodyPr wrap="square" rtlCol="0">
            <a:spAutoFit/>
          </a:bodyPr>
          <a:lstStyle/>
          <a:p>
            <a:r>
              <a:rPr lang="en-GB" dirty="0"/>
              <a:t>Dedicated to </a:t>
            </a:r>
            <a:r>
              <a:rPr lang="en-GB" b="1" dirty="0"/>
              <a:t>Athena </a:t>
            </a:r>
            <a:r>
              <a:rPr lang="en-GB" dirty="0"/>
              <a:t>Nike (Victory)</a:t>
            </a:r>
          </a:p>
        </p:txBody>
      </p:sp>
      <p:sp>
        <p:nvSpPr>
          <p:cNvPr id="10" name="TextBox 9">
            <a:extLst>
              <a:ext uri="{FF2B5EF4-FFF2-40B4-BE49-F238E27FC236}">
                <a16:creationId xmlns:a16="http://schemas.microsoft.com/office/drawing/2014/main" id="{DA6FA7EE-BC2E-4D50-AC40-E58D769E6B9F}"/>
              </a:ext>
            </a:extLst>
          </p:cNvPr>
          <p:cNvSpPr txBox="1"/>
          <p:nvPr/>
        </p:nvSpPr>
        <p:spPr>
          <a:xfrm>
            <a:off x="2919412" y="4608820"/>
            <a:ext cx="4090988" cy="2031325"/>
          </a:xfrm>
          <a:prstGeom prst="rect">
            <a:avLst/>
          </a:prstGeom>
          <a:solidFill>
            <a:schemeClr val="accent3">
              <a:lumMod val="40000"/>
              <a:lumOff val="60000"/>
              <a:alpha val="66000"/>
            </a:schemeClr>
          </a:solidFill>
        </p:spPr>
        <p:txBody>
          <a:bodyPr wrap="square" rtlCol="0">
            <a:spAutoFit/>
          </a:bodyPr>
          <a:lstStyle/>
          <a:p>
            <a:r>
              <a:rPr lang="en-GB" dirty="0"/>
              <a:t>The gate to the Acropolis through which the Panathenaic Procession would pass on </a:t>
            </a:r>
            <a:r>
              <a:rPr lang="en-GB" b="1" dirty="0"/>
              <a:t>Athena’s birthday </a:t>
            </a:r>
            <a:r>
              <a:rPr lang="en-GB" dirty="0"/>
              <a:t>(late July/early August), bringing the olive wood statue of Athena her new peplos (robe) each year. Every four years, this was magnified into the Great </a:t>
            </a:r>
            <a:r>
              <a:rPr lang="en-GB" dirty="0" err="1"/>
              <a:t>Panathena</a:t>
            </a:r>
            <a:r>
              <a:rPr lang="en-GB" dirty="0"/>
              <a:t>.</a:t>
            </a:r>
          </a:p>
        </p:txBody>
      </p:sp>
      <p:sp>
        <p:nvSpPr>
          <p:cNvPr id="12" name="TextBox 11">
            <a:extLst>
              <a:ext uri="{FF2B5EF4-FFF2-40B4-BE49-F238E27FC236}">
                <a16:creationId xmlns:a16="http://schemas.microsoft.com/office/drawing/2014/main" id="{6547005C-AC7B-4168-B0A6-00337A3E63BF}"/>
              </a:ext>
            </a:extLst>
          </p:cNvPr>
          <p:cNvSpPr txBox="1"/>
          <p:nvPr/>
        </p:nvSpPr>
        <p:spPr>
          <a:xfrm>
            <a:off x="238125" y="265449"/>
            <a:ext cx="2301875" cy="1200329"/>
          </a:xfrm>
          <a:prstGeom prst="rect">
            <a:avLst/>
          </a:prstGeom>
          <a:noFill/>
        </p:spPr>
        <p:txBody>
          <a:bodyPr wrap="square">
            <a:spAutoFit/>
          </a:bodyPr>
          <a:lstStyle/>
          <a:p>
            <a:r>
              <a:rPr lang="en-GB" dirty="0"/>
              <a:t>The olive wood statue of </a:t>
            </a:r>
            <a:r>
              <a:rPr lang="en-GB" b="1" dirty="0"/>
              <a:t>Athena </a:t>
            </a:r>
            <a:r>
              <a:rPr lang="en-GB" b="1" dirty="0" err="1"/>
              <a:t>Polias</a:t>
            </a:r>
            <a:r>
              <a:rPr lang="en-GB" b="1" dirty="0"/>
              <a:t> </a:t>
            </a:r>
            <a:r>
              <a:rPr lang="en-GB" dirty="0"/>
              <a:t>(City Patron) was enshrined  in the </a:t>
            </a:r>
            <a:r>
              <a:rPr lang="en-GB" dirty="0" err="1"/>
              <a:t>Erechtheum</a:t>
            </a:r>
            <a:r>
              <a:rPr lang="en-GB" dirty="0"/>
              <a:t>. </a:t>
            </a:r>
          </a:p>
        </p:txBody>
      </p:sp>
      <p:sp>
        <p:nvSpPr>
          <p:cNvPr id="14" name="TextBox 13">
            <a:extLst>
              <a:ext uri="{FF2B5EF4-FFF2-40B4-BE49-F238E27FC236}">
                <a16:creationId xmlns:a16="http://schemas.microsoft.com/office/drawing/2014/main" id="{5BF0C96C-4A33-49E2-9FB9-3361510E62BB}"/>
              </a:ext>
            </a:extLst>
          </p:cNvPr>
          <p:cNvSpPr txBox="1"/>
          <p:nvPr/>
        </p:nvSpPr>
        <p:spPr>
          <a:xfrm>
            <a:off x="124528" y="3582084"/>
            <a:ext cx="1766887" cy="2862322"/>
          </a:xfrm>
          <a:prstGeom prst="rect">
            <a:avLst/>
          </a:prstGeom>
          <a:solidFill>
            <a:schemeClr val="bg1">
              <a:lumMod val="85000"/>
              <a:alpha val="59000"/>
            </a:schemeClr>
          </a:solidFill>
        </p:spPr>
        <p:txBody>
          <a:bodyPr wrap="square">
            <a:spAutoFit/>
          </a:bodyPr>
          <a:lstStyle/>
          <a:p>
            <a:r>
              <a:rPr lang="en-GB" dirty="0"/>
              <a:t>The </a:t>
            </a:r>
            <a:r>
              <a:rPr lang="en-GB" dirty="0" err="1"/>
              <a:t>Erechtheum</a:t>
            </a:r>
            <a:r>
              <a:rPr lang="en-GB" dirty="0"/>
              <a:t> also included sacred space commemorating Poseidon and some of the early king </a:t>
            </a:r>
            <a:r>
              <a:rPr lang="en-GB" dirty="0" err="1"/>
              <a:t>sof</a:t>
            </a:r>
            <a:r>
              <a:rPr lang="en-GB" dirty="0"/>
              <a:t> Athens: </a:t>
            </a:r>
            <a:r>
              <a:rPr lang="en-GB" dirty="0" err="1"/>
              <a:t>Cecrops</a:t>
            </a:r>
            <a:r>
              <a:rPr lang="en-GB" dirty="0"/>
              <a:t> and </a:t>
            </a:r>
            <a:r>
              <a:rPr lang="en-GB" dirty="0" err="1"/>
              <a:t>Erechthonius</a:t>
            </a:r>
            <a:r>
              <a:rPr lang="en-GB" dirty="0"/>
              <a:t>.</a:t>
            </a:r>
          </a:p>
        </p:txBody>
      </p:sp>
    </p:spTree>
    <p:extLst>
      <p:ext uri="{BB962C8B-B14F-4D97-AF65-F5344CB8AC3E}">
        <p14:creationId xmlns:p14="http://schemas.microsoft.com/office/powerpoint/2010/main" val="143393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Parthenon">
            <a:extLst>
              <a:ext uri="{FF2B5EF4-FFF2-40B4-BE49-F238E27FC236}">
                <a16:creationId xmlns:a16="http://schemas.microsoft.com/office/drawing/2014/main" id="{F88D279F-ECF6-4C02-8E38-594A90CFF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12EA42-3DFA-4DD4-ABCA-BBF3B333C0DD}"/>
              </a:ext>
            </a:extLst>
          </p:cNvPr>
          <p:cNvSpPr txBox="1"/>
          <p:nvPr/>
        </p:nvSpPr>
        <p:spPr>
          <a:xfrm>
            <a:off x="328930" y="196499"/>
            <a:ext cx="3609975" cy="707886"/>
          </a:xfrm>
          <a:prstGeom prst="rect">
            <a:avLst/>
          </a:prstGeom>
          <a:noFill/>
        </p:spPr>
        <p:txBody>
          <a:bodyPr wrap="square" rtlCol="0">
            <a:spAutoFit/>
          </a:bodyPr>
          <a:lstStyle/>
          <a:p>
            <a:r>
              <a:rPr lang="en-GB" sz="4000" dirty="0"/>
              <a:t>Built 447-438BC</a:t>
            </a:r>
          </a:p>
        </p:txBody>
      </p:sp>
      <p:sp>
        <p:nvSpPr>
          <p:cNvPr id="4" name="TextBox 3">
            <a:extLst>
              <a:ext uri="{FF2B5EF4-FFF2-40B4-BE49-F238E27FC236}">
                <a16:creationId xmlns:a16="http://schemas.microsoft.com/office/drawing/2014/main" id="{5EACA4AA-B09F-4CB7-B3DF-50D09A5DE7F5}"/>
              </a:ext>
            </a:extLst>
          </p:cNvPr>
          <p:cNvSpPr txBox="1"/>
          <p:nvPr/>
        </p:nvSpPr>
        <p:spPr>
          <a:xfrm>
            <a:off x="227330" y="1311841"/>
            <a:ext cx="3609974" cy="2462213"/>
          </a:xfrm>
          <a:prstGeom prst="rect">
            <a:avLst/>
          </a:prstGeom>
          <a:noFill/>
        </p:spPr>
        <p:txBody>
          <a:bodyPr wrap="square" rtlCol="0">
            <a:spAutoFit/>
          </a:bodyPr>
          <a:lstStyle/>
          <a:p>
            <a:r>
              <a:rPr lang="en-GB" sz="1400" b="0" i="0" dirty="0">
                <a:solidFill>
                  <a:srgbClr val="000000"/>
                </a:solidFill>
                <a:effectLst/>
              </a:rPr>
              <a:t>‘Suppose that the city of Sparta were to become deserted and that only the temples and foundations of buildings remained, I think future generations would, as time passed, find it very difficult to believe that the place had really been as powerful as it was represented to be. … If, on the other hand, the same thing were to happen in Athens, one would conjecture from what met the eye that the city had been twice as powerful as in fact it is.’</a:t>
            </a:r>
          </a:p>
          <a:p>
            <a:pPr algn="r"/>
            <a:r>
              <a:rPr lang="en-GB" sz="1400" b="1" dirty="0"/>
              <a:t>Thucydides 1.10</a:t>
            </a:r>
          </a:p>
        </p:txBody>
      </p:sp>
    </p:spTree>
    <p:extLst>
      <p:ext uri="{BB962C8B-B14F-4D97-AF65-F5344CB8AC3E}">
        <p14:creationId xmlns:p14="http://schemas.microsoft.com/office/powerpoint/2010/main" val="15597177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E21B4-3F8C-42DA-94FA-25C3E3387E27}"/>
              </a:ext>
            </a:extLst>
          </p:cNvPr>
          <p:cNvSpPr txBox="1"/>
          <p:nvPr/>
        </p:nvSpPr>
        <p:spPr>
          <a:xfrm>
            <a:off x="1790700" y="371475"/>
            <a:ext cx="6157912" cy="369332"/>
          </a:xfrm>
          <a:prstGeom prst="rect">
            <a:avLst/>
          </a:prstGeom>
          <a:noFill/>
        </p:spPr>
        <p:txBody>
          <a:bodyPr wrap="square">
            <a:spAutoFit/>
          </a:bodyPr>
          <a:lstStyle/>
          <a:p>
            <a:r>
              <a:rPr lang="en-GB" dirty="0">
                <a:hlinkClick r:id="rId2"/>
              </a:rPr>
              <a:t>https://www.atticinscriptions.com/inscription/IGI3/449</a:t>
            </a:r>
            <a:endParaRPr lang="en-GB" dirty="0"/>
          </a:p>
        </p:txBody>
      </p:sp>
      <p:sp>
        <p:nvSpPr>
          <p:cNvPr id="3" name="TextBox 2">
            <a:extLst>
              <a:ext uri="{FF2B5EF4-FFF2-40B4-BE49-F238E27FC236}">
                <a16:creationId xmlns:a16="http://schemas.microsoft.com/office/drawing/2014/main" id="{2ABD8C50-31BA-4A7C-AB42-F12D251556E1}"/>
              </a:ext>
            </a:extLst>
          </p:cNvPr>
          <p:cNvSpPr txBox="1"/>
          <p:nvPr/>
        </p:nvSpPr>
        <p:spPr>
          <a:xfrm>
            <a:off x="1854993" y="723007"/>
            <a:ext cx="9839166" cy="830997"/>
          </a:xfrm>
          <a:prstGeom prst="rect">
            <a:avLst/>
          </a:prstGeom>
          <a:noFill/>
        </p:spPr>
        <p:txBody>
          <a:bodyPr wrap="square">
            <a:spAutoFit/>
          </a:bodyPr>
          <a:lstStyle/>
          <a:p>
            <a:r>
              <a:rPr lang="en-GB" sz="1600" b="0" i="0" dirty="0">
                <a:solidFill>
                  <a:srgbClr val="202124"/>
                </a:solidFill>
                <a:effectLst/>
              </a:rPr>
              <a:t>The </a:t>
            </a:r>
            <a:r>
              <a:rPr lang="en-GB" sz="1600" b="1" i="0" dirty="0">
                <a:solidFill>
                  <a:srgbClr val="202124"/>
                </a:solidFill>
                <a:effectLst/>
              </a:rPr>
              <a:t>Parthenon accounts</a:t>
            </a:r>
            <a:r>
              <a:rPr lang="en-GB" sz="1600" b="0" i="0" dirty="0">
                <a:solidFill>
                  <a:srgbClr val="202124"/>
                </a:solidFill>
                <a:effectLst/>
              </a:rPr>
              <a:t> (IG I</a:t>
            </a:r>
            <a:r>
              <a:rPr lang="en-GB" sz="1600" b="0" i="0" baseline="30000" dirty="0">
                <a:solidFill>
                  <a:srgbClr val="202124"/>
                </a:solidFill>
                <a:effectLst/>
              </a:rPr>
              <a:t>3</a:t>
            </a:r>
            <a:r>
              <a:rPr lang="en-GB" sz="1600" b="0" i="0" dirty="0">
                <a:solidFill>
                  <a:srgbClr val="202124"/>
                </a:solidFill>
                <a:effectLst/>
              </a:rPr>
              <a:t> 436-51) were laid out on a stele, 1.6 m. high and 1.8 m. wide, with the first six years' entries, from 447/6 to 442/1, on the front, the next seven years' on the back, and years 14 and 15 on the two narrow faces of the stele.</a:t>
            </a:r>
            <a:endParaRPr lang="en-GB" sz="1600" dirty="0"/>
          </a:p>
        </p:txBody>
      </p:sp>
      <p:pic>
        <p:nvPicPr>
          <p:cNvPr id="1026" name="Picture 2" descr="AIO">
            <a:hlinkClick r:id="rId2"/>
            <a:extLst>
              <a:ext uri="{FF2B5EF4-FFF2-40B4-BE49-F238E27FC236}">
                <a16:creationId xmlns:a16="http://schemas.microsoft.com/office/drawing/2014/main" id="{14712842-9286-4B01-9A38-3E67C7C64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37147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C21971-D2B8-4B24-A015-80485FB19816}"/>
              </a:ext>
            </a:extLst>
          </p:cNvPr>
          <p:cNvSpPr txBox="1"/>
          <p:nvPr/>
        </p:nvSpPr>
        <p:spPr>
          <a:xfrm>
            <a:off x="1695450" y="1856214"/>
            <a:ext cx="7915910" cy="1815882"/>
          </a:xfrm>
          <a:prstGeom prst="rect">
            <a:avLst/>
          </a:prstGeom>
          <a:solidFill>
            <a:schemeClr val="accent3">
              <a:lumMod val="20000"/>
              <a:lumOff val="80000"/>
            </a:schemeClr>
          </a:solidFill>
        </p:spPr>
        <p:txBody>
          <a:bodyPr wrap="square">
            <a:spAutoFit/>
          </a:bodyPr>
          <a:lstStyle/>
          <a:p>
            <a:r>
              <a:rPr lang="en-GB" sz="1600" b="0" i="0" dirty="0">
                <a:solidFill>
                  <a:srgbClr val="222222"/>
                </a:solidFill>
                <a:effectLst/>
                <a:latin typeface="Open Sans"/>
              </a:rPr>
              <a:t>The accounts allow us to follow the course of the building works, starting in 447/6 with cutting and transporting the stone and work on the road from the quarries of Mount </a:t>
            </a:r>
            <a:r>
              <a:rPr lang="en-GB" sz="1600" b="0" i="0" dirty="0" err="1">
                <a:solidFill>
                  <a:srgbClr val="222222"/>
                </a:solidFill>
                <a:effectLst/>
                <a:latin typeface="Open Sans"/>
              </a:rPr>
              <a:t>Pentelikon</a:t>
            </a:r>
            <a:r>
              <a:rPr lang="en-GB" sz="1600" b="0" i="0" dirty="0">
                <a:solidFill>
                  <a:srgbClr val="222222"/>
                </a:solidFill>
                <a:effectLst/>
                <a:latin typeface="Open Sans"/>
              </a:rPr>
              <a:t>, and including in later years purchase of pine and ivory and wood, and payment for work on columns and doors, and in gold and silver. In 438/7 there is more quarrying but also payment to sculptors working on </a:t>
            </a:r>
            <a:r>
              <a:rPr lang="en-GB" sz="1600" b="0" i="0" dirty="0" err="1">
                <a:solidFill>
                  <a:srgbClr val="222222"/>
                </a:solidFill>
                <a:effectLst/>
                <a:latin typeface="Open Sans"/>
              </a:rPr>
              <a:t>pedimental</a:t>
            </a:r>
            <a:r>
              <a:rPr lang="en-GB" sz="1600" b="0" i="0" dirty="0">
                <a:solidFill>
                  <a:srgbClr val="222222"/>
                </a:solidFill>
                <a:effectLst/>
                <a:latin typeface="Open Sans"/>
              </a:rPr>
              <a:t> sculpture, and similar payments are made in subsequent accounts down to these of 434/3. What appears to be the final year of accounts, for 433/2, preserves no detail of expenditure.</a:t>
            </a:r>
            <a:endParaRPr lang="en-GB" sz="1600" dirty="0"/>
          </a:p>
        </p:txBody>
      </p:sp>
      <p:sp>
        <p:nvSpPr>
          <p:cNvPr id="8" name="TextBox 7">
            <a:extLst>
              <a:ext uri="{FF2B5EF4-FFF2-40B4-BE49-F238E27FC236}">
                <a16:creationId xmlns:a16="http://schemas.microsoft.com/office/drawing/2014/main" id="{09625469-285F-45E4-9292-FA2D4B124A32}"/>
              </a:ext>
            </a:extLst>
          </p:cNvPr>
          <p:cNvSpPr txBox="1"/>
          <p:nvPr/>
        </p:nvSpPr>
        <p:spPr>
          <a:xfrm>
            <a:off x="1695448" y="5488662"/>
            <a:ext cx="7915910" cy="584775"/>
          </a:xfrm>
          <a:prstGeom prst="rect">
            <a:avLst/>
          </a:prstGeom>
          <a:solidFill>
            <a:schemeClr val="accent3">
              <a:lumMod val="20000"/>
              <a:lumOff val="80000"/>
            </a:schemeClr>
          </a:solidFill>
        </p:spPr>
        <p:txBody>
          <a:bodyPr wrap="square">
            <a:spAutoFit/>
          </a:bodyPr>
          <a:lstStyle/>
          <a:p>
            <a:r>
              <a:rPr lang="en-GB" sz="1600" b="0" i="0" dirty="0">
                <a:solidFill>
                  <a:srgbClr val="222222"/>
                </a:solidFill>
                <a:effectLst/>
                <a:latin typeface="Open Sans"/>
              </a:rPr>
              <a:t>The accounts suggest that the Parthenon as a whole cost at least 500 talents (compare the cost of Pheidias' statue, over 700 talents.</a:t>
            </a:r>
            <a:endParaRPr lang="en-GB" sz="1600" dirty="0"/>
          </a:p>
        </p:txBody>
      </p:sp>
      <p:sp>
        <p:nvSpPr>
          <p:cNvPr id="10" name="TextBox 9">
            <a:extLst>
              <a:ext uri="{FF2B5EF4-FFF2-40B4-BE49-F238E27FC236}">
                <a16:creationId xmlns:a16="http://schemas.microsoft.com/office/drawing/2014/main" id="{4357FF11-5F48-4265-90F5-7EDCD987E693}"/>
              </a:ext>
            </a:extLst>
          </p:cNvPr>
          <p:cNvSpPr txBox="1"/>
          <p:nvPr/>
        </p:nvSpPr>
        <p:spPr>
          <a:xfrm>
            <a:off x="1695449" y="3940418"/>
            <a:ext cx="7915910" cy="1323439"/>
          </a:xfrm>
          <a:prstGeom prst="rect">
            <a:avLst/>
          </a:prstGeom>
          <a:solidFill>
            <a:schemeClr val="accent3">
              <a:lumMod val="20000"/>
              <a:lumOff val="80000"/>
            </a:schemeClr>
          </a:solidFill>
        </p:spPr>
        <p:txBody>
          <a:bodyPr wrap="square">
            <a:spAutoFit/>
          </a:bodyPr>
          <a:lstStyle/>
          <a:p>
            <a:r>
              <a:rPr lang="en-GB" sz="1600" b="0" i="0" dirty="0">
                <a:solidFill>
                  <a:srgbClr val="222222"/>
                </a:solidFill>
                <a:effectLst/>
                <a:latin typeface="Open Sans"/>
              </a:rPr>
              <a:t>The accounts show that money for the Parthenon came from various sources, including the </a:t>
            </a:r>
            <a:r>
              <a:rPr lang="en-GB" sz="1600" b="0" i="1" dirty="0" err="1">
                <a:solidFill>
                  <a:srgbClr val="222222"/>
                </a:solidFill>
                <a:effectLst/>
                <a:latin typeface="Open Sans"/>
              </a:rPr>
              <a:t>Hellenotamiai</a:t>
            </a:r>
            <a:r>
              <a:rPr lang="en-GB" sz="1600" b="0" i="0" dirty="0">
                <a:solidFill>
                  <a:srgbClr val="222222"/>
                </a:solidFill>
                <a:effectLst/>
                <a:latin typeface="Open Sans"/>
              </a:rPr>
              <a:t>, who were responsible for the collection of the tribute of Athens' allies, and surpluses from funds for wall and trireme construction, which derived at least in part from tribute. The lion's share, however, was paid from the treasury of Athena, whose coffers were swollen by her 60th share of the tribute</a:t>
            </a:r>
            <a:endParaRPr lang="en-GB" sz="1600" dirty="0"/>
          </a:p>
        </p:txBody>
      </p:sp>
      <p:sp>
        <p:nvSpPr>
          <p:cNvPr id="12" name="TextBox 11">
            <a:extLst>
              <a:ext uri="{FF2B5EF4-FFF2-40B4-BE49-F238E27FC236}">
                <a16:creationId xmlns:a16="http://schemas.microsoft.com/office/drawing/2014/main" id="{6C7051D7-2B85-430A-9C6D-D718413B5E3C}"/>
              </a:ext>
            </a:extLst>
          </p:cNvPr>
          <p:cNvSpPr txBox="1"/>
          <p:nvPr/>
        </p:nvSpPr>
        <p:spPr>
          <a:xfrm>
            <a:off x="10045542" y="3806109"/>
            <a:ext cx="1971040" cy="1384995"/>
          </a:xfrm>
          <a:prstGeom prst="rect">
            <a:avLst/>
          </a:prstGeom>
          <a:solidFill>
            <a:schemeClr val="accent5">
              <a:lumMod val="20000"/>
              <a:lumOff val="80000"/>
            </a:schemeClr>
          </a:solidFill>
        </p:spPr>
        <p:txBody>
          <a:bodyPr wrap="square">
            <a:spAutoFit/>
          </a:bodyPr>
          <a:lstStyle/>
          <a:p>
            <a:r>
              <a:rPr lang="en-GB" sz="1200" b="1" dirty="0">
                <a:solidFill>
                  <a:srgbClr val="202122"/>
                </a:solidFill>
              </a:rPr>
              <a:t>T</a:t>
            </a:r>
            <a:r>
              <a:rPr lang="en-GB" sz="1200" b="1" i="0" dirty="0">
                <a:solidFill>
                  <a:srgbClr val="202122"/>
                </a:solidFill>
                <a:effectLst/>
              </a:rPr>
              <a:t>he daily wage for a skilled worker </a:t>
            </a:r>
            <a:r>
              <a:rPr lang="en-GB" sz="1200" b="0" i="0" dirty="0">
                <a:solidFill>
                  <a:srgbClr val="202122"/>
                </a:solidFill>
                <a:effectLst/>
              </a:rPr>
              <a:t>or a hoplite </a:t>
            </a:r>
            <a:r>
              <a:rPr lang="en-GB" sz="1200" b="1" i="0" dirty="0">
                <a:solidFill>
                  <a:srgbClr val="202122"/>
                </a:solidFill>
                <a:effectLst/>
              </a:rPr>
              <a:t>was one drachma</a:t>
            </a:r>
            <a:r>
              <a:rPr lang="en-GB" sz="1200" b="0" i="0" dirty="0">
                <a:solidFill>
                  <a:srgbClr val="202122"/>
                </a:solidFill>
                <a:effectLst/>
              </a:rPr>
              <a:t>, and for a juror half a drachma since 425 BC. </a:t>
            </a:r>
          </a:p>
          <a:p>
            <a:r>
              <a:rPr lang="en-GB" sz="1200" dirty="0">
                <a:solidFill>
                  <a:srgbClr val="202122"/>
                </a:solidFill>
              </a:rPr>
              <a:t>6 obols make a drachma.</a:t>
            </a:r>
          </a:p>
          <a:p>
            <a:r>
              <a:rPr lang="en-GB" sz="1200" dirty="0">
                <a:solidFill>
                  <a:srgbClr val="202122"/>
                </a:solidFill>
              </a:rPr>
              <a:t>6,000 drachmas make a talent.</a:t>
            </a:r>
            <a:endParaRPr lang="en-GB" sz="1200" dirty="0"/>
          </a:p>
        </p:txBody>
      </p:sp>
      <p:pic>
        <p:nvPicPr>
          <p:cNvPr id="1028" name="Picture 4">
            <a:extLst>
              <a:ext uri="{FF2B5EF4-FFF2-40B4-BE49-F238E27FC236}">
                <a16:creationId xmlns:a16="http://schemas.microsoft.com/office/drawing/2014/main" id="{9278263D-4F8B-45D4-A144-4F83F2D9C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5542" y="1856214"/>
            <a:ext cx="1788477" cy="16224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7B15A12-4A43-4F0E-A6DE-0FA184BFA38F}"/>
              </a:ext>
            </a:extLst>
          </p:cNvPr>
          <p:cNvSpPr txBox="1"/>
          <p:nvPr/>
        </p:nvSpPr>
        <p:spPr>
          <a:xfrm>
            <a:off x="9954262" y="3503899"/>
            <a:ext cx="2151540" cy="276999"/>
          </a:xfrm>
          <a:prstGeom prst="rect">
            <a:avLst/>
          </a:prstGeom>
          <a:noFill/>
        </p:spPr>
        <p:txBody>
          <a:bodyPr wrap="square" rtlCol="0">
            <a:spAutoFit/>
          </a:bodyPr>
          <a:lstStyle/>
          <a:p>
            <a:r>
              <a:rPr lang="en-GB" sz="1200" dirty="0"/>
              <a:t>Athenian </a:t>
            </a:r>
            <a:r>
              <a:rPr lang="en-GB" sz="1200" dirty="0" err="1"/>
              <a:t>tretradrachm</a:t>
            </a:r>
            <a:r>
              <a:rPr lang="en-GB" sz="1200" dirty="0"/>
              <a:t> or ‘owl’</a:t>
            </a:r>
          </a:p>
        </p:txBody>
      </p:sp>
      <p:sp>
        <p:nvSpPr>
          <p:cNvPr id="16" name="TextBox 15">
            <a:extLst>
              <a:ext uri="{FF2B5EF4-FFF2-40B4-BE49-F238E27FC236}">
                <a16:creationId xmlns:a16="http://schemas.microsoft.com/office/drawing/2014/main" id="{BFE6EC97-0F75-4BC5-AFAD-3FBD7FD55613}"/>
              </a:ext>
            </a:extLst>
          </p:cNvPr>
          <p:cNvSpPr txBox="1"/>
          <p:nvPr/>
        </p:nvSpPr>
        <p:spPr>
          <a:xfrm>
            <a:off x="10044512" y="5249261"/>
            <a:ext cx="1971040" cy="1200329"/>
          </a:xfrm>
          <a:prstGeom prst="rect">
            <a:avLst/>
          </a:prstGeom>
          <a:noFill/>
        </p:spPr>
        <p:txBody>
          <a:bodyPr wrap="square">
            <a:spAutoFit/>
          </a:bodyPr>
          <a:lstStyle/>
          <a:p>
            <a:r>
              <a:rPr lang="en-GB" sz="1200" b="0" i="0" dirty="0">
                <a:solidFill>
                  <a:srgbClr val="202122"/>
                </a:solidFill>
                <a:effectLst/>
              </a:rPr>
              <a:t>During the Peloponnesian War a trireme crew of 200 rowers was paid a talent for a month's worth of work, one drachma, or 4.3 grams of silver per rower per day.</a:t>
            </a:r>
            <a:endParaRPr lang="en-GB" sz="1200" dirty="0"/>
          </a:p>
        </p:txBody>
      </p:sp>
    </p:spTree>
    <p:extLst>
      <p:ext uri="{BB962C8B-B14F-4D97-AF65-F5344CB8AC3E}">
        <p14:creationId xmlns:p14="http://schemas.microsoft.com/office/powerpoint/2010/main" val="3851380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1CBE5-CC2E-497C-84F5-12D6D5B3D4D4}"/>
              </a:ext>
            </a:extLst>
          </p:cNvPr>
          <p:cNvPicPr>
            <a:picLocks noChangeAspect="1"/>
          </p:cNvPicPr>
          <p:nvPr/>
        </p:nvPicPr>
        <p:blipFill rotWithShape="1">
          <a:blip r:embed="rId2"/>
          <a:srcRect l="27917" t="10666" r="29750" b="17630"/>
          <a:stretch/>
        </p:blipFill>
        <p:spPr>
          <a:xfrm>
            <a:off x="6736080" y="1747520"/>
            <a:ext cx="5161280" cy="4917440"/>
          </a:xfrm>
          <a:prstGeom prst="rect">
            <a:avLst/>
          </a:prstGeom>
        </p:spPr>
      </p:pic>
      <p:pic>
        <p:nvPicPr>
          <p:cNvPr id="5" name="Picture 4">
            <a:extLst>
              <a:ext uri="{FF2B5EF4-FFF2-40B4-BE49-F238E27FC236}">
                <a16:creationId xmlns:a16="http://schemas.microsoft.com/office/drawing/2014/main" id="{D6DA6DCA-EE62-47F1-916E-71BA7EC69B09}"/>
              </a:ext>
            </a:extLst>
          </p:cNvPr>
          <p:cNvPicPr>
            <a:picLocks noChangeAspect="1"/>
          </p:cNvPicPr>
          <p:nvPr/>
        </p:nvPicPr>
        <p:blipFill rotWithShape="1">
          <a:blip r:embed="rId3"/>
          <a:srcRect l="6083" t="16740" r="41917" b="55852"/>
          <a:stretch/>
        </p:blipFill>
        <p:spPr>
          <a:xfrm>
            <a:off x="6893560" y="193040"/>
            <a:ext cx="4846320" cy="1436810"/>
          </a:xfrm>
          <a:prstGeom prst="rect">
            <a:avLst/>
          </a:prstGeom>
        </p:spPr>
      </p:pic>
      <p:pic>
        <p:nvPicPr>
          <p:cNvPr id="2050" name="Picture 2" descr="Accounts for the construction of the statue of Athena Parthenos by Pheidias 440/439 BC at My Favourite Planet">
            <a:extLst>
              <a:ext uri="{FF2B5EF4-FFF2-40B4-BE49-F238E27FC236}">
                <a16:creationId xmlns:a16="http://schemas.microsoft.com/office/drawing/2014/main" id="{D9F3BE7C-03C9-4DF7-830D-57283C6F70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85" t="1" r="7575" b="322"/>
          <a:stretch/>
        </p:blipFill>
        <p:spPr bwMode="auto">
          <a:xfrm>
            <a:off x="452120" y="193040"/>
            <a:ext cx="3601720" cy="55067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0080F1-CA5E-42B2-9BAF-B8C73C162827}"/>
              </a:ext>
            </a:extLst>
          </p:cNvPr>
          <p:cNvSpPr txBox="1"/>
          <p:nvPr/>
        </p:nvSpPr>
        <p:spPr>
          <a:xfrm>
            <a:off x="294640" y="5699760"/>
            <a:ext cx="3947160" cy="1015663"/>
          </a:xfrm>
          <a:prstGeom prst="rect">
            <a:avLst/>
          </a:prstGeom>
          <a:noFill/>
        </p:spPr>
        <p:txBody>
          <a:bodyPr wrap="square">
            <a:spAutoFit/>
          </a:bodyPr>
          <a:lstStyle/>
          <a:p>
            <a:pPr algn="l"/>
            <a:r>
              <a:rPr lang="en-GB" sz="1200" b="0" i="0" dirty="0">
                <a:solidFill>
                  <a:srgbClr val="000000"/>
                </a:solidFill>
                <a:effectLst/>
                <a:latin typeface="Verdana" panose="020B0604030504040204" pitchFamily="34" charset="0"/>
              </a:rPr>
              <a:t>Fragment of inscribed marble steles with the </a:t>
            </a:r>
          </a:p>
          <a:p>
            <a:pPr algn="l"/>
            <a:r>
              <a:rPr lang="en-GB" sz="1200" b="0" i="0" dirty="0">
                <a:solidFill>
                  <a:srgbClr val="000000"/>
                </a:solidFill>
                <a:effectLst/>
                <a:latin typeface="Verdana" panose="020B0604030504040204" pitchFamily="34" charset="0"/>
              </a:rPr>
              <a:t>accounts of the supervisors for the construction </a:t>
            </a:r>
          </a:p>
          <a:p>
            <a:pPr algn="l"/>
            <a:r>
              <a:rPr lang="en-GB" sz="1200" b="0" i="0" dirty="0">
                <a:solidFill>
                  <a:srgbClr val="000000"/>
                </a:solidFill>
                <a:effectLst/>
                <a:latin typeface="Verdana" panose="020B0604030504040204" pitchFamily="34" charset="0"/>
              </a:rPr>
              <a:t>of the chryselephantine statue of Athena in the</a:t>
            </a:r>
            <a:br>
              <a:rPr lang="en-GB" sz="1200" b="0" i="0" dirty="0">
                <a:solidFill>
                  <a:srgbClr val="000000"/>
                </a:solidFill>
                <a:effectLst/>
                <a:latin typeface="Verdana" panose="020B0604030504040204" pitchFamily="34" charset="0"/>
              </a:rPr>
            </a:br>
            <a:r>
              <a:rPr lang="en-GB" sz="1200" b="0" i="0" dirty="0">
                <a:solidFill>
                  <a:srgbClr val="000000"/>
                </a:solidFill>
                <a:effectLst/>
                <a:latin typeface="Verdana" panose="020B0604030504040204" pitchFamily="34" charset="0"/>
              </a:rPr>
              <a:t>Parthenon by the sculptor Pheidias. 440/439 BC.</a:t>
            </a:r>
          </a:p>
          <a:p>
            <a:r>
              <a:rPr lang="en-GB" sz="1200" b="0" i="0" dirty="0">
                <a:solidFill>
                  <a:srgbClr val="000000"/>
                </a:solidFill>
                <a:effectLst/>
                <a:latin typeface="Verdana" panose="020B0604030504040204" pitchFamily="34" charset="0"/>
              </a:rPr>
              <a:t>Acropolis Museum, Athens. Inv. Nos. EM 6765</a:t>
            </a:r>
            <a:endParaRPr lang="en-GB" sz="1200" dirty="0"/>
          </a:p>
        </p:txBody>
      </p:sp>
    </p:spTree>
    <p:extLst>
      <p:ext uri="{BB962C8B-B14F-4D97-AF65-F5344CB8AC3E}">
        <p14:creationId xmlns:p14="http://schemas.microsoft.com/office/powerpoint/2010/main" val="4204672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9FE125-0124-4B00-852B-7690AA20496F}"/>
              </a:ext>
            </a:extLst>
          </p:cNvPr>
          <p:cNvGraphicFramePr>
            <a:graphicFrameLocks noGrp="1"/>
          </p:cNvGraphicFramePr>
          <p:nvPr>
            <p:extLst>
              <p:ext uri="{D42A27DB-BD31-4B8C-83A1-F6EECF244321}">
                <p14:modId xmlns:p14="http://schemas.microsoft.com/office/powerpoint/2010/main" val="3624977076"/>
              </p:ext>
            </p:extLst>
          </p:nvPr>
        </p:nvGraphicFramePr>
        <p:xfrm>
          <a:off x="3545840" y="172720"/>
          <a:ext cx="8483600" cy="2682240"/>
        </p:xfrm>
        <a:graphic>
          <a:graphicData uri="http://schemas.openxmlformats.org/drawingml/2006/table">
            <a:tbl>
              <a:tblPr firstRow="1" firstCol="1" bandRow="1">
                <a:tableStyleId>{5C22544A-7EE6-4342-B048-85BDC9FD1C3A}</a:tableStyleId>
              </a:tblPr>
              <a:tblGrid>
                <a:gridCol w="1844864">
                  <a:extLst>
                    <a:ext uri="{9D8B030D-6E8A-4147-A177-3AD203B41FA5}">
                      <a16:colId xmlns:a16="http://schemas.microsoft.com/office/drawing/2014/main" val="604370870"/>
                    </a:ext>
                  </a:extLst>
                </a:gridCol>
                <a:gridCol w="1352206">
                  <a:extLst>
                    <a:ext uri="{9D8B030D-6E8A-4147-A177-3AD203B41FA5}">
                      <a16:colId xmlns:a16="http://schemas.microsoft.com/office/drawing/2014/main" val="794972408"/>
                    </a:ext>
                  </a:extLst>
                </a:gridCol>
                <a:gridCol w="614956">
                  <a:extLst>
                    <a:ext uri="{9D8B030D-6E8A-4147-A177-3AD203B41FA5}">
                      <a16:colId xmlns:a16="http://schemas.microsoft.com/office/drawing/2014/main" val="4001190875"/>
                    </a:ext>
                  </a:extLst>
                </a:gridCol>
                <a:gridCol w="4671574">
                  <a:extLst>
                    <a:ext uri="{9D8B030D-6E8A-4147-A177-3AD203B41FA5}">
                      <a16:colId xmlns:a16="http://schemas.microsoft.com/office/drawing/2014/main" val="2345465644"/>
                    </a:ext>
                  </a:extLst>
                </a:gridCol>
              </a:tblGrid>
              <a:tr h="0">
                <a:tc>
                  <a:txBody>
                    <a:bodyPr/>
                    <a:lstStyle/>
                    <a:p>
                      <a:endParaRPr lang="en-GB" sz="900" spc="40" dirty="0">
                        <a:solidFill>
                          <a:srgbClr val="181818"/>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r>
                        <a:rPr lang="en-GB" sz="1050" dirty="0">
                          <a:effectLst/>
                        </a:rPr>
                        <a:t>Timeline:</a:t>
                      </a:r>
                      <a:endParaRPr lang="en-GB" sz="1600" dirty="0">
                        <a:effectLst/>
                      </a:endParaRPr>
                    </a:p>
                    <a:p>
                      <a:r>
                        <a:rPr lang="en-GB" sz="1050" dirty="0">
                          <a:effectLst/>
                        </a:rPr>
                        <a:t> </a:t>
                      </a:r>
                      <a:endParaRPr lang="en-GB" sz="1600" dirty="0">
                        <a:effectLst/>
                      </a:endParaRPr>
                    </a:p>
                    <a:p>
                      <a:pPr algn="r"/>
                      <a:r>
                        <a:rPr lang="en-GB" sz="900" dirty="0">
                          <a:effectLst/>
                        </a:rPr>
                        <a:t> </a:t>
                      </a:r>
                      <a:endParaRPr lang="en-GB" sz="1600" dirty="0">
                        <a:effectLst/>
                      </a:endParaRPr>
                    </a:p>
                    <a:p>
                      <a:pPr algn="r"/>
                      <a:r>
                        <a:rPr lang="en-GB" sz="900" dirty="0">
                          <a:effectLst/>
                        </a:rPr>
                        <a:t> </a:t>
                      </a:r>
                      <a:endParaRPr lang="en-GB" sz="1600" dirty="0">
                        <a:effectLst/>
                      </a:endParaRPr>
                    </a:p>
                    <a:p>
                      <a:pPr algn="r"/>
                      <a:r>
                        <a:rPr lang="en-GB" sz="900" dirty="0">
                          <a:effectLst/>
                        </a:rPr>
                        <a:t> </a:t>
                      </a:r>
                      <a:endParaRPr lang="en-GB" sz="1600" dirty="0">
                        <a:effectLst/>
                      </a:endParaRPr>
                    </a:p>
                    <a:p>
                      <a:pPr algn="r"/>
                      <a:r>
                        <a:rPr lang="en-GB" sz="900" b="0" i="1" dirty="0">
                          <a:effectLst/>
                        </a:rPr>
                        <a:t>All surviving statues and images of Pericles show him wearing a helmet—his rightful symbol as an Athenian general. It also covered his one known physical flaw—his outsize head. Contemporary poets nicknamed him </a:t>
                      </a:r>
                      <a:r>
                        <a:rPr lang="en-GB" sz="900" b="0" i="1" dirty="0" err="1">
                          <a:effectLst/>
                        </a:rPr>
                        <a:t>Schinocephalos</a:t>
                      </a:r>
                      <a:r>
                        <a:rPr lang="en-GB" sz="900" b="0" i="1" dirty="0">
                          <a:effectLst/>
                        </a:rPr>
                        <a:t>, "sea onion-head," after a bulbed plant found on the Mediterranean coast.</a:t>
                      </a:r>
                      <a:endParaRPr lang="en-GB" sz="1600" b="0" i="1" dirty="0">
                        <a:effectLst/>
                      </a:endParaRPr>
                    </a:p>
                    <a:p>
                      <a:r>
                        <a:rPr lang="en-GB" sz="1100" spc="40" dirty="0">
                          <a:effectLst/>
                        </a:rPr>
                        <a:t>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GB" sz="1050" dirty="0">
                          <a:effectLst/>
                        </a:rPr>
                        <a:t>c.495</a:t>
                      </a:r>
                      <a:endParaRPr lang="en-GB" sz="1600" dirty="0">
                        <a:effectLst/>
                      </a:endParaRPr>
                    </a:p>
                    <a:p>
                      <a:pPr algn="ctr"/>
                      <a:r>
                        <a:rPr lang="en-GB" sz="1050" dirty="0">
                          <a:effectLst/>
                        </a:rPr>
                        <a:t>484</a:t>
                      </a:r>
                      <a:endParaRPr lang="en-GB" sz="1600" dirty="0">
                        <a:effectLst/>
                      </a:endParaRPr>
                    </a:p>
                    <a:p>
                      <a:pPr algn="ctr"/>
                      <a:r>
                        <a:rPr lang="en-GB" sz="1050" dirty="0">
                          <a:effectLst/>
                        </a:rPr>
                        <a:t>462</a:t>
                      </a:r>
                      <a:endParaRPr lang="en-GB" sz="1600" dirty="0">
                        <a:effectLst/>
                      </a:endParaRPr>
                    </a:p>
                    <a:p>
                      <a:pPr algn="ctr"/>
                      <a:r>
                        <a:rPr lang="en-GB" sz="1050" dirty="0">
                          <a:effectLst/>
                        </a:rPr>
                        <a:t>461</a:t>
                      </a:r>
                      <a:endParaRPr lang="en-GB" sz="1600" dirty="0">
                        <a:effectLst/>
                      </a:endParaRPr>
                    </a:p>
                    <a:p>
                      <a:pPr algn="ctr"/>
                      <a:r>
                        <a:rPr lang="en-GB" sz="1050" dirty="0">
                          <a:effectLst/>
                        </a:rPr>
                        <a:t>454</a:t>
                      </a:r>
                      <a:endParaRPr lang="en-GB" sz="1600" dirty="0">
                        <a:effectLst/>
                      </a:endParaRPr>
                    </a:p>
                    <a:p>
                      <a:pPr algn="ctr"/>
                      <a:r>
                        <a:rPr lang="en-GB" sz="1050" dirty="0">
                          <a:effectLst/>
                        </a:rPr>
                        <a:t>451-50</a:t>
                      </a:r>
                      <a:endParaRPr lang="en-GB" sz="1600" dirty="0">
                        <a:effectLst/>
                      </a:endParaRPr>
                    </a:p>
                    <a:p>
                      <a:pPr algn="ctr"/>
                      <a:r>
                        <a:rPr lang="en-GB" sz="1050" dirty="0">
                          <a:effectLst/>
                        </a:rPr>
                        <a:t> </a:t>
                      </a:r>
                      <a:endParaRPr lang="en-GB" sz="1600" dirty="0">
                        <a:effectLst/>
                      </a:endParaRPr>
                    </a:p>
                    <a:p>
                      <a:pPr algn="ctr"/>
                      <a:r>
                        <a:rPr lang="en-GB" sz="1050" dirty="0">
                          <a:effectLst/>
                        </a:rPr>
                        <a:t>447</a:t>
                      </a:r>
                      <a:endParaRPr lang="en-GB" sz="1600" dirty="0">
                        <a:effectLst/>
                      </a:endParaRPr>
                    </a:p>
                    <a:p>
                      <a:pPr algn="ctr"/>
                      <a:r>
                        <a:rPr lang="en-GB" sz="1050" dirty="0">
                          <a:effectLst/>
                        </a:rPr>
                        <a:t>446</a:t>
                      </a:r>
                      <a:endParaRPr lang="en-GB" sz="1600" dirty="0">
                        <a:effectLst/>
                      </a:endParaRPr>
                    </a:p>
                    <a:p>
                      <a:pPr algn="ctr"/>
                      <a:r>
                        <a:rPr lang="en-GB" sz="1050" dirty="0">
                          <a:effectLst/>
                        </a:rPr>
                        <a:t>443</a:t>
                      </a:r>
                      <a:endParaRPr lang="en-GB" sz="1600" dirty="0">
                        <a:effectLst/>
                      </a:endParaRPr>
                    </a:p>
                    <a:p>
                      <a:pPr algn="ctr"/>
                      <a:r>
                        <a:rPr lang="en-GB" sz="1050" dirty="0">
                          <a:effectLst/>
                        </a:rPr>
                        <a:t>442</a:t>
                      </a:r>
                      <a:endParaRPr lang="en-GB" sz="1600" dirty="0">
                        <a:effectLst/>
                      </a:endParaRPr>
                    </a:p>
                    <a:p>
                      <a:r>
                        <a:rPr lang="en-GB" sz="1050" dirty="0">
                          <a:effectLst/>
                        </a:rPr>
                        <a:t> </a:t>
                      </a:r>
                      <a:endParaRPr lang="en-GB" sz="1600" dirty="0">
                        <a:effectLst/>
                      </a:endParaRPr>
                    </a:p>
                    <a:p>
                      <a:pPr algn="ctr"/>
                      <a:r>
                        <a:rPr lang="en-GB" sz="1050" dirty="0">
                          <a:effectLst/>
                        </a:rPr>
                        <a:t> </a:t>
                      </a:r>
                      <a:endParaRPr lang="en-GB" sz="1600" dirty="0">
                        <a:effectLst/>
                      </a:endParaRPr>
                    </a:p>
                    <a:p>
                      <a:pPr algn="ctr"/>
                      <a:r>
                        <a:rPr lang="en-GB" sz="1050" dirty="0">
                          <a:effectLst/>
                        </a:rPr>
                        <a:t>431</a:t>
                      </a:r>
                      <a:endParaRPr lang="en-GB" sz="1600" dirty="0">
                        <a:effectLst/>
                      </a:endParaRPr>
                    </a:p>
                    <a:p>
                      <a:pPr algn="ctr"/>
                      <a:r>
                        <a:rPr lang="en-GB" sz="1050" dirty="0">
                          <a:effectLst/>
                        </a:rPr>
                        <a:t>429</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GB" sz="1050" dirty="0">
                          <a:effectLst/>
                        </a:rPr>
                        <a:t>Birth of Pericles</a:t>
                      </a:r>
                      <a:endParaRPr lang="en-GB" sz="1600" dirty="0">
                        <a:effectLst/>
                      </a:endParaRPr>
                    </a:p>
                    <a:p>
                      <a:r>
                        <a:rPr lang="en-GB" sz="1050" dirty="0">
                          <a:effectLst/>
                        </a:rPr>
                        <a:t>Ostracism of Pericles’ father, </a:t>
                      </a:r>
                      <a:r>
                        <a:rPr lang="en-GB" sz="1050" dirty="0" err="1">
                          <a:effectLst/>
                        </a:rPr>
                        <a:t>Xanthippus</a:t>
                      </a:r>
                      <a:r>
                        <a:rPr lang="en-GB" sz="1050" dirty="0">
                          <a:effectLst/>
                        </a:rPr>
                        <a:t> (recalled in 480)</a:t>
                      </a:r>
                      <a:endParaRPr lang="en-GB" sz="1600" dirty="0">
                        <a:effectLst/>
                      </a:endParaRPr>
                    </a:p>
                    <a:p>
                      <a:r>
                        <a:rPr lang="en-GB" sz="1050" dirty="0">
                          <a:effectLst/>
                        </a:rPr>
                        <a:t>Democratic reforms of Ephialtes  </a:t>
                      </a:r>
                      <a:endParaRPr lang="en-GB" sz="1600" dirty="0">
                        <a:effectLst/>
                      </a:endParaRPr>
                    </a:p>
                    <a:p>
                      <a:r>
                        <a:rPr lang="en-GB" sz="1050" dirty="0">
                          <a:effectLst/>
                        </a:rPr>
                        <a:t>Ostracism of Cimon; murder of Ephialtes.</a:t>
                      </a:r>
                      <a:endParaRPr lang="en-GB" sz="1600" dirty="0">
                        <a:effectLst/>
                      </a:endParaRPr>
                    </a:p>
                    <a:p>
                      <a:r>
                        <a:rPr lang="en-GB" sz="1050" dirty="0">
                          <a:effectLst/>
                        </a:rPr>
                        <a:t>Pericles commands a force in Corinthian gulf. Delian Treasury moved to Athens</a:t>
                      </a:r>
                      <a:endParaRPr lang="en-GB" sz="1600" dirty="0">
                        <a:effectLst/>
                      </a:endParaRPr>
                    </a:p>
                    <a:p>
                      <a:r>
                        <a:rPr lang="en-GB" sz="1050" dirty="0">
                          <a:effectLst/>
                        </a:rPr>
                        <a:t>Return of Cimon, who dies shortly afterwards on expedition to Cyprus   </a:t>
                      </a:r>
                      <a:endParaRPr lang="en-GB" sz="1600" dirty="0">
                        <a:effectLst/>
                      </a:endParaRPr>
                    </a:p>
                    <a:p>
                      <a:r>
                        <a:rPr lang="en-GB" sz="1050" dirty="0">
                          <a:effectLst/>
                        </a:rPr>
                        <a:t> </a:t>
                      </a:r>
                      <a:endParaRPr lang="en-GB" sz="1600" dirty="0">
                        <a:effectLst/>
                      </a:endParaRPr>
                    </a:p>
                    <a:p>
                      <a:r>
                        <a:rPr lang="en-GB" sz="1050" dirty="0">
                          <a:effectLst/>
                        </a:rPr>
                        <a:t>Acropolis Building Programme begins; Pericles fortifies Chersonese.</a:t>
                      </a:r>
                      <a:endParaRPr lang="en-GB" sz="1600" dirty="0">
                        <a:effectLst/>
                      </a:endParaRPr>
                    </a:p>
                    <a:p>
                      <a:r>
                        <a:rPr lang="en-GB" sz="1050" dirty="0">
                          <a:effectLst/>
                        </a:rPr>
                        <a:t>Pericles’ ‘necessary expenses’ prevent Spartan invasion. 30 Year Peace.</a:t>
                      </a:r>
                      <a:endParaRPr lang="en-GB" sz="1600" dirty="0">
                        <a:effectLst/>
                      </a:endParaRPr>
                    </a:p>
                    <a:p>
                      <a:r>
                        <a:rPr lang="en-GB" sz="1050" dirty="0">
                          <a:effectLst/>
                        </a:rPr>
                        <a:t>Pericles elected general (1</a:t>
                      </a:r>
                      <a:r>
                        <a:rPr lang="en-GB" sz="1050" baseline="30000" dirty="0">
                          <a:effectLst/>
                        </a:rPr>
                        <a:t>st</a:t>
                      </a:r>
                      <a:r>
                        <a:rPr lang="en-GB" sz="1050" dirty="0">
                          <a:effectLst/>
                        </a:rPr>
                        <a:t> of 15 times)</a:t>
                      </a:r>
                      <a:endParaRPr lang="en-GB" sz="1600" dirty="0">
                        <a:effectLst/>
                      </a:endParaRPr>
                    </a:p>
                    <a:p>
                      <a:r>
                        <a:rPr lang="en-GB" sz="1050" dirty="0">
                          <a:effectLst/>
                        </a:rPr>
                        <a:t>Ostracism of Thucydides, son of </a:t>
                      </a:r>
                      <a:r>
                        <a:rPr lang="en-GB" sz="1050" dirty="0" err="1">
                          <a:effectLst/>
                        </a:rPr>
                        <a:t>Melesias</a:t>
                      </a:r>
                      <a:endParaRPr lang="en-GB" sz="1600" dirty="0">
                        <a:effectLst/>
                      </a:endParaRPr>
                    </a:p>
                    <a:p>
                      <a:r>
                        <a:rPr lang="en-GB" sz="1050" dirty="0">
                          <a:effectLst/>
                        </a:rPr>
                        <a:t>Pericles as general leads campaigns against Samos (440-439) </a:t>
                      </a:r>
                    </a:p>
                    <a:p>
                      <a:r>
                        <a:rPr lang="en-GB" sz="1050" dirty="0">
                          <a:effectLst/>
                        </a:rPr>
                        <a:t>and in the Black Sea (430s)</a:t>
                      </a:r>
                      <a:endParaRPr lang="en-GB" sz="1600" dirty="0">
                        <a:effectLst/>
                      </a:endParaRPr>
                    </a:p>
                    <a:p>
                      <a:r>
                        <a:rPr lang="en-GB" sz="1050" dirty="0">
                          <a:effectLst/>
                        </a:rPr>
                        <a:t>Outbreak of the Peloponnesian War</a:t>
                      </a:r>
                      <a:endParaRPr lang="en-GB" sz="1600" dirty="0">
                        <a:effectLst/>
                      </a:endParaRPr>
                    </a:p>
                    <a:p>
                      <a:r>
                        <a:rPr lang="en-GB" sz="1050" dirty="0">
                          <a:effectLst/>
                        </a:rPr>
                        <a:t>Death of Pericles</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6064685"/>
                  </a:ext>
                </a:extLst>
              </a:tr>
            </a:tbl>
          </a:graphicData>
        </a:graphic>
      </p:graphicFrame>
      <p:pic>
        <p:nvPicPr>
          <p:cNvPr id="3073" name="Picture 50" descr="Image result for Pericles">
            <a:extLst>
              <a:ext uri="{FF2B5EF4-FFF2-40B4-BE49-F238E27FC236}">
                <a16:creationId xmlns:a16="http://schemas.microsoft.com/office/drawing/2014/main" id="{808D2285-8E4D-48B9-A941-86461FB3E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5840" y="172720"/>
            <a:ext cx="1742198" cy="2640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0C7868-E40E-40C5-B724-788F5980C0EF}"/>
              </a:ext>
            </a:extLst>
          </p:cNvPr>
          <p:cNvSpPr txBox="1"/>
          <p:nvPr/>
        </p:nvSpPr>
        <p:spPr>
          <a:xfrm>
            <a:off x="162560" y="3393441"/>
            <a:ext cx="5496560" cy="3293209"/>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They cried out in the Assembly that Athens had lost her good name and disgraced herself by transferring from Delos into her own keeping the funds that had been contributed by the rest of Greece, and that now the most plausible excuse for this action, namely that the money had been removed for fear of the barbarians and was being guarded in a safe place, had been demolished by Pericles himself.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 Greeks must be outraged</a:t>
            </a:r>
            <a:r>
              <a:rPr lang="en-GB" sz="1600" dirty="0">
                <a:effectLst/>
                <a:latin typeface="Calibri" panose="020F0502020204030204" pitchFamily="34" charset="0"/>
                <a:ea typeface="Calibri" panose="020F0502020204030204" pitchFamily="34" charset="0"/>
                <a:cs typeface="Times New Roman" panose="02020603050405020304" pitchFamily="18" charset="0"/>
              </a:rPr>
              <a:t>,’ they cried.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They must consider this an act of bare-faced tyranny, when they see that with their own contributions, extorted from them by force for the war against the Persians,</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we are gilding and beautifying our city, as if it were some vain woman decking herself out </a:t>
            </a:r>
            <a:r>
              <a:rPr lang="en-GB" sz="1600" dirty="0">
                <a:effectLst/>
                <a:latin typeface="Calibri" panose="020F0502020204030204" pitchFamily="34" charset="0"/>
                <a:ea typeface="Calibri" panose="020F0502020204030204" pitchFamily="34" charset="0"/>
                <a:cs typeface="Times New Roman" panose="02020603050405020304" pitchFamily="18" charset="0"/>
              </a:rPr>
              <a:t>with costly stones and statues and temples worth millions of money.’</a:t>
            </a:r>
            <a:endParaRPr lang="en-GB" sz="1600" dirty="0"/>
          </a:p>
        </p:txBody>
      </p:sp>
      <p:sp>
        <p:nvSpPr>
          <p:cNvPr id="7" name="TextBox 6">
            <a:extLst>
              <a:ext uri="{FF2B5EF4-FFF2-40B4-BE49-F238E27FC236}">
                <a16:creationId xmlns:a16="http://schemas.microsoft.com/office/drawing/2014/main" id="{3C84697D-131B-4D7A-9E70-9E9CD30AE51C}"/>
              </a:ext>
            </a:extLst>
          </p:cNvPr>
          <p:cNvSpPr txBox="1"/>
          <p:nvPr/>
        </p:nvSpPr>
        <p:spPr>
          <a:xfrm>
            <a:off x="162560" y="131286"/>
            <a:ext cx="3383280" cy="2554545"/>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But there was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one measure above all</a:t>
            </a:r>
            <a:r>
              <a:rPr lang="en-GB" sz="1600" dirty="0">
                <a:effectLst/>
                <a:latin typeface="Calibri" panose="020F0502020204030204" pitchFamily="34" charset="0"/>
                <a:ea typeface="Calibri" panose="020F0502020204030204" pitchFamily="34" charset="0"/>
                <a:cs typeface="Times New Roman" panose="02020603050405020304" pitchFamily="18" charset="0"/>
              </a:rPr>
              <a:t> which at once gave the greatest pleasure to the Athenians, adorned their city and created amazement amongst the rest of mankind, and which is today the sole testimony that the tales of the ancient power and glory of Greece are no mere fables. </a:t>
            </a:r>
          </a:p>
          <a:p>
            <a:r>
              <a:rPr lang="en-GB" sz="1600" b="1" dirty="0">
                <a:effectLst/>
                <a:latin typeface="Calibri" panose="020F0502020204030204" pitchFamily="34" charset="0"/>
                <a:ea typeface="Calibri" panose="020F0502020204030204" pitchFamily="34" charset="0"/>
                <a:cs typeface="Times New Roman" panose="02020603050405020304" pitchFamily="18" charset="0"/>
              </a:rPr>
              <a:t>By this I mean his construction of temples and public buildings</a:t>
            </a:r>
            <a:r>
              <a:rPr lang="en-GB" sz="1600" b="1" dirty="0">
                <a:latin typeface="Calibri" panose="020F0502020204030204" pitchFamily="34" charset="0"/>
                <a:ea typeface="Calibri" panose="020F0502020204030204" pitchFamily="34" charset="0"/>
                <a:cs typeface="Times New Roman" panose="02020603050405020304" pitchFamily="18" charset="0"/>
              </a:rPr>
              <a:t>.</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D1054D42-3805-4BD3-A9C5-2391A26FB8D3}"/>
              </a:ext>
            </a:extLst>
          </p:cNvPr>
          <p:cNvSpPr txBox="1"/>
          <p:nvPr/>
        </p:nvSpPr>
        <p:spPr>
          <a:xfrm>
            <a:off x="5730240" y="2899628"/>
            <a:ext cx="6228080" cy="3785652"/>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Pericles’ answer to the people was that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the Athenians were not obliged to give allies any account of how their money was spent, provided that they carried on the war for them and kept the Persians away</a:t>
            </a: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dirty="0">
                <a:effectLst/>
                <a:latin typeface="Calibri" panose="020F0502020204030204" pitchFamily="34" charset="0"/>
                <a:ea typeface="Calibri" panose="020F0502020204030204" pitchFamily="34" charset="0"/>
                <a:cs typeface="Times New Roman" panose="02020603050405020304" pitchFamily="18" charset="0"/>
              </a:rPr>
              <a:t>‘They do not give us a single horse, nor a soldier, not a ship. All they supply is money,’ he told the Athenians, ‘and this belongs not to the people who give it, but to those who receive it, so long as they provide the services they are paid for. It is no more than fair that after Athens has been equipped with all she needs to carry on the war, she should apply the surplus to public works, which, </a:t>
            </a:r>
            <a:r>
              <a:rPr lang="en-GB" sz="1600" b="1" dirty="0">
                <a:effectLst/>
                <a:latin typeface="Calibri" panose="020F0502020204030204" pitchFamily="34" charset="0"/>
                <a:ea typeface="Calibri" panose="020F0502020204030204" pitchFamily="34" charset="0"/>
                <a:cs typeface="Times New Roman" panose="02020603050405020304" pitchFamily="18" charset="0"/>
              </a:rPr>
              <a:t>once they are completed, will bring her glory for all time, and while they are being built will convert that surplus to immediate use. In this way all kinds of enterprises and demands will be created which will provide inspiration for every art, find employment for every hand, and transform the whole people into wage-earners, so that the city will decorate and maintain herself at the same time from her own resources</a:t>
            </a:r>
            <a:r>
              <a:rPr lang="en-GB" sz="1600" dirty="0">
                <a:effectLst/>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1DEC2A7-53E9-410E-8EF3-83B30AE1315A}"/>
              </a:ext>
            </a:extLst>
          </p:cNvPr>
          <p:cNvSpPr txBox="1"/>
          <p:nvPr/>
        </p:nvSpPr>
        <p:spPr>
          <a:xfrm>
            <a:off x="162560" y="2624138"/>
            <a:ext cx="5496560" cy="830997"/>
          </a:xfrm>
          <a:prstGeom prst="rect">
            <a:avLst/>
          </a:prstGeom>
          <a:noFill/>
        </p:spPr>
        <p:txBody>
          <a:bodyPr wrap="square">
            <a:spAutoFit/>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And yet it was this, more than any </a:t>
            </a:r>
          </a:p>
          <a:p>
            <a:r>
              <a:rPr lang="en-GB" sz="1600" dirty="0">
                <a:effectLst/>
                <a:latin typeface="Calibri" panose="020F0502020204030204" pitchFamily="34" charset="0"/>
                <a:ea typeface="Calibri" panose="020F0502020204030204" pitchFamily="34" charset="0"/>
                <a:cs typeface="Times New Roman" panose="02020603050405020304" pitchFamily="18" charset="0"/>
              </a:rPr>
              <a:t>other action of his, which his enemies </a:t>
            </a:r>
          </a:p>
          <a:p>
            <a:r>
              <a:rPr lang="en-GB" sz="1400" dirty="0">
                <a:effectLst/>
                <a:latin typeface="Calibri" panose="020F0502020204030204" pitchFamily="34" charset="0"/>
                <a:ea typeface="Calibri" panose="020F0502020204030204" pitchFamily="34" charset="0"/>
                <a:cs typeface="Times New Roman" panose="02020603050405020304" pitchFamily="18" charset="0"/>
              </a:rPr>
              <a:t>(led by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Thucydides, son of </a:t>
            </a:r>
            <a:r>
              <a:rPr lang="en-GB" sz="1400" b="1" dirty="0" err="1">
                <a:effectLst/>
                <a:latin typeface="Calibri" panose="020F0502020204030204" pitchFamily="34" charset="0"/>
                <a:ea typeface="Calibri" panose="020F0502020204030204" pitchFamily="34" charset="0"/>
                <a:cs typeface="Times New Roman" panose="02020603050405020304" pitchFamily="18" charset="0"/>
              </a:rPr>
              <a:t>Melesias</a:t>
            </a:r>
            <a:r>
              <a:rPr lang="en-GB"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600" dirty="0">
                <a:effectLst/>
                <a:latin typeface="Calibri" panose="020F0502020204030204" pitchFamily="34" charset="0"/>
                <a:ea typeface="Calibri" panose="020F0502020204030204" pitchFamily="34" charset="0"/>
                <a:cs typeface="Times New Roman" panose="02020603050405020304" pitchFamily="18" charset="0"/>
              </a:rPr>
              <a:t>slandered and misrepresented. </a:t>
            </a:r>
            <a:endParaRPr lang="en-GB" sz="1600" dirty="0"/>
          </a:p>
        </p:txBody>
      </p:sp>
    </p:spTree>
    <p:extLst>
      <p:ext uri="{BB962C8B-B14F-4D97-AF65-F5344CB8AC3E}">
        <p14:creationId xmlns:p14="http://schemas.microsoft.com/office/powerpoint/2010/main" val="27586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6712EE-F79D-4425-85A4-A9983E0F7853}"/>
              </a:ext>
            </a:extLst>
          </p:cNvPr>
          <p:cNvSpPr txBox="1"/>
          <p:nvPr/>
        </p:nvSpPr>
        <p:spPr>
          <a:xfrm>
            <a:off x="558800" y="3530262"/>
            <a:ext cx="11348720" cy="3046988"/>
          </a:xfrm>
          <a:prstGeom prst="rect">
            <a:avLst/>
          </a:prstGeom>
          <a:noFill/>
        </p:spPr>
        <p:txBody>
          <a:bodyPr wrap="square">
            <a:spAutoFit/>
          </a:bodyPr>
          <a:lstStyle/>
          <a:p>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dirty="0">
              <a:solidFill>
                <a:srgbClr val="000000"/>
              </a:solidFill>
              <a:effectLst/>
              <a:latin typeface="Arial" panose="020B0604020202020204" pitchFamily="34" charset="0"/>
              <a:ea typeface="Calibri" panose="020F0502020204030204" pitchFamily="34" charset="0"/>
            </a:endParaRPr>
          </a:p>
          <a:p>
            <a:pPr>
              <a:spcAft>
                <a:spcPts val="1200"/>
              </a:spcAft>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So the buildings arose, as imposing in their sheer size as they were inimitable in the grace of their outlines, since the artists strove to excel themselves in the beauty of their workmanship. And yet the most wonderful thing about them was the speed with which they were completed. Each of them, men supposed, would take many generations to build, but </a:t>
            </a:r>
            <a:r>
              <a:rPr lang="en-GB" sz="16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 fact the entire project was carried through in the high summer of one man’s administration</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On the other hand we are told that when Zeuxis the painter once heard </a:t>
            </a:r>
            <a:r>
              <a:rPr lang="en-GB" sz="16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Agatharchus</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boasting about how swiftly and easily he painted his figures, his retort was, ‘Mine take, and last, a long time.’ Certainly mere dexterity and speed of execution seldom give a lasting value to a work of art or bestow a delicate beauty upon it. It is the time laid out in laborious creating which repays us later through the enduring strength it confers. It is this, above all, which makes Pericles’ works an object of wonder to us – the fact that they were created in so short a span, and yet for all time. Each one possessed a beauty which seemed venerable the moment it was born, and at the same time a youthful vigour which makes them appear to this day as if they were newly built. A bloom of eternal freshness hovers over these works of his and preserves them from the touch of time, as if some unfading spirit of youth, some ageless vitality had been breathed into them.                                     </a:t>
            </a:r>
            <a:r>
              <a:rPr lang="en-GB" sz="14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Plutarch, Life of Pericles 14-15</a:t>
            </a:r>
            <a:endParaRPr lang="en-GB" b="1" dirty="0">
              <a:solidFill>
                <a:srgbClr val="000000"/>
              </a:solidFill>
              <a:effectLst/>
              <a:latin typeface="Arial" panose="020B060402020202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A96747F8-0DD3-4FB6-817F-3FF4DA48F0FA}"/>
              </a:ext>
            </a:extLst>
          </p:cNvPr>
          <p:cNvSpPr txBox="1"/>
          <p:nvPr/>
        </p:nvSpPr>
        <p:spPr>
          <a:xfrm>
            <a:off x="589280" y="189310"/>
            <a:ext cx="11043920" cy="3631763"/>
          </a:xfrm>
          <a:prstGeom prst="rect">
            <a:avLst/>
          </a:prstGeom>
          <a:noFill/>
        </p:spPr>
        <p:txBody>
          <a:bodyPr wrap="square">
            <a:spAutoFit/>
          </a:bodyPr>
          <a:lstStyle/>
          <a:p>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Certainly it was true that those who were of military age and physically in their prime could always earn their pay from the public funds by serving on Pericles’ various campaigns. But </a:t>
            </a:r>
            <a:r>
              <a:rPr lang="en-GB" sz="16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he was also anxious that the unskilled masses, who had no military training, should not be debarred from benefiting from the national income, and yet should not be paid for sitting about and doing nothing. So he boldly laid before the people proposals for immense public works and plans for buildings, which would involve many different arts and industries and require long periods to complete, his object being that those who stayed at home, no less than those serving in the fleet or the army or on garrison duty, should be enabled to enjoy a share of the national wealth. </a:t>
            </a:r>
          </a:p>
          <a:p>
            <a:endParaRPr lang="en-GB" sz="600" b="1" dirty="0">
              <a:solidFill>
                <a:srgbClr val="000000"/>
              </a:solidFill>
              <a:latin typeface="Calibri" panose="020F0502020204030204" pitchFamily="34" charset="0"/>
              <a:ea typeface="Calibri" panose="020F0502020204030204" pitchFamily="34" charset="0"/>
              <a:cs typeface="Arial" panose="020B0604020202020204" pitchFamily="34" charset="0"/>
            </a:endParaRPr>
          </a:p>
          <a:p>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materials to be used were stone, bronze, ivory, gold, ebony, and cypress-wood, while the arts or trades which wrought or fashioned them were those of carpenter, modeller, coppersmith, stone mason, dyer, worker in gold and ivory, painter, embroiderer, and engraver, and besides these the carriers and suppliers of materials, such as merchants, sailors, and pilots for the sea-borne traffic, and waggon-makers, trainers of draught animals, and drivers for everything that came by land. There were also rope-makers, weavers, leatherworkers, roadbuilders and miners. Each individual craft, like a general with an army under his separate command, had its own corps of unskilled labourers at its disposal, and these worked in a subordinate capacity, as an instrument obeys the hand, or the body the soul, and so through these various demands the city’s prosperity was extended far and wide and shared among every age and condition in Athens.</a:t>
            </a:r>
            <a:endParaRPr lang="en-GB" sz="1600" dirty="0">
              <a:solidFill>
                <a:srgbClr val="00000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52782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schophoros - The Calf Bearer – Joy of Museums Virtual Tours">
            <a:extLst>
              <a:ext uri="{FF2B5EF4-FFF2-40B4-BE49-F238E27FC236}">
                <a16:creationId xmlns:a16="http://schemas.microsoft.com/office/drawing/2014/main" id="{A20C1C53-5BA7-41E1-91DD-84C693C1E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4412" y="0"/>
            <a:ext cx="5531888" cy="68824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41E2C6B-7D5F-4D4D-AB90-2E71B9191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2098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62312EA1-6A79-4375-B67E-2662FC0BC9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03" t="2231" r="7916" b="-1"/>
          <a:stretch/>
        </p:blipFill>
        <p:spPr bwMode="auto">
          <a:xfrm>
            <a:off x="0" y="3086099"/>
            <a:ext cx="4276725" cy="37995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ld Temple of Athena - Wikipedia">
            <a:extLst>
              <a:ext uri="{FF2B5EF4-FFF2-40B4-BE49-F238E27FC236}">
                <a16:creationId xmlns:a16="http://schemas.microsoft.com/office/drawing/2014/main" id="{8F5FBA1D-9DEC-4805-84E8-A631716FA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837" y="4900509"/>
            <a:ext cx="2700575" cy="18413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B8B5A77-51FC-43A3-95B2-CE28E09687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44" t="-1" r="6680" b="-77"/>
          <a:stretch/>
        </p:blipFill>
        <p:spPr bwMode="auto">
          <a:xfrm>
            <a:off x="2138362" y="489418"/>
            <a:ext cx="4663383"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0FE5AA-A80A-4781-B14D-CA08DF7ADE76}"/>
              </a:ext>
            </a:extLst>
          </p:cNvPr>
          <p:cNvSpPr txBox="1"/>
          <p:nvPr/>
        </p:nvSpPr>
        <p:spPr>
          <a:xfrm>
            <a:off x="4276725" y="3276259"/>
            <a:ext cx="2497687" cy="1600438"/>
          </a:xfrm>
          <a:prstGeom prst="rect">
            <a:avLst/>
          </a:prstGeom>
          <a:noFill/>
        </p:spPr>
        <p:txBody>
          <a:bodyPr wrap="square" rtlCol="0">
            <a:spAutoFit/>
          </a:bodyPr>
          <a:lstStyle/>
          <a:p>
            <a:r>
              <a:rPr lang="en-GB" sz="1400" i="1" dirty="0"/>
              <a:t>Some of the damaged statuary was buried in pits on the Acropolis, to be rediscovered by archaeologists, like this group of archaic statues, including the </a:t>
            </a:r>
            <a:r>
              <a:rPr lang="en-GB" sz="1400" i="1" dirty="0" err="1"/>
              <a:t>Moschophoros</a:t>
            </a:r>
            <a:r>
              <a:rPr lang="en-GB" sz="1400" i="1" dirty="0"/>
              <a:t>, discovered in 1867.</a:t>
            </a:r>
            <a:endParaRPr lang="en-GB" dirty="0"/>
          </a:p>
        </p:txBody>
      </p:sp>
      <p:sp>
        <p:nvSpPr>
          <p:cNvPr id="3" name="TextBox 2">
            <a:extLst>
              <a:ext uri="{FF2B5EF4-FFF2-40B4-BE49-F238E27FC236}">
                <a16:creationId xmlns:a16="http://schemas.microsoft.com/office/drawing/2014/main" id="{56F0BA5E-35EE-418C-95AD-BAD537E54FDD}"/>
              </a:ext>
            </a:extLst>
          </p:cNvPr>
          <p:cNvSpPr txBox="1"/>
          <p:nvPr/>
        </p:nvSpPr>
        <p:spPr>
          <a:xfrm>
            <a:off x="1743729" y="89308"/>
            <a:ext cx="5286168" cy="400110"/>
          </a:xfrm>
          <a:prstGeom prst="rect">
            <a:avLst/>
          </a:prstGeom>
          <a:solidFill>
            <a:srgbClr val="E2CFB1"/>
          </a:solidFill>
        </p:spPr>
        <p:txBody>
          <a:bodyPr wrap="square" rtlCol="0">
            <a:spAutoFit/>
          </a:bodyPr>
          <a:lstStyle/>
          <a:p>
            <a:r>
              <a:rPr lang="en-GB" sz="2000" b="1" dirty="0"/>
              <a:t>The Persian Sack of the Acropolis: </a:t>
            </a:r>
            <a:r>
              <a:rPr lang="en-GB" sz="2000" b="1" i="0" dirty="0">
                <a:solidFill>
                  <a:srgbClr val="202122"/>
                </a:solidFill>
                <a:effectLst/>
              </a:rPr>
              <a:t>‘</a:t>
            </a:r>
            <a:r>
              <a:rPr lang="en-GB" sz="2000" b="1" i="0" dirty="0" err="1">
                <a:solidFill>
                  <a:srgbClr val="202122"/>
                </a:solidFill>
                <a:effectLst/>
              </a:rPr>
              <a:t>Perserschutt</a:t>
            </a:r>
            <a:r>
              <a:rPr lang="en-GB" sz="2000" b="0" i="0" dirty="0">
                <a:solidFill>
                  <a:srgbClr val="202122"/>
                </a:solidFill>
                <a:effectLst/>
              </a:rPr>
              <a:t>’</a:t>
            </a:r>
            <a:endParaRPr lang="en-GB" sz="2000" b="1" dirty="0"/>
          </a:p>
        </p:txBody>
      </p:sp>
    </p:spTree>
    <p:extLst>
      <p:ext uri="{BB962C8B-B14F-4D97-AF65-F5344CB8AC3E}">
        <p14:creationId xmlns:p14="http://schemas.microsoft.com/office/powerpoint/2010/main" val="232968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19707-4961-4318-81F9-0CB542D8F0A8}"/>
              </a:ext>
            </a:extLst>
          </p:cNvPr>
          <p:cNvPicPr>
            <a:picLocks noChangeAspect="1"/>
          </p:cNvPicPr>
          <p:nvPr/>
        </p:nvPicPr>
        <p:blipFill>
          <a:blip r:embed="rId2"/>
          <a:stretch>
            <a:fillRect/>
          </a:stretch>
        </p:blipFill>
        <p:spPr>
          <a:xfrm>
            <a:off x="2403021" y="0"/>
            <a:ext cx="9788979" cy="6858000"/>
          </a:xfrm>
          <a:prstGeom prst="rect">
            <a:avLst/>
          </a:prstGeom>
        </p:spPr>
      </p:pic>
      <p:sp>
        <p:nvSpPr>
          <p:cNvPr id="4" name="TextBox 3">
            <a:extLst>
              <a:ext uri="{FF2B5EF4-FFF2-40B4-BE49-F238E27FC236}">
                <a16:creationId xmlns:a16="http://schemas.microsoft.com/office/drawing/2014/main" id="{89186DA6-C217-4CBC-B8BB-ACE9E486D337}"/>
              </a:ext>
            </a:extLst>
          </p:cNvPr>
          <p:cNvSpPr txBox="1"/>
          <p:nvPr/>
        </p:nvSpPr>
        <p:spPr>
          <a:xfrm>
            <a:off x="167721" y="1525657"/>
            <a:ext cx="1990725" cy="954107"/>
          </a:xfrm>
          <a:prstGeom prst="rect">
            <a:avLst/>
          </a:prstGeom>
          <a:solidFill>
            <a:schemeClr val="accent5">
              <a:lumMod val="20000"/>
              <a:lumOff val="80000"/>
            </a:schemeClr>
          </a:solidFill>
        </p:spPr>
        <p:txBody>
          <a:bodyPr wrap="square" rtlCol="0">
            <a:spAutoFit/>
          </a:bodyPr>
          <a:lstStyle/>
          <a:p>
            <a:r>
              <a:rPr lang="en-GB" sz="1400" dirty="0"/>
              <a:t>Create your own version of the following and see if you agree with these former students:</a:t>
            </a:r>
          </a:p>
        </p:txBody>
      </p:sp>
    </p:spTree>
    <p:extLst>
      <p:ext uri="{BB962C8B-B14F-4D97-AF65-F5344CB8AC3E}">
        <p14:creationId xmlns:p14="http://schemas.microsoft.com/office/powerpoint/2010/main" val="3785141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E5A1F-337A-4222-B36A-6C26763B4C28}"/>
              </a:ext>
            </a:extLst>
          </p:cNvPr>
          <p:cNvPicPr>
            <a:picLocks noChangeAspect="1"/>
          </p:cNvPicPr>
          <p:nvPr/>
        </p:nvPicPr>
        <p:blipFill>
          <a:blip r:embed="rId2"/>
          <a:stretch>
            <a:fillRect/>
          </a:stretch>
        </p:blipFill>
        <p:spPr>
          <a:xfrm>
            <a:off x="2228537" y="1037836"/>
            <a:ext cx="7734926" cy="5437921"/>
          </a:xfrm>
          <a:prstGeom prst="rect">
            <a:avLst/>
          </a:prstGeom>
        </p:spPr>
      </p:pic>
      <p:pic>
        <p:nvPicPr>
          <p:cNvPr id="5" name="Picture 4">
            <a:extLst>
              <a:ext uri="{FF2B5EF4-FFF2-40B4-BE49-F238E27FC236}">
                <a16:creationId xmlns:a16="http://schemas.microsoft.com/office/drawing/2014/main" id="{E53566B7-52A6-4612-94D0-26FD4ED50CBB}"/>
              </a:ext>
            </a:extLst>
          </p:cNvPr>
          <p:cNvPicPr>
            <a:picLocks noChangeAspect="1"/>
          </p:cNvPicPr>
          <p:nvPr/>
        </p:nvPicPr>
        <p:blipFill>
          <a:blip r:embed="rId3"/>
          <a:stretch>
            <a:fillRect/>
          </a:stretch>
        </p:blipFill>
        <p:spPr>
          <a:xfrm>
            <a:off x="2571437" y="234092"/>
            <a:ext cx="6762750" cy="803744"/>
          </a:xfrm>
          <a:prstGeom prst="rect">
            <a:avLst/>
          </a:prstGeom>
        </p:spPr>
      </p:pic>
    </p:spTree>
    <p:extLst>
      <p:ext uri="{BB962C8B-B14F-4D97-AF65-F5344CB8AC3E}">
        <p14:creationId xmlns:p14="http://schemas.microsoft.com/office/powerpoint/2010/main" val="4106307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a:extLst>
              <a:ext uri="{FF2B5EF4-FFF2-40B4-BE49-F238E27FC236}">
                <a16:creationId xmlns:a16="http://schemas.microsoft.com/office/drawing/2014/main" id="{2A65103F-7209-49BD-8239-5F95D610BB1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97104" cy="6938128"/>
          </a:xfrm>
          <a:prstGeom prst="rect">
            <a:avLst/>
          </a:prstGeom>
          <a:noFill/>
          <a:ln>
            <a:noFill/>
          </a:ln>
        </p:spPr>
      </p:pic>
      <p:pic>
        <p:nvPicPr>
          <p:cNvPr id="4098" name="Picture 2" descr="Image result for athena parthenos statue">
            <a:extLst>
              <a:ext uri="{FF2B5EF4-FFF2-40B4-BE49-F238E27FC236}">
                <a16:creationId xmlns:a16="http://schemas.microsoft.com/office/drawing/2014/main" id="{9C91B373-91BA-41D0-8714-A01466D43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103" y="-66675"/>
            <a:ext cx="3656521" cy="69972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8C2B9F-BBCD-4DA3-80A3-764CE14E961B}"/>
              </a:ext>
            </a:extLst>
          </p:cNvPr>
          <p:cNvSpPr txBox="1"/>
          <p:nvPr/>
        </p:nvSpPr>
        <p:spPr>
          <a:xfrm>
            <a:off x="9953624" y="123825"/>
            <a:ext cx="2238375" cy="6647974"/>
          </a:xfrm>
          <a:prstGeom prst="rect">
            <a:avLst/>
          </a:prstGeom>
          <a:noFill/>
        </p:spPr>
        <p:txBody>
          <a:bodyPr wrap="square" rtlCol="0">
            <a:spAutoFit/>
          </a:bodyPr>
          <a:lstStyle/>
          <a:p>
            <a:r>
              <a:rPr lang="en-GB" sz="2800" dirty="0"/>
              <a:t>Athena Parthenos</a:t>
            </a:r>
          </a:p>
          <a:p>
            <a:r>
              <a:rPr lang="en-GB" dirty="0"/>
              <a:t>12m tall, ivory and gold in removable plates attached to a wooden frame.</a:t>
            </a:r>
          </a:p>
          <a:p>
            <a:r>
              <a:rPr lang="en-GB" dirty="0"/>
              <a:t>Still visible in </a:t>
            </a:r>
            <a:r>
              <a:rPr lang="en-GB" b="1" dirty="0"/>
              <a:t>Pausanias</a:t>
            </a:r>
            <a:r>
              <a:rPr lang="en-GB" dirty="0"/>
              <a:t>’ day (2</a:t>
            </a:r>
            <a:r>
              <a:rPr lang="en-GB" baseline="30000" dirty="0"/>
              <a:t>nd</a:t>
            </a:r>
            <a:r>
              <a:rPr lang="en-GB" dirty="0"/>
              <a:t> C AD) 1.24.5,7. </a:t>
            </a:r>
          </a:p>
          <a:p>
            <a:r>
              <a:rPr lang="en-GB" dirty="0"/>
              <a:t>He describes the sphinx and griffins on her helmet and Medusa on her breast.</a:t>
            </a:r>
          </a:p>
          <a:p>
            <a:endParaRPr lang="en-GB" sz="1000" dirty="0"/>
          </a:p>
          <a:p>
            <a:r>
              <a:rPr lang="en-GB" dirty="0"/>
              <a:t>The work of </a:t>
            </a:r>
            <a:r>
              <a:rPr lang="en-GB" dirty="0" err="1"/>
              <a:t>Pheidias</a:t>
            </a:r>
            <a:r>
              <a:rPr lang="en-GB" dirty="0"/>
              <a:t>, a friend of Pericles, who was accused of embezzlement and of putting his likeness and that of Pericles on Athena’s shield.</a:t>
            </a:r>
          </a:p>
          <a:p>
            <a:r>
              <a:rPr lang="en-GB" b="1" dirty="0"/>
              <a:t>Plutarch, </a:t>
            </a:r>
            <a:r>
              <a:rPr lang="en-GB" i="1" dirty="0"/>
              <a:t>Pericles</a:t>
            </a:r>
            <a:r>
              <a:rPr lang="en-GB" dirty="0"/>
              <a:t> 31</a:t>
            </a:r>
          </a:p>
        </p:txBody>
      </p:sp>
      <p:sp>
        <p:nvSpPr>
          <p:cNvPr id="3" name="TextBox 2">
            <a:extLst>
              <a:ext uri="{FF2B5EF4-FFF2-40B4-BE49-F238E27FC236}">
                <a16:creationId xmlns:a16="http://schemas.microsoft.com/office/drawing/2014/main" id="{74744CA3-85C8-4695-99B1-5432AF3E7413}"/>
              </a:ext>
            </a:extLst>
          </p:cNvPr>
          <p:cNvSpPr txBox="1"/>
          <p:nvPr/>
        </p:nvSpPr>
        <p:spPr>
          <a:xfrm>
            <a:off x="503749" y="6115050"/>
            <a:ext cx="5353050" cy="646331"/>
          </a:xfrm>
          <a:prstGeom prst="rect">
            <a:avLst/>
          </a:prstGeom>
          <a:noFill/>
        </p:spPr>
        <p:txBody>
          <a:bodyPr wrap="square" rtlCol="0">
            <a:spAutoFit/>
          </a:bodyPr>
          <a:lstStyle/>
          <a:p>
            <a:pPr algn="ctr"/>
            <a:r>
              <a:rPr lang="en-GB" b="1" dirty="0"/>
              <a:t>The statue of Athene Nike is 4 cubits high (more than life size). </a:t>
            </a:r>
            <a:r>
              <a:rPr lang="en-GB" b="1" dirty="0">
                <a:solidFill>
                  <a:schemeClr val="bg1"/>
                </a:solidFill>
              </a:rPr>
              <a:t>The base depicts Pandora’s box.</a:t>
            </a:r>
          </a:p>
        </p:txBody>
      </p:sp>
      <p:sp>
        <p:nvSpPr>
          <p:cNvPr id="7" name="TextBox 6">
            <a:extLst>
              <a:ext uri="{FF2B5EF4-FFF2-40B4-BE49-F238E27FC236}">
                <a16:creationId xmlns:a16="http://schemas.microsoft.com/office/drawing/2014/main" id="{5B51EACA-AE95-4613-B882-C3FC0EB9EE32}"/>
              </a:ext>
            </a:extLst>
          </p:cNvPr>
          <p:cNvSpPr txBox="1"/>
          <p:nvPr/>
        </p:nvSpPr>
        <p:spPr>
          <a:xfrm>
            <a:off x="4058728" y="442059"/>
            <a:ext cx="2849976" cy="1661993"/>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love of what is beautiful does not lead to extravagance; our love of the things of the mind does not make us soft.’</a:t>
            </a:r>
          </a:p>
          <a:p>
            <a:pPr algn="r"/>
            <a:r>
              <a:rPr lang="en-GB" sz="1200" dirty="0">
                <a:solidFill>
                  <a:schemeClr val="bg1"/>
                </a:solidFill>
                <a:latin typeface="Calibri" panose="020F0502020204030204" pitchFamily="34" charset="0"/>
                <a:cs typeface="Times New Roman" panose="02020603050405020304" pitchFamily="18" charset="0"/>
              </a:rPr>
              <a:t>Pericles’ Funeral Oration Thucydides 2.40</a:t>
            </a:r>
            <a:endParaRPr lang="en-GB" sz="1200" dirty="0">
              <a:solidFill>
                <a:schemeClr val="bg1"/>
              </a:solidFill>
            </a:endParaRPr>
          </a:p>
        </p:txBody>
      </p:sp>
    </p:spTree>
    <p:extLst>
      <p:ext uri="{BB962C8B-B14F-4D97-AF65-F5344CB8AC3E}">
        <p14:creationId xmlns:p14="http://schemas.microsoft.com/office/powerpoint/2010/main" val="4182055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he Parthenon">
            <a:extLst>
              <a:ext uri="{FF2B5EF4-FFF2-40B4-BE49-F238E27FC236}">
                <a16:creationId xmlns:a16="http://schemas.microsoft.com/office/drawing/2014/main" id="{84B66EFC-0574-4AEE-9504-596252C96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600200"/>
            <a:ext cx="5007792" cy="49910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The Parthenon plan">
            <a:extLst>
              <a:ext uri="{FF2B5EF4-FFF2-40B4-BE49-F238E27FC236}">
                <a16:creationId xmlns:a16="http://schemas.microsoft.com/office/drawing/2014/main" id="{620DA923-E765-4F54-9834-7014D1E64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015" y="1513225"/>
            <a:ext cx="809625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6B74E1-0677-4220-B880-5563B04A5865}"/>
              </a:ext>
            </a:extLst>
          </p:cNvPr>
          <p:cNvSpPr txBox="1"/>
          <p:nvPr/>
        </p:nvSpPr>
        <p:spPr>
          <a:xfrm>
            <a:off x="7860665" y="3059668"/>
            <a:ext cx="3467100" cy="369332"/>
          </a:xfrm>
          <a:prstGeom prst="rect">
            <a:avLst/>
          </a:prstGeom>
          <a:noFill/>
        </p:spPr>
        <p:txBody>
          <a:bodyPr wrap="square" rtlCol="0">
            <a:spAutoFit/>
          </a:bodyPr>
          <a:lstStyle/>
          <a:p>
            <a:r>
              <a:rPr lang="en-GB" dirty="0"/>
              <a:t>Decorative work completed 432BC</a:t>
            </a:r>
          </a:p>
        </p:txBody>
      </p:sp>
      <p:sp>
        <p:nvSpPr>
          <p:cNvPr id="5" name="TextBox 4">
            <a:extLst>
              <a:ext uri="{FF2B5EF4-FFF2-40B4-BE49-F238E27FC236}">
                <a16:creationId xmlns:a16="http://schemas.microsoft.com/office/drawing/2014/main" id="{14255598-04CE-4AFF-915D-079C281A84F1}"/>
              </a:ext>
            </a:extLst>
          </p:cNvPr>
          <p:cNvSpPr txBox="1"/>
          <p:nvPr/>
        </p:nvSpPr>
        <p:spPr>
          <a:xfrm>
            <a:off x="200024" y="86975"/>
            <a:ext cx="11697336" cy="1938992"/>
          </a:xfrm>
          <a:prstGeom prst="rect">
            <a:avLst/>
          </a:prstGeom>
          <a:noFill/>
        </p:spPr>
        <p:txBody>
          <a:bodyPr wrap="square">
            <a:spAutoFit/>
          </a:bodyPr>
          <a:lstStyle/>
          <a:p>
            <a:pPr algn="just">
              <a:spcAft>
                <a:spcPts val="1200"/>
              </a:spcAft>
            </a:pPr>
            <a:r>
              <a:rPr lang="en-GB" sz="16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1.24.5.7</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As one enters the temple called </a:t>
            </a:r>
            <a:r>
              <a:rPr lang="en-GB" sz="1600" b="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Parthenon</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everything on the pediment bears upon the birth of Athena; the other end is the quarrel of Poseidon with Athena over the country. </a:t>
            </a:r>
            <a:endParaRPr lang="en-GB" dirty="0">
              <a:solidFill>
                <a:srgbClr val="000000"/>
              </a:solidFill>
              <a:effectLst/>
              <a:latin typeface="Arial" panose="020B0604020202020204" pitchFamily="34" charset="0"/>
              <a:ea typeface="Calibri" panose="020F0502020204030204" pitchFamily="34" charset="0"/>
            </a:endParaRPr>
          </a:p>
          <a:p>
            <a:pPr algn="just">
              <a:spcAft>
                <a:spcPts val="1200"/>
              </a:spcAft>
            </a:pP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statue itself is made of ivory and gold. On the middle of the helmet is set a sphinx … and griffins worked on each side of it … the statue of Athena is upright in an ankle length tunic, and the head of Medusa is engraved in ivory on her breast, and she has a victory about four cubits high, and a spear in her hand and a shield lying at her feet, and near the spear is a snake which might be </a:t>
            </a:r>
            <a:r>
              <a:rPr lang="en-GB" sz="160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Erichthonius</a:t>
            </a: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endParaRPr lang="en-GB" dirty="0">
              <a:solidFill>
                <a:srgbClr val="000000"/>
              </a:solidFill>
              <a:effectLst/>
              <a:latin typeface="Arial" panose="020B0604020202020204" pitchFamily="34" charset="0"/>
              <a:ea typeface="Calibri" panose="020F0502020204030204" pitchFamily="34" charset="0"/>
            </a:endParaRPr>
          </a:p>
          <a:p>
            <a:pPr algn="r"/>
            <a:r>
              <a:rPr lang="en-GB" sz="16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On the plinth of the statue is worked the birth of Pandora.</a:t>
            </a:r>
            <a:endParaRPr lang="en-GB" dirty="0"/>
          </a:p>
        </p:txBody>
      </p:sp>
    </p:spTree>
    <p:extLst>
      <p:ext uri="{BB962C8B-B14F-4D97-AF65-F5344CB8AC3E}">
        <p14:creationId xmlns:p14="http://schemas.microsoft.com/office/powerpoint/2010/main" val="1798863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Parthenon pediments">
            <a:extLst>
              <a:ext uri="{FF2B5EF4-FFF2-40B4-BE49-F238E27FC236}">
                <a16:creationId xmlns:a16="http://schemas.microsoft.com/office/drawing/2014/main" id="{80767F0B-103D-46CF-924E-232AFC81B5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90"/>
          <a:stretch/>
        </p:blipFill>
        <p:spPr bwMode="auto">
          <a:xfrm>
            <a:off x="203200" y="152400"/>
            <a:ext cx="9144000" cy="6700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irth of Athena - Ancient Greek Vase Painting">
            <a:extLst>
              <a:ext uri="{FF2B5EF4-FFF2-40B4-BE49-F238E27FC236}">
                <a16:creationId xmlns:a16="http://schemas.microsoft.com/office/drawing/2014/main" id="{1419226C-BA07-433A-8973-D06316198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310" y="3303905"/>
            <a:ext cx="2628900" cy="1733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F98994-63C0-4A3F-8DF8-BA9A39400D13}"/>
              </a:ext>
            </a:extLst>
          </p:cNvPr>
          <p:cNvSpPr txBox="1"/>
          <p:nvPr/>
        </p:nvSpPr>
        <p:spPr>
          <a:xfrm>
            <a:off x="9347200" y="5037455"/>
            <a:ext cx="2747010" cy="1815882"/>
          </a:xfrm>
          <a:prstGeom prst="rect">
            <a:avLst/>
          </a:prstGeom>
          <a:noFill/>
        </p:spPr>
        <p:txBody>
          <a:bodyPr wrap="square" rtlCol="0">
            <a:spAutoFit/>
          </a:bodyPr>
          <a:lstStyle/>
          <a:p>
            <a:r>
              <a:rPr lang="en-GB" sz="1400" dirty="0"/>
              <a:t>The traditional story of the </a:t>
            </a:r>
            <a:r>
              <a:rPr lang="en-GB" sz="1400" b="1" dirty="0"/>
              <a:t>birth of Athena </a:t>
            </a:r>
            <a:r>
              <a:rPr lang="en-GB" sz="1400" dirty="0"/>
              <a:t>was that Zeus turned her mother Metis (Cleverness) into a fly and devoured her. He then had a splitting headache. Hephaestus used his axe to release the fully formed warrior goddess, Athena, from Zeus’ head. </a:t>
            </a:r>
          </a:p>
        </p:txBody>
      </p:sp>
      <p:pic>
        <p:nvPicPr>
          <p:cNvPr id="5122" name="Picture 2" descr="Athena &amp; Poseidon - Ancient Greek Vase Painting">
            <a:extLst>
              <a:ext uri="{FF2B5EF4-FFF2-40B4-BE49-F238E27FC236}">
                <a16:creationId xmlns:a16="http://schemas.microsoft.com/office/drawing/2014/main" id="{B120F579-7A5F-47ED-9506-90EC4FA42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9142" y="152400"/>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133463-43FB-4E30-AFCF-739D5E5B926A}"/>
              </a:ext>
            </a:extLst>
          </p:cNvPr>
          <p:cNvSpPr txBox="1"/>
          <p:nvPr/>
        </p:nvSpPr>
        <p:spPr>
          <a:xfrm>
            <a:off x="9527698" y="2333318"/>
            <a:ext cx="2504123" cy="523220"/>
          </a:xfrm>
          <a:prstGeom prst="rect">
            <a:avLst/>
          </a:prstGeom>
          <a:noFill/>
        </p:spPr>
        <p:txBody>
          <a:bodyPr wrap="square" rtlCol="0">
            <a:spAutoFit/>
          </a:bodyPr>
          <a:lstStyle/>
          <a:p>
            <a:pPr algn="ctr"/>
            <a:r>
              <a:rPr lang="en-GB" sz="1400" dirty="0"/>
              <a:t>Athena and Poseidon: rivals patrons of Athens.</a:t>
            </a:r>
          </a:p>
        </p:txBody>
      </p:sp>
      <p:sp>
        <p:nvSpPr>
          <p:cNvPr id="4" name="TextBox 3">
            <a:extLst>
              <a:ext uri="{FF2B5EF4-FFF2-40B4-BE49-F238E27FC236}">
                <a16:creationId xmlns:a16="http://schemas.microsoft.com/office/drawing/2014/main" id="{CB19FB1C-64DA-4CD1-B669-13CD2883DF50}"/>
              </a:ext>
            </a:extLst>
          </p:cNvPr>
          <p:cNvSpPr txBox="1"/>
          <p:nvPr/>
        </p:nvSpPr>
        <p:spPr>
          <a:xfrm>
            <a:off x="203200" y="152400"/>
            <a:ext cx="3830320" cy="646331"/>
          </a:xfrm>
          <a:prstGeom prst="rect">
            <a:avLst/>
          </a:prstGeom>
          <a:noFill/>
        </p:spPr>
        <p:txBody>
          <a:bodyPr wrap="square" rtlCol="0">
            <a:spAutoFit/>
          </a:bodyPr>
          <a:lstStyle/>
          <a:p>
            <a:r>
              <a:rPr lang="en-GB" dirty="0"/>
              <a:t>W. Pediment: Athena and Poseidon compete for patronage of Athens.</a:t>
            </a:r>
          </a:p>
        </p:txBody>
      </p:sp>
      <p:sp>
        <p:nvSpPr>
          <p:cNvPr id="8" name="TextBox 7">
            <a:extLst>
              <a:ext uri="{FF2B5EF4-FFF2-40B4-BE49-F238E27FC236}">
                <a16:creationId xmlns:a16="http://schemas.microsoft.com/office/drawing/2014/main" id="{517E1D5C-01E3-4D77-B627-76A9FA58FDAC}"/>
              </a:ext>
            </a:extLst>
          </p:cNvPr>
          <p:cNvSpPr txBox="1"/>
          <p:nvPr/>
        </p:nvSpPr>
        <p:spPr>
          <a:xfrm>
            <a:off x="160179" y="2533372"/>
            <a:ext cx="3830320" cy="369332"/>
          </a:xfrm>
          <a:prstGeom prst="rect">
            <a:avLst/>
          </a:prstGeom>
          <a:noFill/>
        </p:spPr>
        <p:txBody>
          <a:bodyPr wrap="square" rtlCol="0">
            <a:spAutoFit/>
          </a:bodyPr>
          <a:lstStyle/>
          <a:p>
            <a:r>
              <a:rPr lang="en-GB" dirty="0"/>
              <a:t>E. Pediment: The birth of Athena.</a:t>
            </a:r>
          </a:p>
        </p:txBody>
      </p:sp>
      <p:sp>
        <p:nvSpPr>
          <p:cNvPr id="9" name="TextBox 8">
            <a:extLst>
              <a:ext uri="{FF2B5EF4-FFF2-40B4-BE49-F238E27FC236}">
                <a16:creationId xmlns:a16="http://schemas.microsoft.com/office/drawing/2014/main" id="{BC85FA14-033A-41F3-8903-C2FE90B9FF41}"/>
              </a:ext>
            </a:extLst>
          </p:cNvPr>
          <p:cNvSpPr txBox="1"/>
          <p:nvPr/>
        </p:nvSpPr>
        <p:spPr>
          <a:xfrm>
            <a:off x="373539" y="5205452"/>
            <a:ext cx="3830320" cy="646331"/>
          </a:xfrm>
          <a:prstGeom prst="rect">
            <a:avLst/>
          </a:prstGeom>
          <a:noFill/>
        </p:spPr>
        <p:txBody>
          <a:bodyPr wrap="square" rtlCol="0">
            <a:spAutoFit/>
          </a:bodyPr>
          <a:lstStyle/>
          <a:p>
            <a:r>
              <a:rPr lang="en-GB" dirty="0"/>
              <a:t>E. Pediment: The rising of Helios’s chariot representing the sun.</a:t>
            </a:r>
          </a:p>
        </p:txBody>
      </p:sp>
    </p:spTree>
    <p:extLst>
      <p:ext uri="{BB962C8B-B14F-4D97-AF65-F5344CB8AC3E}">
        <p14:creationId xmlns:p14="http://schemas.microsoft.com/office/powerpoint/2010/main" val="759287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a:extLst>
              <a:ext uri="{FF2B5EF4-FFF2-40B4-BE49-F238E27FC236}">
                <a16:creationId xmlns:a16="http://schemas.microsoft.com/office/drawing/2014/main" id="{BD342EFF-A6BF-42E4-9071-C9253C3EA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19063"/>
            <a:ext cx="7286625" cy="42005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Parthenon metope">
            <a:extLst>
              <a:ext uri="{FF2B5EF4-FFF2-40B4-BE49-F238E27FC236}">
                <a16:creationId xmlns:a16="http://schemas.microsoft.com/office/drawing/2014/main" id="{4BC4103C-936E-4CC6-B60E-BCC9291F8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0"/>
            <a:ext cx="82296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Parthenon plan">
            <a:extLst>
              <a:ext uri="{FF2B5EF4-FFF2-40B4-BE49-F238E27FC236}">
                <a16:creationId xmlns:a16="http://schemas.microsoft.com/office/drawing/2014/main" id="{1FBFA922-95F0-40E4-BC3B-0E8D289DD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 y="4310063"/>
            <a:ext cx="714375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Parthenon metope">
            <a:extLst>
              <a:ext uri="{FF2B5EF4-FFF2-40B4-BE49-F238E27FC236}">
                <a16:creationId xmlns:a16="http://schemas.microsoft.com/office/drawing/2014/main" id="{804CC6E7-6D67-43D6-875B-D279853CE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4310063"/>
            <a:ext cx="28575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090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lated image">
            <a:extLst>
              <a:ext uri="{FF2B5EF4-FFF2-40B4-BE49-F238E27FC236}">
                <a16:creationId xmlns:a16="http://schemas.microsoft.com/office/drawing/2014/main" id="{4785FA0A-6E52-43BB-9B61-D908ABA68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0010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Parthenon frieze plan">
            <a:extLst>
              <a:ext uri="{FF2B5EF4-FFF2-40B4-BE49-F238E27FC236}">
                <a16:creationId xmlns:a16="http://schemas.microsoft.com/office/drawing/2014/main" id="{0833E929-66D4-4A15-9711-2DFFCA99D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8525"/>
            <a:ext cx="7058025" cy="328612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Parthenon frieze diagram">
            <a:extLst>
              <a:ext uri="{FF2B5EF4-FFF2-40B4-BE49-F238E27FC236}">
                <a16:creationId xmlns:a16="http://schemas.microsoft.com/office/drawing/2014/main" id="{79CDD4E5-C4C1-4737-9431-8641D133B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3131" y="-352425"/>
            <a:ext cx="5124450" cy="32861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arthenon frieze drawing">
            <a:extLst>
              <a:ext uri="{FF2B5EF4-FFF2-40B4-BE49-F238E27FC236}">
                <a16:creationId xmlns:a16="http://schemas.microsoft.com/office/drawing/2014/main" id="{594FB604-0F28-48E7-BC4E-18E3BC5F5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3131" y="2620423"/>
            <a:ext cx="3800475" cy="421852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upload.wikimedia.org/wikipedia/commons/thumb/6/68/Persepolis_stairs_of_the_Apadana_relief.jpg/220px-Persepolis_stairs_of_the_Apadana_relief.jpg">
            <a:extLst>
              <a:ext uri="{FF2B5EF4-FFF2-40B4-BE49-F238E27FC236}">
                <a16:creationId xmlns:a16="http://schemas.microsoft.com/office/drawing/2014/main" id="{23B27607-B911-4006-89B4-6AEA8D728D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33612"/>
            <a:ext cx="20955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82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Parthenon frieze drawing">
            <a:extLst>
              <a:ext uri="{FF2B5EF4-FFF2-40B4-BE49-F238E27FC236}">
                <a16:creationId xmlns:a16="http://schemas.microsoft.com/office/drawing/2014/main" id="{AFE44E6E-48E2-4D3B-AA9D-8C56D04BE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3729038"/>
            <a:ext cx="76009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Parthenon frieze drawing">
            <a:extLst>
              <a:ext uri="{FF2B5EF4-FFF2-40B4-BE49-F238E27FC236}">
                <a16:creationId xmlns:a16="http://schemas.microsoft.com/office/drawing/2014/main" id="{5D1D70EE-DA37-406D-9A7B-2EA13A96E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637"/>
            <a:ext cx="75628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lated image">
            <a:extLst>
              <a:ext uri="{FF2B5EF4-FFF2-40B4-BE49-F238E27FC236}">
                <a16:creationId xmlns:a16="http://schemas.microsoft.com/office/drawing/2014/main" id="{2B00FDB6-C64A-4034-B1B1-9A334E759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850" y="1900238"/>
            <a:ext cx="4791075" cy="39147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analysis of the parthenon frieze">
            <a:extLst>
              <a:ext uri="{FF2B5EF4-FFF2-40B4-BE49-F238E27FC236}">
                <a16:creationId xmlns:a16="http://schemas.microsoft.com/office/drawing/2014/main" id="{42F94A55-3C68-4A49-9CDA-D1A1C4935F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75" y="0"/>
            <a:ext cx="3855670" cy="187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3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Related image">
            <a:extLst>
              <a:ext uri="{FF2B5EF4-FFF2-40B4-BE49-F238E27FC236}">
                <a16:creationId xmlns:a16="http://schemas.microsoft.com/office/drawing/2014/main" id="{469FE0CE-4146-4F9F-BFBF-B2AC951B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66687"/>
            <a:ext cx="9753600" cy="65246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img.groundspeak.com/waymarking/large/880f44fb-f4cc-4ae3-b6fc-681f45483095.jpg">
            <a:extLst>
              <a:ext uri="{FF2B5EF4-FFF2-40B4-BE49-F238E27FC236}">
                <a16:creationId xmlns:a16="http://schemas.microsoft.com/office/drawing/2014/main" id="{716EF3B6-3D02-4D5D-897F-AC7A20D10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275" y="2676526"/>
            <a:ext cx="47625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elated image">
            <a:extLst>
              <a:ext uri="{FF2B5EF4-FFF2-40B4-BE49-F238E27FC236}">
                <a16:creationId xmlns:a16="http://schemas.microsoft.com/office/drawing/2014/main" id="{3F29E5FC-A748-4185-A2E9-00FED3FE33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1363" y="166687"/>
            <a:ext cx="3240637" cy="2676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494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625200D-5B37-4AE9-9117-C154DE23C0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5001" y="4195161"/>
            <a:ext cx="3976999" cy="26628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64D0BC-8D28-40C9-9A07-01388C31645D}"/>
              </a:ext>
            </a:extLst>
          </p:cNvPr>
          <p:cNvSpPr txBox="1"/>
          <p:nvPr/>
        </p:nvSpPr>
        <p:spPr>
          <a:xfrm>
            <a:off x="0" y="6488668"/>
            <a:ext cx="8101781" cy="369332"/>
          </a:xfrm>
          <a:prstGeom prst="rect">
            <a:avLst/>
          </a:prstGeom>
          <a:noFill/>
        </p:spPr>
        <p:txBody>
          <a:bodyPr wrap="square">
            <a:spAutoFit/>
          </a:bodyPr>
          <a:lstStyle/>
          <a:p>
            <a:r>
              <a:rPr lang="en-GB" dirty="0"/>
              <a:t>https://en.wikipedia.org/wiki/Parthenon_Frieze#Interpretation_and_conjecture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508179" cy="6858000"/>
          </a:xfrm>
          <a:prstGeom prst="rect">
            <a:avLst/>
          </a:prstGeom>
          <a:solidFill>
            <a:srgbClr val="E8E8E6"/>
          </a:solidFill>
        </p:spPr>
      </p:pic>
      <p:sp>
        <p:nvSpPr>
          <p:cNvPr id="4" name="TextBox 3">
            <a:extLst>
              <a:ext uri="{FF2B5EF4-FFF2-40B4-BE49-F238E27FC236}">
                <a16:creationId xmlns:a16="http://schemas.microsoft.com/office/drawing/2014/main" id="{B153812F-17EC-4BAA-85CE-D22C72BF66F2}"/>
              </a:ext>
            </a:extLst>
          </p:cNvPr>
          <p:cNvSpPr txBox="1"/>
          <p:nvPr/>
        </p:nvSpPr>
        <p:spPr>
          <a:xfrm>
            <a:off x="8508179" y="0"/>
            <a:ext cx="3683821" cy="4293483"/>
          </a:xfrm>
          <a:prstGeom prst="rect">
            <a:avLst/>
          </a:prstGeom>
          <a:noFill/>
        </p:spPr>
        <p:txBody>
          <a:bodyPr wrap="square">
            <a:spAutoFit/>
          </a:bodyPr>
          <a:lstStyle/>
          <a:p>
            <a:r>
              <a:rPr lang="en-GB" sz="1400" b="0" i="0" dirty="0">
                <a:solidFill>
                  <a:srgbClr val="202122"/>
                </a:solidFill>
                <a:effectLst/>
              </a:rPr>
              <a:t>The </a:t>
            </a:r>
            <a:r>
              <a:rPr lang="en-GB" sz="1400" b="1" i="0" dirty="0">
                <a:solidFill>
                  <a:srgbClr val="202122"/>
                </a:solidFill>
                <a:effectLst/>
              </a:rPr>
              <a:t>Parthenon Frieze</a:t>
            </a:r>
            <a:r>
              <a:rPr lang="en-GB" sz="1400" b="0" i="0" dirty="0">
                <a:solidFill>
                  <a:srgbClr val="202122"/>
                </a:solidFill>
                <a:effectLst/>
              </a:rPr>
              <a:t> was created under the direction of </a:t>
            </a:r>
            <a:r>
              <a:rPr lang="en-GB" sz="1400" b="1" i="0" dirty="0">
                <a:solidFill>
                  <a:srgbClr val="202122"/>
                </a:solidFill>
                <a:effectLst/>
              </a:rPr>
              <a:t>Pheidias</a:t>
            </a:r>
            <a:r>
              <a:rPr lang="en-GB" sz="1400" b="0" i="0" dirty="0">
                <a:solidFill>
                  <a:srgbClr val="202122"/>
                </a:solidFill>
                <a:effectLst/>
              </a:rPr>
              <a:t> as part of the </a:t>
            </a:r>
            <a:r>
              <a:rPr lang="en-GB" sz="1400" b="1" i="0" dirty="0">
                <a:solidFill>
                  <a:srgbClr val="202122"/>
                </a:solidFill>
                <a:effectLst/>
              </a:rPr>
              <a:t>Periclean Building Programme. </a:t>
            </a:r>
            <a:r>
              <a:rPr lang="en-GB" sz="1400" i="0" dirty="0">
                <a:solidFill>
                  <a:srgbClr val="202122"/>
                </a:solidFill>
                <a:effectLst/>
              </a:rPr>
              <a:t>The Parthenon was started in 446BC and dedicated in 438BC.</a:t>
            </a:r>
          </a:p>
          <a:p>
            <a:endParaRPr lang="en-GB" sz="700" b="0" i="0" dirty="0">
              <a:solidFill>
                <a:srgbClr val="202122"/>
              </a:solidFill>
              <a:effectLst/>
            </a:endParaRPr>
          </a:p>
          <a:p>
            <a:r>
              <a:rPr lang="en-GB" sz="1400" b="0" i="0" dirty="0">
                <a:solidFill>
                  <a:srgbClr val="202122"/>
                </a:solidFill>
                <a:effectLst/>
              </a:rPr>
              <a:t>Professor John Boardman has suggested that the cavalry portray the heroization of the </a:t>
            </a:r>
            <a:r>
              <a:rPr lang="en-GB" sz="1400" b="1" i="1" dirty="0" err="1">
                <a:solidFill>
                  <a:srgbClr val="202122"/>
                </a:solidFill>
                <a:effectLst/>
              </a:rPr>
              <a:t>Marathonomachoi</a:t>
            </a:r>
            <a:r>
              <a:rPr lang="en-GB" sz="1400" b="1" i="0" dirty="0">
                <a:solidFill>
                  <a:srgbClr val="202122"/>
                </a:solidFill>
                <a:effectLst/>
              </a:rPr>
              <a:t>,</a:t>
            </a:r>
            <a:r>
              <a:rPr lang="en-GB" sz="1400" b="0" i="0" dirty="0">
                <a:solidFill>
                  <a:srgbClr val="202122"/>
                </a:solidFill>
                <a:effectLst/>
              </a:rPr>
              <a:t> the hoplites who fell at Marathon in 490, and that these riders </a:t>
            </a:r>
            <a:r>
              <a:rPr lang="en-GB" sz="1400" dirty="0">
                <a:solidFill>
                  <a:srgbClr val="202122"/>
                </a:solidFill>
              </a:rPr>
              <a:t>were representations of the </a:t>
            </a:r>
            <a:r>
              <a:rPr lang="en-GB" sz="1400" b="0" i="0" dirty="0">
                <a:solidFill>
                  <a:srgbClr val="202122"/>
                </a:solidFill>
                <a:effectLst/>
              </a:rPr>
              <a:t>Athenians who took part in the last pre-war Greater </a:t>
            </a:r>
            <a:r>
              <a:rPr lang="en-GB" sz="1400" b="0" i="0" dirty="0" err="1">
                <a:solidFill>
                  <a:srgbClr val="202122"/>
                </a:solidFill>
                <a:effectLst/>
              </a:rPr>
              <a:t>Panathenaia</a:t>
            </a:r>
            <a:r>
              <a:rPr lang="en-GB" sz="1400" b="0" i="0" dirty="0">
                <a:solidFill>
                  <a:srgbClr val="202122"/>
                </a:solidFill>
                <a:effectLst/>
              </a:rPr>
              <a:t>. The number of horsemen, chariot passengers</a:t>
            </a:r>
            <a:r>
              <a:rPr lang="en-GB" sz="1200" b="0" i="0" dirty="0">
                <a:solidFill>
                  <a:srgbClr val="202122"/>
                </a:solidFill>
                <a:effectLst/>
              </a:rPr>
              <a:t> (but not charioteers), </a:t>
            </a:r>
            <a:r>
              <a:rPr lang="en-GB" sz="1400" b="0" i="0" dirty="0">
                <a:solidFill>
                  <a:srgbClr val="202122"/>
                </a:solidFill>
                <a:effectLst/>
              </a:rPr>
              <a:t>grooms, and marshals comes to the same as the number Herodotus gives for the Athenian dead: </a:t>
            </a:r>
            <a:r>
              <a:rPr lang="en-GB" sz="1400" b="1" i="0" dirty="0">
                <a:solidFill>
                  <a:srgbClr val="202122"/>
                </a:solidFill>
                <a:effectLst/>
              </a:rPr>
              <a:t>192. </a:t>
            </a:r>
          </a:p>
          <a:p>
            <a:r>
              <a:rPr lang="en-GB" sz="1400" b="0" i="0" dirty="0">
                <a:solidFill>
                  <a:srgbClr val="202122"/>
                </a:solidFill>
                <a:effectLst/>
              </a:rPr>
              <a:t>Scholars note similarities </a:t>
            </a:r>
            <a:r>
              <a:rPr lang="en-GB" sz="1400" dirty="0">
                <a:solidFill>
                  <a:srgbClr val="202122"/>
                </a:solidFill>
              </a:rPr>
              <a:t>between</a:t>
            </a:r>
            <a:r>
              <a:rPr lang="en-GB" sz="1400" b="0" i="0" dirty="0">
                <a:solidFill>
                  <a:srgbClr val="202122"/>
                </a:solidFill>
                <a:effectLst/>
              </a:rPr>
              <a:t> this frieze </a:t>
            </a:r>
            <a:r>
              <a:rPr lang="en-GB" sz="1400" dirty="0">
                <a:solidFill>
                  <a:srgbClr val="202122"/>
                </a:solidFill>
              </a:rPr>
              <a:t>and</a:t>
            </a:r>
            <a:r>
              <a:rPr lang="en-GB" sz="1400" b="0" i="0" dirty="0">
                <a:solidFill>
                  <a:srgbClr val="202122"/>
                </a:solidFill>
                <a:effectLst/>
              </a:rPr>
              <a:t> the </a:t>
            </a:r>
            <a:r>
              <a:rPr lang="en-GB" sz="1400" b="1" i="0" dirty="0">
                <a:solidFill>
                  <a:srgbClr val="202122"/>
                </a:solidFill>
                <a:effectLst/>
              </a:rPr>
              <a:t>Apadana sculpture in Persepolis</a:t>
            </a:r>
            <a:r>
              <a:rPr lang="en-GB" sz="1400" b="0" i="0" dirty="0">
                <a:solidFill>
                  <a:srgbClr val="202122"/>
                </a:solidFill>
                <a:effectLst/>
              </a:rPr>
              <a:t> </a:t>
            </a:r>
            <a:r>
              <a:rPr lang="en-GB" sz="1200" b="0" i="0" dirty="0">
                <a:solidFill>
                  <a:srgbClr val="202122"/>
                </a:solidFill>
                <a:effectLst/>
              </a:rPr>
              <a:t>(below) </a:t>
            </a:r>
            <a:r>
              <a:rPr lang="en-GB" sz="1400" b="0" i="0" dirty="0">
                <a:solidFill>
                  <a:srgbClr val="202122"/>
                </a:solidFill>
                <a:effectLst/>
              </a:rPr>
              <a:t>interpreting this either as democratic Athens counter-posing itself to oriental tyranny, or aristocratic Athens emulating the Imperial East.</a:t>
            </a:r>
            <a:endParaRPr lang="en-GB" sz="1600" dirty="0"/>
          </a:p>
        </p:txBody>
      </p:sp>
      <p:pic>
        <p:nvPicPr>
          <p:cNvPr id="12292" name="Picture 4">
            <a:extLst>
              <a:ext uri="{FF2B5EF4-FFF2-40B4-BE49-F238E27FC236}">
                <a16:creationId xmlns:a16="http://schemas.microsoft.com/office/drawing/2014/main" id="{88C212C2-24CF-4361-A27A-A7AA11954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9377"/>
            <a:ext cx="5300420" cy="3438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723835-37D5-4CAE-A553-01B6C3C86A37}"/>
              </a:ext>
            </a:extLst>
          </p:cNvPr>
          <p:cNvSpPr txBox="1"/>
          <p:nvPr/>
        </p:nvSpPr>
        <p:spPr>
          <a:xfrm>
            <a:off x="5218119" y="6334781"/>
            <a:ext cx="3290060" cy="523220"/>
          </a:xfrm>
          <a:prstGeom prst="rect">
            <a:avLst/>
          </a:prstGeom>
          <a:solidFill>
            <a:srgbClr val="E8E8E6"/>
          </a:solidFill>
        </p:spPr>
        <p:txBody>
          <a:bodyPr wrap="square" rtlCol="0">
            <a:spAutoFit/>
          </a:bodyPr>
          <a:lstStyle/>
          <a:p>
            <a:r>
              <a:rPr lang="en-GB" sz="1400" dirty="0"/>
              <a:t>Alma </a:t>
            </a:r>
            <a:r>
              <a:rPr lang="en-GB" sz="1400" dirty="0" err="1"/>
              <a:t>Tadema’s</a:t>
            </a:r>
            <a:r>
              <a:rPr lang="en-GB" sz="1400" dirty="0"/>
              <a:t>  1868 painting of is on display in the Birmingham Museum of Art</a:t>
            </a:r>
          </a:p>
        </p:txBody>
      </p:sp>
    </p:spTree>
    <p:extLst>
      <p:ext uri="{BB962C8B-B14F-4D97-AF65-F5344CB8AC3E}">
        <p14:creationId xmlns:p14="http://schemas.microsoft.com/office/powerpoint/2010/main" val="30209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 calcmode="lin" valueType="num">
                                      <p:cBhvr additive="base">
                                        <p:cTn id="14" dur="500" fill="hold"/>
                                        <p:tgtEl>
                                          <p:spTgt spid="12292"/>
                                        </p:tgtEl>
                                        <p:attrNameLst>
                                          <p:attrName>ppt_x</p:attrName>
                                        </p:attrNameLst>
                                      </p:cBhvr>
                                      <p:tavLst>
                                        <p:tav tm="0">
                                          <p:val>
                                            <p:strVal val="0-#ppt_w/2"/>
                                          </p:val>
                                        </p:tav>
                                        <p:tav tm="100000">
                                          <p:val>
                                            <p:strVal val="#ppt_x"/>
                                          </p:val>
                                        </p:tav>
                                      </p:tavLst>
                                    </p:anim>
                                    <p:anim calcmode="lin" valueType="num">
                                      <p:cBhvr additive="base">
                                        <p:cTn id="15"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1B83D9-FD9A-4A10-8DBD-6610279E2B24}"/>
              </a:ext>
            </a:extLst>
          </p:cNvPr>
          <p:cNvSpPr txBox="1"/>
          <p:nvPr/>
        </p:nvSpPr>
        <p:spPr>
          <a:xfrm>
            <a:off x="326749" y="189922"/>
            <a:ext cx="11934825" cy="1138773"/>
          </a:xfrm>
          <a:prstGeom prst="rect">
            <a:avLst/>
          </a:prstGeom>
          <a:noFill/>
        </p:spPr>
        <p:txBody>
          <a:bodyPr wrap="square" rtlCol="0">
            <a:spAutoFit/>
          </a:bodyPr>
          <a:lstStyle/>
          <a:p>
            <a:pPr algn="ctr"/>
            <a:r>
              <a:rPr lang="en-GB" sz="2400" b="1" dirty="0"/>
              <a:t>Thucydides: The </a:t>
            </a:r>
            <a:r>
              <a:rPr lang="en-GB" sz="2400" b="1" dirty="0" err="1"/>
              <a:t>Pentecontaetia</a:t>
            </a:r>
            <a:r>
              <a:rPr lang="en-GB" sz="2400" b="1" dirty="0"/>
              <a:t> and building developments …</a:t>
            </a:r>
          </a:p>
          <a:p>
            <a:pPr algn="ctr"/>
            <a:r>
              <a:rPr lang="en-GB" sz="1200" b="1" dirty="0"/>
              <a:t> </a:t>
            </a:r>
          </a:p>
          <a:p>
            <a:r>
              <a:rPr lang="en-GB" sz="1600" i="1" dirty="0"/>
              <a:t>‘They also started on the re-building of their city and their fortifications: for only a small portions of their surrounding walls were still standing, and  most of their homes were in ruins, the few remaining ones being those in which important Persian officers had their quarters.’ </a:t>
            </a:r>
            <a:r>
              <a:rPr lang="en-GB" sz="1600" dirty="0"/>
              <a:t>1.89</a:t>
            </a:r>
          </a:p>
        </p:txBody>
      </p:sp>
      <p:sp>
        <p:nvSpPr>
          <p:cNvPr id="3" name="TextBox 2">
            <a:extLst>
              <a:ext uri="{FF2B5EF4-FFF2-40B4-BE49-F238E27FC236}">
                <a16:creationId xmlns:a16="http://schemas.microsoft.com/office/drawing/2014/main" id="{A7EA6EAC-DF8F-4E42-89FF-88CC81CD0D6B}"/>
              </a:ext>
            </a:extLst>
          </p:cNvPr>
          <p:cNvSpPr txBox="1"/>
          <p:nvPr/>
        </p:nvSpPr>
        <p:spPr>
          <a:xfrm>
            <a:off x="419101" y="1228352"/>
            <a:ext cx="11087100" cy="584775"/>
          </a:xfrm>
          <a:prstGeom prst="rect">
            <a:avLst/>
          </a:prstGeom>
          <a:noFill/>
        </p:spPr>
        <p:txBody>
          <a:bodyPr wrap="square" rtlCol="0">
            <a:spAutoFit/>
          </a:bodyPr>
          <a:lstStyle/>
          <a:p>
            <a:r>
              <a:rPr lang="en-GB" sz="1600" i="1" dirty="0"/>
              <a:t>‘The whole population of the city was to work at building the walls; no private house or public building which might be of any use to the work was to be spared, but must in every case be demolished.’ </a:t>
            </a:r>
            <a:r>
              <a:rPr lang="en-GB" sz="1600" dirty="0"/>
              <a:t>1.90</a:t>
            </a:r>
            <a:r>
              <a:rPr lang="en-GB" sz="1600" i="1" dirty="0"/>
              <a:t>  </a:t>
            </a:r>
          </a:p>
        </p:txBody>
      </p:sp>
      <p:sp>
        <p:nvSpPr>
          <p:cNvPr id="4" name="TextBox 3">
            <a:extLst>
              <a:ext uri="{FF2B5EF4-FFF2-40B4-BE49-F238E27FC236}">
                <a16:creationId xmlns:a16="http://schemas.microsoft.com/office/drawing/2014/main" id="{BE4A6049-4597-4686-BF05-1B20574EC961}"/>
              </a:ext>
            </a:extLst>
          </p:cNvPr>
          <p:cNvSpPr txBox="1"/>
          <p:nvPr/>
        </p:nvSpPr>
        <p:spPr>
          <a:xfrm>
            <a:off x="164305" y="5399562"/>
            <a:ext cx="5195889" cy="1323439"/>
          </a:xfrm>
          <a:prstGeom prst="rect">
            <a:avLst/>
          </a:prstGeom>
          <a:noFill/>
        </p:spPr>
        <p:txBody>
          <a:bodyPr wrap="square">
            <a:spAutoFit/>
          </a:bodyPr>
          <a:lstStyle/>
          <a:p>
            <a:pPr algn="just">
              <a:spcAft>
                <a:spcPts val="1000"/>
              </a:spcAft>
            </a:pPr>
            <a:r>
              <a:rPr lang="en-GB" sz="1600" i="1" dirty="0">
                <a:effectLst/>
                <a:latin typeface="Calibri" panose="020F0502020204030204" pitchFamily="34" charset="0"/>
                <a:ea typeface="Calibri" panose="020F0502020204030204" pitchFamily="34" charset="0"/>
                <a:cs typeface="Times New Roman" panose="02020603050405020304" pitchFamily="18" charset="0"/>
              </a:rPr>
              <a:t>Next Athenians assessed the various contributions to be made for the war against Persia, and decided which states should furnish money and which states should send ships - the object being to compensate themselves for their losses by ravaging the territory of the King of Persia. </a:t>
            </a:r>
            <a:r>
              <a:rPr lang="en-GB" sz="1600" dirty="0">
                <a:effectLst/>
                <a:latin typeface="Calibri" panose="020F0502020204030204" pitchFamily="34" charset="0"/>
                <a:ea typeface="Calibri" panose="020F0502020204030204" pitchFamily="34" charset="0"/>
                <a:cs typeface="Times New Roman" panose="02020603050405020304" pitchFamily="18" charset="0"/>
              </a:rPr>
              <a:t>1.96</a:t>
            </a:r>
          </a:p>
        </p:txBody>
      </p:sp>
      <p:pic>
        <p:nvPicPr>
          <p:cNvPr id="5" name="Picture 6">
            <a:extLst>
              <a:ext uri="{FF2B5EF4-FFF2-40B4-BE49-F238E27FC236}">
                <a16:creationId xmlns:a16="http://schemas.microsoft.com/office/drawing/2014/main" id="{34BE8354-0BD6-4317-907A-4868A79F5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1948126"/>
            <a:ext cx="5010150" cy="3451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363911-00E6-4205-AED3-A13DE201A284}"/>
              </a:ext>
            </a:extLst>
          </p:cNvPr>
          <p:cNvSpPr txBox="1"/>
          <p:nvPr/>
        </p:nvSpPr>
        <p:spPr>
          <a:xfrm>
            <a:off x="5491164" y="1905527"/>
            <a:ext cx="6334126" cy="1815882"/>
          </a:xfrm>
          <a:prstGeom prst="rect">
            <a:avLst/>
          </a:prstGeom>
          <a:noFill/>
        </p:spPr>
        <p:txBody>
          <a:bodyPr wrap="square" rtlCol="0">
            <a:spAutoFit/>
          </a:bodyPr>
          <a:lstStyle/>
          <a:p>
            <a:r>
              <a:rPr lang="en-GB" sz="1600" i="1" dirty="0"/>
              <a:t>‘In this way the Athenians fortified their city in a very short time. Even today one can see that the building was done in a hurry. The foundations are made of different sorts of stone, sometimes not shaped to fit, but laid down just as each was brought up at the time; there are many pillars taken from tombs and fragments of sculpture mixed in with the rest. For the city boundaries were extended on all sides, and so in their haste they used everything that came to hand, sparing nothing. </a:t>
            </a:r>
            <a:r>
              <a:rPr lang="en-GB" sz="1600" dirty="0"/>
              <a:t>1.93</a:t>
            </a:r>
            <a:r>
              <a:rPr lang="en-GB" sz="1600" i="1" dirty="0"/>
              <a:t> </a:t>
            </a:r>
          </a:p>
        </p:txBody>
      </p:sp>
      <p:sp>
        <p:nvSpPr>
          <p:cNvPr id="7" name="TextBox 6">
            <a:extLst>
              <a:ext uri="{FF2B5EF4-FFF2-40B4-BE49-F238E27FC236}">
                <a16:creationId xmlns:a16="http://schemas.microsoft.com/office/drawing/2014/main" id="{7A3D69B2-45BC-4761-8C2A-1EC353E052A7}"/>
              </a:ext>
            </a:extLst>
          </p:cNvPr>
          <p:cNvSpPr txBox="1"/>
          <p:nvPr/>
        </p:nvSpPr>
        <p:spPr>
          <a:xfrm>
            <a:off x="5481640" y="3760468"/>
            <a:ext cx="6567488" cy="2954655"/>
          </a:xfrm>
          <a:prstGeom prst="rect">
            <a:avLst/>
          </a:prstGeom>
          <a:noFill/>
        </p:spPr>
        <p:txBody>
          <a:bodyPr wrap="square" rtlCol="0">
            <a:spAutoFit/>
          </a:bodyPr>
          <a:lstStyle/>
          <a:p>
            <a:r>
              <a:rPr lang="en-GB" sz="1600" i="1" dirty="0"/>
              <a:t>Themistocles also persuaded them to complete the walls of Piraeus, which had been begun previously during his year of office as archon. … In breadth the wall was built according to his specifications, just as one can see it today around Piraeus. There was room for two wagons to pass each other with their stones for the building, and the space between the outer surfaces was not filled in with rubble or clay. Instead large blocks of stone were cut and fitted together, with clamps of iron and lead on </a:t>
            </a:r>
            <a:r>
              <a:rPr lang="en-GB" i="1" dirty="0"/>
              <a:t>the outside. The height of the finished wall was about half what he planned. With these great and thick walls he intended to repulse all enemy attacks … perfectly well </a:t>
            </a:r>
            <a:r>
              <a:rPr lang="en-GB" i="1" dirty="0" err="1"/>
              <a:t>defeded</a:t>
            </a:r>
            <a:r>
              <a:rPr lang="en-GB" i="1" dirty="0"/>
              <a:t> by a few troops of inferior quality, so the rest would be able to serve in the navy. </a:t>
            </a:r>
            <a:r>
              <a:rPr lang="en-GB" dirty="0"/>
              <a:t>1.93</a:t>
            </a:r>
          </a:p>
        </p:txBody>
      </p:sp>
    </p:spTree>
    <p:extLst>
      <p:ext uri="{BB962C8B-B14F-4D97-AF65-F5344CB8AC3E}">
        <p14:creationId xmlns:p14="http://schemas.microsoft.com/office/powerpoint/2010/main" val="961690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E7552A-3230-44BF-BEE3-F8BC5FD285CB}"/>
              </a:ext>
            </a:extLst>
          </p:cNvPr>
          <p:cNvSpPr txBox="1"/>
          <p:nvPr/>
        </p:nvSpPr>
        <p:spPr>
          <a:xfrm>
            <a:off x="142875" y="142875"/>
            <a:ext cx="4343400" cy="707886"/>
          </a:xfrm>
          <a:prstGeom prst="rect">
            <a:avLst/>
          </a:prstGeom>
          <a:noFill/>
        </p:spPr>
        <p:txBody>
          <a:bodyPr wrap="square" rtlCol="0">
            <a:spAutoFit/>
          </a:bodyPr>
          <a:lstStyle/>
          <a:p>
            <a:r>
              <a:rPr lang="en-GB" sz="4000" b="1" dirty="0"/>
              <a:t>THE PROPYLAEA</a:t>
            </a:r>
          </a:p>
        </p:txBody>
      </p:sp>
      <p:pic>
        <p:nvPicPr>
          <p:cNvPr id="3076" name="Picture 4" descr="Image result for Propylaea">
            <a:extLst>
              <a:ext uri="{FF2B5EF4-FFF2-40B4-BE49-F238E27FC236}">
                <a16:creationId xmlns:a16="http://schemas.microsoft.com/office/drawing/2014/main" id="{955B2F78-7C50-4FD3-AEAA-2CB098502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0"/>
            <a:ext cx="85725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lated image">
            <a:extLst>
              <a:ext uri="{FF2B5EF4-FFF2-40B4-BE49-F238E27FC236}">
                <a16:creationId xmlns:a16="http://schemas.microsoft.com/office/drawing/2014/main" id="{A8A618A0-C750-4569-A343-4518EB890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0800"/>
            <a:ext cx="4495800" cy="299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E8DA9A-DC59-4F1D-BC76-055B73907253}"/>
              </a:ext>
            </a:extLst>
          </p:cNvPr>
          <p:cNvSpPr txBox="1"/>
          <p:nvPr/>
        </p:nvSpPr>
        <p:spPr>
          <a:xfrm>
            <a:off x="0" y="1028700"/>
            <a:ext cx="3829050" cy="2739211"/>
          </a:xfrm>
          <a:prstGeom prst="rect">
            <a:avLst/>
          </a:prstGeom>
          <a:noFill/>
        </p:spPr>
        <p:txBody>
          <a:bodyPr wrap="square" rtlCol="0">
            <a:spAutoFit/>
          </a:bodyPr>
          <a:lstStyle/>
          <a:p>
            <a:r>
              <a:rPr lang="en-GB" dirty="0"/>
              <a:t>‘A divine between the profane and sacred’ (textbook p.181)</a:t>
            </a:r>
          </a:p>
          <a:p>
            <a:endParaRPr lang="en-GB" sz="1000" dirty="0"/>
          </a:p>
          <a:p>
            <a:r>
              <a:rPr lang="en-GB" dirty="0"/>
              <a:t>‘</a:t>
            </a:r>
            <a:r>
              <a:rPr lang="en-GB" i="1" dirty="0"/>
              <a:t>While they were building, a miraculous incident took place, which suggested that the goddess herself, so far from standing aloof, was taking a hand in the work ….’ </a:t>
            </a:r>
            <a:r>
              <a:rPr lang="en-GB" dirty="0"/>
              <a:t>(Plutarch 13).</a:t>
            </a:r>
          </a:p>
          <a:p>
            <a:r>
              <a:rPr lang="en-GB" dirty="0"/>
              <a:t>Pericles set up a statue of Athena the Healer in recognition of his dream</a:t>
            </a:r>
          </a:p>
        </p:txBody>
      </p:sp>
      <p:sp>
        <p:nvSpPr>
          <p:cNvPr id="4" name="TextBox 3">
            <a:extLst>
              <a:ext uri="{FF2B5EF4-FFF2-40B4-BE49-F238E27FC236}">
                <a16:creationId xmlns:a16="http://schemas.microsoft.com/office/drawing/2014/main" id="{A33CA8B9-45FC-4676-8BDD-7972BCCB49FD}"/>
              </a:ext>
            </a:extLst>
          </p:cNvPr>
          <p:cNvSpPr txBox="1"/>
          <p:nvPr/>
        </p:nvSpPr>
        <p:spPr>
          <a:xfrm>
            <a:off x="4714875" y="5824835"/>
            <a:ext cx="7181850" cy="923330"/>
          </a:xfrm>
          <a:prstGeom prst="rect">
            <a:avLst/>
          </a:prstGeom>
          <a:noFill/>
        </p:spPr>
        <p:txBody>
          <a:bodyPr wrap="square" rtlCol="0">
            <a:spAutoFit/>
          </a:bodyPr>
          <a:lstStyle/>
          <a:p>
            <a:r>
              <a:rPr lang="en-GB" dirty="0"/>
              <a:t>Designed by the architect </a:t>
            </a:r>
            <a:r>
              <a:rPr lang="en-GB" dirty="0" err="1"/>
              <a:t>Mnesicles</a:t>
            </a:r>
            <a:r>
              <a:rPr lang="en-GB" dirty="0"/>
              <a:t> and completed ‘in a space of five years (Plutarch 13) between 437-432, it represents an extraordinary logistical achievement. To the North there is a picture gallery. </a:t>
            </a:r>
          </a:p>
        </p:txBody>
      </p:sp>
      <p:sp>
        <p:nvSpPr>
          <p:cNvPr id="5" name="TextBox 4">
            <a:extLst>
              <a:ext uri="{FF2B5EF4-FFF2-40B4-BE49-F238E27FC236}">
                <a16:creationId xmlns:a16="http://schemas.microsoft.com/office/drawing/2014/main" id="{035562EA-27ED-4CA4-B740-D0CA965E0666}"/>
              </a:ext>
            </a:extLst>
          </p:cNvPr>
          <p:cNvSpPr txBox="1"/>
          <p:nvPr/>
        </p:nvSpPr>
        <p:spPr>
          <a:xfrm>
            <a:off x="4000501" y="409575"/>
            <a:ext cx="2019300" cy="1754326"/>
          </a:xfrm>
          <a:prstGeom prst="rect">
            <a:avLst/>
          </a:prstGeom>
          <a:noFill/>
        </p:spPr>
        <p:txBody>
          <a:bodyPr wrap="square" rtlCol="0">
            <a:spAutoFit/>
          </a:bodyPr>
          <a:lstStyle/>
          <a:p>
            <a:r>
              <a:rPr lang="en-GB" dirty="0"/>
              <a:t>‘O</a:t>
            </a:r>
            <a:r>
              <a:rPr lang="en-GB" i="1" dirty="0"/>
              <a:t>ne of the workmen, the most energetic among them, slipped and fell from a great height ….’</a:t>
            </a:r>
          </a:p>
        </p:txBody>
      </p:sp>
      <p:pic>
        <p:nvPicPr>
          <p:cNvPr id="3078" name="Picture 6" descr="Related image">
            <a:extLst>
              <a:ext uri="{FF2B5EF4-FFF2-40B4-BE49-F238E27FC236}">
                <a16:creationId xmlns:a16="http://schemas.microsoft.com/office/drawing/2014/main" id="{1A805D05-4998-4B61-A442-DA6CAE547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76800" y="3108487"/>
            <a:ext cx="714375" cy="659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37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0/05/Temple_of_Athena_Nik%C3%A8_from_Propylaea%2C_Acropolis%2C_Athens%2C_Greece.jpg/1280px-Temple_of_Athena_Nik%C3%A8_from_Propylaea%2C_Acropolis%2C_Athens%2C_Greece.jpg">
            <a:extLst>
              <a:ext uri="{FF2B5EF4-FFF2-40B4-BE49-F238E27FC236}">
                <a16:creationId xmlns:a16="http://schemas.microsoft.com/office/drawing/2014/main" id="{20452762-A23F-4112-8C77-5B39021A1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0"/>
            <a:ext cx="9863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A7D1AE-6F75-4618-8176-D805D59B1DF4}"/>
              </a:ext>
            </a:extLst>
          </p:cNvPr>
          <p:cNvSpPr txBox="1"/>
          <p:nvPr/>
        </p:nvSpPr>
        <p:spPr>
          <a:xfrm>
            <a:off x="9610725" y="457200"/>
            <a:ext cx="1495425" cy="523220"/>
          </a:xfrm>
          <a:prstGeom prst="rect">
            <a:avLst/>
          </a:prstGeom>
          <a:noFill/>
        </p:spPr>
        <p:txBody>
          <a:bodyPr wrap="square" rtlCol="0">
            <a:spAutoFit/>
          </a:bodyPr>
          <a:lstStyle/>
          <a:p>
            <a:r>
              <a:rPr lang="en-GB" sz="2800" b="1" dirty="0"/>
              <a:t>420sBC</a:t>
            </a:r>
          </a:p>
        </p:txBody>
      </p:sp>
      <p:sp>
        <p:nvSpPr>
          <p:cNvPr id="3" name="TextBox 2">
            <a:extLst>
              <a:ext uri="{FF2B5EF4-FFF2-40B4-BE49-F238E27FC236}">
                <a16:creationId xmlns:a16="http://schemas.microsoft.com/office/drawing/2014/main" id="{55C5FC26-2E50-4D71-9246-64C250BF1A04}"/>
              </a:ext>
            </a:extLst>
          </p:cNvPr>
          <p:cNvSpPr txBox="1"/>
          <p:nvPr/>
        </p:nvSpPr>
        <p:spPr>
          <a:xfrm>
            <a:off x="85725" y="142875"/>
            <a:ext cx="2647950" cy="1508105"/>
          </a:xfrm>
          <a:prstGeom prst="rect">
            <a:avLst/>
          </a:prstGeom>
          <a:noFill/>
        </p:spPr>
        <p:txBody>
          <a:bodyPr wrap="square" rtlCol="0">
            <a:spAutoFit/>
          </a:bodyPr>
          <a:lstStyle/>
          <a:p>
            <a:r>
              <a:rPr lang="en-GB" sz="2800" b="1" dirty="0"/>
              <a:t>Temple of Athene Nike, </a:t>
            </a:r>
            <a:r>
              <a:rPr lang="en-GB" i="1" dirty="0"/>
              <a:t>Dedicated after </a:t>
            </a:r>
          </a:p>
          <a:p>
            <a:r>
              <a:rPr lang="en-GB" i="1" dirty="0"/>
              <a:t>the Peace of Nicias.</a:t>
            </a:r>
          </a:p>
        </p:txBody>
      </p:sp>
      <p:sp>
        <p:nvSpPr>
          <p:cNvPr id="4" name="TextBox 3">
            <a:extLst>
              <a:ext uri="{FF2B5EF4-FFF2-40B4-BE49-F238E27FC236}">
                <a16:creationId xmlns:a16="http://schemas.microsoft.com/office/drawing/2014/main" id="{23C61EEF-ED1D-4D71-9D2B-4C31746ECC0C}"/>
              </a:ext>
            </a:extLst>
          </p:cNvPr>
          <p:cNvSpPr txBox="1"/>
          <p:nvPr/>
        </p:nvSpPr>
        <p:spPr>
          <a:xfrm>
            <a:off x="85725" y="3019425"/>
            <a:ext cx="2743200" cy="1477328"/>
          </a:xfrm>
          <a:prstGeom prst="rect">
            <a:avLst/>
          </a:prstGeom>
          <a:noFill/>
        </p:spPr>
        <p:txBody>
          <a:bodyPr wrap="square" rtlCol="0">
            <a:spAutoFit/>
          </a:bodyPr>
          <a:lstStyle/>
          <a:p>
            <a:r>
              <a:rPr lang="en-GB" b="1" dirty="0"/>
              <a:t>Frieze:</a:t>
            </a:r>
          </a:p>
          <a:p>
            <a:r>
              <a:rPr lang="en-GB" dirty="0"/>
              <a:t>E: Gods and goddesses</a:t>
            </a:r>
          </a:p>
          <a:p>
            <a:r>
              <a:rPr lang="en-GB" dirty="0"/>
              <a:t>N &amp; S: Greeks vs Persians</a:t>
            </a:r>
          </a:p>
          <a:p>
            <a:r>
              <a:rPr lang="en-GB" dirty="0"/>
              <a:t>W: Victory over the Corinthians at Megara (?)</a:t>
            </a:r>
          </a:p>
        </p:txBody>
      </p:sp>
      <p:sp>
        <p:nvSpPr>
          <p:cNvPr id="5" name="TextBox 4">
            <a:extLst>
              <a:ext uri="{FF2B5EF4-FFF2-40B4-BE49-F238E27FC236}">
                <a16:creationId xmlns:a16="http://schemas.microsoft.com/office/drawing/2014/main" id="{A667D667-DDBF-486B-8959-EEA6A176A906}"/>
              </a:ext>
            </a:extLst>
          </p:cNvPr>
          <p:cNvSpPr txBox="1"/>
          <p:nvPr/>
        </p:nvSpPr>
        <p:spPr>
          <a:xfrm>
            <a:off x="11106149" y="5153025"/>
            <a:ext cx="1019175" cy="1200329"/>
          </a:xfrm>
          <a:prstGeom prst="rect">
            <a:avLst/>
          </a:prstGeom>
          <a:noFill/>
        </p:spPr>
        <p:txBody>
          <a:bodyPr wrap="square" rtlCol="0">
            <a:spAutoFit/>
          </a:bodyPr>
          <a:lstStyle/>
          <a:p>
            <a:r>
              <a:rPr lang="en-GB" dirty="0"/>
              <a:t>Wingless Athens ties her sandals.</a:t>
            </a:r>
          </a:p>
        </p:txBody>
      </p:sp>
    </p:spTree>
    <p:extLst>
      <p:ext uri="{BB962C8B-B14F-4D97-AF65-F5344CB8AC3E}">
        <p14:creationId xmlns:p14="http://schemas.microsoft.com/office/powerpoint/2010/main" val="3723367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a:extLst>
              <a:ext uri="{FF2B5EF4-FFF2-40B4-BE49-F238E27FC236}">
                <a16:creationId xmlns:a16="http://schemas.microsoft.com/office/drawing/2014/main" id="{F600260E-E049-42AD-BAAD-D78124B07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
            <a:ext cx="92773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a:extLst>
              <a:ext uri="{FF2B5EF4-FFF2-40B4-BE49-F238E27FC236}">
                <a16:creationId xmlns:a16="http://schemas.microsoft.com/office/drawing/2014/main" id="{853750D6-231F-47B9-9FC9-0064E3820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700" y="3476625"/>
            <a:ext cx="3162300" cy="3381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2C8BCF0-B5BF-4576-A2CC-3E873853D649}"/>
              </a:ext>
            </a:extLst>
          </p:cNvPr>
          <p:cNvSpPr txBox="1"/>
          <p:nvPr/>
        </p:nvSpPr>
        <p:spPr>
          <a:xfrm>
            <a:off x="9277350" y="242054"/>
            <a:ext cx="2914650" cy="3139321"/>
          </a:xfrm>
          <a:prstGeom prst="rect">
            <a:avLst/>
          </a:prstGeom>
          <a:noFill/>
        </p:spPr>
        <p:txBody>
          <a:bodyPr wrap="square" rtlCol="0">
            <a:spAutoFit/>
          </a:bodyPr>
          <a:lstStyle/>
          <a:p>
            <a:r>
              <a:rPr lang="en-GB" dirty="0"/>
              <a:t>The </a:t>
            </a:r>
            <a:r>
              <a:rPr lang="en-GB" dirty="0" err="1"/>
              <a:t>Erechtheum</a:t>
            </a:r>
            <a:r>
              <a:rPr lang="en-GB" dirty="0"/>
              <a:t> was named after a legendary king of Athens, but dedicated to </a:t>
            </a:r>
            <a:r>
              <a:rPr lang="en-GB" b="1" dirty="0"/>
              <a:t>Athena </a:t>
            </a:r>
            <a:r>
              <a:rPr lang="en-GB" b="1" dirty="0" err="1"/>
              <a:t>Polias</a:t>
            </a:r>
            <a:r>
              <a:rPr lang="en-GB" b="1" dirty="0"/>
              <a:t> </a:t>
            </a:r>
            <a:r>
              <a:rPr lang="en-GB" dirty="0"/>
              <a:t>(Protector of the City) Her sacred olive wood statue was kept here. Poseidon’s part in the contest for Athens is celebrated in the N. Porch. The story behind the Caryatids is uncertain.</a:t>
            </a:r>
          </a:p>
        </p:txBody>
      </p:sp>
      <p:sp>
        <p:nvSpPr>
          <p:cNvPr id="3" name="TextBox 2">
            <a:extLst>
              <a:ext uri="{FF2B5EF4-FFF2-40B4-BE49-F238E27FC236}">
                <a16:creationId xmlns:a16="http://schemas.microsoft.com/office/drawing/2014/main" id="{A7A87D37-D958-465F-9501-3FD737B44EEA}"/>
              </a:ext>
            </a:extLst>
          </p:cNvPr>
          <p:cNvSpPr txBox="1"/>
          <p:nvPr/>
        </p:nvSpPr>
        <p:spPr>
          <a:xfrm>
            <a:off x="432752" y="65425"/>
            <a:ext cx="3665855" cy="646331"/>
          </a:xfrm>
          <a:prstGeom prst="rect">
            <a:avLst/>
          </a:prstGeom>
          <a:noFill/>
        </p:spPr>
        <p:txBody>
          <a:bodyPr wrap="square" rtlCol="0">
            <a:spAutoFit/>
          </a:bodyPr>
          <a:lstStyle/>
          <a:p>
            <a:r>
              <a:rPr lang="en-GB" sz="3600" b="1" dirty="0">
                <a:solidFill>
                  <a:schemeClr val="bg1"/>
                </a:solidFill>
              </a:rPr>
              <a:t>421-406BC</a:t>
            </a:r>
          </a:p>
        </p:txBody>
      </p:sp>
      <p:pic>
        <p:nvPicPr>
          <p:cNvPr id="4102" name="Picture 6" descr="Image result for Erechtheus">
            <a:extLst>
              <a:ext uri="{FF2B5EF4-FFF2-40B4-BE49-F238E27FC236}">
                <a16:creationId xmlns:a16="http://schemas.microsoft.com/office/drawing/2014/main" id="{A453581C-89C5-4BA0-8C00-517A4E8394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939" r="-1151" b="23282"/>
          <a:stretch/>
        </p:blipFill>
        <p:spPr bwMode="auto">
          <a:xfrm>
            <a:off x="-123826" y="4497976"/>
            <a:ext cx="2927986" cy="2312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48A0CE-08EE-459D-BF03-A84E9805CC19}"/>
              </a:ext>
            </a:extLst>
          </p:cNvPr>
          <p:cNvSpPr txBox="1"/>
          <p:nvPr/>
        </p:nvSpPr>
        <p:spPr>
          <a:xfrm>
            <a:off x="2727325" y="6357315"/>
            <a:ext cx="4451350" cy="369332"/>
          </a:xfrm>
          <a:prstGeom prst="rect">
            <a:avLst/>
          </a:prstGeom>
          <a:noFill/>
        </p:spPr>
        <p:txBody>
          <a:bodyPr wrap="square" rtlCol="0">
            <a:spAutoFit/>
          </a:bodyPr>
          <a:lstStyle/>
          <a:p>
            <a:r>
              <a:rPr lang="en-GB" dirty="0">
                <a:solidFill>
                  <a:schemeClr val="bg1"/>
                </a:solidFill>
              </a:rPr>
              <a:t>Athena presents </a:t>
            </a:r>
            <a:r>
              <a:rPr lang="en-GB" dirty="0" err="1">
                <a:solidFill>
                  <a:schemeClr val="bg1"/>
                </a:solidFill>
              </a:rPr>
              <a:t>Erechthoneus</a:t>
            </a:r>
            <a:r>
              <a:rPr lang="en-GB" dirty="0">
                <a:solidFill>
                  <a:schemeClr val="bg1"/>
                </a:solidFill>
              </a:rPr>
              <a:t> with the olive</a:t>
            </a:r>
          </a:p>
        </p:txBody>
      </p:sp>
      <p:sp>
        <p:nvSpPr>
          <p:cNvPr id="5" name="TextBox 4">
            <a:extLst>
              <a:ext uri="{FF2B5EF4-FFF2-40B4-BE49-F238E27FC236}">
                <a16:creationId xmlns:a16="http://schemas.microsoft.com/office/drawing/2014/main" id="{0AB52488-0292-4E8D-96FA-FC746B673898}"/>
              </a:ext>
            </a:extLst>
          </p:cNvPr>
          <p:cNvSpPr txBox="1"/>
          <p:nvPr/>
        </p:nvSpPr>
        <p:spPr>
          <a:xfrm>
            <a:off x="6553200" y="1627048"/>
            <a:ext cx="2265680" cy="369332"/>
          </a:xfrm>
          <a:prstGeom prst="rect">
            <a:avLst/>
          </a:prstGeom>
          <a:noFill/>
        </p:spPr>
        <p:txBody>
          <a:bodyPr wrap="square" rtlCol="0">
            <a:spAutoFit/>
          </a:bodyPr>
          <a:lstStyle/>
          <a:p>
            <a:r>
              <a:rPr lang="en-GB" dirty="0">
                <a:solidFill>
                  <a:schemeClr val="bg1"/>
                </a:solidFill>
              </a:rPr>
              <a:t>South Caryatid porch</a:t>
            </a:r>
          </a:p>
        </p:txBody>
      </p:sp>
      <p:sp>
        <p:nvSpPr>
          <p:cNvPr id="9" name="TextBox 8">
            <a:extLst>
              <a:ext uri="{FF2B5EF4-FFF2-40B4-BE49-F238E27FC236}">
                <a16:creationId xmlns:a16="http://schemas.microsoft.com/office/drawing/2014/main" id="{7054F57D-2E9D-4DFD-B3B2-2921CC4D9B52}"/>
              </a:ext>
            </a:extLst>
          </p:cNvPr>
          <p:cNvSpPr txBox="1"/>
          <p:nvPr/>
        </p:nvSpPr>
        <p:spPr>
          <a:xfrm>
            <a:off x="0" y="1041261"/>
            <a:ext cx="2265680" cy="1754326"/>
          </a:xfrm>
          <a:prstGeom prst="rect">
            <a:avLst/>
          </a:prstGeom>
          <a:noFill/>
        </p:spPr>
        <p:txBody>
          <a:bodyPr wrap="square" rtlCol="0">
            <a:spAutoFit/>
          </a:bodyPr>
          <a:lstStyle/>
          <a:p>
            <a:r>
              <a:rPr lang="en-GB" dirty="0">
                <a:solidFill>
                  <a:schemeClr val="bg1"/>
                </a:solidFill>
              </a:rPr>
              <a:t>North porch with the hole in the roof and sacred spot where Poseidon hit the ground with his trident.</a:t>
            </a:r>
          </a:p>
        </p:txBody>
      </p:sp>
      <p:sp>
        <p:nvSpPr>
          <p:cNvPr id="6" name="TextBox 5">
            <a:extLst>
              <a:ext uri="{FF2B5EF4-FFF2-40B4-BE49-F238E27FC236}">
                <a16:creationId xmlns:a16="http://schemas.microsoft.com/office/drawing/2014/main" id="{9DCD2D86-F54C-49CA-8E11-00D3CB03FF71}"/>
              </a:ext>
            </a:extLst>
          </p:cNvPr>
          <p:cNvSpPr txBox="1"/>
          <p:nvPr/>
        </p:nvSpPr>
        <p:spPr>
          <a:xfrm>
            <a:off x="3582035" y="611385"/>
            <a:ext cx="2741930" cy="1200329"/>
          </a:xfrm>
          <a:prstGeom prst="rect">
            <a:avLst/>
          </a:prstGeom>
          <a:noFill/>
        </p:spPr>
        <p:txBody>
          <a:bodyPr wrap="square" rtlCol="0">
            <a:spAutoFit/>
          </a:bodyPr>
          <a:lstStyle/>
          <a:p>
            <a:r>
              <a:rPr lang="en-GB" dirty="0">
                <a:solidFill>
                  <a:schemeClr val="bg1"/>
                </a:solidFill>
              </a:rPr>
              <a:t>The pillars are lifted and supported by walls, leaving beneath the ancient tomb of </a:t>
            </a:r>
            <a:r>
              <a:rPr lang="en-GB" dirty="0" err="1">
                <a:solidFill>
                  <a:schemeClr val="bg1"/>
                </a:solidFill>
              </a:rPr>
              <a:t>Cecrops</a:t>
            </a:r>
            <a:r>
              <a:rPr lang="en-GB" dirty="0">
                <a:solidFill>
                  <a:schemeClr val="bg1"/>
                </a:solidFill>
              </a:rPr>
              <a:t>.</a:t>
            </a:r>
          </a:p>
        </p:txBody>
      </p:sp>
      <p:sp>
        <p:nvSpPr>
          <p:cNvPr id="11" name="TextBox 10">
            <a:extLst>
              <a:ext uri="{FF2B5EF4-FFF2-40B4-BE49-F238E27FC236}">
                <a16:creationId xmlns:a16="http://schemas.microsoft.com/office/drawing/2014/main" id="{605F02C4-B4C5-4E60-B53D-3F2C334F4AD7}"/>
              </a:ext>
            </a:extLst>
          </p:cNvPr>
          <p:cNvSpPr txBox="1"/>
          <p:nvPr/>
        </p:nvSpPr>
        <p:spPr>
          <a:xfrm>
            <a:off x="0" y="3299400"/>
            <a:ext cx="1168400" cy="923330"/>
          </a:xfrm>
          <a:prstGeom prst="rect">
            <a:avLst/>
          </a:prstGeom>
          <a:noFill/>
        </p:spPr>
        <p:txBody>
          <a:bodyPr wrap="square" rtlCol="0">
            <a:spAutoFit/>
          </a:bodyPr>
          <a:lstStyle/>
          <a:p>
            <a:r>
              <a:rPr lang="en-GB" dirty="0">
                <a:solidFill>
                  <a:schemeClr val="bg1"/>
                </a:solidFill>
              </a:rPr>
              <a:t>Athena’s sacred olive tree.</a:t>
            </a:r>
          </a:p>
        </p:txBody>
      </p:sp>
    </p:spTree>
    <p:extLst>
      <p:ext uri="{BB962C8B-B14F-4D97-AF65-F5344CB8AC3E}">
        <p14:creationId xmlns:p14="http://schemas.microsoft.com/office/powerpoint/2010/main" val="2249972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k Art &amp; Architecture: High Classical Architecture: Erechtheion">
            <a:extLst>
              <a:ext uri="{FF2B5EF4-FFF2-40B4-BE49-F238E27FC236}">
                <a16:creationId xmlns:a16="http://schemas.microsoft.com/office/drawing/2014/main" id="{6FAFAB41-48D7-43F7-A951-03EB4FCB8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1600200"/>
            <a:ext cx="5533561" cy="3771900"/>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EF88BD-F0FA-4B5B-9F9D-1F83632E6EC6}"/>
              </a:ext>
            </a:extLst>
          </p:cNvPr>
          <p:cNvSpPr txBox="1"/>
          <p:nvPr/>
        </p:nvSpPr>
        <p:spPr>
          <a:xfrm>
            <a:off x="7438196" y="1138535"/>
            <a:ext cx="3160643" cy="461665"/>
          </a:xfrm>
          <a:prstGeom prst="rect">
            <a:avLst/>
          </a:prstGeom>
          <a:noFill/>
        </p:spPr>
        <p:txBody>
          <a:bodyPr wrap="square" rtlCol="0">
            <a:spAutoFit/>
          </a:bodyPr>
          <a:lstStyle/>
          <a:p>
            <a:r>
              <a:rPr lang="en-GB" sz="2400" dirty="0"/>
              <a:t>Plan of the </a:t>
            </a:r>
            <a:r>
              <a:rPr lang="en-GB" sz="2400" dirty="0" err="1"/>
              <a:t>Erechtheum</a:t>
            </a:r>
            <a:endParaRPr lang="en-GB" sz="2400" dirty="0"/>
          </a:p>
        </p:txBody>
      </p:sp>
      <p:sp>
        <p:nvSpPr>
          <p:cNvPr id="3" name="TextBox 2">
            <a:extLst>
              <a:ext uri="{FF2B5EF4-FFF2-40B4-BE49-F238E27FC236}">
                <a16:creationId xmlns:a16="http://schemas.microsoft.com/office/drawing/2014/main" id="{B0ACD91E-31D6-451D-8FDA-E318D0A2AC1B}"/>
              </a:ext>
            </a:extLst>
          </p:cNvPr>
          <p:cNvSpPr txBox="1"/>
          <p:nvPr/>
        </p:nvSpPr>
        <p:spPr>
          <a:xfrm>
            <a:off x="6921362" y="1600200"/>
            <a:ext cx="4194313" cy="646331"/>
          </a:xfrm>
          <a:prstGeom prst="rect">
            <a:avLst/>
          </a:prstGeom>
          <a:solidFill>
            <a:schemeClr val="accent5">
              <a:lumMod val="20000"/>
              <a:lumOff val="80000"/>
            </a:schemeClr>
          </a:solidFill>
        </p:spPr>
        <p:txBody>
          <a:bodyPr wrap="square" rtlCol="0">
            <a:spAutoFit/>
          </a:bodyPr>
          <a:lstStyle/>
          <a:p>
            <a:r>
              <a:rPr lang="en-GB" dirty="0"/>
              <a:t>Can you explain why the design of this temple is so complicated?</a:t>
            </a:r>
          </a:p>
        </p:txBody>
      </p:sp>
      <p:sp>
        <p:nvSpPr>
          <p:cNvPr id="5" name="TextBox 4">
            <a:extLst>
              <a:ext uri="{FF2B5EF4-FFF2-40B4-BE49-F238E27FC236}">
                <a16:creationId xmlns:a16="http://schemas.microsoft.com/office/drawing/2014/main" id="{977F4D32-307D-4750-99C2-B0B33E46F8A3}"/>
              </a:ext>
            </a:extLst>
          </p:cNvPr>
          <p:cNvSpPr txBox="1"/>
          <p:nvPr/>
        </p:nvSpPr>
        <p:spPr>
          <a:xfrm>
            <a:off x="6921362" y="2572434"/>
            <a:ext cx="4480063" cy="2805063"/>
          </a:xfrm>
          <a:prstGeom prst="rect">
            <a:avLst/>
          </a:prstGeom>
          <a:solidFill>
            <a:schemeClr val="accent5">
              <a:lumMod val="20000"/>
              <a:lumOff val="80000"/>
            </a:schemeClr>
          </a:solidFill>
        </p:spPr>
        <p:txBody>
          <a:bodyPr wrap="square" rtlCol="0">
            <a:spAutoFit/>
          </a:bodyPr>
          <a:lstStyle/>
          <a:p>
            <a:r>
              <a:rPr lang="en-GB" dirty="0"/>
              <a:t>Which of the major buildings on the Acropolis do you find most attractive and why?</a:t>
            </a:r>
          </a:p>
          <a:p>
            <a:pPr marL="285750" indent="-285750">
              <a:lnSpc>
                <a:spcPct val="150000"/>
              </a:lnSpc>
              <a:buFont typeface="Arial" panose="020B0604020202020204" pitchFamily="34" charset="0"/>
              <a:buChar char="•"/>
            </a:pPr>
            <a:r>
              <a:rPr lang="en-GB" sz="2400" dirty="0"/>
              <a:t>The Parthenon</a:t>
            </a:r>
          </a:p>
          <a:p>
            <a:pPr marL="285750" indent="-285750">
              <a:lnSpc>
                <a:spcPct val="150000"/>
              </a:lnSpc>
              <a:buFont typeface="Arial" panose="020B0604020202020204" pitchFamily="34" charset="0"/>
              <a:buChar char="•"/>
            </a:pPr>
            <a:r>
              <a:rPr lang="en-GB" sz="2400" dirty="0"/>
              <a:t>The </a:t>
            </a:r>
            <a:r>
              <a:rPr lang="en-GB" sz="2400" dirty="0" err="1"/>
              <a:t>Erechtheum</a:t>
            </a:r>
            <a:endParaRPr lang="en-GB" sz="2400" dirty="0"/>
          </a:p>
          <a:p>
            <a:pPr marL="285750" indent="-285750">
              <a:lnSpc>
                <a:spcPct val="150000"/>
              </a:lnSpc>
              <a:buFont typeface="Arial" panose="020B0604020202020204" pitchFamily="34" charset="0"/>
              <a:buChar char="•"/>
            </a:pPr>
            <a:r>
              <a:rPr lang="en-GB" sz="2400" dirty="0"/>
              <a:t>The tiny Temple of Athena Nike</a:t>
            </a:r>
          </a:p>
          <a:p>
            <a:pPr marL="285750" indent="-285750">
              <a:lnSpc>
                <a:spcPct val="150000"/>
              </a:lnSpc>
              <a:buFont typeface="Arial" panose="020B0604020202020204" pitchFamily="34" charset="0"/>
              <a:buChar char="•"/>
            </a:pPr>
            <a:r>
              <a:rPr lang="en-GB" sz="2400" dirty="0"/>
              <a:t>The Propylaea (gateway)</a:t>
            </a:r>
          </a:p>
        </p:txBody>
      </p:sp>
    </p:spTree>
    <p:extLst>
      <p:ext uri="{BB962C8B-B14F-4D97-AF65-F5344CB8AC3E}">
        <p14:creationId xmlns:p14="http://schemas.microsoft.com/office/powerpoint/2010/main" val="20003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Themistoclean Wall - Wikipedia">
            <a:extLst>
              <a:ext uri="{FF2B5EF4-FFF2-40B4-BE49-F238E27FC236}">
                <a16:creationId xmlns:a16="http://schemas.microsoft.com/office/drawing/2014/main" id="{F8FC83BD-DBFB-4B09-82F6-D1DE7437B2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56"/>
          <a:stretch/>
        </p:blipFill>
        <p:spPr bwMode="auto">
          <a:xfrm>
            <a:off x="5296601" y="5508749"/>
            <a:ext cx="4979443" cy="1349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A2BA8C-4B2F-44A2-909A-A9D4FDFB48AF}"/>
              </a:ext>
            </a:extLst>
          </p:cNvPr>
          <p:cNvSpPr txBox="1"/>
          <p:nvPr/>
        </p:nvSpPr>
        <p:spPr>
          <a:xfrm>
            <a:off x="0" y="0"/>
            <a:ext cx="4714875" cy="584775"/>
          </a:xfrm>
          <a:prstGeom prst="rect">
            <a:avLst/>
          </a:prstGeom>
          <a:noFill/>
        </p:spPr>
        <p:txBody>
          <a:bodyPr wrap="square" rtlCol="0">
            <a:spAutoFit/>
          </a:bodyPr>
          <a:lstStyle/>
          <a:p>
            <a:r>
              <a:rPr lang="en-GB" sz="3200" b="1" dirty="0"/>
              <a:t>(Re)building Athens’ Walls</a:t>
            </a:r>
          </a:p>
        </p:txBody>
      </p:sp>
      <p:pic>
        <p:nvPicPr>
          <p:cNvPr id="5130" name="Picture 10" descr="A map of late 5th century Athens, depicting the Long Walls built by  Pericles to protect the route from Athens to her harbour, Piraeus. During  the Pelo… | Geschichte">
            <a:extLst>
              <a:ext uri="{FF2B5EF4-FFF2-40B4-BE49-F238E27FC236}">
                <a16:creationId xmlns:a16="http://schemas.microsoft.com/office/drawing/2014/main" id="{F0AA20F3-5CBF-459D-A117-20D5F0C8E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409" y="248874"/>
            <a:ext cx="7337921" cy="557784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ong Walls - Wikipedia">
            <a:extLst>
              <a:ext uri="{FF2B5EF4-FFF2-40B4-BE49-F238E27FC236}">
                <a16:creationId xmlns:a16="http://schemas.microsoft.com/office/drawing/2014/main" id="{D9FB50D8-BB80-4B4A-AA15-4C1DFD290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280" y="3404617"/>
            <a:ext cx="2458720" cy="345338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mistoclean Wall - Wikipedia">
            <a:extLst>
              <a:ext uri="{FF2B5EF4-FFF2-40B4-BE49-F238E27FC236}">
                <a16:creationId xmlns:a16="http://schemas.microsoft.com/office/drawing/2014/main" id="{461D806C-3BA7-44B4-9A4E-F834798AD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4775"/>
            <a:ext cx="4822613" cy="3616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99DB97-75BD-4637-8B6E-972ED18048E1}"/>
              </a:ext>
            </a:extLst>
          </p:cNvPr>
          <p:cNvSpPr txBox="1"/>
          <p:nvPr/>
        </p:nvSpPr>
        <p:spPr>
          <a:xfrm>
            <a:off x="-31466" y="4201735"/>
            <a:ext cx="4714875" cy="1107996"/>
          </a:xfrm>
          <a:prstGeom prst="rect">
            <a:avLst/>
          </a:prstGeom>
          <a:noFill/>
        </p:spPr>
        <p:txBody>
          <a:bodyPr wrap="square" rtlCol="0">
            <a:spAutoFit/>
          </a:bodyPr>
          <a:lstStyle/>
          <a:p>
            <a:pPr marL="342900" indent="-342900">
              <a:buAutoNum type="arabicPeriod"/>
            </a:pPr>
            <a:r>
              <a:rPr lang="mi-NZ" b="1" dirty="0"/>
              <a:t>The Themistoclean Walls built 479BC. </a:t>
            </a:r>
          </a:p>
          <a:p>
            <a:r>
              <a:rPr lang="mi-NZ" sz="1600" dirty="0"/>
              <a:t>This wall protected the city itself. Further building secured the </a:t>
            </a:r>
            <a:r>
              <a:rPr lang="mi-NZ" sz="1600" b="1" dirty="0"/>
              <a:t>Piraeus</a:t>
            </a:r>
            <a:r>
              <a:rPr lang="mi-NZ" sz="1600" dirty="0"/>
              <a:t>, which became Athens’ new harbour on Themistocles’ advice (Thuc 1.93).</a:t>
            </a:r>
          </a:p>
        </p:txBody>
      </p:sp>
      <p:sp>
        <p:nvSpPr>
          <p:cNvPr id="11" name="TextBox 10">
            <a:extLst>
              <a:ext uri="{FF2B5EF4-FFF2-40B4-BE49-F238E27FC236}">
                <a16:creationId xmlns:a16="http://schemas.microsoft.com/office/drawing/2014/main" id="{7CDDE442-76B2-4356-90E4-1B00AF5B78B7}"/>
              </a:ext>
            </a:extLst>
          </p:cNvPr>
          <p:cNvSpPr txBox="1"/>
          <p:nvPr/>
        </p:nvSpPr>
        <p:spPr>
          <a:xfrm>
            <a:off x="23229" y="5257562"/>
            <a:ext cx="5453646" cy="1600438"/>
          </a:xfrm>
          <a:prstGeom prst="rect">
            <a:avLst/>
          </a:prstGeom>
          <a:noFill/>
        </p:spPr>
        <p:txBody>
          <a:bodyPr wrap="square">
            <a:spAutoFit/>
          </a:bodyPr>
          <a:lstStyle/>
          <a:p>
            <a:r>
              <a:rPr lang="en-GB" b="1" i="0" dirty="0">
                <a:effectLst/>
              </a:rPr>
              <a:t>2.</a:t>
            </a:r>
            <a:r>
              <a:rPr lang="en-GB" b="0" i="0" dirty="0">
                <a:effectLst/>
              </a:rPr>
              <a:t> </a:t>
            </a:r>
            <a:r>
              <a:rPr lang="en-GB" b="1" i="0" dirty="0">
                <a:effectLst/>
              </a:rPr>
              <a:t>The </a:t>
            </a:r>
            <a:r>
              <a:rPr lang="en-GB" b="1" dirty="0"/>
              <a:t>Long Walls </a:t>
            </a:r>
            <a:r>
              <a:rPr lang="en-GB" sz="1200" dirty="0"/>
              <a:t>(</a:t>
            </a:r>
            <a:r>
              <a:rPr lang="en-GB" sz="1200" dirty="0" err="1"/>
              <a:t>Thuc</a:t>
            </a:r>
            <a:r>
              <a:rPr lang="en-GB" sz="1200" dirty="0"/>
              <a:t> 1.107) </a:t>
            </a:r>
            <a:r>
              <a:rPr lang="en-GB" sz="1600" b="0" i="0" dirty="0">
                <a:effectLst/>
              </a:rPr>
              <a:t>Athens began construction of two walls, ‘The Legs’, comprising </a:t>
            </a:r>
            <a:r>
              <a:rPr lang="en-GB" sz="1600" b="1" i="0" dirty="0">
                <a:effectLst/>
              </a:rPr>
              <a:t>The </a:t>
            </a:r>
            <a:r>
              <a:rPr lang="en-GB" sz="1600" b="1" i="0" dirty="0" err="1">
                <a:effectLst/>
              </a:rPr>
              <a:t>Phaleric</a:t>
            </a:r>
            <a:r>
              <a:rPr lang="en-GB" sz="1600" b="1" i="0" dirty="0">
                <a:effectLst/>
              </a:rPr>
              <a:t> Wall </a:t>
            </a:r>
            <a:r>
              <a:rPr lang="en-GB" sz="1600" b="0" i="0" dirty="0">
                <a:effectLst/>
              </a:rPr>
              <a:t>running from the city to the old port at </a:t>
            </a:r>
            <a:r>
              <a:rPr lang="en-GB" sz="1600" b="1" i="0" dirty="0" err="1">
                <a:effectLst/>
              </a:rPr>
              <a:t>Phalerum</a:t>
            </a:r>
            <a:r>
              <a:rPr lang="en-GB" sz="1600" b="0" i="0" dirty="0">
                <a:effectLst/>
              </a:rPr>
              <a:t>, and the </a:t>
            </a:r>
            <a:r>
              <a:rPr lang="en-GB" sz="1600" b="1" i="0" dirty="0">
                <a:effectLst/>
              </a:rPr>
              <a:t>Long Wall</a:t>
            </a:r>
            <a:r>
              <a:rPr lang="en-GB" sz="1600" b="0" i="0" dirty="0">
                <a:effectLst/>
              </a:rPr>
              <a:t> to the port at </a:t>
            </a:r>
            <a:r>
              <a:rPr lang="en-GB" sz="1600" b="1" dirty="0"/>
              <a:t>Piraeus</a:t>
            </a:r>
            <a:r>
              <a:rPr lang="en-GB" sz="1600" dirty="0"/>
              <a:t> between </a:t>
            </a:r>
            <a:r>
              <a:rPr lang="en-GB" sz="1600" b="1" dirty="0"/>
              <a:t>462</a:t>
            </a:r>
            <a:r>
              <a:rPr lang="en-GB" sz="1600" dirty="0"/>
              <a:t> and </a:t>
            </a:r>
            <a:r>
              <a:rPr lang="en-GB" sz="1600" b="1" dirty="0"/>
              <a:t>458BC </a:t>
            </a:r>
            <a:r>
              <a:rPr lang="en-GB" sz="1600" dirty="0"/>
              <a:t>using money from the</a:t>
            </a:r>
            <a:r>
              <a:rPr lang="en-GB" sz="1600" b="1" dirty="0"/>
              <a:t> Battle of </a:t>
            </a:r>
            <a:r>
              <a:rPr lang="en-GB" sz="1600" b="1" dirty="0" err="1"/>
              <a:t>Eurymedon</a:t>
            </a:r>
            <a:r>
              <a:rPr lang="en-GB" sz="1600" dirty="0"/>
              <a:t> </a:t>
            </a:r>
            <a:r>
              <a:rPr lang="en-GB" sz="1400" dirty="0"/>
              <a:t>(Plutarch </a:t>
            </a:r>
            <a:r>
              <a:rPr lang="en-GB" sz="1400" i="1" dirty="0"/>
              <a:t>Cimon </a:t>
            </a:r>
            <a:r>
              <a:rPr lang="en-GB" sz="1400" dirty="0"/>
              <a:t>13). </a:t>
            </a:r>
            <a:r>
              <a:rPr lang="en-GB" sz="1600" b="0" i="0" dirty="0">
                <a:effectLst/>
              </a:rPr>
              <a:t>They </a:t>
            </a:r>
            <a:r>
              <a:rPr lang="en-GB" sz="1600" dirty="0"/>
              <a:t>protected Athens in the aftermath of the </a:t>
            </a:r>
            <a:r>
              <a:rPr lang="en-GB" sz="1600" b="1" i="0" dirty="0">
                <a:effectLst/>
              </a:rPr>
              <a:t>Battle of Tanagra </a:t>
            </a:r>
            <a:r>
              <a:rPr lang="en-GB" sz="1600" b="0" i="0" dirty="0">
                <a:effectLst/>
              </a:rPr>
              <a:t>in </a:t>
            </a:r>
            <a:r>
              <a:rPr lang="en-GB" sz="1600" b="1" i="0" dirty="0">
                <a:effectLst/>
              </a:rPr>
              <a:t>457BC</a:t>
            </a:r>
            <a:r>
              <a:rPr lang="en-GB" sz="1600" i="0" dirty="0">
                <a:effectLst/>
              </a:rPr>
              <a:t>.</a:t>
            </a:r>
            <a:endParaRPr lang="en-GB" sz="1600" dirty="0"/>
          </a:p>
        </p:txBody>
      </p:sp>
      <p:sp>
        <p:nvSpPr>
          <p:cNvPr id="12" name="TextBox 11">
            <a:extLst>
              <a:ext uri="{FF2B5EF4-FFF2-40B4-BE49-F238E27FC236}">
                <a16:creationId xmlns:a16="http://schemas.microsoft.com/office/drawing/2014/main" id="{36457FCB-EBBD-4B6A-AE2E-B950B186129C}"/>
              </a:ext>
            </a:extLst>
          </p:cNvPr>
          <p:cNvSpPr txBox="1"/>
          <p:nvPr/>
        </p:nvSpPr>
        <p:spPr>
          <a:xfrm>
            <a:off x="3652472" y="2154428"/>
            <a:ext cx="4133850" cy="1107996"/>
          </a:xfrm>
          <a:prstGeom prst="rect">
            <a:avLst/>
          </a:prstGeom>
          <a:noFill/>
        </p:spPr>
        <p:txBody>
          <a:bodyPr wrap="square">
            <a:spAutoFit/>
          </a:bodyPr>
          <a:lstStyle/>
          <a:p>
            <a:r>
              <a:rPr lang="en-GB" b="1" i="0" dirty="0">
                <a:effectLst/>
              </a:rPr>
              <a:t>3.</a:t>
            </a:r>
            <a:r>
              <a:rPr lang="en-GB" b="0" i="0" dirty="0">
                <a:effectLst/>
              </a:rPr>
              <a:t> </a:t>
            </a:r>
            <a:r>
              <a:rPr lang="en-GB" b="1" i="0" dirty="0">
                <a:effectLst/>
              </a:rPr>
              <a:t>The Periclean Southern </a:t>
            </a:r>
            <a:r>
              <a:rPr lang="en-GB" b="1" dirty="0"/>
              <a:t>Long Wall </a:t>
            </a:r>
            <a:r>
              <a:rPr lang="en-GB" sz="1600" b="0" i="0" dirty="0">
                <a:effectLst/>
              </a:rPr>
              <a:t>was completed in the 440s in the aftermath of the revolt of Euboea, after the agreement of </a:t>
            </a:r>
            <a:r>
              <a:rPr lang="en-GB" sz="1600" b="1" i="0" dirty="0">
                <a:effectLst/>
              </a:rPr>
              <a:t>The Thirty Year Peace</a:t>
            </a:r>
            <a:r>
              <a:rPr lang="en-GB" sz="1600" b="0" i="0" dirty="0">
                <a:effectLst/>
              </a:rPr>
              <a:t>, while Pericles was in power.</a:t>
            </a:r>
            <a:endParaRPr lang="en-GB" sz="1600" dirty="0"/>
          </a:p>
        </p:txBody>
      </p:sp>
      <p:sp>
        <p:nvSpPr>
          <p:cNvPr id="6" name="Oval 5">
            <a:extLst>
              <a:ext uri="{FF2B5EF4-FFF2-40B4-BE49-F238E27FC236}">
                <a16:creationId xmlns:a16="http://schemas.microsoft.com/office/drawing/2014/main" id="{5907F1F2-D42B-4B71-A4D4-87F1253C2C1A}"/>
              </a:ext>
            </a:extLst>
          </p:cNvPr>
          <p:cNvSpPr/>
          <p:nvPr/>
        </p:nvSpPr>
        <p:spPr>
          <a:xfrm>
            <a:off x="9371414" y="1043880"/>
            <a:ext cx="1990653" cy="1562100"/>
          </a:xfrm>
          <a:prstGeom prst="ellipse">
            <a:avLst/>
          </a:prstGeom>
          <a:solidFill>
            <a:schemeClr val="accent4">
              <a:lumMod val="20000"/>
              <a:lumOff val="80000"/>
              <a:alpha val="34000"/>
            </a:scheme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7F868E-980F-4794-8B55-7462B8C1D4A1}"/>
              </a:ext>
            </a:extLst>
          </p:cNvPr>
          <p:cNvSpPr/>
          <p:nvPr/>
        </p:nvSpPr>
        <p:spPr>
          <a:xfrm>
            <a:off x="4528847" y="3601042"/>
            <a:ext cx="2091151" cy="1514946"/>
          </a:xfrm>
          <a:prstGeom prst="ellipse">
            <a:avLst/>
          </a:prstGeom>
          <a:solidFill>
            <a:schemeClr val="accent4">
              <a:lumMod val="20000"/>
              <a:lumOff val="80000"/>
              <a:alpha val="34000"/>
            </a:schemeClr>
          </a:solid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74C89C0-E8BA-4EEB-AAEA-9B82911DF3A7}"/>
              </a:ext>
            </a:extLst>
          </p:cNvPr>
          <p:cNvSpPr/>
          <p:nvPr/>
        </p:nvSpPr>
        <p:spPr>
          <a:xfrm rot="2184333">
            <a:off x="9134273" y="2295411"/>
            <a:ext cx="104890" cy="2863682"/>
          </a:xfrm>
          <a:prstGeom prst="rect">
            <a:avLst/>
          </a:prstGeom>
          <a:solidFill>
            <a:schemeClr val="accent4">
              <a:lumMod val="60000"/>
              <a:lumOff val="4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B5EF29-DF2C-43DB-8E72-0CFF05415DD6}"/>
              </a:ext>
            </a:extLst>
          </p:cNvPr>
          <p:cNvSpPr/>
          <p:nvPr/>
        </p:nvSpPr>
        <p:spPr>
          <a:xfrm rot="3892742">
            <a:off x="7632440" y="1034690"/>
            <a:ext cx="85149" cy="3755017"/>
          </a:xfrm>
          <a:prstGeom prst="rect">
            <a:avLst/>
          </a:prstGeom>
          <a:solidFill>
            <a:schemeClr val="accent1">
              <a:lumMod val="40000"/>
              <a:lumOff val="6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32A7AC5-DF44-4A2C-8877-1126E72DDADC}"/>
              </a:ext>
            </a:extLst>
          </p:cNvPr>
          <p:cNvSpPr txBox="1"/>
          <p:nvPr/>
        </p:nvSpPr>
        <p:spPr>
          <a:xfrm>
            <a:off x="2491119" y="576695"/>
            <a:ext cx="6581886" cy="1384995"/>
          </a:xfrm>
          <a:prstGeom prst="rect">
            <a:avLst/>
          </a:prstGeom>
          <a:solidFill>
            <a:schemeClr val="bg1"/>
          </a:solidFill>
        </p:spPr>
        <p:txBody>
          <a:bodyPr wrap="square" rtlCol="0">
            <a:spAutoFit/>
          </a:bodyPr>
          <a:lstStyle/>
          <a:p>
            <a:r>
              <a:rPr lang="en-GB" sz="1400" i="1" dirty="0"/>
              <a:t>‘So much money was raised </a:t>
            </a:r>
            <a:r>
              <a:rPr lang="en-GB" sz="1400" dirty="0"/>
              <a:t>(from The Battle of </a:t>
            </a:r>
            <a:r>
              <a:rPr lang="en-GB" sz="1400" dirty="0" err="1"/>
              <a:t>Eurymedon</a:t>
            </a:r>
            <a:r>
              <a:rPr lang="en-GB" sz="1400" dirty="0"/>
              <a:t> c.468BC) </a:t>
            </a:r>
            <a:r>
              <a:rPr lang="en-GB" sz="1400" i="1" dirty="0"/>
              <a:t>… that the Athenians were able to meet various public expenses and in particular to construct the S. wall of the Acropolis. While the building of the Long Walls known as ‘The Legs;’ was completed at a later date, yet the original foundations were securely laid by Cimon: the work was obstructed by swamps and marshy ground, but he had huge quantities of rubble and heavy stone tamped down, and paid for all this himself.’ </a:t>
            </a:r>
            <a:r>
              <a:rPr lang="en-GB" sz="1400" b="1" dirty="0"/>
              <a:t>Plutarch, </a:t>
            </a:r>
            <a:r>
              <a:rPr lang="en-GB" sz="1400" i="1" dirty="0"/>
              <a:t>Cimon </a:t>
            </a:r>
            <a:r>
              <a:rPr lang="en-GB" sz="1400" b="1" dirty="0"/>
              <a:t>13</a:t>
            </a:r>
          </a:p>
        </p:txBody>
      </p:sp>
      <p:sp>
        <p:nvSpPr>
          <p:cNvPr id="18" name="Rectangle 17">
            <a:extLst>
              <a:ext uri="{FF2B5EF4-FFF2-40B4-BE49-F238E27FC236}">
                <a16:creationId xmlns:a16="http://schemas.microsoft.com/office/drawing/2014/main" id="{4A6CF279-8872-4767-9B1A-780FBBC6839E}"/>
              </a:ext>
            </a:extLst>
          </p:cNvPr>
          <p:cNvSpPr/>
          <p:nvPr/>
        </p:nvSpPr>
        <p:spPr>
          <a:xfrm rot="3892742">
            <a:off x="7507246" y="738474"/>
            <a:ext cx="82037" cy="3966820"/>
          </a:xfrm>
          <a:prstGeom prst="rect">
            <a:avLst/>
          </a:prstGeom>
          <a:solidFill>
            <a:schemeClr val="accent4">
              <a:lumMod val="60000"/>
              <a:lumOff val="40000"/>
            </a:scheme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145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animBg="1"/>
      <p:bldP spid="16" grpId="0" animBg="1"/>
      <p:bldP spid="7" grpId="0" animBg="1"/>
      <p:bldP spid="19"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ng Walls - Wikipedia">
            <a:extLst>
              <a:ext uri="{FF2B5EF4-FFF2-40B4-BE49-F238E27FC236}">
                <a16:creationId xmlns:a16="http://schemas.microsoft.com/office/drawing/2014/main" id="{A331619F-9609-42F2-A35E-1562DA260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123825"/>
            <a:ext cx="10274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E96C36-A4F2-4C98-A46F-DDC0B4BC6608}"/>
              </a:ext>
            </a:extLst>
          </p:cNvPr>
          <p:cNvSpPr txBox="1"/>
          <p:nvPr/>
        </p:nvSpPr>
        <p:spPr>
          <a:xfrm>
            <a:off x="9418320" y="0"/>
            <a:ext cx="2773680" cy="1754326"/>
          </a:xfrm>
          <a:prstGeom prst="rect">
            <a:avLst/>
          </a:prstGeom>
          <a:solidFill>
            <a:schemeClr val="accent1">
              <a:lumMod val="50000"/>
            </a:schemeClr>
          </a:solidFill>
        </p:spPr>
        <p:txBody>
          <a:bodyPr wrap="square" rtlCol="0">
            <a:spAutoFit/>
          </a:bodyPr>
          <a:lstStyle/>
          <a:p>
            <a:pPr algn="ctr"/>
            <a:r>
              <a:rPr lang="en-GB" dirty="0">
                <a:solidFill>
                  <a:schemeClr val="accent4"/>
                </a:solidFill>
              </a:rPr>
              <a:t>This is an artist’s impression of how the Long Walls of Athens looked by the time of the start of the Peloponnesian War in 431BC.</a:t>
            </a:r>
          </a:p>
        </p:txBody>
      </p:sp>
      <p:sp>
        <p:nvSpPr>
          <p:cNvPr id="3" name="Arrow: Curved Down 2">
            <a:extLst>
              <a:ext uri="{FF2B5EF4-FFF2-40B4-BE49-F238E27FC236}">
                <a16:creationId xmlns:a16="http://schemas.microsoft.com/office/drawing/2014/main" id="{F23F33C1-F775-4B2F-86CF-0074A4CD294B}"/>
              </a:ext>
            </a:extLst>
          </p:cNvPr>
          <p:cNvSpPr/>
          <p:nvPr/>
        </p:nvSpPr>
        <p:spPr>
          <a:xfrm rot="460799">
            <a:off x="854337" y="3262844"/>
            <a:ext cx="11126927" cy="1038225"/>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Arrow: Curved Down 3">
            <a:extLst>
              <a:ext uri="{FF2B5EF4-FFF2-40B4-BE49-F238E27FC236}">
                <a16:creationId xmlns:a16="http://schemas.microsoft.com/office/drawing/2014/main" id="{AF0D36DA-3213-4A5F-831C-3476F3EDA1DD}"/>
              </a:ext>
            </a:extLst>
          </p:cNvPr>
          <p:cNvSpPr/>
          <p:nvPr/>
        </p:nvSpPr>
        <p:spPr>
          <a:xfrm rot="10583404">
            <a:off x="7903724" y="1831366"/>
            <a:ext cx="3609178" cy="4528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Arrow: Left 4">
            <a:extLst>
              <a:ext uri="{FF2B5EF4-FFF2-40B4-BE49-F238E27FC236}">
                <a16:creationId xmlns:a16="http://schemas.microsoft.com/office/drawing/2014/main" id="{EE40C26C-91DB-4C2D-9344-1F82B2B9C1BC}"/>
              </a:ext>
            </a:extLst>
          </p:cNvPr>
          <p:cNvSpPr/>
          <p:nvPr/>
        </p:nvSpPr>
        <p:spPr>
          <a:xfrm rot="19240324">
            <a:off x="7291108" y="2905590"/>
            <a:ext cx="2034500" cy="153903"/>
          </a:xfrm>
          <a:prstGeom prst="lef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Left 5">
            <a:extLst>
              <a:ext uri="{FF2B5EF4-FFF2-40B4-BE49-F238E27FC236}">
                <a16:creationId xmlns:a16="http://schemas.microsoft.com/office/drawing/2014/main" id="{9FF0338E-66D0-4222-BB59-13CB40847D64}"/>
              </a:ext>
            </a:extLst>
          </p:cNvPr>
          <p:cNvSpPr/>
          <p:nvPr/>
        </p:nvSpPr>
        <p:spPr>
          <a:xfrm rot="18058815">
            <a:off x="8132395" y="2858824"/>
            <a:ext cx="1683069" cy="186151"/>
          </a:xfrm>
          <a:prstGeom prst="lef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14BB3D5-F237-493C-B53D-6119E9441E15}"/>
              </a:ext>
            </a:extLst>
          </p:cNvPr>
          <p:cNvSpPr/>
          <p:nvPr/>
        </p:nvSpPr>
        <p:spPr>
          <a:xfrm>
            <a:off x="272655" y="314603"/>
            <a:ext cx="314325" cy="2952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9D1F465-CA0D-47A8-88A3-D43016E45A76}"/>
              </a:ext>
            </a:extLst>
          </p:cNvPr>
          <p:cNvSpPr txBox="1"/>
          <p:nvPr/>
        </p:nvSpPr>
        <p:spPr>
          <a:xfrm>
            <a:off x="730407" y="266700"/>
            <a:ext cx="2984343" cy="369332"/>
          </a:xfrm>
          <a:prstGeom prst="rect">
            <a:avLst/>
          </a:prstGeom>
          <a:noFill/>
        </p:spPr>
        <p:txBody>
          <a:bodyPr wrap="square" rtlCol="0">
            <a:spAutoFit/>
          </a:bodyPr>
          <a:lstStyle/>
          <a:p>
            <a:r>
              <a:rPr lang="en-GB" dirty="0" err="1"/>
              <a:t>Themistoclean</a:t>
            </a:r>
            <a:r>
              <a:rPr lang="en-GB" dirty="0"/>
              <a:t> Walls 479-8</a:t>
            </a:r>
          </a:p>
        </p:txBody>
      </p:sp>
      <p:sp>
        <p:nvSpPr>
          <p:cNvPr id="10" name="Rectangle 9">
            <a:extLst>
              <a:ext uri="{FF2B5EF4-FFF2-40B4-BE49-F238E27FC236}">
                <a16:creationId xmlns:a16="http://schemas.microsoft.com/office/drawing/2014/main" id="{C6D6A7C1-5273-463E-B562-0A70294562FE}"/>
              </a:ext>
            </a:extLst>
          </p:cNvPr>
          <p:cNvSpPr/>
          <p:nvPr/>
        </p:nvSpPr>
        <p:spPr>
          <a:xfrm>
            <a:off x="272656" y="740782"/>
            <a:ext cx="314325" cy="29527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00A87B5-34DC-4782-84D0-826145A7D65B}"/>
              </a:ext>
            </a:extLst>
          </p:cNvPr>
          <p:cNvSpPr txBox="1"/>
          <p:nvPr/>
        </p:nvSpPr>
        <p:spPr>
          <a:xfrm>
            <a:off x="618647" y="737379"/>
            <a:ext cx="6854067" cy="369332"/>
          </a:xfrm>
          <a:prstGeom prst="rect">
            <a:avLst/>
          </a:prstGeom>
          <a:solidFill>
            <a:schemeClr val="bg1"/>
          </a:solidFill>
        </p:spPr>
        <p:txBody>
          <a:bodyPr wrap="square" rtlCol="0">
            <a:spAutoFit/>
          </a:bodyPr>
          <a:lstStyle/>
          <a:p>
            <a:r>
              <a:rPr lang="en-GB" dirty="0"/>
              <a:t>Walls started by </a:t>
            </a:r>
            <a:r>
              <a:rPr lang="en-GB" sz="1600" dirty="0"/>
              <a:t>Cimon </a:t>
            </a:r>
            <a:r>
              <a:rPr lang="en-GB" sz="1400" dirty="0"/>
              <a:t>(Plutarch, Life of Cimon 13), but finished c.</a:t>
            </a:r>
            <a:r>
              <a:rPr lang="en-GB" dirty="0"/>
              <a:t>457 </a:t>
            </a:r>
            <a:r>
              <a:rPr lang="en-GB" sz="1400" dirty="0"/>
              <a:t>Thuc.1.107-8.</a:t>
            </a:r>
            <a:endParaRPr lang="en-GB" dirty="0"/>
          </a:p>
        </p:txBody>
      </p:sp>
      <p:sp>
        <p:nvSpPr>
          <p:cNvPr id="12" name="Rectangle 11">
            <a:extLst>
              <a:ext uri="{FF2B5EF4-FFF2-40B4-BE49-F238E27FC236}">
                <a16:creationId xmlns:a16="http://schemas.microsoft.com/office/drawing/2014/main" id="{C05402B5-BC8C-4F63-96FE-DBFA715C778F}"/>
              </a:ext>
            </a:extLst>
          </p:cNvPr>
          <p:cNvSpPr/>
          <p:nvPr/>
        </p:nvSpPr>
        <p:spPr>
          <a:xfrm>
            <a:off x="274874" y="1215550"/>
            <a:ext cx="314325" cy="2952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D01E3A95-6FDE-44EF-A325-86D77102320F}"/>
              </a:ext>
            </a:extLst>
          </p:cNvPr>
          <p:cNvSpPr txBox="1"/>
          <p:nvPr/>
        </p:nvSpPr>
        <p:spPr>
          <a:xfrm>
            <a:off x="652938" y="1141493"/>
            <a:ext cx="2117567" cy="369332"/>
          </a:xfrm>
          <a:prstGeom prst="rect">
            <a:avLst/>
          </a:prstGeom>
          <a:solidFill>
            <a:schemeClr val="bg1"/>
          </a:solidFill>
        </p:spPr>
        <p:txBody>
          <a:bodyPr wrap="square" rtlCol="0">
            <a:spAutoFit/>
          </a:bodyPr>
          <a:lstStyle/>
          <a:p>
            <a:r>
              <a:rPr lang="en-GB" dirty="0"/>
              <a:t>Periclean Wall 440s</a:t>
            </a:r>
          </a:p>
        </p:txBody>
      </p:sp>
    </p:spTree>
    <p:extLst>
      <p:ext uri="{BB962C8B-B14F-4D97-AF65-F5344CB8AC3E}">
        <p14:creationId xmlns:p14="http://schemas.microsoft.com/office/powerpoint/2010/main" val="170629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up)">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A250ACB-570A-4367-8CB6-9CC3F0FF9966}"/>
              </a:ext>
            </a:extLst>
          </p:cNvPr>
          <p:cNvSpPr txBox="1"/>
          <p:nvPr/>
        </p:nvSpPr>
        <p:spPr>
          <a:xfrm>
            <a:off x="866775" y="1428452"/>
            <a:ext cx="9591675" cy="2000548"/>
          </a:xfrm>
          <a:prstGeom prst="rect">
            <a:avLst/>
          </a:prstGeom>
          <a:noFill/>
        </p:spPr>
        <p:txBody>
          <a:bodyPr wrap="square">
            <a:spAutoFit/>
          </a:bodyPr>
          <a:lstStyle/>
          <a:p>
            <a:pPr marL="285750" indent="-285750">
              <a:buFont typeface="Arial" panose="020B0604020202020204" pitchFamily="34" charset="0"/>
              <a:buChar char="•"/>
            </a:pPr>
            <a:r>
              <a:rPr lang="en-GB" dirty="0"/>
              <a:t>Three Captured Phoenician Triremes set up as a ‘first fruits’ trophies to Poseidon at </a:t>
            </a:r>
          </a:p>
          <a:p>
            <a:pPr marL="742950" lvl="1" indent="-285750">
              <a:buFont typeface="Arial" panose="020B0604020202020204" pitchFamily="34" charset="0"/>
              <a:buChar char="•"/>
            </a:pPr>
            <a:r>
              <a:rPr lang="en-GB" b="1" dirty="0"/>
              <a:t>the Isthmus</a:t>
            </a:r>
          </a:p>
          <a:p>
            <a:pPr marL="742950" lvl="1" indent="-285750">
              <a:buFont typeface="Arial" panose="020B0604020202020204" pitchFamily="34" charset="0"/>
              <a:buChar char="•"/>
            </a:pPr>
            <a:r>
              <a:rPr lang="en-GB" b="1" dirty="0"/>
              <a:t>Salamis </a:t>
            </a:r>
            <a:r>
              <a:rPr lang="en-GB" sz="1400" dirty="0"/>
              <a:t>(honouring the hero Ajax)</a:t>
            </a:r>
            <a:endParaRPr lang="en-GB" sz="1600" dirty="0"/>
          </a:p>
          <a:p>
            <a:pPr marL="742950" lvl="1" indent="-285750">
              <a:buFont typeface="Arial" panose="020B0604020202020204" pitchFamily="34" charset="0"/>
              <a:buChar char="•"/>
            </a:pPr>
            <a:r>
              <a:rPr lang="en-GB" b="1" dirty="0" err="1"/>
              <a:t>Sounion</a:t>
            </a:r>
            <a:r>
              <a:rPr lang="en-GB" dirty="0"/>
              <a:t> </a:t>
            </a:r>
          </a:p>
          <a:p>
            <a:pPr marL="742950" lvl="1" indent="-285750">
              <a:buFont typeface="Arial" panose="020B0604020202020204" pitchFamily="34" charset="0"/>
              <a:buChar char="•"/>
            </a:pPr>
            <a:endParaRPr lang="en-GB" sz="1600" i="1" dirty="0"/>
          </a:p>
          <a:p>
            <a:r>
              <a:rPr lang="en-GB" sz="1600" i="1" dirty="0"/>
              <a:t>‘Their first act … was to choose from the plunder the ‘</a:t>
            </a:r>
            <a:r>
              <a:rPr lang="en-GB" b="1" i="1" dirty="0"/>
              <a:t>first fruits</a:t>
            </a:r>
            <a:r>
              <a:rPr lang="en-GB" sz="1600" i="1" dirty="0"/>
              <a:t>’ to be offered in token  of gratitude to the gods; these consisted of various objects, but most notably of </a:t>
            </a:r>
            <a:r>
              <a:rPr lang="en-GB" b="1" i="1" dirty="0"/>
              <a:t>three Phoenician triremes </a:t>
            </a:r>
            <a:r>
              <a:rPr lang="en-GB" i="1" dirty="0"/>
              <a:t>…’ </a:t>
            </a:r>
            <a:r>
              <a:rPr lang="en-GB" dirty="0"/>
              <a:t>Herodotus 8.121</a:t>
            </a:r>
          </a:p>
        </p:txBody>
      </p:sp>
      <p:sp>
        <p:nvSpPr>
          <p:cNvPr id="9" name="TextBox 8">
            <a:extLst>
              <a:ext uri="{FF2B5EF4-FFF2-40B4-BE49-F238E27FC236}">
                <a16:creationId xmlns:a16="http://schemas.microsoft.com/office/drawing/2014/main" id="{9ACB920C-120F-4369-811C-9825C24718F1}"/>
              </a:ext>
            </a:extLst>
          </p:cNvPr>
          <p:cNvSpPr txBox="1"/>
          <p:nvPr/>
        </p:nvSpPr>
        <p:spPr>
          <a:xfrm>
            <a:off x="3623274" y="82034"/>
            <a:ext cx="5124450" cy="1077218"/>
          </a:xfrm>
          <a:prstGeom prst="rect">
            <a:avLst/>
          </a:prstGeom>
          <a:noFill/>
        </p:spPr>
        <p:txBody>
          <a:bodyPr wrap="square">
            <a:spAutoFit/>
          </a:bodyPr>
          <a:lstStyle/>
          <a:p>
            <a:pPr algn="ctr"/>
            <a:r>
              <a:rPr lang="en-GB" sz="3200" b="1" dirty="0"/>
              <a:t>First Fruits and monuments of the Persian Wars:</a:t>
            </a:r>
          </a:p>
        </p:txBody>
      </p:sp>
      <p:sp>
        <p:nvSpPr>
          <p:cNvPr id="2" name="TextBox 1">
            <a:extLst>
              <a:ext uri="{FF2B5EF4-FFF2-40B4-BE49-F238E27FC236}">
                <a16:creationId xmlns:a16="http://schemas.microsoft.com/office/drawing/2014/main" id="{B93D9D04-E46B-4602-8FB6-DA5BB1CF58C6}"/>
              </a:ext>
            </a:extLst>
          </p:cNvPr>
          <p:cNvSpPr txBox="1"/>
          <p:nvPr/>
        </p:nvSpPr>
        <p:spPr>
          <a:xfrm>
            <a:off x="866775" y="3459777"/>
            <a:ext cx="9458325" cy="1523494"/>
          </a:xfrm>
          <a:prstGeom prst="rect">
            <a:avLst/>
          </a:prstGeom>
          <a:noFill/>
        </p:spPr>
        <p:txBody>
          <a:bodyPr wrap="square" rtlCol="0">
            <a:spAutoFit/>
          </a:bodyPr>
          <a:lstStyle/>
          <a:p>
            <a:r>
              <a:rPr lang="en-GB" dirty="0"/>
              <a:t>‘</a:t>
            </a:r>
            <a:r>
              <a:rPr lang="en-GB" sz="1600" i="1" dirty="0"/>
              <a:t>They then turned to the division of the plunder and sent to Delphi the ‘</a:t>
            </a:r>
            <a:r>
              <a:rPr lang="en-GB" b="1" i="1" dirty="0"/>
              <a:t>first fruits</a:t>
            </a:r>
            <a:r>
              <a:rPr lang="en-GB" sz="1600" i="1" dirty="0"/>
              <a:t>’ set apart for the purpose; from these was made the </a:t>
            </a:r>
            <a:r>
              <a:rPr lang="en-GB" b="1" i="1" dirty="0"/>
              <a:t>statue, 18’ high, which has the beak of a ship in its hand</a:t>
            </a:r>
            <a:r>
              <a:rPr lang="en-GB" sz="1600" i="1" dirty="0"/>
              <a:t>. </a:t>
            </a:r>
          </a:p>
          <a:p>
            <a:endParaRPr lang="en-GB" sz="900" i="1" dirty="0"/>
          </a:p>
          <a:p>
            <a:r>
              <a:rPr lang="en-GB" sz="1600" i="1" dirty="0"/>
              <a:t>After the dispatch of the thanks-offerings to Delphi </a:t>
            </a:r>
            <a:r>
              <a:rPr lang="en-GB" sz="1600" b="1" i="1" dirty="0"/>
              <a:t>the Greeks asked the god if he was satisfied</a:t>
            </a:r>
            <a:r>
              <a:rPr lang="en-GB" sz="1600" i="1" dirty="0"/>
              <a:t>. His answer was that he was satisfied with what everyone had given, except the </a:t>
            </a:r>
            <a:r>
              <a:rPr lang="en-GB" sz="1600" i="1" dirty="0" err="1"/>
              <a:t>Aeginetans</a:t>
            </a:r>
            <a:r>
              <a:rPr lang="en-GB" sz="1600" i="1" dirty="0"/>
              <a:t>. In consequence the </a:t>
            </a:r>
            <a:r>
              <a:rPr lang="en-GB" sz="1600" i="1" dirty="0" err="1"/>
              <a:t>Aeginetans</a:t>
            </a:r>
            <a:r>
              <a:rPr lang="en-GB" sz="1600" i="1" dirty="0"/>
              <a:t> dedicated the three gold stars on a bronze mast … ’ </a:t>
            </a:r>
            <a:r>
              <a:rPr lang="en-GB" sz="1600" dirty="0"/>
              <a:t>8.121</a:t>
            </a:r>
            <a:endParaRPr lang="en-GB" dirty="0"/>
          </a:p>
        </p:txBody>
      </p:sp>
      <p:sp>
        <p:nvSpPr>
          <p:cNvPr id="3" name="TextBox 2">
            <a:extLst>
              <a:ext uri="{FF2B5EF4-FFF2-40B4-BE49-F238E27FC236}">
                <a16:creationId xmlns:a16="http://schemas.microsoft.com/office/drawing/2014/main" id="{63653AFF-C2E4-4DEF-857D-9EC47618DDA1}"/>
              </a:ext>
            </a:extLst>
          </p:cNvPr>
          <p:cNvSpPr txBox="1"/>
          <p:nvPr/>
        </p:nvSpPr>
        <p:spPr>
          <a:xfrm>
            <a:off x="523875" y="992802"/>
            <a:ext cx="2314575" cy="400110"/>
          </a:xfrm>
          <a:prstGeom prst="rect">
            <a:avLst/>
          </a:prstGeom>
          <a:noFill/>
        </p:spPr>
        <p:txBody>
          <a:bodyPr wrap="square" rtlCol="0">
            <a:spAutoFit/>
          </a:bodyPr>
          <a:lstStyle/>
          <a:p>
            <a:r>
              <a:rPr lang="en-GB" sz="2000" b="1" dirty="0"/>
              <a:t>480 after Salamis</a:t>
            </a:r>
          </a:p>
        </p:txBody>
      </p:sp>
      <p:sp>
        <p:nvSpPr>
          <p:cNvPr id="6" name="TextBox 5">
            <a:extLst>
              <a:ext uri="{FF2B5EF4-FFF2-40B4-BE49-F238E27FC236}">
                <a16:creationId xmlns:a16="http://schemas.microsoft.com/office/drawing/2014/main" id="{C198102F-24F7-4B3D-9BF7-B9A5E2FFC296}"/>
              </a:ext>
            </a:extLst>
          </p:cNvPr>
          <p:cNvSpPr txBox="1"/>
          <p:nvPr/>
        </p:nvSpPr>
        <p:spPr>
          <a:xfrm>
            <a:off x="523875" y="5014048"/>
            <a:ext cx="2314575" cy="400110"/>
          </a:xfrm>
          <a:prstGeom prst="rect">
            <a:avLst/>
          </a:prstGeom>
          <a:noFill/>
        </p:spPr>
        <p:txBody>
          <a:bodyPr wrap="square" rtlCol="0">
            <a:spAutoFit/>
          </a:bodyPr>
          <a:lstStyle/>
          <a:p>
            <a:r>
              <a:rPr lang="en-GB" sz="2000" b="1" dirty="0"/>
              <a:t>479 after Plataea</a:t>
            </a:r>
          </a:p>
        </p:txBody>
      </p:sp>
      <p:pic>
        <p:nvPicPr>
          <p:cNvPr id="1026" name="Picture 2" descr="Triremes: Triple-Decker Warships That Ruled the Ancient Seas - Kids Discover">
            <a:extLst>
              <a:ext uri="{FF2B5EF4-FFF2-40B4-BE49-F238E27FC236}">
                <a16:creationId xmlns:a16="http://schemas.microsoft.com/office/drawing/2014/main" id="{AEEBCFAD-7127-448F-84FF-A445C72A3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82240" y="1758639"/>
            <a:ext cx="1278524"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riremes: Triple-Decker Warships That Ruled the Ancient Seas - Kids Discover">
            <a:extLst>
              <a:ext uri="{FF2B5EF4-FFF2-40B4-BE49-F238E27FC236}">
                <a16:creationId xmlns:a16="http://schemas.microsoft.com/office/drawing/2014/main" id="{1AC7A6BD-3998-4CDA-8200-69A4906C8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625996" y="1773852"/>
            <a:ext cx="1278524"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riremes: Triple-Decker Warships That Ruled the Ancient Seas - Kids Discover">
            <a:extLst>
              <a:ext uri="{FF2B5EF4-FFF2-40B4-BE49-F238E27FC236}">
                <a16:creationId xmlns:a16="http://schemas.microsoft.com/office/drawing/2014/main" id="{9CF56863-39FC-4E9D-94BD-6AADFC676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369752" y="1773852"/>
            <a:ext cx="1278524"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awing of a spiral column with three serpent heads on top">
            <a:extLst>
              <a:ext uri="{FF2B5EF4-FFF2-40B4-BE49-F238E27FC236}">
                <a16:creationId xmlns:a16="http://schemas.microsoft.com/office/drawing/2014/main" id="{741B8B2F-D75F-4E78-9E12-8C3B49844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073" y="3175486"/>
            <a:ext cx="1900927" cy="3682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810160-1724-496A-9A6F-794F9B886992}"/>
              </a:ext>
            </a:extLst>
          </p:cNvPr>
          <p:cNvSpPr txBox="1"/>
          <p:nvPr/>
        </p:nvSpPr>
        <p:spPr>
          <a:xfrm>
            <a:off x="866775" y="5444935"/>
            <a:ext cx="9210675" cy="584775"/>
          </a:xfrm>
          <a:prstGeom prst="rect">
            <a:avLst/>
          </a:prstGeom>
          <a:noFill/>
        </p:spPr>
        <p:txBody>
          <a:bodyPr wrap="square" rtlCol="0">
            <a:spAutoFit/>
          </a:bodyPr>
          <a:lstStyle/>
          <a:p>
            <a:r>
              <a:rPr lang="en-GB" sz="1600" i="1" dirty="0"/>
              <a:t>When all the stuff had been collected, a tenth was set apart for the god at </a:t>
            </a:r>
            <a:r>
              <a:rPr lang="en-GB" sz="1600" b="1" i="1" dirty="0"/>
              <a:t>Delphi</a:t>
            </a:r>
            <a:r>
              <a:rPr lang="en-GB" sz="1600" i="1" dirty="0"/>
              <a:t>, and from this was made the golden tripod which stands next to the altar on the three-headed bronze snake.</a:t>
            </a:r>
          </a:p>
        </p:txBody>
      </p:sp>
      <p:sp>
        <p:nvSpPr>
          <p:cNvPr id="13" name="TextBox 12">
            <a:extLst>
              <a:ext uri="{FF2B5EF4-FFF2-40B4-BE49-F238E27FC236}">
                <a16:creationId xmlns:a16="http://schemas.microsoft.com/office/drawing/2014/main" id="{0DBB02E5-48F4-4198-986C-380AA73EEA2A}"/>
              </a:ext>
            </a:extLst>
          </p:cNvPr>
          <p:cNvSpPr txBox="1"/>
          <p:nvPr/>
        </p:nvSpPr>
        <p:spPr>
          <a:xfrm>
            <a:off x="866774" y="5948541"/>
            <a:ext cx="9210675" cy="615553"/>
          </a:xfrm>
          <a:prstGeom prst="rect">
            <a:avLst/>
          </a:prstGeom>
          <a:noFill/>
        </p:spPr>
        <p:txBody>
          <a:bodyPr wrap="square" rtlCol="0">
            <a:spAutoFit/>
          </a:bodyPr>
          <a:lstStyle/>
          <a:p>
            <a:r>
              <a:rPr lang="en-GB" sz="1600" i="1" dirty="0"/>
              <a:t>portions were also assigned to the gods at </a:t>
            </a:r>
            <a:r>
              <a:rPr lang="en-GB" sz="1600" b="1" i="1" dirty="0"/>
              <a:t>Olympia</a:t>
            </a:r>
            <a:r>
              <a:rPr lang="en-GB" sz="1600" i="1" dirty="0"/>
              <a:t> and the </a:t>
            </a:r>
            <a:r>
              <a:rPr lang="en-GB" sz="1600" b="1" i="1" dirty="0"/>
              <a:t>Isthmus</a:t>
            </a:r>
            <a:r>
              <a:rPr lang="en-GB" sz="1600" i="1" dirty="0"/>
              <a:t>, and from these were made a bronze Zeus 15’ high (at Olympia) and a bronze Poseidon 9½‘ high (at the Isthmus).  </a:t>
            </a:r>
            <a:r>
              <a:rPr lang="en-GB" dirty="0"/>
              <a:t>Herodotus 9.81</a:t>
            </a:r>
            <a:endParaRPr lang="en-GB" sz="1600" i="1" dirty="0"/>
          </a:p>
        </p:txBody>
      </p:sp>
    </p:spTree>
    <p:extLst>
      <p:ext uri="{BB962C8B-B14F-4D97-AF65-F5344CB8AC3E}">
        <p14:creationId xmlns:p14="http://schemas.microsoft.com/office/powerpoint/2010/main" val="3196483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hamnous deme map">
            <a:extLst>
              <a:ext uri="{FF2B5EF4-FFF2-40B4-BE49-F238E27FC236}">
                <a16:creationId xmlns:a16="http://schemas.microsoft.com/office/drawing/2014/main" id="{CC7172AD-8EF3-4F7D-BB0E-2EACB94C1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857" y="159585"/>
            <a:ext cx="1809750" cy="1895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962190-71DC-4CDC-86F6-ED89154FD73B}"/>
              </a:ext>
            </a:extLst>
          </p:cNvPr>
          <p:cNvSpPr txBox="1"/>
          <p:nvPr/>
        </p:nvSpPr>
        <p:spPr>
          <a:xfrm>
            <a:off x="215560" y="4009635"/>
            <a:ext cx="4856480" cy="461665"/>
          </a:xfrm>
          <a:prstGeom prst="rect">
            <a:avLst/>
          </a:prstGeom>
          <a:noFill/>
        </p:spPr>
        <p:txBody>
          <a:bodyPr wrap="square">
            <a:spAutoFit/>
          </a:bodyPr>
          <a:lstStyle/>
          <a:p>
            <a:r>
              <a:rPr lang="en-GB" sz="2400" b="1" dirty="0"/>
              <a:t>Sanctuary of Nemesis at </a:t>
            </a:r>
            <a:r>
              <a:rPr lang="en-GB" sz="2400" b="1" dirty="0" err="1"/>
              <a:t>Rhamnous</a:t>
            </a:r>
            <a:endParaRPr lang="en-GB" sz="2400" dirty="0"/>
          </a:p>
        </p:txBody>
      </p:sp>
      <p:sp>
        <p:nvSpPr>
          <p:cNvPr id="10" name="TextBox 9">
            <a:extLst>
              <a:ext uri="{FF2B5EF4-FFF2-40B4-BE49-F238E27FC236}">
                <a16:creationId xmlns:a16="http://schemas.microsoft.com/office/drawing/2014/main" id="{AA162B2E-26A6-4306-943F-7CF9C3942ED3}"/>
              </a:ext>
            </a:extLst>
          </p:cNvPr>
          <p:cNvSpPr txBox="1"/>
          <p:nvPr/>
        </p:nvSpPr>
        <p:spPr>
          <a:xfrm>
            <a:off x="215560" y="504257"/>
            <a:ext cx="1715630" cy="523220"/>
          </a:xfrm>
          <a:prstGeom prst="rect">
            <a:avLst/>
          </a:prstGeom>
          <a:noFill/>
        </p:spPr>
        <p:txBody>
          <a:bodyPr wrap="square">
            <a:spAutoFit/>
          </a:bodyPr>
          <a:lstStyle/>
          <a:p>
            <a:r>
              <a:rPr lang="en-GB" sz="2800" b="1" dirty="0"/>
              <a:t>Marathon</a:t>
            </a:r>
            <a:endParaRPr lang="en-GB" sz="2800" dirty="0"/>
          </a:p>
        </p:txBody>
      </p:sp>
      <p:pic>
        <p:nvPicPr>
          <p:cNvPr id="3074" name="Picture 2" descr="Discover Marathon Battlefield Burial Mound | Daytrip">
            <a:extLst>
              <a:ext uri="{FF2B5EF4-FFF2-40B4-BE49-F238E27FC236}">
                <a16:creationId xmlns:a16="http://schemas.microsoft.com/office/drawing/2014/main" id="{B91E0ADD-61F2-46CC-AC2A-16E157F70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1" y="100500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p of Attica">
            <a:extLst>
              <a:ext uri="{FF2B5EF4-FFF2-40B4-BE49-F238E27FC236}">
                <a16:creationId xmlns:a16="http://schemas.microsoft.com/office/drawing/2014/main" id="{B492F273-F0AB-4FDC-B086-92DB58CB09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674" b="35523"/>
          <a:stretch/>
        </p:blipFill>
        <p:spPr bwMode="auto">
          <a:xfrm>
            <a:off x="4461272" y="90649"/>
            <a:ext cx="3577828" cy="28003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BC386483-FBA2-4FB8-8595-98AF20220810}"/>
              </a:ext>
            </a:extLst>
          </p:cNvPr>
          <p:cNvSpPr/>
          <p:nvPr/>
        </p:nvSpPr>
        <p:spPr>
          <a:xfrm>
            <a:off x="6842838" y="1107323"/>
            <a:ext cx="752476"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B9DD309-4817-47E2-A0A0-242B8765CCB5}"/>
              </a:ext>
            </a:extLst>
          </p:cNvPr>
          <p:cNvSpPr/>
          <p:nvPr/>
        </p:nvSpPr>
        <p:spPr>
          <a:xfrm>
            <a:off x="8319728" y="932557"/>
            <a:ext cx="752476" cy="2857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EFB004E-6B77-4339-AADC-A637B64553AF}"/>
              </a:ext>
            </a:extLst>
          </p:cNvPr>
          <p:cNvSpPr txBox="1"/>
          <p:nvPr/>
        </p:nvSpPr>
        <p:spPr>
          <a:xfrm>
            <a:off x="2122936" y="80008"/>
            <a:ext cx="7619999" cy="746358"/>
          </a:xfrm>
          <a:prstGeom prst="rect">
            <a:avLst/>
          </a:prstGeom>
          <a:solidFill>
            <a:schemeClr val="bg1"/>
          </a:solidFill>
        </p:spPr>
        <p:txBody>
          <a:bodyPr wrap="square">
            <a:spAutoFit/>
          </a:bodyPr>
          <a:lstStyle/>
          <a:p>
            <a:pPr algn="ctr"/>
            <a:endParaRPr lang="en-GB" sz="1050" b="1" dirty="0"/>
          </a:p>
          <a:p>
            <a:pPr algn="ctr"/>
            <a:r>
              <a:rPr lang="en-GB" sz="3200" b="1" dirty="0"/>
              <a:t>Athenian monuments in Attica and Athens   </a:t>
            </a:r>
          </a:p>
        </p:txBody>
      </p:sp>
      <p:sp>
        <p:nvSpPr>
          <p:cNvPr id="11" name="TextBox 10">
            <a:extLst>
              <a:ext uri="{FF2B5EF4-FFF2-40B4-BE49-F238E27FC236}">
                <a16:creationId xmlns:a16="http://schemas.microsoft.com/office/drawing/2014/main" id="{4B4654AD-03D4-4A78-B7C8-C8DAC5324EE7}"/>
              </a:ext>
            </a:extLst>
          </p:cNvPr>
          <p:cNvSpPr txBox="1"/>
          <p:nvPr/>
        </p:nvSpPr>
        <p:spPr>
          <a:xfrm>
            <a:off x="2748839" y="1019054"/>
            <a:ext cx="1847849" cy="1384995"/>
          </a:xfrm>
          <a:prstGeom prst="rect">
            <a:avLst/>
          </a:prstGeom>
          <a:noFill/>
        </p:spPr>
        <p:txBody>
          <a:bodyPr wrap="square" rtlCol="0">
            <a:spAutoFit/>
          </a:bodyPr>
          <a:lstStyle/>
          <a:p>
            <a:r>
              <a:rPr lang="en-GB" sz="1400" dirty="0"/>
              <a:t>The 192 Athenians who fell were buried on the site of their triumph. Pausanias saw their names recorded on a stele.</a:t>
            </a:r>
          </a:p>
        </p:txBody>
      </p:sp>
      <p:sp>
        <p:nvSpPr>
          <p:cNvPr id="18" name="TextBox 17">
            <a:extLst>
              <a:ext uri="{FF2B5EF4-FFF2-40B4-BE49-F238E27FC236}">
                <a16:creationId xmlns:a16="http://schemas.microsoft.com/office/drawing/2014/main" id="{8D0BF5CA-D0A5-4C2A-9C1A-8F9CA08B5203}"/>
              </a:ext>
            </a:extLst>
          </p:cNvPr>
          <p:cNvSpPr txBox="1"/>
          <p:nvPr/>
        </p:nvSpPr>
        <p:spPr>
          <a:xfrm>
            <a:off x="95251" y="4418515"/>
            <a:ext cx="5104681" cy="2416046"/>
          </a:xfrm>
          <a:prstGeom prst="rect">
            <a:avLst/>
          </a:prstGeom>
          <a:noFill/>
        </p:spPr>
        <p:txBody>
          <a:bodyPr wrap="square">
            <a:spAutoFit/>
          </a:bodyPr>
          <a:lstStyle/>
          <a:p>
            <a:pPr algn="l"/>
            <a:r>
              <a:rPr lang="en-GB" sz="1500" b="0" i="1" dirty="0">
                <a:solidFill>
                  <a:srgbClr val="333333"/>
                </a:solidFill>
                <a:effectLst/>
                <a:latin typeface="Gotham"/>
              </a:rPr>
              <a:t>‘It is thought that the wrath of this goddess fell also upon the foreigners who landed at Marathon. For thinking in their pride that nothing stood in the way of their taking Athens, they were bringing a piece of Parian marble to make a trophy, convinced that their task was already finished.</a:t>
            </a:r>
          </a:p>
          <a:p>
            <a:r>
              <a:rPr lang="en-GB" sz="1500" b="0" i="1" dirty="0">
                <a:solidFill>
                  <a:srgbClr val="333333"/>
                </a:solidFill>
                <a:effectLst/>
                <a:latin typeface="Gotham"/>
              </a:rPr>
              <a:t>Of this marble </a:t>
            </a:r>
            <a:r>
              <a:rPr lang="en-GB" sz="1500" b="1" i="1" dirty="0">
                <a:solidFill>
                  <a:srgbClr val="333333"/>
                </a:solidFill>
                <a:effectLst/>
                <a:latin typeface="Gotham"/>
              </a:rPr>
              <a:t>Pheidias</a:t>
            </a:r>
            <a:r>
              <a:rPr lang="en-GB" sz="1500" b="0" i="1" dirty="0">
                <a:solidFill>
                  <a:srgbClr val="333333"/>
                </a:solidFill>
                <a:effectLst/>
                <a:latin typeface="Gotham"/>
              </a:rPr>
              <a:t> </a:t>
            </a:r>
            <a:r>
              <a:rPr lang="en-GB" sz="1500" b="0" dirty="0">
                <a:solidFill>
                  <a:srgbClr val="333333"/>
                </a:solidFill>
                <a:effectLst/>
                <a:latin typeface="Gotham"/>
              </a:rPr>
              <a:t>(c.480-430BC) </a:t>
            </a:r>
            <a:r>
              <a:rPr lang="en-GB" sz="1500" b="0" i="1" dirty="0">
                <a:solidFill>
                  <a:srgbClr val="333333"/>
                </a:solidFill>
                <a:effectLst/>
                <a:latin typeface="Gotham"/>
              </a:rPr>
              <a:t>made a statue of Nemesis, and on the head of the goddess is a crown with deer and small images of Victory. In her left hand she holds an apple branch, in her right hand a </a:t>
            </a:r>
            <a:r>
              <a:rPr lang="en-GB" sz="1500" i="1" dirty="0">
                <a:solidFill>
                  <a:srgbClr val="333333"/>
                </a:solidFill>
                <a:latin typeface="Gotham"/>
              </a:rPr>
              <a:t>cup.’ </a:t>
            </a:r>
          </a:p>
          <a:p>
            <a:pPr algn="r"/>
            <a:r>
              <a:rPr lang="en-GB" sz="1600" b="1" dirty="0">
                <a:solidFill>
                  <a:srgbClr val="333333"/>
                </a:solidFill>
                <a:latin typeface="Gotham"/>
              </a:rPr>
              <a:t>Pausanias 1.33 </a:t>
            </a:r>
            <a:r>
              <a:rPr lang="en-GB" sz="1600" b="1" i="1" dirty="0">
                <a:solidFill>
                  <a:srgbClr val="333333"/>
                </a:solidFill>
                <a:latin typeface="Gotham"/>
              </a:rPr>
              <a:t> </a:t>
            </a:r>
            <a:endParaRPr lang="en-GB" sz="1600" b="1" i="1" dirty="0">
              <a:solidFill>
                <a:srgbClr val="333333"/>
              </a:solidFill>
              <a:effectLst/>
              <a:latin typeface="Gotham"/>
            </a:endParaRPr>
          </a:p>
        </p:txBody>
      </p:sp>
      <p:sp>
        <p:nvSpPr>
          <p:cNvPr id="26" name="TextBox 25">
            <a:extLst>
              <a:ext uri="{FF2B5EF4-FFF2-40B4-BE49-F238E27FC236}">
                <a16:creationId xmlns:a16="http://schemas.microsoft.com/office/drawing/2014/main" id="{D9D5FCDB-8B29-4092-9EB1-6DFDBDE74FFC}"/>
              </a:ext>
            </a:extLst>
          </p:cNvPr>
          <p:cNvSpPr txBox="1"/>
          <p:nvPr/>
        </p:nvSpPr>
        <p:spPr>
          <a:xfrm>
            <a:off x="95251" y="2799690"/>
            <a:ext cx="5104681" cy="1261884"/>
          </a:xfrm>
          <a:prstGeom prst="rect">
            <a:avLst/>
          </a:prstGeom>
          <a:noFill/>
        </p:spPr>
        <p:txBody>
          <a:bodyPr wrap="square">
            <a:spAutoFit/>
          </a:bodyPr>
          <a:lstStyle/>
          <a:p>
            <a:r>
              <a:rPr lang="en-GB" sz="1500" b="0" i="1" dirty="0">
                <a:solidFill>
                  <a:srgbClr val="333333"/>
                </a:solidFill>
                <a:effectLst/>
                <a:latin typeface="Calibri" panose="020F0502020204030204" pitchFamily="34" charset="0"/>
                <a:cs typeface="Calibri" panose="020F0502020204030204" pitchFamily="34" charset="0"/>
              </a:rPr>
              <a:t>On the plain is the grave of the Athenians, and upon it are slabs giving the names of the killed according to their tribes; and there is another grave for the Boeotian Plataeans and for the slaves, for slaves fought then for the first time by the side of their masters.</a:t>
            </a:r>
            <a:r>
              <a:rPr lang="en-GB" sz="1600" dirty="0"/>
              <a:t>                                                       </a:t>
            </a:r>
            <a:r>
              <a:rPr lang="en-GB" sz="1600" b="1" dirty="0"/>
              <a:t>Pausanias 1.32</a:t>
            </a:r>
          </a:p>
        </p:txBody>
      </p:sp>
      <p:sp>
        <p:nvSpPr>
          <p:cNvPr id="21" name="TextBox 20">
            <a:extLst>
              <a:ext uri="{FF2B5EF4-FFF2-40B4-BE49-F238E27FC236}">
                <a16:creationId xmlns:a16="http://schemas.microsoft.com/office/drawing/2014/main" id="{9494205C-4758-41E1-A08B-6739C55FFA36}"/>
              </a:ext>
            </a:extLst>
          </p:cNvPr>
          <p:cNvSpPr txBox="1"/>
          <p:nvPr/>
        </p:nvSpPr>
        <p:spPr>
          <a:xfrm>
            <a:off x="10178545" y="80008"/>
            <a:ext cx="2001520" cy="1569660"/>
          </a:xfrm>
          <a:prstGeom prst="rect">
            <a:avLst/>
          </a:prstGeom>
          <a:solidFill>
            <a:schemeClr val="accent5">
              <a:lumMod val="20000"/>
              <a:lumOff val="80000"/>
            </a:schemeClr>
          </a:solidFill>
        </p:spPr>
        <p:txBody>
          <a:bodyPr wrap="square" rtlCol="0">
            <a:spAutoFit/>
          </a:bodyPr>
          <a:lstStyle/>
          <a:p>
            <a:pPr algn="ctr"/>
            <a:r>
              <a:rPr lang="en-GB" sz="1600" b="1" dirty="0"/>
              <a:t>Pausanias</a:t>
            </a:r>
            <a:r>
              <a:rPr lang="en-GB" sz="1600" dirty="0"/>
              <a:t> </a:t>
            </a:r>
          </a:p>
          <a:p>
            <a:pPr algn="ctr"/>
            <a:r>
              <a:rPr lang="en-GB" sz="1600" dirty="0"/>
              <a:t>c.AD110-180</a:t>
            </a:r>
          </a:p>
          <a:p>
            <a:pPr algn="ctr"/>
            <a:r>
              <a:rPr lang="en-GB" sz="1600" dirty="0"/>
              <a:t>travelled extensively in Greece and gives detailed descriptions of what he saw. </a:t>
            </a:r>
          </a:p>
        </p:txBody>
      </p:sp>
      <p:pic>
        <p:nvPicPr>
          <p:cNvPr id="1026" name="Picture 2" descr="Image result for Rhamnous temple of Nemesis">
            <a:extLst>
              <a:ext uri="{FF2B5EF4-FFF2-40B4-BE49-F238E27FC236}">
                <a16:creationId xmlns:a16="http://schemas.microsoft.com/office/drawing/2014/main" id="{0B709B97-F6CD-4196-9D77-BA37B81B99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932" y="1624226"/>
            <a:ext cx="6992068" cy="52440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1D7FBBC-6A31-4215-A6D6-EE15625039F9}"/>
              </a:ext>
            </a:extLst>
          </p:cNvPr>
          <p:cNvSpPr txBox="1"/>
          <p:nvPr/>
        </p:nvSpPr>
        <p:spPr>
          <a:xfrm>
            <a:off x="6427853" y="6478731"/>
            <a:ext cx="5790976" cy="338554"/>
          </a:xfrm>
          <a:prstGeom prst="rect">
            <a:avLst/>
          </a:prstGeom>
          <a:solidFill>
            <a:schemeClr val="accent5">
              <a:lumMod val="20000"/>
              <a:lumOff val="80000"/>
            </a:schemeClr>
          </a:solidFill>
        </p:spPr>
        <p:txBody>
          <a:bodyPr wrap="square" rtlCol="0">
            <a:spAutoFit/>
          </a:bodyPr>
          <a:lstStyle/>
          <a:p>
            <a:r>
              <a:rPr lang="en-GB" sz="1600" dirty="0"/>
              <a:t>When was the statue of Nemesis created, if </a:t>
            </a:r>
            <a:r>
              <a:rPr lang="en-GB" sz="1600" b="1" dirty="0"/>
              <a:t>Pheidias</a:t>
            </a:r>
            <a:r>
              <a:rPr lang="en-GB" sz="1600" dirty="0"/>
              <a:t> sculpted it?</a:t>
            </a:r>
          </a:p>
        </p:txBody>
      </p:sp>
      <p:sp>
        <p:nvSpPr>
          <p:cNvPr id="20" name="TextBox 19">
            <a:extLst>
              <a:ext uri="{FF2B5EF4-FFF2-40B4-BE49-F238E27FC236}">
                <a16:creationId xmlns:a16="http://schemas.microsoft.com/office/drawing/2014/main" id="{764B5FE2-384C-415B-82FE-F79D1BABEFFE}"/>
              </a:ext>
            </a:extLst>
          </p:cNvPr>
          <p:cNvSpPr txBox="1"/>
          <p:nvPr/>
        </p:nvSpPr>
        <p:spPr>
          <a:xfrm>
            <a:off x="6652022" y="6115365"/>
            <a:ext cx="5539978" cy="307777"/>
          </a:xfrm>
          <a:prstGeom prst="rect">
            <a:avLst/>
          </a:prstGeom>
          <a:solidFill>
            <a:schemeClr val="bg1"/>
          </a:solidFill>
        </p:spPr>
        <p:txBody>
          <a:bodyPr wrap="square">
            <a:spAutoFit/>
          </a:bodyPr>
          <a:lstStyle/>
          <a:p>
            <a:r>
              <a:rPr lang="en-GB" sz="1400" i="1" dirty="0"/>
              <a:t>The temple columns have not been fluted, so the work was not finished</a:t>
            </a:r>
            <a:endParaRPr lang="en-GB" sz="1400" dirty="0"/>
          </a:p>
        </p:txBody>
      </p:sp>
    </p:spTree>
    <p:extLst>
      <p:ext uri="{BB962C8B-B14F-4D97-AF65-F5344CB8AC3E}">
        <p14:creationId xmlns:p14="http://schemas.microsoft.com/office/powerpoint/2010/main" val="4193516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Helmet of Miltiades, Symbol of a Famous Ancient Greek Warrior | Ancient  Origins">
            <a:extLst>
              <a:ext uri="{FF2B5EF4-FFF2-40B4-BE49-F238E27FC236}">
                <a16:creationId xmlns:a16="http://schemas.microsoft.com/office/drawing/2014/main" id="{C896CC92-A16B-457C-A3E2-0AE67CC8F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16" y="1127863"/>
            <a:ext cx="2259793" cy="1695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041E85-8B28-4F73-AE10-8C3A17D16F63}"/>
              </a:ext>
            </a:extLst>
          </p:cNvPr>
          <p:cNvSpPr txBox="1"/>
          <p:nvPr/>
        </p:nvSpPr>
        <p:spPr>
          <a:xfrm>
            <a:off x="182880" y="48674"/>
            <a:ext cx="7619999" cy="1077218"/>
          </a:xfrm>
          <a:prstGeom prst="rect">
            <a:avLst/>
          </a:prstGeom>
          <a:noFill/>
        </p:spPr>
        <p:txBody>
          <a:bodyPr wrap="square">
            <a:spAutoFit/>
          </a:bodyPr>
          <a:lstStyle/>
          <a:p>
            <a:pPr algn="ctr"/>
            <a:r>
              <a:rPr lang="en-GB" sz="3200" b="1" dirty="0"/>
              <a:t>Athenian monuments of the Persian Wars</a:t>
            </a:r>
          </a:p>
          <a:p>
            <a:pPr algn="ctr"/>
            <a:r>
              <a:rPr lang="en-GB" sz="3200" b="1" dirty="0"/>
              <a:t>in Olympia, Delphi</a:t>
            </a:r>
          </a:p>
        </p:txBody>
      </p:sp>
      <p:pic>
        <p:nvPicPr>
          <p:cNvPr id="2052" name="Picture 4">
            <a:extLst>
              <a:ext uri="{FF2B5EF4-FFF2-40B4-BE49-F238E27FC236}">
                <a16:creationId xmlns:a16="http://schemas.microsoft.com/office/drawing/2014/main" id="{30891F01-369F-42AA-86F7-4152F197B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701" y="1127863"/>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0C521F-A62F-44C3-BD1A-73260AE48C40}"/>
              </a:ext>
            </a:extLst>
          </p:cNvPr>
          <p:cNvSpPr txBox="1"/>
          <p:nvPr/>
        </p:nvSpPr>
        <p:spPr>
          <a:xfrm>
            <a:off x="92296" y="2823313"/>
            <a:ext cx="2498504" cy="954107"/>
          </a:xfrm>
          <a:prstGeom prst="rect">
            <a:avLst/>
          </a:prstGeom>
          <a:noFill/>
        </p:spPr>
        <p:txBody>
          <a:bodyPr wrap="square" rtlCol="0">
            <a:spAutoFit/>
          </a:bodyPr>
          <a:lstStyle/>
          <a:p>
            <a:r>
              <a:rPr lang="en-GB" sz="1400" b="1" dirty="0"/>
              <a:t>Above:</a:t>
            </a:r>
            <a:r>
              <a:rPr lang="en-GB" sz="1400" dirty="0"/>
              <a:t> the helmet of Miltiades dedicated at Olympia. </a:t>
            </a:r>
          </a:p>
          <a:p>
            <a:r>
              <a:rPr lang="en-GB" sz="1400" b="1" dirty="0"/>
              <a:t>Left: </a:t>
            </a:r>
            <a:r>
              <a:rPr lang="en-GB" sz="1400" dirty="0"/>
              <a:t>Roman copy of a Greek statue 5</a:t>
            </a:r>
            <a:r>
              <a:rPr lang="en-GB" sz="1400" baseline="30000" dirty="0"/>
              <a:t>th</a:t>
            </a:r>
            <a:r>
              <a:rPr lang="en-GB" sz="1400" dirty="0"/>
              <a:t>/4</a:t>
            </a:r>
            <a:r>
              <a:rPr lang="en-GB" sz="1400" baseline="30000" dirty="0"/>
              <a:t>th</a:t>
            </a:r>
            <a:r>
              <a:rPr lang="en-GB" sz="1400" dirty="0"/>
              <a:t> century BC</a:t>
            </a:r>
          </a:p>
        </p:txBody>
      </p:sp>
      <p:pic>
        <p:nvPicPr>
          <p:cNvPr id="2054" name="Picture 6" descr="Monuments to the Persian Wars - ppt download">
            <a:extLst>
              <a:ext uri="{FF2B5EF4-FFF2-40B4-BE49-F238E27FC236}">
                <a16:creationId xmlns:a16="http://schemas.microsoft.com/office/drawing/2014/main" id="{04108244-EE75-4048-A916-1EACC810C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613"/>
          <a:stretch/>
        </p:blipFill>
        <p:spPr bwMode="auto">
          <a:xfrm>
            <a:off x="6750388" y="1511558"/>
            <a:ext cx="4991100" cy="32337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18BDC4-05C8-43D6-8A2F-CF1B153A262E}"/>
              </a:ext>
            </a:extLst>
          </p:cNvPr>
          <p:cNvSpPr txBox="1"/>
          <p:nvPr/>
        </p:nvSpPr>
        <p:spPr>
          <a:xfrm>
            <a:off x="6695448" y="4791076"/>
            <a:ext cx="5410827" cy="2000548"/>
          </a:xfrm>
          <a:prstGeom prst="rect">
            <a:avLst/>
          </a:prstGeom>
          <a:noFill/>
        </p:spPr>
        <p:txBody>
          <a:bodyPr wrap="square" rtlCol="0">
            <a:spAutoFit/>
          </a:bodyPr>
          <a:lstStyle/>
          <a:p>
            <a:r>
              <a:rPr lang="en-GB" sz="1400" dirty="0"/>
              <a:t>The </a:t>
            </a:r>
            <a:r>
              <a:rPr lang="en-GB" sz="1400" b="1" dirty="0"/>
              <a:t>Treasury of the Athenians </a:t>
            </a:r>
            <a:r>
              <a:rPr lang="en-GB" sz="1400" dirty="0"/>
              <a:t>and the </a:t>
            </a:r>
            <a:r>
              <a:rPr lang="en-GB" sz="1400" b="1" dirty="0"/>
              <a:t>Stoa of the Athenians</a:t>
            </a:r>
            <a:r>
              <a:rPr lang="en-GB" sz="1400" dirty="0"/>
              <a:t> at Delphi.</a:t>
            </a:r>
          </a:p>
          <a:p>
            <a:r>
              <a:rPr lang="en-GB" sz="1400" dirty="0" err="1"/>
              <a:t>Xanthippus</a:t>
            </a:r>
            <a:r>
              <a:rPr lang="en-GB" sz="1400" dirty="0"/>
              <a:t> brought back cables from Xerxes Bridge of Boats, which were displayed in the Stoa. </a:t>
            </a:r>
          </a:p>
          <a:p>
            <a:endParaRPr lang="en-GB" sz="1400" dirty="0"/>
          </a:p>
          <a:p>
            <a:r>
              <a:rPr lang="en-GB" sz="1600" i="1" dirty="0"/>
              <a:t>The fleet set sail for Greece with all sorts of stuff on board, including the cables of the bridges, which the Athenians proposed to dedicate as offerings in their temples. </a:t>
            </a:r>
          </a:p>
          <a:p>
            <a:r>
              <a:rPr lang="en-GB" dirty="0"/>
              <a:t>Herodotus IX.121</a:t>
            </a:r>
          </a:p>
        </p:txBody>
      </p:sp>
      <p:pic>
        <p:nvPicPr>
          <p:cNvPr id="10" name="Picture 9">
            <a:extLst>
              <a:ext uri="{FF2B5EF4-FFF2-40B4-BE49-F238E27FC236}">
                <a16:creationId xmlns:a16="http://schemas.microsoft.com/office/drawing/2014/main" id="{83723848-E7AD-4935-A175-08FB7095F997}"/>
              </a:ext>
            </a:extLst>
          </p:cNvPr>
          <p:cNvPicPr>
            <a:picLocks noChangeAspect="1"/>
          </p:cNvPicPr>
          <p:nvPr/>
        </p:nvPicPr>
        <p:blipFill rotWithShape="1">
          <a:blip r:embed="rId5"/>
          <a:srcRect t="9560" r="1406" b="8367"/>
          <a:stretch/>
        </p:blipFill>
        <p:spPr>
          <a:xfrm>
            <a:off x="505451" y="3920659"/>
            <a:ext cx="6096000" cy="2854460"/>
          </a:xfrm>
          <a:prstGeom prst="rect">
            <a:avLst/>
          </a:prstGeom>
        </p:spPr>
      </p:pic>
      <p:sp>
        <p:nvSpPr>
          <p:cNvPr id="11" name="TextBox 10">
            <a:extLst>
              <a:ext uri="{FF2B5EF4-FFF2-40B4-BE49-F238E27FC236}">
                <a16:creationId xmlns:a16="http://schemas.microsoft.com/office/drawing/2014/main" id="{B2359362-2E90-4E2B-A96C-C707C880EF17}"/>
              </a:ext>
            </a:extLst>
          </p:cNvPr>
          <p:cNvSpPr txBox="1"/>
          <p:nvPr/>
        </p:nvSpPr>
        <p:spPr>
          <a:xfrm>
            <a:off x="4638048" y="2103792"/>
            <a:ext cx="2010401" cy="1815882"/>
          </a:xfrm>
          <a:prstGeom prst="rect">
            <a:avLst/>
          </a:prstGeom>
          <a:noFill/>
        </p:spPr>
        <p:txBody>
          <a:bodyPr wrap="square" rtlCol="0">
            <a:spAutoFit/>
          </a:bodyPr>
          <a:lstStyle/>
          <a:p>
            <a:r>
              <a:rPr lang="en-GB" sz="1400" b="1" dirty="0"/>
              <a:t>Below:</a:t>
            </a:r>
            <a:r>
              <a:rPr lang="en-GB" sz="1400" dirty="0"/>
              <a:t> In a painting in Athens’ ‘Painted Stoa’,</a:t>
            </a:r>
          </a:p>
          <a:p>
            <a:r>
              <a:rPr lang="en-GB" sz="1400" dirty="0"/>
              <a:t>Miltiades calmly commands a phalanx of Hoplites, in the protective presence of Theseus, Hercules and other divinities.</a:t>
            </a:r>
          </a:p>
        </p:txBody>
      </p:sp>
      <p:sp>
        <p:nvSpPr>
          <p:cNvPr id="7" name="Oval 6">
            <a:extLst>
              <a:ext uri="{FF2B5EF4-FFF2-40B4-BE49-F238E27FC236}">
                <a16:creationId xmlns:a16="http://schemas.microsoft.com/office/drawing/2014/main" id="{A8EF66C5-E10A-4AED-848D-0C1122B06419}"/>
              </a:ext>
            </a:extLst>
          </p:cNvPr>
          <p:cNvSpPr/>
          <p:nvPr/>
        </p:nvSpPr>
        <p:spPr>
          <a:xfrm>
            <a:off x="2052320" y="4886960"/>
            <a:ext cx="1940560" cy="2306320"/>
          </a:xfrm>
          <a:prstGeom prst="ellipse">
            <a:avLst/>
          </a:prstGeom>
          <a:solidFill>
            <a:schemeClr val="accent4">
              <a:lumMod val="20000"/>
              <a:lumOff val="80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72568D1-D4EF-4F4A-A1F1-23380C8C1310}"/>
              </a:ext>
            </a:extLst>
          </p:cNvPr>
          <p:cNvSpPr txBox="1"/>
          <p:nvPr/>
        </p:nvSpPr>
        <p:spPr>
          <a:xfrm>
            <a:off x="4208163" y="1432977"/>
            <a:ext cx="2597084" cy="584775"/>
          </a:xfrm>
          <a:prstGeom prst="rect">
            <a:avLst/>
          </a:prstGeom>
          <a:noFill/>
        </p:spPr>
        <p:txBody>
          <a:bodyPr wrap="square">
            <a:spAutoFit/>
          </a:bodyPr>
          <a:lstStyle/>
          <a:p>
            <a:r>
              <a:rPr lang="en-GB" sz="3200" b="1" dirty="0"/>
              <a:t>… and Athens </a:t>
            </a:r>
            <a:endParaRPr lang="en-GB" sz="3200" dirty="0"/>
          </a:p>
        </p:txBody>
      </p:sp>
      <p:sp>
        <p:nvSpPr>
          <p:cNvPr id="9" name="TextBox 8">
            <a:extLst>
              <a:ext uri="{FF2B5EF4-FFF2-40B4-BE49-F238E27FC236}">
                <a16:creationId xmlns:a16="http://schemas.microsoft.com/office/drawing/2014/main" id="{1F31BDA4-C738-4E72-A290-852011F9EBC3}"/>
              </a:ext>
            </a:extLst>
          </p:cNvPr>
          <p:cNvSpPr txBox="1"/>
          <p:nvPr/>
        </p:nvSpPr>
        <p:spPr>
          <a:xfrm>
            <a:off x="6805247" y="655023"/>
            <a:ext cx="1610022" cy="738664"/>
          </a:xfrm>
          <a:prstGeom prst="rect">
            <a:avLst/>
          </a:prstGeom>
          <a:noFill/>
        </p:spPr>
        <p:txBody>
          <a:bodyPr wrap="square" rtlCol="0">
            <a:spAutoFit/>
          </a:bodyPr>
          <a:lstStyle/>
          <a:p>
            <a:r>
              <a:rPr lang="en-GB" sz="1400" dirty="0"/>
              <a:t>The inscription on the Treasury of the Athenians reads: </a:t>
            </a:r>
          </a:p>
        </p:txBody>
      </p:sp>
      <p:sp>
        <p:nvSpPr>
          <p:cNvPr id="13" name="TextBox 12">
            <a:extLst>
              <a:ext uri="{FF2B5EF4-FFF2-40B4-BE49-F238E27FC236}">
                <a16:creationId xmlns:a16="http://schemas.microsoft.com/office/drawing/2014/main" id="{4EF75669-9A02-4FFB-A491-959A3FD59505}"/>
              </a:ext>
            </a:extLst>
          </p:cNvPr>
          <p:cNvSpPr txBox="1"/>
          <p:nvPr/>
        </p:nvSpPr>
        <p:spPr>
          <a:xfrm>
            <a:off x="8239126" y="266700"/>
            <a:ext cx="3867149" cy="584775"/>
          </a:xfrm>
          <a:prstGeom prst="rect">
            <a:avLst/>
          </a:prstGeom>
          <a:noFill/>
        </p:spPr>
        <p:txBody>
          <a:bodyPr wrap="square" rtlCol="0">
            <a:spAutoFit/>
          </a:bodyPr>
          <a:lstStyle/>
          <a:p>
            <a:pPr algn="ctr"/>
            <a:r>
              <a:rPr lang="en-GB" sz="1600" b="1" dirty="0">
                <a:latin typeface="Tempus Sans ITC" panose="04020404030D07020202" pitchFamily="82" charset="0"/>
                <a:ea typeface="PMingLiU-ExtB" panose="02020500000000000000" pitchFamily="18" charset="-120"/>
              </a:rPr>
              <a:t>The Athenians </a:t>
            </a:r>
            <a:r>
              <a:rPr lang="en-GB" sz="1600" dirty="0">
                <a:latin typeface="Tempus Sans ITC" panose="04020404030D07020202" pitchFamily="82" charset="0"/>
                <a:ea typeface="PMingLiU-ExtB" panose="02020500000000000000" pitchFamily="18" charset="-120"/>
              </a:rPr>
              <a:t>[dedicate] </a:t>
            </a:r>
            <a:r>
              <a:rPr lang="en-GB" sz="1600" b="1" dirty="0">
                <a:latin typeface="Tempus Sans ITC" panose="04020404030D07020202" pitchFamily="82" charset="0"/>
                <a:ea typeface="PMingLiU-ExtB" panose="02020500000000000000" pitchFamily="18" charset="-120"/>
              </a:rPr>
              <a:t>to Apollo spoils from the Medes at the battle of Marathon.</a:t>
            </a:r>
          </a:p>
        </p:txBody>
      </p:sp>
    </p:spTree>
    <p:extLst>
      <p:ext uri="{BB962C8B-B14F-4D97-AF65-F5344CB8AC3E}">
        <p14:creationId xmlns:p14="http://schemas.microsoft.com/office/powerpoint/2010/main" val="197651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12679</TotalTime>
  <Words>6834</Words>
  <Application>Microsoft Office PowerPoint</Application>
  <PresentationFormat>Widescreen</PresentationFormat>
  <Paragraphs>371</Paragraphs>
  <Slides>43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Gotham</vt:lpstr>
      <vt:lpstr>Open Sans</vt:lpstr>
      <vt:lpstr>Tempus Sans ITC</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Periclean Building Programme  </vt:lpstr>
      <vt:lpstr>PowerPoint Presentation</vt:lpstr>
      <vt:lpstr>Temple of Hephaestus</vt:lpstr>
      <vt:lpstr>Pericles’ Odeon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Periclean Building Programme</dc:title>
  <dc:creator>Judith Letchford</dc:creator>
  <cp:lastModifiedBy>Judith Affleck</cp:lastModifiedBy>
  <cp:revision>121</cp:revision>
  <dcterms:created xsi:type="dcterms:W3CDTF">2018-02-01T20:17:13Z</dcterms:created>
  <dcterms:modified xsi:type="dcterms:W3CDTF">2021-01-26T12:46:09Z</dcterms:modified>
</cp:coreProperties>
</file>