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59" autoAdjust="0"/>
    <p:restoredTop sz="94660"/>
  </p:normalViewPr>
  <p:slideViewPr>
    <p:cSldViewPr snapToGrid="0">
      <p:cViewPr varScale="1">
        <p:scale>
          <a:sx n="45" d="100"/>
          <a:sy n="45" d="100"/>
        </p:scale>
        <p:origin x="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BCB6D5-86B8-49D9-A6A4-2817F37C55CC}" type="datetimeFigureOut">
              <a:rPr lang="en-GB" smtClean="0"/>
              <a:t>21/01/2019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777F5-5A15-493F-ADC0-918B738BE021}" type="slidenum">
              <a:rPr lang="en-GB" smtClean="0"/>
              <a:t>‹#›</a:t>
            </a:fld>
            <a:endParaRPr lang="en-GB"/>
          </a:p>
        </p:txBody>
      </p:sp>
    </p:spTree>
    <p:extLst>
      <p:ext uri="{BB962C8B-B14F-4D97-AF65-F5344CB8AC3E}">
        <p14:creationId xmlns:p14="http://schemas.microsoft.com/office/powerpoint/2010/main" val="45655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BCB6D5-86B8-49D9-A6A4-2817F37C55CC}" type="datetimeFigureOut">
              <a:rPr lang="en-GB" smtClean="0"/>
              <a:t>21/01/2019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777F5-5A15-493F-ADC0-918B738BE021}" type="slidenum">
              <a:rPr lang="en-GB" smtClean="0"/>
              <a:t>‹#›</a:t>
            </a:fld>
            <a:endParaRPr lang="en-GB"/>
          </a:p>
        </p:txBody>
      </p:sp>
    </p:spTree>
    <p:extLst>
      <p:ext uri="{BB962C8B-B14F-4D97-AF65-F5344CB8AC3E}">
        <p14:creationId xmlns:p14="http://schemas.microsoft.com/office/powerpoint/2010/main" val="14052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BCB6D5-86B8-49D9-A6A4-2817F37C55CC}" type="datetimeFigureOut">
              <a:rPr lang="en-GB" smtClean="0"/>
              <a:t>21/01/2019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777F5-5A15-493F-ADC0-918B738BE021}" type="slidenum">
              <a:rPr lang="en-GB" smtClean="0"/>
              <a:t>‹#›</a:t>
            </a:fld>
            <a:endParaRPr lang="en-GB"/>
          </a:p>
        </p:txBody>
      </p:sp>
    </p:spTree>
    <p:extLst>
      <p:ext uri="{BB962C8B-B14F-4D97-AF65-F5344CB8AC3E}">
        <p14:creationId xmlns:p14="http://schemas.microsoft.com/office/powerpoint/2010/main" val="390022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BCB6D5-86B8-49D9-A6A4-2817F37C55CC}" type="datetimeFigureOut">
              <a:rPr lang="en-GB" smtClean="0"/>
              <a:t>21/01/2019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777F5-5A15-493F-ADC0-918B738BE021}" type="slidenum">
              <a:rPr lang="en-GB" smtClean="0"/>
              <a:t>‹#›</a:t>
            </a:fld>
            <a:endParaRPr lang="en-GB"/>
          </a:p>
        </p:txBody>
      </p:sp>
    </p:spTree>
    <p:extLst>
      <p:ext uri="{BB962C8B-B14F-4D97-AF65-F5344CB8AC3E}">
        <p14:creationId xmlns:p14="http://schemas.microsoft.com/office/powerpoint/2010/main" val="255920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CB6D5-86B8-49D9-A6A4-2817F37C55CC}" type="datetimeFigureOut">
              <a:rPr lang="en-GB" smtClean="0"/>
              <a:t>21/01/2019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C777F5-5A15-493F-ADC0-918B738BE021}" type="slidenum">
              <a:rPr lang="en-GB" smtClean="0"/>
              <a:t>‹#›</a:t>
            </a:fld>
            <a:endParaRPr lang="en-GB"/>
          </a:p>
        </p:txBody>
      </p:sp>
    </p:spTree>
    <p:extLst>
      <p:ext uri="{BB962C8B-B14F-4D97-AF65-F5344CB8AC3E}">
        <p14:creationId xmlns:p14="http://schemas.microsoft.com/office/powerpoint/2010/main" val="355817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BCB6D5-86B8-49D9-A6A4-2817F37C55CC}" type="datetimeFigureOut">
              <a:rPr lang="en-GB" smtClean="0"/>
              <a:t>21/01/2019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C777F5-5A15-493F-ADC0-918B738BE021}" type="slidenum">
              <a:rPr lang="en-GB" smtClean="0"/>
              <a:t>‹#›</a:t>
            </a:fld>
            <a:endParaRPr lang="en-GB"/>
          </a:p>
        </p:txBody>
      </p:sp>
    </p:spTree>
    <p:extLst>
      <p:ext uri="{BB962C8B-B14F-4D97-AF65-F5344CB8AC3E}">
        <p14:creationId xmlns:p14="http://schemas.microsoft.com/office/powerpoint/2010/main" val="79192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BCB6D5-86B8-49D9-A6A4-2817F37C55CC}" type="datetimeFigureOut">
              <a:rPr lang="en-GB" smtClean="0"/>
              <a:t>21/01/2019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C777F5-5A15-493F-ADC0-918B738BE021}" type="slidenum">
              <a:rPr lang="en-GB" smtClean="0"/>
              <a:t>‹#›</a:t>
            </a:fld>
            <a:endParaRPr lang="en-GB"/>
          </a:p>
        </p:txBody>
      </p:sp>
    </p:spTree>
    <p:extLst>
      <p:ext uri="{BB962C8B-B14F-4D97-AF65-F5344CB8AC3E}">
        <p14:creationId xmlns:p14="http://schemas.microsoft.com/office/powerpoint/2010/main" val="23509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BCB6D5-86B8-49D9-A6A4-2817F37C55CC}" type="datetimeFigureOut">
              <a:rPr lang="en-GB" smtClean="0"/>
              <a:t>21/01/2019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C777F5-5A15-493F-ADC0-918B738BE021}" type="slidenum">
              <a:rPr lang="en-GB" smtClean="0"/>
              <a:t>‹#›</a:t>
            </a:fld>
            <a:endParaRPr lang="en-GB"/>
          </a:p>
        </p:txBody>
      </p:sp>
    </p:spTree>
    <p:extLst>
      <p:ext uri="{BB962C8B-B14F-4D97-AF65-F5344CB8AC3E}">
        <p14:creationId xmlns:p14="http://schemas.microsoft.com/office/powerpoint/2010/main" val="59307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CB6D5-86B8-49D9-A6A4-2817F37C55CC}" type="datetimeFigureOut">
              <a:rPr lang="en-GB" smtClean="0"/>
              <a:t>21/01/2019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C777F5-5A15-493F-ADC0-918B738BE021}" type="slidenum">
              <a:rPr lang="en-GB" smtClean="0"/>
              <a:t>‹#›</a:t>
            </a:fld>
            <a:endParaRPr lang="en-GB"/>
          </a:p>
        </p:txBody>
      </p:sp>
    </p:spTree>
    <p:extLst>
      <p:ext uri="{BB962C8B-B14F-4D97-AF65-F5344CB8AC3E}">
        <p14:creationId xmlns:p14="http://schemas.microsoft.com/office/powerpoint/2010/main" val="311659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CB6D5-86B8-49D9-A6A4-2817F37C55CC}" type="datetimeFigureOut">
              <a:rPr lang="en-GB" smtClean="0"/>
              <a:t>21/01/2019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C777F5-5A15-493F-ADC0-918B738BE021}" type="slidenum">
              <a:rPr lang="en-GB" smtClean="0"/>
              <a:t>‹#›</a:t>
            </a:fld>
            <a:endParaRPr lang="en-GB"/>
          </a:p>
        </p:txBody>
      </p:sp>
    </p:spTree>
    <p:extLst>
      <p:ext uri="{BB962C8B-B14F-4D97-AF65-F5344CB8AC3E}">
        <p14:creationId xmlns:p14="http://schemas.microsoft.com/office/powerpoint/2010/main" val="3327598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CB6D5-86B8-49D9-A6A4-2817F37C55CC}" type="datetimeFigureOut">
              <a:rPr lang="en-GB" smtClean="0"/>
              <a:t>21/01/2019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C777F5-5A15-493F-ADC0-918B738BE021}" type="slidenum">
              <a:rPr lang="en-GB" smtClean="0"/>
              <a:t>‹#›</a:t>
            </a:fld>
            <a:endParaRPr lang="en-GB"/>
          </a:p>
        </p:txBody>
      </p:sp>
    </p:spTree>
    <p:extLst>
      <p:ext uri="{BB962C8B-B14F-4D97-AF65-F5344CB8AC3E}">
        <p14:creationId xmlns:p14="http://schemas.microsoft.com/office/powerpoint/2010/main" val="143515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CB6D5-86B8-49D9-A6A4-2817F37C55CC}" type="datetimeFigureOut">
              <a:rPr lang="en-GB" smtClean="0"/>
              <a:t>21/01/2019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777F5-5A15-493F-ADC0-918B738BE021}" type="slidenum">
              <a:rPr lang="en-GB" smtClean="0"/>
              <a:t>‹#›</a:t>
            </a:fld>
            <a:endParaRPr lang="en-GB"/>
          </a:p>
        </p:txBody>
      </p:sp>
    </p:spTree>
    <p:extLst>
      <p:ext uri="{BB962C8B-B14F-4D97-AF65-F5344CB8AC3E}">
        <p14:creationId xmlns:p14="http://schemas.microsoft.com/office/powerpoint/2010/main" val="2660700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www.flaunt.com/"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6600"/>
            <a:ext cx="9144000" cy="2387600"/>
          </a:xfrm>
        </p:spPr>
        <p:txBody>
          <a:bodyPr>
            <a:noAutofit/>
          </a:bodyPr>
          <a:lstStyle/>
          <a:p>
            <a:r>
              <a:rPr lang="en-GB" b="1" dirty="0" smtClean="0"/>
              <a:t>From classical self portraiture to the art of the selfie</a:t>
            </a:r>
            <a:endParaRPr lang="en-GB" b="1" dirty="0"/>
          </a:p>
        </p:txBody>
      </p:sp>
      <p:sp>
        <p:nvSpPr>
          <p:cNvPr id="3" name="Subtitle 2"/>
          <p:cNvSpPr>
            <a:spLocks noGrp="1"/>
          </p:cNvSpPr>
          <p:nvPr>
            <p:ph type="subTitle" idx="1"/>
          </p:nvPr>
        </p:nvSpPr>
        <p:spPr/>
        <p:txBody>
          <a:bodyPr>
            <a:noAutofit/>
          </a:bodyPr>
          <a:lstStyle/>
          <a:p>
            <a:r>
              <a:rPr lang="en-GB" sz="1600" dirty="0" smtClean="0"/>
              <a:t>This is an independent learning homework project.  You will be required to complete the wider reading detailed in this PowerPoint presentation, as well as answer a short essay question.</a:t>
            </a:r>
          </a:p>
          <a:p>
            <a:r>
              <a:rPr lang="en-GB" sz="1600" dirty="0" smtClean="0"/>
              <a:t>The practical component is to create your own self portrait once you have completed the wider reading and writing.</a:t>
            </a:r>
          </a:p>
          <a:p>
            <a:r>
              <a:rPr lang="en-GB" sz="1600" dirty="0" smtClean="0"/>
              <a:t>You have a total of 4 homework slots to do this project.  The tasks have, however, been broken down so that you can do a bit each fortnight.</a:t>
            </a:r>
          </a:p>
          <a:p>
            <a:endParaRPr lang="en-GB" sz="1600" dirty="0"/>
          </a:p>
          <a:p>
            <a:endParaRPr lang="en-GB" sz="1600" dirty="0" smtClean="0"/>
          </a:p>
          <a:p>
            <a:endParaRPr lang="en-GB" sz="1600" dirty="0"/>
          </a:p>
          <a:p>
            <a:r>
              <a:rPr lang="en-GB" sz="1600" dirty="0" smtClean="0"/>
              <a:t>The majority of references within this </a:t>
            </a:r>
            <a:r>
              <a:rPr lang="en-GB" sz="1600" dirty="0" err="1" smtClean="0"/>
              <a:t>ppt</a:t>
            </a:r>
            <a:r>
              <a:rPr lang="en-GB" sz="1600" dirty="0" smtClean="0"/>
              <a:t> have been taken from The Saatchi Gallery education notes.</a:t>
            </a:r>
            <a:endParaRPr lang="en-GB" sz="1600" dirty="0"/>
          </a:p>
        </p:txBody>
      </p:sp>
    </p:spTree>
    <p:extLst>
      <p:ext uri="{BB962C8B-B14F-4D97-AF65-F5344CB8AC3E}">
        <p14:creationId xmlns:p14="http://schemas.microsoft.com/office/powerpoint/2010/main" val="2803706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6600"/>
            <a:ext cx="10515600" cy="5440363"/>
          </a:xfrm>
        </p:spPr>
        <p:txBody>
          <a:bodyPr/>
          <a:lstStyle/>
          <a:p>
            <a:pPr marL="0" indent="0">
              <a:buNone/>
            </a:pPr>
            <a:r>
              <a:rPr lang="en-GB" dirty="0" smtClean="0"/>
              <a:t>Since the late 1980s, artists Tim Noble and Sue Webster have been known for their shadow sculptures built from objects like household rubbish, taxidermy, and scrap metal. Under directed light, the assemblages cast recognizable shadows, often self-portraits. The piece of theirs on the previous slide is composed of casts of dead vermin the artists collected together over a period – creatures such as rats, frogs and squirrels. They welded them together into a ball of creatures. When you shine a light on it, it casts a perfect profile of the two artists on the wall. From afar you are drawn to the shining, glistening silver but when you look at it closely, it’s quite disturbing – like a welded ball of death.</a:t>
            </a:r>
            <a:endParaRPr lang="en-GB" dirty="0"/>
          </a:p>
        </p:txBody>
      </p:sp>
    </p:spTree>
    <p:extLst>
      <p:ext uri="{BB962C8B-B14F-4D97-AF65-F5344CB8AC3E}">
        <p14:creationId xmlns:p14="http://schemas.microsoft.com/office/powerpoint/2010/main" val="2307859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700" y="365125"/>
            <a:ext cx="10452100" cy="1908175"/>
          </a:xfrm>
        </p:spPr>
        <p:txBody>
          <a:bodyPr>
            <a:noAutofit/>
          </a:bodyPr>
          <a:lstStyle/>
          <a:p>
            <a:r>
              <a:rPr lang="en-GB" sz="2400" b="1" dirty="0" smtClean="0"/>
              <a:t>Task 2 (45mins)</a:t>
            </a:r>
            <a:r>
              <a:rPr lang="en-GB" sz="2400" dirty="0" smtClean="0"/>
              <a:t> – complete one typed side of writing that discusses </a:t>
            </a:r>
            <a:r>
              <a:rPr lang="en-GB" sz="2400" b="1" dirty="0" smtClean="0"/>
              <a:t>one</a:t>
            </a:r>
            <a:r>
              <a:rPr lang="en-GB" sz="2400" dirty="0" smtClean="0"/>
              <a:t> of the statements/questions below.  You will need to include your chosen title, write in full paragraphs, discuss different possible arguments, use examples and justify your opinions clearly. You may wish to do further research.</a:t>
            </a:r>
            <a:r>
              <a:rPr lang="en-GB" sz="2800" dirty="0" smtClean="0"/>
              <a:t/>
            </a:r>
            <a:br>
              <a:rPr lang="en-GB" sz="2800" dirty="0" smtClean="0"/>
            </a:br>
            <a:endParaRPr lang="en-GB" sz="2800" dirty="0"/>
          </a:p>
        </p:txBody>
      </p:sp>
      <p:pic>
        <p:nvPicPr>
          <p:cNvPr id="4" name="Picture 3"/>
          <p:cNvPicPr>
            <a:picLocks noChangeAspect="1"/>
          </p:cNvPicPr>
          <p:nvPr/>
        </p:nvPicPr>
        <p:blipFill>
          <a:blip r:embed="rId2"/>
          <a:stretch>
            <a:fillRect/>
          </a:stretch>
        </p:blipFill>
        <p:spPr>
          <a:xfrm>
            <a:off x="2778125" y="1839912"/>
            <a:ext cx="9058276" cy="4800601"/>
          </a:xfrm>
          <a:prstGeom prst="rect">
            <a:avLst/>
          </a:prstGeom>
        </p:spPr>
      </p:pic>
      <p:sp>
        <p:nvSpPr>
          <p:cNvPr id="5" name="Rectangle 4"/>
          <p:cNvSpPr/>
          <p:nvPr/>
        </p:nvSpPr>
        <p:spPr>
          <a:xfrm>
            <a:off x="2778124" y="5435600"/>
            <a:ext cx="2670175" cy="12049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009900" y="5537200"/>
            <a:ext cx="2057400" cy="954107"/>
          </a:xfrm>
          <a:prstGeom prst="rect">
            <a:avLst/>
          </a:prstGeom>
          <a:noFill/>
        </p:spPr>
        <p:txBody>
          <a:bodyPr wrap="square" rtlCol="0">
            <a:spAutoFit/>
          </a:bodyPr>
          <a:lstStyle/>
          <a:p>
            <a:r>
              <a:rPr lang="en-GB" sz="1400" dirty="0" smtClean="0"/>
              <a:t>Note: You may want to use examples from current events to support your arguments.</a:t>
            </a:r>
            <a:endParaRPr lang="en-GB" sz="1400" dirty="0"/>
          </a:p>
        </p:txBody>
      </p:sp>
    </p:spTree>
    <p:extLst>
      <p:ext uri="{BB962C8B-B14F-4D97-AF65-F5344CB8AC3E}">
        <p14:creationId xmlns:p14="http://schemas.microsoft.com/office/powerpoint/2010/main" val="2016765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555625"/>
            <a:ext cx="10515600" cy="4351338"/>
          </a:xfrm>
        </p:spPr>
        <p:txBody>
          <a:bodyPr>
            <a:normAutofit fontScale="85000" lnSpcReduction="20000"/>
          </a:bodyPr>
          <a:lstStyle/>
          <a:p>
            <a:pPr marL="0" indent="0">
              <a:buNone/>
            </a:pPr>
            <a:r>
              <a:rPr lang="en-GB" b="1" dirty="0" smtClean="0"/>
              <a:t>Task 3 (1hr 30 mins minimum)</a:t>
            </a:r>
          </a:p>
          <a:p>
            <a:pPr marL="0" indent="0">
              <a:buNone/>
            </a:pPr>
            <a:r>
              <a:rPr lang="en-GB" dirty="0" smtClean="0"/>
              <a:t> - Having completed wider reading about a number of interpretations of what a self portrait can be, you are now to carefully plan and create your own self portrait.  </a:t>
            </a:r>
          </a:p>
          <a:p>
            <a:pPr marL="0" indent="0">
              <a:buNone/>
            </a:pPr>
            <a:r>
              <a:rPr lang="en-GB" dirty="0" smtClean="0"/>
              <a:t>You can use any materials to do this and it can be any size. </a:t>
            </a:r>
          </a:p>
          <a:p>
            <a:pPr marL="0" indent="0">
              <a:buNone/>
            </a:pPr>
            <a:r>
              <a:rPr lang="en-GB" dirty="0" smtClean="0"/>
              <a:t>It can be 2D or 3D.</a:t>
            </a:r>
          </a:p>
          <a:p>
            <a:pPr marL="0" indent="0">
              <a:buNone/>
            </a:pPr>
            <a:endParaRPr lang="en-GB" dirty="0"/>
          </a:p>
          <a:p>
            <a:pPr marL="0" indent="0">
              <a:buNone/>
            </a:pPr>
            <a:r>
              <a:rPr lang="en-GB" dirty="0" smtClean="0"/>
              <a:t>It can be made by hand or digital.</a:t>
            </a:r>
          </a:p>
          <a:p>
            <a:pPr marL="0" indent="0">
              <a:buNone/>
            </a:pPr>
            <a:endParaRPr lang="en-GB" dirty="0" smtClean="0"/>
          </a:p>
          <a:p>
            <a:pPr marL="0" indent="0">
              <a:buNone/>
            </a:pPr>
            <a:r>
              <a:rPr lang="en-GB" dirty="0" smtClean="0"/>
              <a:t> On the back you should write a short explanation of which artist/s influenced your piece (they can be from any time period) and what it aims to convey about you.</a:t>
            </a:r>
          </a:p>
          <a:p>
            <a:pPr marL="0" indent="0">
              <a:buNone/>
            </a:pPr>
            <a:endParaRPr lang="en-GB" dirty="0"/>
          </a:p>
          <a:p>
            <a:pPr marL="0" indent="0">
              <a:buNone/>
            </a:pPr>
            <a:r>
              <a:rPr lang="en-GB" dirty="0" smtClean="0"/>
              <a:t>Have fun creating it!</a:t>
            </a:r>
          </a:p>
          <a:p>
            <a:endParaRPr lang="en-GB" dirty="0"/>
          </a:p>
        </p:txBody>
      </p:sp>
    </p:spTree>
    <p:extLst>
      <p:ext uri="{BB962C8B-B14F-4D97-AF65-F5344CB8AC3E}">
        <p14:creationId xmlns:p14="http://schemas.microsoft.com/office/powerpoint/2010/main" val="406580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Schedule and timings:</a:t>
            </a:r>
            <a:endParaRPr lang="en-GB" b="1" dirty="0"/>
          </a:p>
        </p:txBody>
      </p:sp>
      <p:sp>
        <p:nvSpPr>
          <p:cNvPr id="3" name="Content Placeholder 2"/>
          <p:cNvSpPr>
            <a:spLocks noGrp="1"/>
          </p:cNvSpPr>
          <p:nvPr>
            <p:ph idx="1"/>
          </p:nvPr>
        </p:nvSpPr>
        <p:spPr/>
        <p:txBody>
          <a:bodyPr>
            <a:normAutofit fontScale="77500" lnSpcReduction="20000"/>
          </a:bodyPr>
          <a:lstStyle/>
          <a:p>
            <a:r>
              <a:rPr lang="en-GB" b="1" dirty="0" smtClean="0"/>
              <a:t>Homework slot 1 (45mins): </a:t>
            </a:r>
          </a:p>
          <a:p>
            <a:pPr marL="0" indent="0">
              <a:buNone/>
            </a:pPr>
            <a:r>
              <a:rPr lang="en-GB" dirty="0" smtClean="0"/>
              <a:t>Task 1 - Wider reading. Read slides 3-10, make notes if necessary as you will need this knowledge to complete task 2.</a:t>
            </a:r>
          </a:p>
          <a:p>
            <a:r>
              <a:rPr lang="en-GB" b="1" dirty="0" smtClean="0"/>
              <a:t>Homework slot 2 (45 mins):</a:t>
            </a:r>
          </a:p>
          <a:p>
            <a:pPr marL="0" indent="0">
              <a:buNone/>
            </a:pPr>
            <a:r>
              <a:rPr lang="en-GB" dirty="0" smtClean="0"/>
              <a:t>Task 2 – complete one side of writing that discusses one of the statements/questions off slide 11.  You will need to include your chosen title, write in full paragraphs, discuss different possible arguments, use examples and justify your opinions clearly.</a:t>
            </a:r>
          </a:p>
          <a:p>
            <a:pPr marL="0" indent="0">
              <a:buNone/>
            </a:pPr>
            <a:endParaRPr lang="en-GB" dirty="0"/>
          </a:p>
          <a:p>
            <a:r>
              <a:rPr lang="en-GB" b="1" dirty="0" smtClean="0"/>
              <a:t>Homework slot 3 and 4  (at least 1hr 30 mins):</a:t>
            </a:r>
          </a:p>
          <a:p>
            <a:pPr marL="0" indent="0">
              <a:buNone/>
            </a:pPr>
            <a:r>
              <a:rPr lang="en-GB" dirty="0" smtClean="0"/>
              <a:t>Task 3 - Having completed wider reading about a number of interpretations of what a self portrait can be, you are now to carefully plan and create your own self portrait.  You can use any materials to do this and it can be any size.  On the back you should write a short explanation of which artist/s influenced your piece and what it aims to convey about you.</a:t>
            </a:r>
          </a:p>
          <a:p>
            <a:pPr marL="0" indent="0">
              <a:buNone/>
            </a:pPr>
            <a:endParaRPr lang="en-GB" dirty="0"/>
          </a:p>
        </p:txBody>
      </p:sp>
    </p:spTree>
    <p:extLst>
      <p:ext uri="{BB962C8B-B14F-4D97-AF65-F5344CB8AC3E}">
        <p14:creationId xmlns:p14="http://schemas.microsoft.com/office/powerpoint/2010/main" val="40853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Can selfies be considered art?</a:t>
            </a:r>
            <a:endParaRPr lang="en-GB" b="1" dirty="0"/>
          </a:p>
        </p:txBody>
      </p:sp>
      <p:sp>
        <p:nvSpPr>
          <p:cNvPr id="3" name="Content Placeholder 2"/>
          <p:cNvSpPr>
            <a:spLocks noGrp="1"/>
          </p:cNvSpPr>
          <p:nvPr>
            <p:ph idx="1"/>
          </p:nvPr>
        </p:nvSpPr>
        <p:spPr/>
        <p:txBody>
          <a:bodyPr>
            <a:normAutofit fontScale="47500" lnSpcReduction="20000"/>
          </a:bodyPr>
          <a:lstStyle/>
          <a:p>
            <a:pPr marL="0" indent="0">
              <a:buNone/>
            </a:pPr>
            <a:r>
              <a:rPr lang="en-GB" dirty="0" smtClean="0"/>
              <a:t>In the 16th century, it was only artists who had the tools to create self-portraits, whereas technological advances mean that all audiences can now express themselves.</a:t>
            </a:r>
          </a:p>
          <a:p>
            <a:pPr marL="0" indent="0">
              <a:buNone/>
            </a:pPr>
            <a:endParaRPr lang="en-GB" dirty="0"/>
          </a:p>
          <a:p>
            <a:pPr marL="0" indent="0">
              <a:buNone/>
            </a:pPr>
            <a:r>
              <a:rPr lang="en-GB" dirty="0"/>
              <a:t>W</a:t>
            </a:r>
            <a:r>
              <a:rPr lang="en-GB" dirty="0" smtClean="0"/>
              <a:t>ith the invention of instant cameras in the 1950’s, the practice of photography entered people’s daily lives. Taking photos became a way of documenting everyday life experiences. When smartphones were introduced to the public this practice became even more popular. The front-facing feature of smartphone cameras have made the practice of taking selfies incredibly common.</a:t>
            </a:r>
          </a:p>
          <a:p>
            <a:pPr marL="0" indent="0">
              <a:buNone/>
            </a:pPr>
            <a:endParaRPr lang="en-GB" dirty="0"/>
          </a:p>
          <a:p>
            <a:pPr marL="0" indent="0">
              <a:buNone/>
            </a:pPr>
            <a:r>
              <a:rPr lang="en-GB" dirty="0" smtClean="0"/>
              <a:t>Selfies are often criticised for being a meaningless form of expression yet they can convey a mood, create a scene or tell a story, and are often consciously staged in terms of composition, colour, lighting and backdrop. </a:t>
            </a:r>
          </a:p>
          <a:p>
            <a:pPr marL="0" indent="0">
              <a:buNone/>
            </a:pPr>
            <a:endParaRPr lang="en-GB" dirty="0" smtClean="0"/>
          </a:p>
          <a:p>
            <a:pPr marL="0" indent="0">
              <a:buNone/>
            </a:pPr>
            <a:r>
              <a:rPr lang="en-GB" dirty="0" smtClean="0"/>
              <a:t>Your own camera roll showing different various poses can by no means be compared to the skill of, for example, Van Gogh’s Self Portrait (1889) but the art world cannot ignore the selfie phenomenon. </a:t>
            </a:r>
          </a:p>
          <a:p>
            <a:pPr marL="0" indent="0">
              <a:buNone/>
            </a:pPr>
            <a:endParaRPr lang="en-GB" dirty="0" smtClean="0"/>
          </a:p>
          <a:p>
            <a:pPr marL="0" indent="0">
              <a:buNone/>
            </a:pPr>
            <a:r>
              <a:rPr lang="en-GB" dirty="0" smtClean="0"/>
              <a:t>For celebrities, selfies have become a way to interact directly with their fans. Selfies can be used as a marketing tool and are a way for celebrities to have more control over their own publicity. We are given the impression that we have access to their private lives, yet this is a filtered and manipulated. </a:t>
            </a:r>
          </a:p>
          <a:p>
            <a:pPr marL="0" indent="0">
              <a:buNone/>
            </a:pPr>
            <a:endParaRPr lang="en-GB" dirty="0"/>
          </a:p>
          <a:p>
            <a:pPr marL="0" indent="0">
              <a:buNone/>
            </a:pPr>
            <a:r>
              <a:rPr lang="en-GB" dirty="0" smtClean="0"/>
              <a:t> The development of facial recognition technologies, in part, have made many people think about the concept of surveillance, compliance and consent. </a:t>
            </a:r>
            <a:endParaRPr lang="en-GB" dirty="0"/>
          </a:p>
        </p:txBody>
      </p:sp>
    </p:spTree>
    <p:extLst>
      <p:ext uri="{BB962C8B-B14F-4D97-AF65-F5344CB8AC3E}">
        <p14:creationId xmlns:p14="http://schemas.microsoft.com/office/powerpoint/2010/main" val="1589896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3011" y="0"/>
            <a:ext cx="12060811" cy="6639339"/>
          </a:xfrm>
          <a:prstGeom prst="rect">
            <a:avLst/>
          </a:prstGeom>
        </p:spPr>
      </p:pic>
    </p:spTree>
    <p:extLst>
      <p:ext uri="{BB962C8B-B14F-4D97-AF65-F5344CB8AC3E}">
        <p14:creationId xmlns:p14="http://schemas.microsoft.com/office/powerpoint/2010/main" val="4083261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70" y="50007"/>
            <a:ext cx="10515600" cy="1325563"/>
          </a:xfrm>
        </p:spPr>
        <p:txBody>
          <a:bodyPr/>
          <a:lstStyle/>
          <a:p>
            <a:r>
              <a:rPr lang="en-GB" b="1" dirty="0" smtClean="0"/>
              <a:t>Old &amp; Modern Masters</a:t>
            </a:r>
            <a:endParaRPr lang="en-GB" b="1" dirty="0"/>
          </a:p>
        </p:txBody>
      </p:sp>
      <p:pic>
        <p:nvPicPr>
          <p:cNvPr id="4" name="Picture 3"/>
          <p:cNvPicPr>
            <a:picLocks noChangeAspect="1"/>
          </p:cNvPicPr>
          <p:nvPr/>
        </p:nvPicPr>
        <p:blipFill>
          <a:blip r:embed="rId2"/>
          <a:stretch>
            <a:fillRect/>
          </a:stretch>
        </p:blipFill>
        <p:spPr>
          <a:xfrm>
            <a:off x="7116417" y="256814"/>
            <a:ext cx="4590015" cy="6235267"/>
          </a:xfrm>
          <a:prstGeom prst="rect">
            <a:avLst/>
          </a:prstGeom>
        </p:spPr>
      </p:pic>
      <p:pic>
        <p:nvPicPr>
          <p:cNvPr id="5" name="Picture 4"/>
          <p:cNvPicPr>
            <a:picLocks noChangeAspect="1"/>
          </p:cNvPicPr>
          <p:nvPr/>
        </p:nvPicPr>
        <p:blipFill>
          <a:blip r:embed="rId3"/>
          <a:stretch>
            <a:fillRect/>
          </a:stretch>
        </p:blipFill>
        <p:spPr>
          <a:xfrm>
            <a:off x="0" y="1645432"/>
            <a:ext cx="3276600" cy="3209925"/>
          </a:xfrm>
          <a:prstGeom prst="rect">
            <a:avLst/>
          </a:prstGeom>
        </p:spPr>
      </p:pic>
      <p:sp>
        <p:nvSpPr>
          <p:cNvPr id="6" name="Rectangle 5"/>
          <p:cNvSpPr/>
          <p:nvPr/>
        </p:nvSpPr>
        <p:spPr>
          <a:xfrm>
            <a:off x="57770" y="4972636"/>
            <a:ext cx="4024932" cy="646331"/>
          </a:xfrm>
          <a:prstGeom prst="rect">
            <a:avLst/>
          </a:prstGeom>
        </p:spPr>
        <p:txBody>
          <a:bodyPr wrap="square">
            <a:spAutoFit/>
          </a:bodyPr>
          <a:lstStyle/>
          <a:p>
            <a:r>
              <a:rPr lang="en-GB" b="0" i="0" dirty="0" smtClean="0">
                <a:solidFill>
                  <a:srgbClr val="888888"/>
                </a:solidFill>
                <a:effectLst/>
                <a:latin typeface="arial" panose="020B0604020202020204" pitchFamily="34" charset="0"/>
              </a:rPr>
              <a:t>Self-portrait with beret, wide-eyed, Rembrandt van Rijn, 1630 </a:t>
            </a:r>
            <a:endParaRPr lang="en-GB" dirty="0"/>
          </a:p>
        </p:txBody>
      </p:sp>
      <p:pic>
        <p:nvPicPr>
          <p:cNvPr id="7" name="Picture 6"/>
          <p:cNvPicPr>
            <a:picLocks noChangeAspect="1"/>
          </p:cNvPicPr>
          <p:nvPr/>
        </p:nvPicPr>
        <p:blipFill>
          <a:blip r:embed="rId4"/>
          <a:stretch>
            <a:fillRect/>
          </a:stretch>
        </p:blipFill>
        <p:spPr>
          <a:xfrm>
            <a:off x="4024933" y="1690688"/>
            <a:ext cx="2581275" cy="3343275"/>
          </a:xfrm>
          <a:prstGeom prst="rect">
            <a:avLst/>
          </a:prstGeom>
        </p:spPr>
      </p:pic>
      <p:sp>
        <p:nvSpPr>
          <p:cNvPr id="8" name="Rectangle 7"/>
          <p:cNvSpPr/>
          <p:nvPr/>
        </p:nvSpPr>
        <p:spPr>
          <a:xfrm>
            <a:off x="3861661" y="5014523"/>
            <a:ext cx="3475797" cy="669115"/>
          </a:xfrm>
          <a:prstGeom prst="rect">
            <a:avLst/>
          </a:prstGeom>
        </p:spPr>
        <p:txBody>
          <a:bodyPr wrap="square">
            <a:spAutoFit/>
          </a:bodyPr>
          <a:lstStyle/>
          <a:p>
            <a:r>
              <a:rPr lang="en-GB" b="0" i="0" dirty="0" smtClean="0">
                <a:solidFill>
                  <a:srgbClr val="888888"/>
                </a:solidFill>
                <a:effectLst/>
                <a:latin typeface="arial" panose="020B0604020202020204" pitchFamily="34" charset="0"/>
              </a:rPr>
              <a:t>The Artist in his museum  Charles </a:t>
            </a:r>
            <a:r>
              <a:rPr lang="en-GB" b="0" i="0" dirty="0" err="1" smtClean="0">
                <a:solidFill>
                  <a:srgbClr val="888888"/>
                </a:solidFill>
                <a:effectLst/>
                <a:latin typeface="arial" panose="020B0604020202020204" pitchFamily="34" charset="0"/>
              </a:rPr>
              <a:t>Willson</a:t>
            </a:r>
            <a:r>
              <a:rPr lang="en-GB" b="0" i="0" dirty="0" smtClean="0">
                <a:solidFill>
                  <a:srgbClr val="888888"/>
                </a:solidFill>
                <a:effectLst/>
                <a:latin typeface="arial" panose="020B0604020202020204" pitchFamily="34" charset="0"/>
              </a:rPr>
              <a:t> Peale 1822</a:t>
            </a:r>
            <a:endParaRPr lang="en-GB" dirty="0"/>
          </a:p>
        </p:txBody>
      </p:sp>
    </p:spTree>
    <p:extLst>
      <p:ext uri="{BB962C8B-B14F-4D97-AF65-F5344CB8AC3E}">
        <p14:creationId xmlns:p14="http://schemas.microsoft.com/office/powerpoint/2010/main" val="2912925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10972800" cy="5795963"/>
          </a:xfrm>
        </p:spPr>
        <p:txBody>
          <a:bodyPr>
            <a:normAutofit fontScale="85000" lnSpcReduction="20000"/>
          </a:bodyPr>
          <a:lstStyle/>
          <a:p>
            <a:r>
              <a:rPr lang="en-GB" dirty="0" smtClean="0"/>
              <a:t>Self-portraiture is one of the oldest traditions for artists. Artists used self-portraits as a way of expressing themselves, or to keep in practice between commissions (paid for artworks). </a:t>
            </a:r>
          </a:p>
          <a:p>
            <a:r>
              <a:rPr lang="en-GB" dirty="0" smtClean="0"/>
              <a:t> Each self-portrait was stamped with their individual style but the practice also allowed them to be more experimental because they were generally not painted as commissions. This allowed for self-investigation.</a:t>
            </a:r>
          </a:p>
          <a:p>
            <a:r>
              <a:rPr lang="en-GB" dirty="0" smtClean="0"/>
              <a:t> The idea of being remembered beyond their time was one reason for artists to paint a self portrait. They would also use self-portraiture to claim their position in court, as a form of self advertisement. </a:t>
            </a:r>
          </a:p>
          <a:p>
            <a:r>
              <a:rPr lang="en-GB" dirty="0" smtClean="0"/>
              <a:t> In a self-portrait the artist is his or her own flexible and free model; always available and ready to take on whatever persona.</a:t>
            </a:r>
          </a:p>
          <a:p>
            <a:r>
              <a:rPr lang="en-GB" dirty="0" smtClean="0"/>
              <a:t> The self-portrait records physical appearance and some artists examine how they age by repeatedly recording themselves. Rembrandt’s self-portraits are an excellent example of this . </a:t>
            </a:r>
          </a:p>
          <a:p>
            <a:r>
              <a:rPr lang="en-GB" dirty="0" smtClean="0"/>
              <a:t> Some artists used self-portraiture as a way of exploring their emotions. In Self-Portrait with Bandaged Ear, Van Gogh seems to be portraying his acceptance of mental illness.  In contrast Charles </a:t>
            </a:r>
            <a:r>
              <a:rPr lang="en-GB" dirty="0" err="1" smtClean="0"/>
              <a:t>Willson</a:t>
            </a:r>
            <a:r>
              <a:rPr lang="en-GB" dirty="0" smtClean="0"/>
              <a:t> Peale’s self portrait aims to celebrate the rise and progress of his museum (see previous slide for both images).</a:t>
            </a:r>
            <a:endParaRPr lang="en-GB" dirty="0"/>
          </a:p>
        </p:txBody>
      </p:sp>
    </p:spTree>
    <p:extLst>
      <p:ext uri="{BB962C8B-B14F-4D97-AF65-F5344CB8AC3E}">
        <p14:creationId xmlns:p14="http://schemas.microsoft.com/office/powerpoint/2010/main" val="2130241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92" y="37841"/>
            <a:ext cx="10515600" cy="1325563"/>
          </a:xfrm>
        </p:spPr>
        <p:txBody>
          <a:bodyPr/>
          <a:lstStyle/>
          <a:p>
            <a:r>
              <a:rPr lang="en-GB" b="1" dirty="0" smtClean="0"/>
              <a:t>Modern Masters of Self-Portraiture </a:t>
            </a:r>
            <a:endParaRPr lang="en-GB" b="1" dirty="0"/>
          </a:p>
        </p:txBody>
      </p:sp>
      <p:pic>
        <p:nvPicPr>
          <p:cNvPr id="5" name="Content Placeholder 4"/>
          <p:cNvPicPr>
            <a:picLocks noGrp="1" noChangeAspect="1"/>
          </p:cNvPicPr>
          <p:nvPr>
            <p:ph idx="1"/>
          </p:nvPr>
        </p:nvPicPr>
        <p:blipFill>
          <a:blip r:embed="rId2"/>
          <a:stretch>
            <a:fillRect/>
          </a:stretch>
        </p:blipFill>
        <p:spPr>
          <a:xfrm>
            <a:off x="8291737" y="1363404"/>
            <a:ext cx="3248025" cy="4000500"/>
          </a:xfrm>
          <a:prstGeom prst="rect">
            <a:avLst/>
          </a:prstGeom>
        </p:spPr>
      </p:pic>
      <p:pic>
        <p:nvPicPr>
          <p:cNvPr id="4" name="Picture 3"/>
          <p:cNvPicPr>
            <a:picLocks noChangeAspect="1"/>
          </p:cNvPicPr>
          <p:nvPr/>
        </p:nvPicPr>
        <p:blipFill>
          <a:blip r:embed="rId3"/>
          <a:stretch>
            <a:fillRect/>
          </a:stretch>
        </p:blipFill>
        <p:spPr>
          <a:xfrm>
            <a:off x="3474436" y="2027911"/>
            <a:ext cx="4390433" cy="3462060"/>
          </a:xfrm>
          <a:prstGeom prst="rect">
            <a:avLst/>
          </a:prstGeom>
        </p:spPr>
      </p:pic>
      <p:pic>
        <p:nvPicPr>
          <p:cNvPr id="6" name="Picture 5"/>
          <p:cNvPicPr>
            <a:picLocks noChangeAspect="1"/>
          </p:cNvPicPr>
          <p:nvPr/>
        </p:nvPicPr>
        <p:blipFill>
          <a:blip r:embed="rId4"/>
          <a:stretch>
            <a:fillRect/>
          </a:stretch>
        </p:blipFill>
        <p:spPr>
          <a:xfrm>
            <a:off x="381000" y="2153979"/>
            <a:ext cx="2619375" cy="3209925"/>
          </a:xfrm>
          <a:prstGeom prst="rect">
            <a:avLst/>
          </a:prstGeom>
        </p:spPr>
      </p:pic>
      <p:sp>
        <p:nvSpPr>
          <p:cNvPr id="7" name="Rectangle 6"/>
          <p:cNvSpPr/>
          <p:nvPr/>
        </p:nvSpPr>
        <p:spPr>
          <a:xfrm>
            <a:off x="8422755" y="5610690"/>
            <a:ext cx="3117007" cy="369332"/>
          </a:xfrm>
          <a:prstGeom prst="rect">
            <a:avLst/>
          </a:prstGeom>
        </p:spPr>
        <p:txBody>
          <a:bodyPr wrap="none">
            <a:spAutoFit/>
          </a:bodyPr>
          <a:lstStyle/>
          <a:p>
            <a:r>
              <a:rPr lang="en-GB" dirty="0" smtClean="0"/>
              <a:t>Chuck Close 1997 Oil on canvas</a:t>
            </a:r>
            <a:endParaRPr lang="en-GB" dirty="0"/>
          </a:p>
        </p:txBody>
      </p:sp>
      <p:sp>
        <p:nvSpPr>
          <p:cNvPr id="8" name="Rectangle 7"/>
          <p:cNvSpPr/>
          <p:nvPr/>
        </p:nvSpPr>
        <p:spPr>
          <a:xfrm>
            <a:off x="3660398" y="5610690"/>
            <a:ext cx="4390433" cy="369332"/>
          </a:xfrm>
          <a:prstGeom prst="rect">
            <a:avLst/>
          </a:prstGeom>
        </p:spPr>
        <p:txBody>
          <a:bodyPr wrap="none">
            <a:spAutoFit/>
          </a:bodyPr>
          <a:lstStyle/>
          <a:p>
            <a:r>
              <a:rPr lang="en-GB" dirty="0" smtClean="0"/>
              <a:t>Cindy Sherman, Untitled Film Stills #21, 1977</a:t>
            </a:r>
            <a:endParaRPr lang="en-GB" dirty="0"/>
          </a:p>
        </p:txBody>
      </p:sp>
      <p:sp>
        <p:nvSpPr>
          <p:cNvPr id="9" name="Rectangle 8"/>
          <p:cNvSpPr/>
          <p:nvPr/>
        </p:nvSpPr>
        <p:spPr>
          <a:xfrm>
            <a:off x="251192" y="5429249"/>
            <a:ext cx="2749183" cy="923330"/>
          </a:xfrm>
          <a:prstGeom prst="rect">
            <a:avLst/>
          </a:prstGeom>
        </p:spPr>
        <p:txBody>
          <a:bodyPr wrap="square">
            <a:spAutoFit/>
          </a:bodyPr>
          <a:lstStyle/>
          <a:p>
            <a:r>
              <a:rPr lang="en-GB" b="0" i="0" cap="all" dirty="0" smtClean="0">
                <a:solidFill>
                  <a:srgbClr val="000000"/>
                </a:solidFill>
                <a:effectLst/>
                <a:latin typeface="BentonSans"/>
              </a:rPr>
              <a:t>ANDY WARHOL, SELF-PORTRAIT IN DRAG, 1981</a:t>
            </a:r>
            <a:endParaRPr lang="en-GB" dirty="0"/>
          </a:p>
        </p:txBody>
      </p:sp>
    </p:spTree>
    <p:extLst>
      <p:ext uri="{BB962C8B-B14F-4D97-AF65-F5344CB8AC3E}">
        <p14:creationId xmlns:p14="http://schemas.microsoft.com/office/powerpoint/2010/main" val="3961586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900" y="292100"/>
            <a:ext cx="10883900" cy="6286499"/>
          </a:xfrm>
        </p:spPr>
        <p:txBody>
          <a:bodyPr>
            <a:normAutofit fontScale="77500" lnSpcReduction="20000"/>
          </a:bodyPr>
          <a:lstStyle/>
          <a:p>
            <a:r>
              <a:rPr lang="en-GB" dirty="0" smtClean="0"/>
              <a:t>By the turn of the 20th century, photographs had become the most accessible and popular mode of self-portraiture for artists.</a:t>
            </a:r>
          </a:p>
          <a:p>
            <a:r>
              <a:rPr lang="en-GB" dirty="0" smtClean="0"/>
              <a:t> Some painters, as though freed from the burden of realism, began to explore new ways to represent themselves, breaking with the literal and representational portraits of the previous era. </a:t>
            </a:r>
          </a:p>
          <a:p>
            <a:r>
              <a:rPr lang="en-GB" dirty="0" smtClean="0"/>
              <a:t> By using their own body, artists were provided with a model that was always available - live models can prove expensive for emerging artists. That is not to say that artists working with self-portraiture are doing so out of lack of choice - many artists choose to provide a personal and autobiographical account of their lives through art. </a:t>
            </a:r>
          </a:p>
          <a:p>
            <a:r>
              <a:rPr lang="en-GB" dirty="0" smtClean="0"/>
              <a:t>Other artists, such as Cindy Sherman and Andy Warhol, prefer to depict themselves by dressing up, adopting different characters. For Cindy Sherman’s Untitled Film Stills series, she dresses in different costumes, in varied roles and settings. The results resemble publicity images made on movie sets, of stereotypical female roles inspired by 1950s and 1960s Hollywood films. They all represent clichés - career girl, housewife, girl on the run.</a:t>
            </a:r>
            <a:endParaRPr lang="en-GB" dirty="0"/>
          </a:p>
          <a:p>
            <a:r>
              <a:rPr lang="en-GB" dirty="0" smtClean="0"/>
              <a:t>Chuck Close is mainly known for his photorealist work but abstraction came to play a role in his piece on the previous slide. Each of the individual squares is a miniature abstract painting in itself. Although abstract up close, they form a unified image from afar.  He overlays a photograph with a grid template; the elements of the image/grid are then systematically translated to another surface (canvas, paper, printing plate) square by square. Close doesn’t simply transfer the image, he playfully deconstructs it. Each square of the grid is filled with a stroke of colour, a fingerprint or a texture which adds a new dimension to the work. A year 9 student has created an example of this… it is hanging up at the back of the art room.</a:t>
            </a:r>
            <a:endParaRPr lang="en-GB" dirty="0"/>
          </a:p>
        </p:txBody>
      </p:sp>
    </p:spTree>
    <p:extLst>
      <p:ext uri="{BB962C8B-B14F-4D97-AF65-F5344CB8AC3E}">
        <p14:creationId xmlns:p14="http://schemas.microsoft.com/office/powerpoint/2010/main" val="2034479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dirty="0" smtClean="0"/>
              <a:t>Contemporary artists &amp; the selfie </a:t>
            </a:r>
            <a:endParaRPr lang="en-GB" b="1" dirty="0"/>
          </a:p>
        </p:txBody>
      </p:sp>
      <p:pic>
        <p:nvPicPr>
          <p:cNvPr id="4" name="Content Placeholder 3"/>
          <p:cNvPicPr>
            <a:picLocks noGrp="1" noChangeAspect="1"/>
          </p:cNvPicPr>
          <p:nvPr>
            <p:ph idx="1"/>
          </p:nvPr>
        </p:nvPicPr>
        <p:blipFill>
          <a:blip r:embed="rId2"/>
          <a:stretch>
            <a:fillRect/>
          </a:stretch>
        </p:blipFill>
        <p:spPr>
          <a:xfrm>
            <a:off x="4185617" y="1014992"/>
            <a:ext cx="3077090" cy="4001811"/>
          </a:xfrm>
          <a:prstGeom prst="rect">
            <a:avLst/>
          </a:prstGeom>
        </p:spPr>
      </p:pic>
      <p:sp>
        <p:nvSpPr>
          <p:cNvPr id="6" name="Rectangle 5"/>
          <p:cNvSpPr/>
          <p:nvPr/>
        </p:nvSpPr>
        <p:spPr>
          <a:xfrm>
            <a:off x="4185617" y="5016803"/>
            <a:ext cx="2583483" cy="1200329"/>
          </a:xfrm>
          <a:prstGeom prst="rect">
            <a:avLst/>
          </a:prstGeom>
        </p:spPr>
        <p:txBody>
          <a:bodyPr wrap="square">
            <a:spAutoFit/>
          </a:bodyPr>
          <a:lstStyle/>
          <a:p>
            <a:r>
              <a:rPr lang="en-GB" dirty="0" smtClean="0"/>
              <a:t>Sterling silver, metal stand, light projector Tim Noble &amp; Sue Webster 2014</a:t>
            </a:r>
            <a:endParaRPr lang="en-GB" dirty="0"/>
          </a:p>
        </p:txBody>
      </p:sp>
      <p:pic>
        <p:nvPicPr>
          <p:cNvPr id="7" name="Picture 6"/>
          <p:cNvPicPr>
            <a:picLocks noChangeAspect="1"/>
          </p:cNvPicPr>
          <p:nvPr/>
        </p:nvPicPr>
        <p:blipFill>
          <a:blip r:embed="rId3"/>
          <a:stretch>
            <a:fillRect/>
          </a:stretch>
        </p:blipFill>
        <p:spPr>
          <a:xfrm>
            <a:off x="112232" y="952286"/>
            <a:ext cx="3638550" cy="4657725"/>
          </a:xfrm>
          <a:prstGeom prst="rect">
            <a:avLst/>
          </a:prstGeom>
        </p:spPr>
      </p:pic>
      <p:sp>
        <p:nvSpPr>
          <p:cNvPr id="8" name="Rectangle 7"/>
          <p:cNvSpPr/>
          <p:nvPr/>
        </p:nvSpPr>
        <p:spPr>
          <a:xfrm>
            <a:off x="169675" y="5638967"/>
            <a:ext cx="3048000" cy="923330"/>
          </a:xfrm>
          <a:prstGeom prst="rect">
            <a:avLst/>
          </a:prstGeom>
        </p:spPr>
        <p:txBody>
          <a:bodyPr wrap="square">
            <a:spAutoFit/>
          </a:bodyPr>
          <a:lstStyle/>
          <a:p>
            <a:r>
              <a:rPr lang="en-GB" dirty="0" smtClean="0"/>
              <a:t>Juan Pablo </a:t>
            </a:r>
            <a:r>
              <a:rPr lang="en-GB" dirty="0" err="1" smtClean="0"/>
              <a:t>Echeverri</a:t>
            </a:r>
            <a:r>
              <a:rPr lang="en-GB" dirty="0" smtClean="0"/>
              <a:t>, selection of daily passport photos, 1998 to present</a:t>
            </a:r>
            <a:endParaRPr lang="en-GB" dirty="0"/>
          </a:p>
        </p:txBody>
      </p:sp>
      <p:pic>
        <p:nvPicPr>
          <p:cNvPr id="9" name="Picture 8"/>
          <p:cNvPicPr>
            <a:picLocks noChangeAspect="1"/>
          </p:cNvPicPr>
          <p:nvPr/>
        </p:nvPicPr>
        <p:blipFill>
          <a:blip r:embed="rId4"/>
          <a:stretch>
            <a:fillRect/>
          </a:stretch>
        </p:blipFill>
        <p:spPr>
          <a:xfrm>
            <a:off x="7386236" y="1014992"/>
            <a:ext cx="2352675" cy="3057525"/>
          </a:xfrm>
          <a:prstGeom prst="rect">
            <a:avLst/>
          </a:prstGeom>
        </p:spPr>
      </p:pic>
      <p:sp>
        <p:nvSpPr>
          <p:cNvPr id="10" name="Rectangle 9"/>
          <p:cNvSpPr/>
          <p:nvPr/>
        </p:nvSpPr>
        <p:spPr>
          <a:xfrm>
            <a:off x="7324406" y="4180848"/>
            <a:ext cx="3191194" cy="1785104"/>
          </a:xfrm>
          <a:prstGeom prst="rect">
            <a:avLst/>
          </a:prstGeom>
        </p:spPr>
        <p:txBody>
          <a:bodyPr wrap="square">
            <a:spAutoFit/>
          </a:bodyPr>
          <a:lstStyle/>
          <a:p>
            <a:r>
              <a:rPr lang="en-GB" i="0" dirty="0" err="1" smtClean="0">
                <a:solidFill>
                  <a:srgbClr val="020101"/>
                </a:solidFill>
                <a:effectLst/>
                <a:latin typeface="Arial" panose="020B0604020202020204" pitchFamily="34" charset="0"/>
              </a:rPr>
              <a:t>Kehinde</a:t>
            </a:r>
            <a:r>
              <a:rPr lang="en-GB" i="0" dirty="0" smtClean="0">
                <a:solidFill>
                  <a:srgbClr val="020101"/>
                </a:solidFill>
                <a:effectLst/>
                <a:latin typeface="Arial" panose="020B0604020202020204" pitchFamily="34" charset="0"/>
              </a:rPr>
              <a:t> Wiley's peacock self-portrait staged for </a:t>
            </a:r>
            <a:r>
              <a:rPr lang="en-GB" i="0" u="none" strike="noStrike" dirty="0" smtClean="0">
                <a:solidFill>
                  <a:srgbClr val="020101"/>
                </a:solidFill>
                <a:effectLst/>
                <a:latin typeface="Arial" panose="020B0604020202020204" pitchFamily="34" charset="0"/>
                <a:hlinkClick r:id="rId5"/>
              </a:rPr>
              <a:t>Flaunt</a:t>
            </a:r>
            <a:r>
              <a:rPr lang="en-GB" i="0" dirty="0" smtClean="0">
                <a:solidFill>
                  <a:srgbClr val="020101"/>
                </a:solidFill>
                <a:effectLst/>
                <a:latin typeface="Arial" panose="020B0604020202020204" pitchFamily="34" charset="0"/>
              </a:rPr>
              <a:t> magazine 2011</a:t>
            </a:r>
          </a:p>
          <a:p>
            <a:endParaRPr lang="en-GB" sz="1400" i="1" dirty="0">
              <a:solidFill>
                <a:srgbClr val="020101"/>
              </a:solidFill>
              <a:latin typeface="Arial" panose="020B0604020202020204" pitchFamily="34" charset="0"/>
            </a:endParaRPr>
          </a:p>
          <a:p>
            <a:r>
              <a:rPr lang="en-GB" sz="1400" i="1" dirty="0" smtClean="0">
                <a:solidFill>
                  <a:srgbClr val="020101"/>
                </a:solidFill>
                <a:latin typeface="Arial" panose="020B0604020202020204" pitchFamily="34" charset="0"/>
              </a:rPr>
              <a:t>Wiley is the artist who was recently  commissioned to paint Obama’s portrait.</a:t>
            </a:r>
            <a:endParaRPr lang="en-GB" sz="1400" i="1" dirty="0"/>
          </a:p>
        </p:txBody>
      </p:sp>
      <p:pic>
        <p:nvPicPr>
          <p:cNvPr id="11" name="Picture 10"/>
          <p:cNvPicPr>
            <a:picLocks noChangeAspect="1"/>
          </p:cNvPicPr>
          <p:nvPr/>
        </p:nvPicPr>
        <p:blipFill>
          <a:blip r:embed="rId6"/>
          <a:stretch>
            <a:fillRect/>
          </a:stretch>
        </p:blipFill>
        <p:spPr>
          <a:xfrm>
            <a:off x="10060032" y="1031661"/>
            <a:ext cx="1724025" cy="2524125"/>
          </a:xfrm>
          <a:prstGeom prst="rect">
            <a:avLst/>
          </a:prstGeom>
        </p:spPr>
      </p:pic>
      <p:sp>
        <p:nvSpPr>
          <p:cNvPr id="12" name="Rectangle 11"/>
          <p:cNvSpPr/>
          <p:nvPr/>
        </p:nvSpPr>
        <p:spPr>
          <a:xfrm>
            <a:off x="9862440" y="3589986"/>
            <a:ext cx="2725172" cy="646331"/>
          </a:xfrm>
          <a:prstGeom prst="rect">
            <a:avLst/>
          </a:prstGeom>
        </p:spPr>
        <p:txBody>
          <a:bodyPr wrap="square">
            <a:spAutoFit/>
          </a:bodyPr>
          <a:lstStyle/>
          <a:p>
            <a:r>
              <a:rPr lang="en-GB" dirty="0" smtClean="0"/>
              <a:t>Self-Portrait, Charlotte Colbert, 2017</a:t>
            </a:r>
            <a:endParaRPr lang="en-GB" dirty="0"/>
          </a:p>
        </p:txBody>
      </p:sp>
    </p:spTree>
    <p:extLst>
      <p:ext uri="{BB962C8B-B14F-4D97-AF65-F5344CB8AC3E}">
        <p14:creationId xmlns:p14="http://schemas.microsoft.com/office/powerpoint/2010/main" val="3885681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1509</Words>
  <Application>Microsoft Office PowerPoint</Application>
  <PresentationFormat>Widescreen</PresentationFormat>
  <Paragraphs>66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vt:lpstr>
      <vt:lpstr>BentonSans</vt:lpstr>
      <vt:lpstr>Calibri</vt:lpstr>
      <vt:lpstr>Calibri Light</vt:lpstr>
      <vt:lpstr>Office Theme</vt:lpstr>
      <vt:lpstr>From classical self portraiture to the art of the selfie</vt:lpstr>
      <vt:lpstr>Schedule and timings:</vt:lpstr>
      <vt:lpstr>Can selfies be considered art?</vt:lpstr>
      <vt:lpstr>PowerPoint Presentation</vt:lpstr>
      <vt:lpstr>Old &amp; Modern Masters</vt:lpstr>
      <vt:lpstr>PowerPoint Presentation</vt:lpstr>
      <vt:lpstr>Modern Masters of Self-Portraiture </vt:lpstr>
      <vt:lpstr>PowerPoint Presentation</vt:lpstr>
      <vt:lpstr>Contemporary artists &amp; the selfie </vt:lpstr>
      <vt:lpstr>PowerPoint Presentation</vt:lpstr>
      <vt:lpstr>Task 2 (45mins) – complete one typed side of writing that discusses one of the statements/questions below.  You will need to include your chosen title, write in full paragraphs, discuss different possible arguments, use examples and justify your opinions clearly. You may wish to do further research.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classical self portraiture to the art of the selfie</dc:title>
  <dc:creator>awestmore</dc:creator>
  <cp:lastModifiedBy>Alex Westmore</cp:lastModifiedBy>
  <cp:revision>15</cp:revision>
  <dcterms:created xsi:type="dcterms:W3CDTF">2019-01-20T19:35:35Z</dcterms:created>
  <dcterms:modified xsi:type="dcterms:W3CDTF">2019-01-21T08:48:58Z</dcterms:modified>
</cp:coreProperties>
</file>