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3" r:id="rId3"/>
    <p:sldId id="264" r:id="rId4"/>
    <p:sldId id="259" r:id="rId5"/>
    <p:sldId id="258" r:id="rId6"/>
    <p:sldId id="262" r:id="rId7"/>
    <p:sldId id="261" r:id="rId8"/>
    <p:sldId id="257"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64AD-3BB3-4945-8A31-00C44E312D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AC9486-82DE-4FD2-848A-FD6B76230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CFA330-E169-4BCC-990D-1101406FBD8A}"/>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5" name="Footer Placeholder 4">
            <a:extLst>
              <a:ext uri="{FF2B5EF4-FFF2-40B4-BE49-F238E27FC236}">
                <a16:creationId xmlns:a16="http://schemas.microsoft.com/office/drawing/2014/main" id="{F37CC2BC-ACE0-4676-92BD-3A31113D7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4A75D-51D9-4F14-8A55-CBD58ABD8373}"/>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98022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FE9A-96F0-45B6-ABF6-6210F8BC22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1888C5-D6C8-49A4-9C25-959D1F870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0155B8-6383-41E9-956B-39F9D9D9C07B}"/>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5" name="Footer Placeholder 4">
            <a:extLst>
              <a:ext uri="{FF2B5EF4-FFF2-40B4-BE49-F238E27FC236}">
                <a16:creationId xmlns:a16="http://schemas.microsoft.com/office/drawing/2014/main" id="{CBA29BDF-2166-487E-ABD5-82A93790A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658C5-1C93-4CD9-8C56-75C21BE03D09}"/>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381847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FBB9-5BBB-4D96-AAC3-11665AA2BC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60E902-E580-4FC6-AAA1-BD8AF565E7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F8FA25-3D10-4B81-8B48-F5330E0051F1}"/>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5" name="Footer Placeholder 4">
            <a:extLst>
              <a:ext uri="{FF2B5EF4-FFF2-40B4-BE49-F238E27FC236}">
                <a16:creationId xmlns:a16="http://schemas.microsoft.com/office/drawing/2014/main" id="{397A5CBC-D68D-4DBB-8524-F21645C3E0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528EE-85D3-4855-A131-58DA146D1877}"/>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998554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35DA-359E-4426-BEB2-3ECB558BFB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4F263D-E3C9-4CB1-8C4D-A31B97374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E3B262-E1D7-406B-9D49-67945DE09108}"/>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5" name="Footer Placeholder 4">
            <a:extLst>
              <a:ext uri="{FF2B5EF4-FFF2-40B4-BE49-F238E27FC236}">
                <a16:creationId xmlns:a16="http://schemas.microsoft.com/office/drawing/2014/main" id="{124D1E14-ED7B-43DB-8885-4811F9791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2C731B-1DA7-40CA-A12A-390645B59981}"/>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159532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ACF3-859C-4A60-BDA1-1A654108F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B4D05A-1A36-448A-A2CD-A6FFBAAA64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21C5E-B626-4E0E-827D-048D05213666}"/>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5" name="Footer Placeholder 4">
            <a:extLst>
              <a:ext uri="{FF2B5EF4-FFF2-40B4-BE49-F238E27FC236}">
                <a16:creationId xmlns:a16="http://schemas.microsoft.com/office/drawing/2014/main" id="{AADE80BF-9130-47DD-A262-D51C0EA0C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B16B95-F89D-41D9-989B-C059404C7409}"/>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308885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753C-A7A4-4B31-A03E-E6F39662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8E1E86-117B-44CE-8B36-D14D9395FB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0B9AF9-E8C6-4B4A-B967-6CD4F24300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342EC1D-B99A-48D4-A97F-A65720C196FE}"/>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6" name="Footer Placeholder 5">
            <a:extLst>
              <a:ext uri="{FF2B5EF4-FFF2-40B4-BE49-F238E27FC236}">
                <a16:creationId xmlns:a16="http://schemas.microsoft.com/office/drawing/2014/main" id="{12811C75-B42B-4C3E-A455-D46871A8AD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83942-5329-4453-88E9-F32A10FD5BC3}"/>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415451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1FC4-122D-456E-862D-14DA154C455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44D375-5C48-4AD3-9CD2-B952905376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85F464-4577-406B-AE90-D4479554F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857145-1700-44BF-AD00-1A8C48D02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01325-A4F2-44C7-B014-D6AF41B950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8116550-1256-41AB-A637-F6E99F392AAC}"/>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8" name="Footer Placeholder 7">
            <a:extLst>
              <a:ext uri="{FF2B5EF4-FFF2-40B4-BE49-F238E27FC236}">
                <a16:creationId xmlns:a16="http://schemas.microsoft.com/office/drawing/2014/main" id="{B7C02420-ADE6-4F57-BB09-A35E926FF3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4CA9E9-3ADC-41C7-A306-97940EE6159A}"/>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213001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0879-5F89-4120-AC88-7C7C22126D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960367-B119-4105-A30F-65F1DD1E4D11}"/>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4" name="Footer Placeholder 3">
            <a:extLst>
              <a:ext uri="{FF2B5EF4-FFF2-40B4-BE49-F238E27FC236}">
                <a16:creationId xmlns:a16="http://schemas.microsoft.com/office/drawing/2014/main" id="{B9029187-AB3F-4484-B813-252D445785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ECBD39-73EF-4795-9419-DB2A87F79B2A}"/>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39366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3A46A1-89A4-451F-B8D0-25FBD80D7E3E}"/>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3" name="Footer Placeholder 2">
            <a:extLst>
              <a:ext uri="{FF2B5EF4-FFF2-40B4-BE49-F238E27FC236}">
                <a16:creationId xmlns:a16="http://schemas.microsoft.com/office/drawing/2014/main" id="{4E895EB7-8B4A-4F95-9762-FFC4589D05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F4370-300D-4563-91BE-22F03EB0CE5D}"/>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228853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E019-18B1-47BF-A111-71FF5582B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17B62F-2117-41C0-898E-E35D02367D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D79F81-CA3F-47B3-A7F8-F90AEEA0E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39A48-711E-42C5-9965-992318097A3E}"/>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6" name="Footer Placeholder 5">
            <a:extLst>
              <a:ext uri="{FF2B5EF4-FFF2-40B4-BE49-F238E27FC236}">
                <a16:creationId xmlns:a16="http://schemas.microsoft.com/office/drawing/2014/main" id="{9CB6324A-BA07-4C3D-A077-0557CC5D78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466DB-2AB5-4536-833D-4DD6222071D1}"/>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460594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DC70-7F88-4B4F-A189-D5FC6C906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1577BB-D05B-4254-8B4B-0B57CBCE5D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5778CC-CDCA-4512-9A8B-B4DAAE795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924D2-0972-4D38-91BF-6201346E0673}"/>
              </a:ext>
            </a:extLst>
          </p:cNvPr>
          <p:cNvSpPr>
            <a:spLocks noGrp="1"/>
          </p:cNvSpPr>
          <p:nvPr>
            <p:ph type="dt" sz="half" idx="10"/>
          </p:nvPr>
        </p:nvSpPr>
        <p:spPr/>
        <p:txBody>
          <a:bodyPr/>
          <a:lstStyle/>
          <a:p>
            <a:fld id="{7532F0D0-C542-4307-BD1F-B43F1E441EE0}" type="datetimeFigureOut">
              <a:rPr lang="en-GB" smtClean="0"/>
              <a:t>19/05/2020</a:t>
            </a:fld>
            <a:endParaRPr lang="en-GB"/>
          </a:p>
        </p:txBody>
      </p:sp>
      <p:sp>
        <p:nvSpPr>
          <p:cNvPr id="6" name="Footer Placeholder 5">
            <a:extLst>
              <a:ext uri="{FF2B5EF4-FFF2-40B4-BE49-F238E27FC236}">
                <a16:creationId xmlns:a16="http://schemas.microsoft.com/office/drawing/2014/main" id="{F225ACCC-A734-49B7-A88B-5FD6F63F6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5A6C9F-3A9A-4BE9-9FB0-868536D6BD94}"/>
              </a:ext>
            </a:extLst>
          </p:cNvPr>
          <p:cNvSpPr>
            <a:spLocks noGrp="1"/>
          </p:cNvSpPr>
          <p:nvPr>
            <p:ph type="sldNum" sz="quarter" idx="12"/>
          </p:nvPr>
        </p:nvSpPr>
        <p:spPr/>
        <p:txBody>
          <a:bodyPr/>
          <a:lstStyle/>
          <a:p>
            <a:fld id="{FDBFCAA5-0A72-4864-8F99-83712FBE1CF9}" type="slidenum">
              <a:rPr lang="en-GB" smtClean="0"/>
              <a:t>‹#›</a:t>
            </a:fld>
            <a:endParaRPr lang="en-GB"/>
          </a:p>
        </p:txBody>
      </p:sp>
    </p:spTree>
    <p:extLst>
      <p:ext uri="{BB962C8B-B14F-4D97-AF65-F5344CB8AC3E}">
        <p14:creationId xmlns:p14="http://schemas.microsoft.com/office/powerpoint/2010/main" val="8981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470B6-C5AC-4967-B745-9FA713913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BE8EE2-D7C0-42FF-B1A5-36F1C0999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F873BC-6296-48F1-B17A-7E39C5CB8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2F0D0-C542-4307-BD1F-B43F1E441EE0}" type="datetimeFigureOut">
              <a:rPr lang="en-GB" smtClean="0"/>
              <a:t>19/05/2020</a:t>
            </a:fld>
            <a:endParaRPr lang="en-GB"/>
          </a:p>
        </p:txBody>
      </p:sp>
      <p:sp>
        <p:nvSpPr>
          <p:cNvPr id="5" name="Footer Placeholder 4">
            <a:extLst>
              <a:ext uri="{FF2B5EF4-FFF2-40B4-BE49-F238E27FC236}">
                <a16:creationId xmlns:a16="http://schemas.microsoft.com/office/drawing/2014/main" id="{8D4586A6-56C7-46F1-B9EA-C5FBAC2E1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3FD2156-F9BB-42C4-8D30-C3A9B06C7C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FCAA5-0A72-4864-8F99-83712FBE1CF9}" type="slidenum">
              <a:rPr lang="en-GB" smtClean="0"/>
              <a:t>‹#›</a:t>
            </a:fld>
            <a:endParaRPr lang="en-GB"/>
          </a:p>
        </p:txBody>
      </p:sp>
    </p:spTree>
    <p:extLst>
      <p:ext uri="{BB962C8B-B14F-4D97-AF65-F5344CB8AC3E}">
        <p14:creationId xmlns:p14="http://schemas.microsoft.com/office/powerpoint/2010/main" val="3895497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G"/><Relationship Id="rId5" Type="http://schemas.openxmlformats.org/officeDocument/2006/relationships/image" Target="../media/image10.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5CDD-C186-4ECF-90A3-6DA68A3EEDDE}"/>
              </a:ext>
            </a:extLst>
          </p:cNvPr>
          <p:cNvSpPr>
            <a:spLocks noGrp="1"/>
          </p:cNvSpPr>
          <p:nvPr>
            <p:ph type="title"/>
          </p:nvPr>
        </p:nvSpPr>
        <p:spPr>
          <a:xfrm>
            <a:off x="0" y="-143617"/>
            <a:ext cx="6573932" cy="1185378"/>
          </a:xfrm>
        </p:spPr>
        <p:txBody>
          <a:bodyPr>
            <a:noAutofit/>
          </a:bodyPr>
          <a:lstStyle/>
          <a:p>
            <a:r>
              <a:rPr lang="en-GB" sz="2800" b="1" u="sng" dirty="0"/>
              <a:t>Lesson aim: </a:t>
            </a:r>
            <a:r>
              <a:rPr lang="en-GB" sz="2800" b="1" dirty="0"/>
              <a:t>to further develop your digital </a:t>
            </a:r>
            <a:r>
              <a:rPr lang="en-GB" sz="2800" b="1" dirty="0" err="1"/>
              <a:t>Wagara</a:t>
            </a:r>
            <a:r>
              <a:rPr lang="en-GB" sz="2800" b="1" dirty="0"/>
              <a:t> pattern into a </a:t>
            </a:r>
            <a:r>
              <a:rPr lang="en-GB" sz="2800" b="1" dirty="0" err="1">
                <a:solidFill>
                  <a:srgbClr val="FF0000"/>
                </a:solidFill>
              </a:rPr>
              <a:t>Notan</a:t>
            </a:r>
            <a:r>
              <a:rPr lang="en-GB" sz="2800" b="1" dirty="0">
                <a:solidFill>
                  <a:srgbClr val="FF0000"/>
                </a:solidFill>
              </a:rPr>
              <a:t> pattern.</a:t>
            </a:r>
          </a:p>
        </p:txBody>
      </p:sp>
      <p:pic>
        <p:nvPicPr>
          <p:cNvPr id="4" name="Picture 3" descr="A close up of a piece of paper&#10;&#10;Description automatically generated">
            <a:extLst>
              <a:ext uri="{FF2B5EF4-FFF2-40B4-BE49-F238E27FC236}">
                <a16:creationId xmlns:a16="http://schemas.microsoft.com/office/drawing/2014/main" id="{D5D3C24A-12DE-4003-B4DA-8247861AA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39696" y="1856154"/>
            <a:ext cx="5441117" cy="4064044"/>
          </a:xfrm>
          <a:prstGeom prst="rect">
            <a:avLst/>
          </a:prstGeom>
        </p:spPr>
      </p:pic>
      <p:pic>
        <p:nvPicPr>
          <p:cNvPr id="1026" name="Picture 2" descr="Image">
            <a:extLst>
              <a:ext uri="{FF2B5EF4-FFF2-40B4-BE49-F238E27FC236}">
                <a16:creationId xmlns:a16="http://schemas.microsoft.com/office/drawing/2014/main" id="{66D19BD6-1B3E-4943-93F2-1669856CC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516" y="0"/>
            <a:ext cx="3875484" cy="5167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2A6407-260E-4769-A811-3059B15FC62A}"/>
              </a:ext>
            </a:extLst>
          </p:cNvPr>
          <p:cNvPicPr>
            <a:picLocks noChangeAspect="1"/>
          </p:cNvPicPr>
          <p:nvPr/>
        </p:nvPicPr>
        <p:blipFill>
          <a:blip r:embed="rId4"/>
          <a:stretch>
            <a:fillRect/>
          </a:stretch>
        </p:blipFill>
        <p:spPr>
          <a:xfrm>
            <a:off x="0" y="2522108"/>
            <a:ext cx="3912626" cy="2458330"/>
          </a:xfrm>
          <a:prstGeom prst="rect">
            <a:avLst/>
          </a:prstGeom>
        </p:spPr>
      </p:pic>
      <p:cxnSp>
        <p:nvCxnSpPr>
          <p:cNvPr id="7" name="Connector: Curved 6">
            <a:extLst>
              <a:ext uri="{FF2B5EF4-FFF2-40B4-BE49-F238E27FC236}">
                <a16:creationId xmlns:a16="http://schemas.microsoft.com/office/drawing/2014/main" id="{46D7F7C7-9423-4CB3-AC8D-2B96CE0BDBD1}"/>
              </a:ext>
            </a:extLst>
          </p:cNvPr>
          <p:cNvCxnSpPr/>
          <p:nvPr/>
        </p:nvCxnSpPr>
        <p:spPr>
          <a:xfrm>
            <a:off x="2110154" y="5026781"/>
            <a:ext cx="1800664" cy="980124"/>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2D06A36-841C-44C6-9C0A-987F1A669FAB}"/>
              </a:ext>
            </a:extLst>
          </p:cNvPr>
          <p:cNvCxnSpPr>
            <a:cxnSpLocks/>
          </p:cNvCxnSpPr>
          <p:nvPr/>
        </p:nvCxnSpPr>
        <p:spPr>
          <a:xfrm flipV="1">
            <a:off x="7478317" y="523071"/>
            <a:ext cx="838199" cy="644548"/>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84CC33D-EE0F-4AEC-A75C-7D19892C6F63}"/>
              </a:ext>
            </a:extLst>
          </p:cNvPr>
          <p:cNvSpPr txBox="1"/>
          <p:nvPr/>
        </p:nvSpPr>
        <p:spPr>
          <a:xfrm>
            <a:off x="80561" y="5025745"/>
            <a:ext cx="2014331" cy="369332"/>
          </a:xfrm>
          <a:prstGeom prst="rect">
            <a:avLst/>
          </a:prstGeom>
          <a:noFill/>
        </p:spPr>
        <p:txBody>
          <a:bodyPr wrap="square" rtlCol="0">
            <a:spAutoFit/>
          </a:bodyPr>
          <a:lstStyle/>
          <a:p>
            <a:r>
              <a:rPr lang="en-GB" dirty="0"/>
              <a:t>Last lesson….</a:t>
            </a:r>
          </a:p>
        </p:txBody>
      </p:sp>
      <p:sp>
        <p:nvSpPr>
          <p:cNvPr id="15" name="TextBox 14">
            <a:extLst>
              <a:ext uri="{FF2B5EF4-FFF2-40B4-BE49-F238E27FC236}">
                <a16:creationId xmlns:a16="http://schemas.microsoft.com/office/drawing/2014/main" id="{08ACE118-6001-4469-9E5F-05CE9F1D0BEF}"/>
              </a:ext>
            </a:extLst>
          </p:cNvPr>
          <p:cNvSpPr txBox="1"/>
          <p:nvPr/>
        </p:nvSpPr>
        <p:spPr>
          <a:xfrm>
            <a:off x="4289537" y="6533495"/>
            <a:ext cx="3608759" cy="369332"/>
          </a:xfrm>
          <a:prstGeom prst="rect">
            <a:avLst/>
          </a:prstGeom>
          <a:noFill/>
        </p:spPr>
        <p:txBody>
          <a:bodyPr wrap="square" rtlCol="0">
            <a:spAutoFit/>
          </a:bodyPr>
          <a:lstStyle/>
          <a:p>
            <a:r>
              <a:rPr lang="en-GB" dirty="0">
                <a:solidFill>
                  <a:srgbClr val="FF0000"/>
                </a:solidFill>
              </a:rPr>
              <a:t>Outcome for the lesson today….</a:t>
            </a:r>
          </a:p>
        </p:txBody>
      </p:sp>
      <p:sp>
        <p:nvSpPr>
          <p:cNvPr id="16" name="TextBox 15">
            <a:extLst>
              <a:ext uri="{FF2B5EF4-FFF2-40B4-BE49-F238E27FC236}">
                <a16:creationId xmlns:a16="http://schemas.microsoft.com/office/drawing/2014/main" id="{8519948A-5977-4572-8A90-F1E06552C8A8}"/>
              </a:ext>
            </a:extLst>
          </p:cNvPr>
          <p:cNvSpPr txBox="1"/>
          <p:nvPr/>
        </p:nvSpPr>
        <p:spPr>
          <a:xfrm>
            <a:off x="8433090" y="5332177"/>
            <a:ext cx="3608759" cy="923330"/>
          </a:xfrm>
          <a:prstGeom prst="rect">
            <a:avLst/>
          </a:prstGeom>
          <a:noFill/>
        </p:spPr>
        <p:txBody>
          <a:bodyPr wrap="square" rtlCol="0">
            <a:spAutoFit/>
          </a:bodyPr>
          <a:lstStyle/>
          <a:p>
            <a:r>
              <a:rPr lang="en-GB" dirty="0"/>
              <a:t>To be eventually used to form headdress or hair within final piece in future lessons.</a:t>
            </a:r>
          </a:p>
        </p:txBody>
      </p:sp>
      <p:cxnSp>
        <p:nvCxnSpPr>
          <p:cNvPr id="17" name="Straight Arrow Connector 16">
            <a:extLst>
              <a:ext uri="{FF2B5EF4-FFF2-40B4-BE49-F238E27FC236}">
                <a16:creationId xmlns:a16="http://schemas.microsoft.com/office/drawing/2014/main" id="{01568B8B-AD86-4D1E-8649-4FF505BBA0B4}"/>
              </a:ext>
            </a:extLst>
          </p:cNvPr>
          <p:cNvCxnSpPr>
            <a:cxnSpLocks/>
          </p:cNvCxnSpPr>
          <p:nvPr/>
        </p:nvCxnSpPr>
        <p:spPr>
          <a:xfrm>
            <a:off x="4713684" y="845345"/>
            <a:ext cx="388403" cy="32227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9BBA789A-7C24-41FE-A6DE-9F7A230C6C3F}"/>
              </a:ext>
            </a:extLst>
          </p:cNvPr>
          <p:cNvSpPr txBox="1"/>
          <p:nvPr/>
        </p:nvSpPr>
        <p:spPr>
          <a:xfrm>
            <a:off x="0" y="5724939"/>
            <a:ext cx="3551583" cy="1015663"/>
          </a:xfrm>
          <a:prstGeom prst="rect">
            <a:avLst/>
          </a:prstGeom>
          <a:noFill/>
        </p:spPr>
        <p:txBody>
          <a:bodyPr wrap="square" rtlCol="0">
            <a:spAutoFit/>
          </a:bodyPr>
          <a:lstStyle/>
          <a:p>
            <a:r>
              <a:rPr lang="en-GB" sz="1200" i="1" dirty="0">
                <a:solidFill>
                  <a:srgbClr val="0070C0"/>
                </a:solidFill>
              </a:rPr>
              <a:t>NOTE: Ignore the fact my digital pattern from last lesson is different to the one I used to create the </a:t>
            </a:r>
            <a:r>
              <a:rPr lang="en-GB" sz="1200" i="1" dirty="0" err="1">
                <a:solidFill>
                  <a:srgbClr val="0070C0"/>
                </a:solidFill>
              </a:rPr>
              <a:t>Notan</a:t>
            </a:r>
            <a:r>
              <a:rPr lang="en-GB" sz="1200" i="1" dirty="0">
                <a:solidFill>
                  <a:srgbClr val="0070C0"/>
                </a:solidFill>
              </a:rPr>
              <a:t> pattern, this is because I made the </a:t>
            </a:r>
            <a:r>
              <a:rPr lang="en-GB" sz="1200" i="1" dirty="0" err="1">
                <a:solidFill>
                  <a:srgbClr val="0070C0"/>
                </a:solidFill>
              </a:rPr>
              <a:t>Notan</a:t>
            </a:r>
            <a:r>
              <a:rPr lang="en-GB" sz="1200" i="1" dirty="0">
                <a:solidFill>
                  <a:srgbClr val="0070C0"/>
                </a:solidFill>
              </a:rPr>
              <a:t> pattern when we were still in school. You will use your digital pattern throughout these tasks.</a:t>
            </a:r>
          </a:p>
        </p:txBody>
      </p:sp>
    </p:spTree>
    <p:extLst>
      <p:ext uri="{BB962C8B-B14F-4D97-AF65-F5344CB8AC3E}">
        <p14:creationId xmlns:p14="http://schemas.microsoft.com/office/powerpoint/2010/main" val="57483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67FD835C-D136-4578-80E9-D55995CE250B}"/>
              </a:ext>
            </a:extLst>
          </p:cNvPr>
          <p:cNvSpPr>
            <a:spLocks noGrp="1"/>
          </p:cNvSpPr>
          <p:nvPr>
            <p:ph type="title"/>
          </p:nvPr>
        </p:nvSpPr>
        <p:spPr>
          <a:xfrm>
            <a:off x="801340" y="802955"/>
            <a:ext cx="4977976" cy="1454051"/>
          </a:xfrm>
        </p:spPr>
        <p:txBody>
          <a:bodyPr>
            <a:normAutofit/>
          </a:bodyPr>
          <a:lstStyle/>
          <a:p>
            <a:r>
              <a:rPr lang="en-GB" sz="3400" b="1">
                <a:solidFill>
                  <a:srgbClr val="000000"/>
                </a:solidFill>
              </a:rPr>
              <a:t>The materials you will need to complete this lesson:</a:t>
            </a:r>
          </a:p>
        </p:txBody>
      </p:sp>
      <p:sp>
        <p:nvSpPr>
          <p:cNvPr id="3" name="Content Placeholder 2">
            <a:extLst>
              <a:ext uri="{FF2B5EF4-FFF2-40B4-BE49-F238E27FC236}">
                <a16:creationId xmlns:a16="http://schemas.microsoft.com/office/drawing/2014/main" id="{774133DD-4C53-4EEE-91C9-5F20F8DA009E}"/>
              </a:ext>
            </a:extLst>
          </p:cNvPr>
          <p:cNvSpPr>
            <a:spLocks noGrp="1"/>
          </p:cNvSpPr>
          <p:nvPr>
            <p:ph idx="1"/>
          </p:nvPr>
        </p:nvSpPr>
        <p:spPr>
          <a:xfrm>
            <a:off x="797809" y="2421682"/>
            <a:ext cx="4977578" cy="3639289"/>
          </a:xfrm>
        </p:spPr>
        <p:txBody>
          <a:bodyPr anchor="ctr">
            <a:normAutofit fontScale="85000" lnSpcReduction="20000"/>
          </a:bodyPr>
          <a:lstStyle/>
          <a:p>
            <a:r>
              <a:rPr lang="en-GB" sz="2000" dirty="0">
                <a:solidFill>
                  <a:srgbClr val="000000"/>
                </a:solidFill>
              </a:rPr>
              <a:t>An A4 print out of your digital </a:t>
            </a:r>
            <a:r>
              <a:rPr lang="en-GB" sz="2000" dirty="0" err="1">
                <a:solidFill>
                  <a:srgbClr val="000000"/>
                </a:solidFill>
              </a:rPr>
              <a:t>Wagara</a:t>
            </a:r>
            <a:r>
              <a:rPr lang="en-GB" sz="2000" dirty="0">
                <a:solidFill>
                  <a:srgbClr val="000000"/>
                </a:solidFill>
              </a:rPr>
              <a:t> pattern from last lesson (in colour ideally, but don’t worry if you have to do it black and white).</a:t>
            </a:r>
          </a:p>
          <a:p>
            <a:r>
              <a:rPr lang="en-GB" sz="2000" dirty="0">
                <a:solidFill>
                  <a:srgbClr val="000000"/>
                </a:solidFill>
              </a:rPr>
              <a:t>An A3 piece of paper (if you don’t have any you could stick two pieces of printer paper together, use a double page in your sketchbook or use an inside of a cereal box).</a:t>
            </a:r>
          </a:p>
          <a:p>
            <a:r>
              <a:rPr lang="en-GB" sz="2000" dirty="0">
                <a:solidFill>
                  <a:srgbClr val="000000"/>
                </a:solidFill>
              </a:rPr>
              <a:t>Pencil.</a:t>
            </a:r>
          </a:p>
          <a:p>
            <a:r>
              <a:rPr lang="en-GB" sz="2000" dirty="0">
                <a:solidFill>
                  <a:srgbClr val="000000"/>
                </a:solidFill>
              </a:rPr>
              <a:t>Scissors</a:t>
            </a:r>
          </a:p>
          <a:p>
            <a:r>
              <a:rPr lang="en-GB" sz="2000" dirty="0">
                <a:solidFill>
                  <a:srgbClr val="000000"/>
                </a:solidFill>
              </a:rPr>
              <a:t>Glue stick.</a:t>
            </a:r>
          </a:p>
          <a:p>
            <a:pPr marL="0" indent="0">
              <a:buNone/>
            </a:pPr>
            <a:endParaRPr lang="en-GB" sz="2000" i="1" dirty="0">
              <a:solidFill>
                <a:srgbClr val="000000"/>
              </a:solidFill>
            </a:endParaRPr>
          </a:p>
          <a:p>
            <a:pPr marL="0" indent="0">
              <a:buNone/>
            </a:pPr>
            <a:r>
              <a:rPr lang="en-GB" sz="2000" i="1" dirty="0">
                <a:solidFill>
                  <a:srgbClr val="000000"/>
                </a:solidFill>
              </a:rPr>
              <a:t>Note: for those who are very tech savvy you may want to try doing this on photoshop instead using the cutting tool.  Only do this if you know how to. I’d imagine most of you will do this by hand with scissors.</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Scissors">
            <a:extLst>
              <a:ext uri="{FF2B5EF4-FFF2-40B4-BE49-F238E27FC236}">
                <a16:creationId xmlns:a16="http://schemas.microsoft.com/office/drawing/2014/main" id="{F01A901F-D249-49D8-8F37-C55EF41367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66519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9ED5A-927E-4C77-B7D8-32298E91541C}"/>
              </a:ext>
            </a:extLst>
          </p:cNvPr>
          <p:cNvSpPr>
            <a:spLocks noGrp="1"/>
          </p:cNvSpPr>
          <p:nvPr>
            <p:ph type="title"/>
          </p:nvPr>
        </p:nvSpPr>
        <p:spPr>
          <a:xfrm>
            <a:off x="594360" y="687479"/>
            <a:ext cx="3444240" cy="1574874"/>
          </a:xfrm>
        </p:spPr>
        <p:txBody>
          <a:bodyPr anchor="b">
            <a:normAutofit/>
          </a:bodyPr>
          <a:lstStyle/>
          <a:p>
            <a:r>
              <a:rPr lang="en-GB" sz="3400"/>
              <a:t>What is a Notan Pattern?</a:t>
            </a:r>
          </a:p>
        </p:txBody>
      </p:sp>
      <p:grpSp>
        <p:nvGrpSpPr>
          <p:cNvPr id="14" name="Group 13">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5"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ADDDB53-8097-46BF-B49C-5810F35266BB}"/>
              </a:ext>
            </a:extLst>
          </p:cNvPr>
          <p:cNvSpPr>
            <a:spLocks noGrp="1"/>
          </p:cNvSpPr>
          <p:nvPr>
            <p:ph idx="1"/>
          </p:nvPr>
        </p:nvSpPr>
        <p:spPr>
          <a:xfrm>
            <a:off x="304796" y="2753554"/>
            <a:ext cx="3733804" cy="3337248"/>
          </a:xfrm>
        </p:spPr>
        <p:txBody>
          <a:bodyPr anchor="ctr">
            <a:normAutofit fontScale="85000" lnSpcReduction="20000"/>
          </a:bodyPr>
          <a:lstStyle/>
          <a:p>
            <a:pPr marL="0" indent="0">
              <a:buNone/>
            </a:pPr>
            <a:r>
              <a:rPr lang="en-GB" sz="1500" dirty="0" err="1"/>
              <a:t>Nōtan</a:t>
            </a:r>
            <a:r>
              <a:rPr lang="en-GB" sz="1500" dirty="0"/>
              <a:t> (</a:t>
            </a:r>
            <a:r>
              <a:rPr lang="ja-JP" altLang="en-US" sz="1500" dirty="0"/>
              <a:t>濃淡</a:t>
            </a:r>
            <a:r>
              <a:rPr lang="en-US" altLang="ja-JP" sz="1500" dirty="0"/>
              <a:t>) </a:t>
            </a:r>
            <a:r>
              <a:rPr lang="en-GB" sz="1500" dirty="0"/>
              <a:t>is Japanese for "light-dark harmony”, in </a:t>
            </a:r>
            <a:r>
              <a:rPr lang="en-GB" sz="1500" dirty="0" err="1"/>
              <a:t>Notan</a:t>
            </a:r>
            <a:r>
              <a:rPr lang="en-GB" sz="1500" dirty="0"/>
              <a:t> patterns you will see a balance between negative and positive spaces.</a:t>
            </a:r>
          </a:p>
          <a:p>
            <a:pPr marL="0" indent="0">
              <a:buNone/>
            </a:pPr>
            <a:endParaRPr lang="en-GB" sz="1500" dirty="0"/>
          </a:p>
          <a:p>
            <a:pPr marL="0" indent="0">
              <a:buNone/>
            </a:pPr>
            <a:r>
              <a:rPr lang="en-GB" sz="1500" dirty="0"/>
              <a:t>In your design I would like to see:</a:t>
            </a:r>
          </a:p>
          <a:p>
            <a:r>
              <a:rPr lang="en-GB" sz="1500" dirty="0"/>
              <a:t>Balance</a:t>
            </a:r>
          </a:p>
          <a:p>
            <a:r>
              <a:rPr lang="en-GB" sz="1500" dirty="0"/>
              <a:t>Positive space</a:t>
            </a:r>
          </a:p>
          <a:p>
            <a:r>
              <a:rPr lang="en-GB" sz="1500" dirty="0"/>
              <a:t>Negative space</a:t>
            </a:r>
          </a:p>
          <a:p>
            <a:r>
              <a:rPr lang="en-GB" sz="1500" dirty="0"/>
              <a:t>Clean and neat cutting</a:t>
            </a:r>
          </a:p>
          <a:p>
            <a:pPr marL="0" indent="0">
              <a:buNone/>
            </a:pPr>
            <a:endParaRPr lang="en-GB" sz="1500" dirty="0"/>
          </a:p>
          <a:p>
            <a:pPr marL="0" indent="0">
              <a:buNone/>
            </a:pPr>
            <a:r>
              <a:rPr lang="en-GB" sz="1500" dirty="0"/>
              <a:t>These examples are made from one piece of black paper, cut up and placed on a white sheet.</a:t>
            </a:r>
          </a:p>
          <a:p>
            <a:pPr marL="0" indent="0">
              <a:buNone/>
            </a:pPr>
            <a:r>
              <a:rPr lang="en-GB" sz="1500" dirty="0"/>
              <a:t>The difference is that you will be using your print out of your </a:t>
            </a:r>
            <a:r>
              <a:rPr lang="en-GB" sz="1500" dirty="0" err="1"/>
              <a:t>Wagara</a:t>
            </a:r>
            <a:r>
              <a:rPr lang="en-GB" sz="1500" dirty="0"/>
              <a:t> pattern instead.</a:t>
            </a:r>
          </a:p>
        </p:txBody>
      </p:sp>
      <p:pic>
        <p:nvPicPr>
          <p:cNvPr id="4" name="Picture 3">
            <a:extLst>
              <a:ext uri="{FF2B5EF4-FFF2-40B4-BE49-F238E27FC236}">
                <a16:creationId xmlns:a16="http://schemas.microsoft.com/office/drawing/2014/main" id="{A4B7F2BE-C3DF-4EEF-B440-A4D28B416E86}"/>
              </a:ext>
            </a:extLst>
          </p:cNvPr>
          <p:cNvPicPr>
            <a:picLocks noChangeAspect="1"/>
          </p:cNvPicPr>
          <p:nvPr/>
        </p:nvPicPr>
        <p:blipFill rotWithShape="1">
          <a:blip r:embed="rId2"/>
          <a:srcRect l="13102" r="16244" b="1"/>
          <a:stretch/>
        </p:blipFill>
        <p:spPr>
          <a:xfrm>
            <a:off x="4466900" y="531074"/>
            <a:ext cx="3566160" cy="5577118"/>
          </a:xfrm>
          <a:prstGeom prst="rect">
            <a:avLst/>
          </a:prstGeom>
        </p:spPr>
      </p:pic>
      <p:pic>
        <p:nvPicPr>
          <p:cNvPr id="5" name="Picture 4">
            <a:extLst>
              <a:ext uri="{FF2B5EF4-FFF2-40B4-BE49-F238E27FC236}">
                <a16:creationId xmlns:a16="http://schemas.microsoft.com/office/drawing/2014/main" id="{37668388-B857-42B5-9833-52315EA8304A}"/>
              </a:ext>
            </a:extLst>
          </p:cNvPr>
          <p:cNvPicPr>
            <a:picLocks noChangeAspect="1"/>
          </p:cNvPicPr>
          <p:nvPr/>
        </p:nvPicPr>
        <p:blipFill rotWithShape="1">
          <a:blip r:embed="rId3"/>
          <a:srcRect l="16380" r="20795" b="-1"/>
          <a:stretch/>
        </p:blipFill>
        <p:spPr>
          <a:xfrm>
            <a:off x="8321044" y="531074"/>
            <a:ext cx="3566160" cy="5577118"/>
          </a:xfrm>
          <a:prstGeom prst="rect">
            <a:avLst/>
          </a:prstGeom>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93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FD7A0898-B2C9-43A2-84C4-FA93D0682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15" y="0"/>
            <a:ext cx="9181785" cy="6858000"/>
          </a:xfrm>
          <a:prstGeom prst="rect">
            <a:avLst/>
          </a:prstGeom>
        </p:spPr>
      </p:pic>
      <p:sp>
        <p:nvSpPr>
          <p:cNvPr id="5" name="TextBox 4">
            <a:extLst>
              <a:ext uri="{FF2B5EF4-FFF2-40B4-BE49-F238E27FC236}">
                <a16:creationId xmlns:a16="http://schemas.microsoft.com/office/drawing/2014/main" id="{0FC1E4DF-ABC7-4E42-A756-82382DB2B7DE}"/>
              </a:ext>
            </a:extLst>
          </p:cNvPr>
          <p:cNvSpPr txBox="1"/>
          <p:nvPr/>
        </p:nvSpPr>
        <p:spPr>
          <a:xfrm>
            <a:off x="9706708" y="211015"/>
            <a:ext cx="1955409" cy="1477328"/>
          </a:xfrm>
          <a:prstGeom prst="rect">
            <a:avLst/>
          </a:prstGeom>
          <a:noFill/>
        </p:spPr>
        <p:txBody>
          <a:bodyPr wrap="square" rtlCol="0">
            <a:spAutoFit/>
          </a:bodyPr>
          <a:lstStyle/>
          <a:p>
            <a:r>
              <a:rPr lang="en-GB" dirty="0"/>
              <a:t>On each step click the audio button because it is easier if I talk you through each bit.</a:t>
            </a:r>
          </a:p>
        </p:txBody>
      </p:sp>
      <p:pic>
        <p:nvPicPr>
          <p:cNvPr id="6" name="Recorded Sound">
            <a:hlinkClick r:id="" action="ppaction://media"/>
            <a:extLst>
              <a:ext uri="{FF2B5EF4-FFF2-40B4-BE49-F238E27FC236}">
                <a16:creationId xmlns:a16="http://schemas.microsoft.com/office/drawing/2014/main" id="{C01DC911-B2D6-43E4-A8FD-751A45C1C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7771" y="2842260"/>
            <a:ext cx="1173480" cy="1173480"/>
          </a:xfrm>
          <a:prstGeom prst="rect">
            <a:avLst/>
          </a:prstGeom>
        </p:spPr>
      </p:pic>
    </p:spTree>
    <p:extLst>
      <p:ext uri="{BB962C8B-B14F-4D97-AF65-F5344CB8AC3E}">
        <p14:creationId xmlns:p14="http://schemas.microsoft.com/office/powerpoint/2010/main" val="37801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hoes on a wooden table&#10;&#10;Description automatically generated">
            <a:extLst>
              <a:ext uri="{FF2B5EF4-FFF2-40B4-BE49-F238E27FC236}">
                <a16:creationId xmlns:a16="http://schemas.microsoft.com/office/drawing/2014/main" id="{5EE51524-F0B1-46B9-A28E-5E5CC260A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4159" y="867834"/>
            <a:ext cx="6858001" cy="5122334"/>
          </a:xfrm>
          <a:prstGeom prst="rect">
            <a:avLst/>
          </a:prstGeom>
        </p:spPr>
      </p:pic>
      <p:pic>
        <p:nvPicPr>
          <p:cNvPr id="5" name="Recorded Sound">
            <a:hlinkClick r:id="" action="ppaction://media"/>
            <a:extLst>
              <a:ext uri="{FF2B5EF4-FFF2-40B4-BE49-F238E27FC236}">
                <a16:creationId xmlns:a16="http://schemas.microsoft.com/office/drawing/2014/main" id="{0268231E-6623-4323-B9CA-7BB320C1F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818" y="3002280"/>
            <a:ext cx="1659988" cy="1659988"/>
          </a:xfrm>
          <a:prstGeom prst="rect">
            <a:avLst/>
          </a:prstGeom>
        </p:spPr>
      </p:pic>
    </p:spTree>
    <p:extLst>
      <p:ext uri="{BB962C8B-B14F-4D97-AF65-F5344CB8AC3E}">
        <p14:creationId xmlns:p14="http://schemas.microsoft.com/office/powerpoint/2010/main" val="163224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A00EB429-CC77-4092-997C-FFB1A0A42ED9}"/>
              </a:ext>
            </a:extLst>
          </p:cNvPr>
          <p:cNvPicPr>
            <a:picLocks noChangeAspect="1"/>
          </p:cNvPicPr>
          <p:nvPr/>
        </p:nvPicPr>
        <p:blipFill rotWithShape="1">
          <a:blip r:embed="rId4">
            <a:extLst>
              <a:ext uri="{28A0092B-C50C-407E-A947-70E740481C1C}">
                <a14:useLocalDpi xmlns:a14="http://schemas.microsoft.com/office/drawing/2010/main" val="0"/>
              </a:ext>
            </a:extLst>
          </a:blip>
          <a:srcRect l="10537" r="3284"/>
          <a:stretch/>
        </p:blipFill>
        <p:spPr>
          <a:xfrm>
            <a:off x="3359024" y="134522"/>
            <a:ext cx="7054450" cy="6114170"/>
          </a:xfrm>
          <a:prstGeom prst="rect">
            <a:avLst/>
          </a:prstGeom>
        </p:spPr>
      </p:pic>
      <p:pic>
        <p:nvPicPr>
          <p:cNvPr id="5" name="Recorded Sound">
            <a:hlinkClick r:id="" action="ppaction://media"/>
            <a:extLst>
              <a:ext uri="{FF2B5EF4-FFF2-40B4-BE49-F238E27FC236}">
                <a16:creationId xmlns:a16="http://schemas.microsoft.com/office/drawing/2014/main" id="{259C004B-7064-4C38-92E4-11FDB00BD0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7963" y="3733532"/>
            <a:ext cx="1424036" cy="1424036"/>
          </a:xfrm>
          <a:prstGeom prst="rect">
            <a:avLst/>
          </a:prstGeom>
        </p:spPr>
      </p:pic>
      <p:pic>
        <p:nvPicPr>
          <p:cNvPr id="6" name="Content Placeholder 4" descr="A close up of a piece of paper&#10;&#10;Description automatically generated">
            <a:extLst>
              <a:ext uri="{FF2B5EF4-FFF2-40B4-BE49-F238E27FC236}">
                <a16:creationId xmlns:a16="http://schemas.microsoft.com/office/drawing/2014/main" id="{54537863-50CC-4139-A30B-FE29C68987F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rot="5400000">
            <a:off x="-554522" y="3030437"/>
            <a:ext cx="4382086" cy="3273040"/>
          </a:xfrm>
        </p:spPr>
      </p:pic>
    </p:spTree>
    <p:extLst>
      <p:ext uri="{BB962C8B-B14F-4D97-AF65-F5344CB8AC3E}">
        <p14:creationId xmlns:p14="http://schemas.microsoft.com/office/powerpoint/2010/main" val="78260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graffiti, shirt&#10;&#10;Description automatically generated">
            <a:extLst>
              <a:ext uri="{FF2B5EF4-FFF2-40B4-BE49-F238E27FC236}">
                <a16:creationId xmlns:a16="http://schemas.microsoft.com/office/drawing/2014/main" id="{A11537F2-B259-4FE2-A277-34FF7E3C8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06" y="0"/>
            <a:ext cx="9181785" cy="6858000"/>
          </a:xfrm>
          <a:prstGeom prst="rect">
            <a:avLst/>
          </a:prstGeom>
        </p:spPr>
      </p:pic>
      <p:pic>
        <p:nvPicPr>
          <p:cNvPr id="5" name="Recorded Sound">
            <a:hlinkClick r:id="" action="ppaction://media"/>
            <a:extLst>
              <a:ext uri="{FF2B5EF4-FFF2-40B4-BE49-F238E27FC236}">
                <a16:creationId xmlns:a16="http://schemas.microsoft.com/office/drawing/2014/main" id="{54D2A7DF-A2BF-496D-A793-6E221409BD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2539" y="2278965"/>
            <a:ext cx="1553308" cy="1553308"/>
          </a:xfrm>
          <a:prstGeom prst="rect">
            <a:avLst/>
          </a:prstGeom>
        </p:spPr>
      </p:pic>
    </p:spTree>
    <p:extLst>
      <p:ext uri="{BB962C8B-B14F-4D97-AF65-F5344CB8AC3E}">
        <p14:creationId xmlns:p14="http://schemas.microsoft.com/office/powerpoint/2010/main" val="29037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itting, table, white, graffiti&#10;&#10;Description automatically generated">
            <a:extLst>
              <a:ext uri="{FF2B5EF4-FFF2-40B4-BE49-F238E27FC236}">
                <a16:creationId xmlns:a16="http://schemas.microsoft.com/office/drawing/2014/main" id="{0D915602-0FAF-456D-A28E-E36D5BAD4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20" y="126609"/>
            <a:ext cx="9181785" cy="6858000"/>
          </a:xfrm>
          <a:prstGeom prst="rect">
            <a:avLst/>
          </a:prstGeom>
        </p:spPr>
      </p:pic>
      <p:pic>
        <p:nvPicPr>
          <p:cNvPr id="19" name="Recorded Sound">
            <a:hlinkClick r:id="" action="ppaction://media"/>
            <a:extLst>
              <a:ext uri="{FF2B5EF4-FFF2-40B4-BE49-F238E27FC236}">
                <a16:creationId xmlns:a16="http://schemas.microsoft.com/office/drawing/2014/main" id="{9EBCAEC9-B126-4B1C-AF42-DFB519343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80673" y="2624211"/>
            <a:ext cx="1609578" cy="1609578"/>
          </a:xfrm>
          <a:prstGeom prst="rect">
            <a:avLst/>
          </a:prstGeom>
        </p:spPr>
      </p:pic>
    </p:spTree>
    <p:extLst>
      <p:ext uri="{BB962C8B-B14F-4D97-AF65-F5344CB8AC3E}">
        <p14:creationId xmlns:p14="http://schemas.microsoft.com/office/powerpoint/2010/main" val="1291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6876557C-BB42-477B-8474-03C8AC41A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2776" y="861998"/>
            <a:ext cx="6811885" cy="5087889"/>
          </a:xfrm>
          <a:prstGeom prst="rect">
            <a:avLst/>
          </a:prstGeom>
        </p:spPr>
      </p:pic>
      <p:pic>
        <p:nvPicPr>
          <p:cNvPr id="5" name="Recorded Sound">
            <a:hlinkClick r:id="" action="ppaction://media"/>
            <a:extLst>
              <a:ext uri="{FF2B5EF4-FFF2-40B4-BE49-F238E27FC236}">
                <a16:creationId xmlns:a16="http://schemas.microsoft.com/office/drawing/2014/main" id="{E8F39B69-87FA-4596-8233-A6C5F85DB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9738" y="1842868"/>
            <a:ext cx="2111714" cy="2111714"/>
          </a:xfrm>
          <a:prstGeom prst="rect">
            <a:avLst/>
          </a:prstGeom>
        </p:spPr>
      </p:pic>
    </p:spTree>
    <p:extLst>
      <p:ext uri="{BB962C8B-B14F-4D97-AF65-F5344CB8AC3E}">
        <p14:creationId xmlns:p14="http://schemas.microsoft.com/office/powerpoint/2010/main" val="18871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324</Words>
  <Application>Microsoft Office PowerPoint</Application>
  <PresentationFormat>Widescreen</PresentationFormat>
  <Paragraphs>25</Paragraphs>
  <Slides>9</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Lesson aim: to further develop your digital Wagara pattern into a Notan pattern.</vt:lpstr>
      <vt:lpstr>The materials you will need to complete this lesson:</vt:lpstr>
      <vt:lpstr>What is a Notan Pattern?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aim: to further develop your digital Wagara pattern into a Notan pattern.</dc:title>
  <dc:creator>Alex Westmore</dc:creator>
  <cp:lastModifiedBy>Alex Westmore</cp:lastModifiedBy>
  <cp:revision>4</cp:revision>
  <dcterms:created xsi:type="dcterms:W3CDTF">2020-05-19T11:23:56Z</dcterms:created>
  <dcterms:modified xsi:type="dcterms:W3CDTF">2020-05-19T12:01:28Z</dcterms:modified>
</cp:coreProperties>
</file>