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52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DA1A57-3F48-4B30-BFF9-B7ED3A9E2654}" type="datetimeFigureOut">
              <a:rPr lang="en-GB" smtClean="0"/>
              <a:t>19/04/2018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924996-5FFD-4BE0-A3B5-FEF0240C03FF}" type="slidenum">
              <a:rPr lang="en-GB" smtClean="0"/>
              <a:t>‹#›</a:t>
            </a:fld>
            <a:endParaRPr lang="en-GB"/>
          </a:p>
        </p:txBody>
      </p:sp>
    </p:spTree>
    <p:extLst>
      <p:ext uri="{BB962C8B-B14F-4D97-AF65-F5344CB8AC3E}">
        <p14:creationId xmlns:p14="http://schemas.microsoft.com/office/powerpoint/2010/main" val="1083268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924996-5FFD-4BE0-A3B5-FEF0240C03FF}" type="slidenum">
              <a:rPr lang="en-GB" smtClean="0"/>
              <a:t>1</a:t>
            </a:fld>
            <a:endParaRPr lang="en-GB"/>
          </a:p>
        </p:txBody>
      </p:sp>
    </p:spTree>
    <p:extLst>
      <p:ext uri="{BB962C8B-B14F-4D97-AF65-F5344CB8AC3E}">
        <p14:creationId xmlns:p14="http://schemas.microsoft.com/office/powerpoint/2010/main" val="1178542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924996-5FFD-4BE0-A3B5-FEF0240C03FF}" type="slidenum">
              <a:rPr lang="en-GB" smtClean="0"/>
              <a:t>2</a:t>
            </a:fld>
            <a:endParaRPr lang="en-GB"/>
          </a:p>
        </p:txBody>
      </p:sp>
    </p:spTree>
    <p:extLst>
      <p:ext uri="{BB962C8B-B14F-4D97-AF65-F5344CB8AC3E}">
        <p14:creationId xmlns:p14="http://schemas.microsoft.com/office/powerpoint/2010/main" val="529795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21561BD-6351-4F3F-B7BC-CDCFCE3E0410}" type="datetimeFigureOut">
              <a:rPr lang="en-GB" smtClean="0"/>
              <a:t>19/04/2018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21561BD-6351-4F3F-B7BC-CDCFCE3E0410}" type="datetimeFigureOut">
              <a:rPr lang="en-GB" smtClean="0"/>
              <a:t>19/04/2018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21561BD-6351-4F3F-B7BC-CDCFCE3E0410}" type="datetimeFigureOut">
              <a:rPr lang="en-GB" smtClean="0"/>
              <a:t>19/04/2018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21561BD-6351-4F3F-B7BC-CDCFCE3E0410}" type="datetimeFigureOut">
              <a:rPr lang="en-GB" smtClean="0"/>
              <a:t>19/04/2018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1561BD-6351-4F3F-B7BC-CDCFCE3E0410}" type="datetimeFigureOut">
              <a:rPr lang="en-GB" smtClean="0"/>
              <a:t>19/04/2018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21561BD-6351-4F3F-B7BC-CDCFCE3E0410}" type="datetimeFigureOut">
              <a:rPr lang="en-GB" smtClean="0"/>
              <a:t>19/04/2018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21561BD-6351-4F3F-B7BC-CDCFCE3E0410}" type="datetimeFigureOut">
              <a:rPr lang="en-GB" smtClean="0"/>
              <a:t>19/04/2018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21561BD-6351-4F3F-B7BC-CDCFCE3E0410}" type="datetimeFigureOut">
              <a:rPr lang="en-GB" smtClean="0"/>
              <a:t>19/04/2018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561BD-6351-4F3F-B7BC-CDCFCE3E0410}" type="datetimeFigureOut">
              <a:rPr lang="en-GB" smtClean="0"/>
              <a:t>19/04/2018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1561BD-6351-4F3F-B7BC-CDCFCE3E0410}" type="datetimeFigureOut">
              <a:rPr lang="en-GB" smtClean="0"/>
              <a:t>19/04/2018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1561BD-6351-4F3F-B7BC-CDCFCE3E0410}" type="datetimeFigureOut">
              <a:rPr lang="en-GB" smtClean="0"/>
              <a:t>19/04/2018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463F37-E6F8-40A4-88EF-56A2DFBBD573}"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5000"/>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561BD-6351-4F3F-B7BC-CDCFCE3E0410}" type="datetimeFigureOut">
              <a:rPr lang="en-GB" smtClean="0"/>
              <a:t>19/04/2018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63F37-E6F8-40A4-88EF-56A2DFBBD57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008112"/>
          </a:xfrm>
          <a:solidFill>
            <a:schemeClr val="bg1"/>
          </a:solidFill>
          <a:ln>
            <a:solidFill>
              <a:schemeClr val="tx1"/>
            </a:solidFill>
          </a:ln>
        </p:spPr>
        <p:txBody>
          <a:bodyPr>
            <a:normAutofit fontScale="90000"/>
          </a:bodyPr>
          <a:lstStyle/>
          <a:p>
            <a:r>
              <a:rPr lang="en-GB" sz="3200" dirty="0" smtClean="0"/>
              <a:t>Your Task is to </a:t>
            </a:r>
            <a:r>
              <a:rPr lang="en-GB" sz="3200" dirty="0"/>
              <a:t>a</a:t>
            </a:r>
            <a:r>
              <a:rPr lang="en-GB" sz="3200" dirty="0" smtClean="0"/>
              <a:t>nswer the Key Question:</a:t>
            </a:r>
            <a:br>
              <a:rPr lang="en-GB" sz="3200" dirty="0" smtClean="0"/>
            </a:br>
            <a:r>
              <a:rPr lang="en-GB" sz="3200" b="1" i="1" dirty="0" smtClean="0">
                <a:solidFill>
                  <a:schemeClr val="accent6">
                    <a:lumMod val="75000"/>
                  </a:schemeClr>
                </a:solidFill>
              </a:rPr>
              <a:t>Was the Black Death a disaster?</a:t>
            </a:r>
            <a:endParaRPr lang="en-GB" sz="3200" dirty="0">
              <a:solidFill>
                <a:schemeClr val="accent6">
                  <a:lumMod val="75000"/>
                </a:schemeClr>
              </a:solidFill>
            </a:endParaRPr>
          </a:p>
        </p:txBody>
      </p:sp>
      <p:sp>
        <p:nvSpPr>
          <p:cNvPr id="3" name="Content Placeholder 2"/>
          <p:cNvSpPr>
            <a:spLocks noGrp="1"/>
          </p:cNvSpPr>
          <p:nvPr>
            <p:ph idx="1"/>
          </p:nvPr>
        </p:nvSpPr>
        <p:spPr>
          <a:xfrm>
            <a:off x="395536" y="1340769"/>
            <a:ext cx="8229600" cy="2808312"/>
          </a:xfrm>
          <a:solidFill>
            <a:schemeClr val="bg1">
              <a:alpha val="92000"/>
            </a:schemeClr>
          </a:solidFill>
          <a:ln>
            <a:solidFill>
              <a:schemeClr val="tx1"/>
            </a:solidFill>
          </a:ln>
        </p:spPr>
        <p:txBody>
          <a:bodyPr>
            <a:normAutofit fontScale="70000" lnSpcReduction="20000"/>
          </a:bodyPr>
          <a:lstStyle/>
          <a:p>
            <a:pPr algn="ctr">
              <a:buNone/>
            </a:pPr>
            <a:r>
              <a:rPr lang="en-GB" dirty="0" smtClean="0"/>
              <a:t>You are going to produce a living graph like the one below. You will be given a list of different consequences of the Black Death and for each you have to decide if:</a:t>
            </a:r>
          </a:p>
          <a:p>
            <a:pPr marL="514350" indent="-514350" algn="ctr">
              <a:buFont typeface="+mj-lt"/>
              <a:buAutoNum type="arabicPeriod"/>
            </a:pPr>
            <a:r>
              <a:rPr lang="en-GB" dirty="0" smtClean="0">
                <a:solidFill>
                  <a:srgbClr val="FF0000"/>
                </a:solidFill>
              </a:rPr>
              <a:t>This effect happened immediately after the Black Death or would have happened a while later.</a:t>
            </a:r>
          </a:p>
          <a:p>
            <a:pPr marL="514350" indent="-514350" algn="ctr">
              <a:buFont typeface="+mj-lt"/>
              <a:buAutoNum type="arabicPeriod"/>
            </a:pPr>
            <a:r>
              <a:rPr lang="en-GB" dirty="0" smtClean="0">
                <a:solidFill>
                  <a:srgbClr val="FF0000"/>
                </a:solidFill>
              </a:rPr>
              <a:t>Was this effect a positive or a negative effect and for whom would it have been positive/negative?</a:t>
            </a:r>
          </a:p>
          <a:p>
            <a:pPr marL="514350" indent="-514350" algn="ctr">
              <a:buNone/>
            </a:pPr>
            <a:r>
              <a:rPr lang="en-GB" dirty="0" smtClean="0"/>
              <a:t>Write the different effects onto your Living Graph where you think they fit it. </a:t>
            </a:r>
          </a:p>
          <a:p>
            <a:pPr marL="514350" indent="-514350" algn="ctr">
              <a:buNone/>
            </a:pPr>
            <a:endParaRPr lang="en-GB" dirty="0"/>
          </a:p>
        </p:txBody>
      </p:sp>
      <p:cxnSp>
        <p:nvCxnSpPr>
          <p:cNvPr id="5" name="Straight Connector 4"/>
          <p:cNvCxnSpPr/>
          <p:nvPr/>
        </p:nvCxnSpPr>
        <p:spPr>
          <a:xfrm>
            <a:off x="2123728" y="4077072"/>
            <a:ext cx="0" cy="2736304"/>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123728" y="5445224"/>
            <a:ext cx="5760640" cy="0"/>
          </a:xfrm>
          <a:prstGeom prst="line">
            <a:avLst/>
          </a:prstGeom>
          <a:ln w="825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043608" y="3933056"/>
            <a:ext cx="1008112" cy="646331"/>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dirty="0" smtClean="0"/>
              <a:t>Positive effects </a:t>
            </a:r>
            <a:endParaRPr lang="en-GB" dirty="0"/>
          </a:p>
        </p:txBody>
      </p:sp>
      <p:sp>
        <p:nvSpPr>
          <p:cNvPr id="9" name="TextBox 8"/>
          <p:cNvSpPr txBox="1"/>
          <p:nvPr/>
        </p:nvSpPr>
        <p:spPr>
          <a:xfrm>
            <a:off x="1043608" y="6165304"/>
            <a:ext cx="1008112" cy="369332"/>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dirty="0" smtClean="0"/>
              <a:t>Disaster</a:t>
            </a:r>
            <a:endParaRPr lang="en-GB" dirty="0"/>
          </a:p>
        </p:txBody>
      </p:sp>
      <p:sp>
        <p:nvSpPr>
          <p:cNvPr id="10" name="TextBox 9"/>
          <p:cNvSpPr txBox="1"/>
          <p:nvPr/>
        </p:nvSpPr>
        <p:spPr>
          <a:xfrm>
            <a:off x="2195736" y="5517232"/>
            <a:ext cx="1368152" cy="923330"/>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dirty="0" smtClean="0"/>
              <a:t>Immediately after the Black Death</a:t>
            </a:r>
            <a:endParaRPr lang="en-GB" dirty="0"/>
          </a:p>
        </p:txBody>
      </p:sp>
      <p:sp>
        <p:nvSpPr>
          <p:cNvPr id="11" name="TextBox 10"/>
          <p:cNvSpPr txBox="1"/>
          <p:nvPr/>
        </p:nvSpPr>
        <p:spPr>
          <a:xfrm>
            <a:off x="6516216" y="5517232"/>
            <a:ext cx="1368152" cy="923330"/>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dirty="0" smtClean="0"/>
              <a:t>A few years after the Black Death</a:t>
            </a:r>
            <a:endParaRPr lang="en-GB" dirty="0"/>
          </a:p>
        </p:txBody>
      </p:sp>
      <p:sp>
        <p:nvSpPr>
          <p:cNvPr id="12" name="TextBox 11"/>
          <p:cNvSpPr txBox="1"/>
          <p:nvPr/>
        </p:nvSpPr>
        <p:spPr>
          <a:xfrm>
            <a:off x="2987824" y="4005064"/>
            <a:ext cx="5472608" cy="1200329"/>
          </a:xfrm>
          <a:prstGeom prst="rect">
            <a:avLst/>
          </a:prstGeom>
          <a:solidFill>
            <a:schemeClr val="accent6">
              <a:lumMod val="20000"/>
              <a:lumOff val="80000"/>
            </a:schemeClr>
          </a:solidFill>
          <a:ln w="57150">
            <a:solidFill>
              <a:schemeClr val="accent6">
                <a:lumMod val="75000"/>
              </a:schemeClr>
            </a:solidFill>
          </a:ln>
        </p:spPr>
        <p:txBody>
          <a:bodyPr wrap="square" rtlCol="0">
            <a:spAutoFit/>
          </a:bodyPr>
          <a:lstStyle/>
          <a:p>
            <a:pPr algn="ctr"/>
            <a:r>
              <a:rPr lang="en-GB" dirty="0" smtClean="0">
                <a:solidFill>
                  <a:schemeClr val="accent6">
                    <a:lumMod val="75000"/>
                  </a:schemeClr>
                </a:solidFill>
              </a:rPr>
              <a:t>Extension Task: When your group has completed the Living Graph, decide how </a:t>
            </a:r>
            <a:r>
              <a:rPr lang="en-GB" b="1" i="1" dirty="0" smtClean="0">
                <a:solidFill>
                  <a:schemeClr val="accent6">
                    <a:lumMod val="75000"/>
                  </a:schemeClr>
                </a:solidFill>
              </a:rPr>
              <a:t>significant </a:t>
            </a:r>
            <a:r>
              <a:rPr lang="en-GB" dirty="0" smtClean="0">
                <a:solidFill>
                  <a:schemeClr val="accent6">
                    <a:lumMod val="75000"/>
                  </a:schemeClr>
                </a:solidFill>
              </a:rPr>
              <a:t>(important) the Black Death was in England. Did it have a significant effect on the population?</a:t>
            </a:r>
            <a:endParaRPr lang="en-GB" b="1" i="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95536" y="188640"/>
          <a:ext cx="8424940" cy="6583680"/>
        </p:xfrm>
        <a:graphic>
          <a:graphicData uri="http://schemas.openxmlformats.org/drawingml/2006/table">
            <a:tbl>
              <a:tblPr firstRow="1" bandRow="1">
                <a:tableStyleId>{5C22544A-7EE6-4342-B048-85BDC9FD1C3A}</a:tableStyleId>
              </a:tblPr>
              <a:tblGrid>
                <a:gridCol w="2106235"/>
                <a:gridCol w="2106235"/>
                <a:gridCol w="2106235"/>
                <a:gridCol w="2106235"/>
              </a:tblGrid>
              <a:tr h="1494166">
                <a:tc>
                  <a:txBody>
                    <a:bodyPr/>
                    <a:lstStyle/>
                    <a:p>
                      <a:pPr algn="ctr"/>
                      <a:r>
                        <a:rPr lang="en-GB" sz="2400" b="0" dirty="0" smtClean="0">
                          <a:solidFill>
                            <a:srgbClr val="00B050"/>
                          </a:solidFill>
                          <a:latin typeface="Book Antiqua" pitchFamily="18" charset="0"/>
                        </a:rPr>
                        <a:t>The</a:t>
                      </a:r>
                      <a:r>
                        <a:rPr lang="en-GB" sz="2400" b="0" baseline="0" dirty="0" smtClean="0">
                          <a:solidFill>
                            <a:srgbClr val="00B050"/>
                          </a:solidFill>
                          <a:latin typeface="Book Antiqua" pitchFamily="18" charset="0"/>
                        </a:rPr>
                        <a:t> Black Death killed over 1/3 of the people in England.</a:t>
                      </a:r>
                      <a:endParaRPr lang="en-GB" sz="2400" b="0" dirty="0">
                        <a:solidFill>
                          <a:srgbClr val="00B050"/>
                        </a:solidFill>
                        <a:latin typeface="Book Antiqua" pitchFamily="18" charset="0"/>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GB" sz="1400" b="0" dirty="0" smtClean="0">
                          <a:solidFill>
                            <a:srgbClr val="CC0099"/>
                          </a:solidFill>
                          <a:latin typeface="Comic Sans MS" pitchFamily="66" charset="0"/>
                        </a:rPr>
                        <a:t>In some places, peasants stopped doing their</a:t>
                      </a:r>
                      <a:r>
                        <a:rPr lang="en-GB" sz="1400" b="0" baseline="0" dirty="0" smtClean="0">
                          <a:solidFill>
                            <a:srgbClr val="CC0099"/>
                          </a:solidFill>
                          <a:latin typeface="Comic Sans MS" pitchFamily="66" charset="0"/>
                        </a:rPr>
                        <a:t> labour for the Lord and gave them a low payment instead. Lords did not complain because they wanted to keep the peasants on their manors</a:t>
                      </a:r>
                      <a:r>
                        <a:rPr lang="en-GB" sz="1400" b="0" baseline="0" dirty="0" smtClean="0">
                          <a:solidFill>
                            <a:srgbClr val="CC0099"/>
                          </a:solidFill>
                        </a:rPr>
                        <a:t>.</a:t>
                      </a:r>
                      <a:endParaRPr lang="en-GB" sz="1400" b="0" dirty="0">
                        <a:solidFill>
                          <a:srgbClr val="CC0099"/>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GB" sz="1600" b="0" dirty="0" smtClean="0">
                          <a:solidFill>
                            <a:schemeClr val="accent5">
                              <a:lumMod val="75000"/>
                            </a:schemeClr>
                          </a:solidFill>
                          <a:latin typeface="Rockwell" pitchFamily="18" charset="0"/>
                        </a:rPr>
                        <a:t>Peasants were able to bargain with the lords to farm more land at lower</a:t>
                      </a:r>
                      <a:r>
                        <a:rPr lang="en-GB" sz="1600" b="0" baseline="0" dirty="0" smtClean="0">
                          <a:solidFill>
                            <a:schemeClr val="accent5">
                              <a:lumMod val="75000"/>
                            </a:schemeClr>
                          </a:solidFill>
                          <a:latin typeface="Rockwell" pitchFamily="18" charset="0"/>
                        </a:rPr>
                        <a:t> rents because there was so much unworked land around.</a:t>
                      </a:r>
                      <a:endParaRPr lang="en-GB" sz="1600" b="0" dirty="0">
                        <a:solidFill>
                          <a:schemeClr val="accent5">
                            <a:lumMod val="75000"/>
                          </a:schemeClr>
                        </a:solidFill>
                        <a:latin typeface="Rockwell" pitchFamily="18" charset="0"/>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GB" sz="1800" b="0" dirty="0" smtClean="0">
                          <a:solidFill>
                            <a:schemeClr val="accent6">
                              <a:lumMod val="75000"/>
                            </a:schemeClr>
                          </a:solidFill>
                          <a:latin typeface="Verdana" pitchFamily="34" charset="0"/>
                          <a:ea typeface="Verdana" pitchFamily="34" charset="0"/>
                          <a:cs typeface="Verdana" pitchFamily="34" charset="0"/>
                        </a:rPr>
                        <a:t>Peasants  had</a:t>
                      </a:r>
                      <a:r>
                        <a:rPr lang="en-GB" sz="1800" b="0" baseline="0" dirty="0" smtClean="0">
                          <a:solidFill>
                            <a:schemeClr val="accent6">
                              <a:lumMod val="75000"/>
                            </a:schemeClr>
                          </a:solidFill>
                          <a:latin typeface="Verdana" pitchFamily="34" charset="0"/>
                          <a:ea typeface="Verdana" pitchFamily="34" charset="0"/>
                          <a:cs typeface="Verdana" pitchFamily="34" charset="0"/>
                        </a:rPr>
                        <a:t> more freedom of movement because they could go and work for someone else</a:t>
                      </a:r>
                      <a:r>
                        <a:rPr lang="en-GB" sz="1400" b="0" baseline="0" dirty="0" smtClean="0">
                          <a:solidFill>
                            <a:schemeClr val="accent6">
                              <a:lumMod val="75000"/>
                            </a:schemeClr>
                          </a:solidFill>
                          <a:latin typeface="Verdana" pitchFamily="34" charset="0"/>
                          <a:ea typeface="Verdana" pitchFamily="34" charset="0"/>
                          <a:cs typeface="Verdana" pitchFamily="34" charset="0"/>
                        </a:rPr>
                        <a:t>.</a:t>
                      </a:r>
                      <a:endParaRPr lang="en-GB" sz="1400" b="0" dirty="0">
                        <a:solidFill>
                          <a:schemeClr val="accent6">
                            <a:lumMod val="75000"/>
                          </a:schemeClr>
                        </a:solidFill>
                        <a:latin typeface="Verdana" pitchFamily="34" charset="0"/>
                        <a:ea typeface="Verdana" pitchFamily="34" charset="0"/>
                        <a:cs typeface="Verdana" pitchFamily="34" charset="0"/>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r>
              <a:tr h="1494166">
                <a:tc>
                  <a:txBody>
                    <a:bodyPr/>
                    <a:lstStyle/>
                    <a:p>
                      <a:pPr algn="ctr"/>
                      <a:r>
                        <a:rPr lang="en-GB" sz="2000" b="0" dirty="0" smtClean="0">
                          <a:solidFill>
                            <a:srgbClr val="00B0F0"/>
                          </a:solidFill>
                          <a:latin typeface="Aharoni" pitchFamily="2" charset="-79"/>
                          <a:cs typeface="Aharoni" pitchFamily="2" charset="-79"/>
                        </a:rPr>
                        <a:t>Lords tried</a:t>
                      </a:r>
                      <a:r>
                        <a:rPr lang="en-GB" sz="2000" b="0" baseline="0" dirty="0" smtClean="0">
                          <a:solidFill>
                            <a:srgbClr val="00B0F0"/>
                          </a:solidFill>
                          <a:latin typeface="Aharoni" pitchFamily="2" charset="-79"/>
                          <a:cs typeface="Aharoni" pitchFamily="2" charset="-79"/>
                        </a:rPr>
                        <a:t> to poach peasants from other manors by offering them higher wages.</a:t>
                      </a:r>
                      <a:endParaRPr lang="en-GB" sz="2000" b="0" dirty="0">
                        <a:solidFill>
                          <a:srgbClr val="00B0F0"/>
                        </a:solidFill>
                        <a:latin typeface="Aharoni" pitchFamily="2" charset="-79"/>
                        <a:cs typeface="Aharoni" pitchFamily="2" charset="-79"/>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GB" sz="2000" b="0" dirty="0" smtClean="0">
                          <a:solidFill>
                            <a:srgbClr val="7030A0"/>
                          </a:solidFill>
                          <a:latin typeface="Arial Unicode MS" pitchFamily="34" charset="-128"/>
                          <a:ea typeface="Arial Unicode MS" pitchFamily="34" charset="-128"/>
                          <a:cs typeface="Arial Unicode MS" pitchFamily="34" charset="-128"/>
                        </a:rPr>
                        <a:t>There were not enough Villeins</a:t>
                      </a:r>
                      <a:r>
                        <a:rPr lang="en-GB" sz="2000" b="0" baseline="0" dirty="0" smtClean="0">
                          <a:solidFill>
                            <a:srgbClr val="7030A0"/>
                          </a:solidFill>
                          <a:latin typeface="Arial Unicode MS" pitchFamily="34" charset="-128"/>
                          <a:ea typeface="Arial Unicode MS" pitchFamily="34" charset="-128"/>
                          <a:cs typeface="Arial Unicode MS" pitchFamily="34" charset="-128"/>
                        </a:rPr>
                        <a:t> to farm the land so crops were left to rot in the fields.</a:t>
                      </a:r>
                      <a:endParaRPr lang="en-GB" sz="2000" b="0" dirty="0">
                        <a:solidFill>
                          <a:srgbClr val="7030A0"/>
                        </a:solidFill>
                        <a:latin typeface="Arial Unicode MS" pitchFamily="34" charset="-128"/>
                        <a:ea typeface="Arial Unicode MS" pitchFamily="34" charset="-128"/>
                        <a:cs typeface="Arial Unicode MS" pitchFamily="34" charset="-128"/>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GB" sz="1600" b="0" dirty="0" smtClean="0">
                          <a:solidFill>
                            <a:srgbClr val="FF0000"/>
                          </a:solidFill>
                          <a:latin typeface="Kristen ITC" pitchFamily="66" charset="0"/>
                        </a:rPr>
                        <a:t>Some people believed that god had</a:t>
                      </a:r>
                      <a:r>
                        <a:rPr lang="en-GB" sz="1600" b="0" baseline="0" dirty="0" smtClean="0">
                          <a:solidFill>
                            <a:srgbClr val="FF0000"/>
                          </a:solidFill>
                          <a:latin typeface="Kristen ITC" pitchFamily="66" charset="0"/>
                        </a:rPr>
                        <a:t> sent the Black Death as a punishment and turned to the church to pray and make God happy again.</a:t>
                      </a:r>
                      <a:endParaRPr lang="en-GB" sz="1600" b="0" dirty="0">
                        <a:solidFill>
                          <a:srgbClr val="FF0000"/>
                        </a:solidFill>
                        <a:latin typeface="Kristen ITC" pitchFamily="66" charset="0"/>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GB" sz="1400" b="0" dirty="0" smtClean="0">
                          <a:solidFill>
                            <a:srgbClr val="CC0099"/>
                          </a:solidFill>
                          <a:latin typeface="Book Antiqua" pitchFamily="18" charset="0"/>
                        </a:rPr>
                        <a:t>Groups of people such as the</a:t>
                      </a:r>
                      <a:r>
                        <a:rPr lang="en-GB" sz="1400" b="0" baseline="0" dirty="0" smtClean="0">
                          <a:solidFill>
                            <a:srgbClr val="CC0099"/>
                          </a:solidFill>
                          <a:latin typeface="Book Antiqua" pitchFamily="18" charset="0"/>
                        </a:rPr>
                        <a:t> Jews were blamed for the Black Death, it was said they had poisoned the wells. In Europe, Jews were murdered in thousands as people tried to prevent the spread of the Black Death.</a:t>
                      </a:r>
                      <a:endParaRPr lang="en-GB" sz="1400" b="0" dirty="0">
                        <a:solidFill>
                          <a:srgbClr val="CC0099"/>
                        </a:solidFill>
                        <a:latin typeface="Book Antiqua" pitchFamily="18" charset="0"/>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r>
              <a:tr h="1494166">
                <a:tc>
                  <a:txBody>
                    <a:bodyPr/>
                    <a:lstStyle/>
                    <a:p>
                      <a:pPr algn="ctr"/>
                      <a:r>
                        <a:rPr lang="en-GB" sz="1400" b="1" dirty="0" smtClean="0">
                          <a:solidFill>
                            <a:srgbClr val="FF0000"/>
                          </a:solidFill>
                        </a:rPr>
                        <a:t>Families were torn apart by the Black Death. Children</a:t>
                      </a:r>
                      <a:r>
                        <a:rPr lang="en-GB" sz="1400" b="1" baseline="0" dirty="0" smtClean="0">
                          <a:solidFill>
                            <a:srgbClr val="FF0000"/>
                          </a:solidFill>
                        </a:rPr>
                        <a:t> were left orphaned, villages had their entire population of young people wiped out and families were often left with just one adult to work and look after the young children.</a:t>
                      </a:r>
                      <a:endParaRPr lang="en-GB" sz="1400" b="1" dirty="0">
                        <a:solidFill>
                          <a:srgbClr val="FF0000"/>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GB" sz="1800" b="0" dirty="0" smtClean="0">
                          <a:solidFill>
                            <a:schemeClr val="accent6">
                              <a:lumMod val="75000"/>
                            </a:schemeClr>
                          </a:solidFill>
                          <a:latin typeface="Comic Sans MS" pitchFamily="66" charset="0"/>
                        </a:rPr>
                        <a:t>Lords could not get labourers</a:t>
                      </a:r>
                      <a:r>
                        <a:rPr lang="en-GB" sz="1800" b="0" baseline="0" dirty="0" smtClean="0">
                          <a:solidFill>
                            <a:schemeClr val="accent6">
                              <a:lumMod val="75000"/>
                            </a:schemeClr>
                          </a:solidFill>
                          <a:latin typeface="Comic Sans MS" pitchFamily="66" charset="0"/>
                        </a:rPr>
                        <a:t> to work on their land. They were so desperate that they were prepared to pay high wages.</a:t>
                      </a:r>
                      <a:endParaRPr lang="en-GB" sz="1800" b="0" dirty="0">
                        <a:solidFill>
                          <a:schemeClr val="accent6">
                            <a:lumMod val="75000"/>
                          </a:schemeClr>
                        </a:solidFill>
                        <a:latin typeface="Comic Sans MS" pitchFamily="66" charset="0"/>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GB" sz="1600" b="0" dirty="0" smtClean="0">
                          <a:solidFill>
                            <a:srgbClr val="002060"/>
                          </a:solidFill>
                          <a:latin typeface="Aharoni" pitchFamily="2" charset="-79"/>
                          <a:cs typeface="Aharoni" pitchFamily="2" charset="-79"/>
                        </a:rPr>
                        <a:t>Some people believed that as</a:t>
                      </a:r>
                      <a:r>
                        <a:rPr lang="en-GB" sz="1600" b="0" baseline="0" dirty="0" smtClean="0">
                          <a:solidFill>
                            <a:srgbClr val="002060"/>
                          </a:solidFill>
                          <a:latin typeface="Aharoni" pitchFamily="2" charset="-79"/>
                          <a:cs typeface="Aharoni" pitchFamily="2" charset="-79"/>
                        </a:rPr>
                        <a:t> disease could strike them any day, they should live a wild life. They would drink, throw parties and live carelessly</a:t>
                      </a:r>
                      <a:r>
                        <a:rPr lang="en-GB" sz="1400" b="0" baseline="0" dirty="0" smtClean="0">
                          <a:solidFill>
                            <a:schemeClr val="tx1"/>
                          </a:solidFill>
                        </a:rPr>
                        <a:t>.</a:t>
                      </a:r>
                      <a:endParaRPr lang="en-GB" sz="1400" b="0"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GB" sz="2000" b="0" dirty="0" smtClean="0">
                          <a:solidFill>
                            <a:srgbClr val="00B050"/>
                          </a:solidFill>
                          <a:latin typeface="Rockwell" pitchFamily="18" charset="0"/>
                        </a:rPr>
                        <a:t>Villages</a:t>
                      </a:r>
                      <a:r>
                        <a:rPr lang="en-GB" sz="2000" b="0" baseline="0" dirty="0" smtClean="0">
                          <a:solidFill>
                            <a:srgbClr val="00B050"/>
                          </a:solidFill>
                          <a:latin typeface="Rockwell" pitchFamily="18" charset="0"/>
                        </a:rPr>
                        <a:t> were deserted. Some, like Wharram Percy, never recovered.</a:t>
                      </a:r>
                      <a:endParaRPr lang="en-GB" sz="2000" b="0" dirty="0">
                        <a:solidFill>
                          <a:srgbClr val="00B050"/>
                        </a:solidFill>
                        <a:latin typeface="Rockwell" pitchFamily="18" charset="0"/>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TotalTime>
  <Words>442</Words>
  <Application>Microsoft Office PowerPoint</Application>
  <PresentationFormat>On-screen Show (4:3)</PresentationFormat>
  <Paragraphs>24</Paragraphs>
  <Slides>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 Unicode MS</vt:lpstr>
      <vt:lpstr>Aharoni</vt:lpstr>
      <vt:lpstr>Arial</vt:lpstr>
      <vt:lpstr>Book Antiqua</vt:lpstr>
      <vt:lpstr>Calibri</vt:lpstr>
      <vt:lpstr>Comic Sans MS</vt:lpstr>
      <vt:lpstr>Kristen ITC</vt:lpstr>
      <vt:lpstr>Rockwell</vt:lpstr>
      <vt:lpstr>Verdana</vt:lpstr>
      <vt:lpstr>Office Theme</vt:lpstr>
      <vt:lpstr>Your Task is to answer the Key Question: Was the Black Death a disaster?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 the Black Death a disaster?</dc:title>
  <dc:creator>Hannah</dc:creator>
  <cp:lastModifiedBy>Anastasia Galvin</cp:lastModifiedBy>
  <cp:revision>49</cp:revision>
  <dcterms:created xsi:type="dcterms:W3CDTF">2013-04-09T12:36:10Z</dcterms:created>
  <dcterms:modified xsi:type="dcterms:W3CDTF">2018-04-19T12:14:01Z</dcterms:modified>
</cp:coreProperties>
</file>