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7" r:id="rId2"/>
    <p:sldId id="273" r:id="rId3"/>
    <p:sldId id="284" r:id="rId4"/>
    <p:sldId id="274" r:id="rId5"/>
    <p:sldId id="275" r:id="rId6"/>
    <p:sldId id="261" r:id="rId7"/>
    <p:sldId id="277" r:id="rId8"/>
    <p:sldId id="258" r:id="rId9"/>
    <p:sldId id="279" r:id="rId10"/>
    <p:sldId id="282" r:id="rId11"/>
    <p:sldId id="260" r:id="rId12"/>
    <p:sldId id="259" r:id="rId13"/>
    <p:sldId id="263" r:id="rId14"/>
    <p:sldId id="281" r:id="rId15"/>
    <p:sldId id="262" r:id="rId16"/>
    <p:sldId id="283" r:id="rId17"/>
    <p:sldId id="269" r:id="rId18"/>
    <p:sldId id="266" r:id="rId19"/>
    <p:sldId id="271" r:id="rId20"/>
    <p:sldId id="28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20FCE8-89E1-4960-B80B-EC5FC0BEA691}" type="datetimeFigureOut">
              <a:rPr lang="en-GB" smtClean="0"/>
              <a:t>11/05/2016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D6BACE-1533-4BA5-8C1E-28FA4E6BB4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204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False – </a:t>
            </a:r>
            <a:r>
              <a:rPr lang="en-GB" dirty="0" err="1" smtClean="0"/>
              <a:t>Alogia</a:t>
            </a:r>
            <a:endParaRPr lang="en-GB" dirty="0" smtClean="0"/>
          </a:p>
          <a:p>
            <a:r>
              <a:rPr lang="en-GB" dirty="0" smtClean="0"/>
              <a:t>False - </a:t>
            </a:r>
            <a:r>
              <a:rPr lang="en-GB" dirty="0" err="1" smtClean="0"/>
              <a:t>psotive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6BACE-1533-4BA5-8C1E-28FA4E6BB4E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10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Mind changer</a:t>
            </a:r>
            <a:r>
              <a:rPr lang="en-GB" baseline="0" dirty="0" smtClean="0"/>
              <a:t> podcast for </a:t>
            </a:r>
            <a:r>
              <a:rPr lang="en-GB" baseline="0" dirty="0" err="1" smtClean="0"/>
              <a:t>yr</a:t>
            </a:r>
            <a:r>
              <a:rPr lang="en-GB" baseline="0" dirty="0" smtClean="0"/>
              <a:t> 2!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6BACE-1533-4BA5-8C1E-28FA4E6BB4E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33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4C269-199A-4252-8FC0-35961A29E2C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8274-AFEB-4FDD-A489-D1028B5C8C0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725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4C269-199A-4252-8FC0-35961A29E2C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8274-AFEB-4FDD-A489-D1028B5C8C0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90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4C269-199A-4252-8FC0-35961A29E2C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8274-AFEB-4FDD-A489-D1028B5C8C0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306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4C269-199A-4252-8FC0-35961A29E2C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8274-AFEB-4FDD-A489-D1028B5C8C0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189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4C269-199A-4252-8FC0-35961A29E2C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8274-AFEB-4FDD-A489-D1028B5C8C0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274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4C269-199A-4252-8FC0-35961A29E2C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8274-AFEB-4FDD-A489-D1028B5C8C0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574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4C269-199A-4252-8FC0-35961A29E2C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8274-AFEB-4FDD-A489-D1028B5C8C0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59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4C269-199A-4252-8FC0-35961A29E2C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8274-AFEB-4FDD-A489-D1028B5C8C0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925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4C269-199A-4252-8FC0-35961A29E2C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8274-AFEB-4FDD-A489-D1028B5C8C0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631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4C269-199A-4252-8FC0-35961A29E2C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8274-AFEB-4FDD-A489-D1028B5C8C0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391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4C269-199A-4252-8FC0-35961A29E2C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88274-AFEB-4FDD-A489-D1028B5C8C0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261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/>
            </a:gs>
            <a:gs pos="31000">
              <a:srgbClr val="00B050"/>
            </a:gs>
            <a:gs pos="75000">
              <a:srgbClr val="15D11E"/>
            </a:gs>
            <a:gs pos="100000">
              <a:srgbClr val="229E3A"/>
            </a:gs>
          </a:gsLst>
          <a:lin ang="189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4C269-199A-4252-8FC0-35961A29E2C9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11/05/2016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88274-AFEB-4FDD-A489-D1028B5C8C04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744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d.com/talks/elyn_saks_seeing_mental_illness/transcript?language=en" TargetMode="External"/><Relationship Id="rId2" Type="http://schemas.openxmlformats.org/officeDocument/2006/relationships/hyperlink" Target="https://www.youtube.com/watch?v=fYEfmkGmGx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hs.uk/news/2013/08august/pages/controversy-mental-health-diagnosis-and-treatment-dsm5.aspx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23528" y="116632"/>
            <a:ext cx="8424936" cy="1440160"/>
          </a:xfrm>
          <a:ln>
            <a:solidFill>
              <a:schemeClr val="bg1"/>
            </a:solidFill>
          </a:ln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GB" dirty="0" smtClean="0">
                <a:latin typeface="Comic Sans MS" panose="030F0702030302020204" pitchFamily="66" charset="0"/>
              </a:rPr>
              <a:t>What </a:t>
            </a:r>
            <a:r>
              <a:rPr lang="en-GB" b="1" dirty="0" smtClean="0">
                <a:latin typeface="Comic Sans MS" panose="030F0702030302020204" pitchFamily="66" charset="0"/>
              </a:rPr>
              <a:t>issues</a:t>
            </a:r>
            <a:r>
              <a:rPr lang="en-GB" dirty="0" smtClean="0">
                <a:latin typeface="Comic Sans MS" panose="030F0702030302020204" pitchFamily="66" charset="0"/>
              </a:rPr>
              <a:t> are </a:t>
            </a:r>
            <a:r>
              <a:rPr lang="en-GB" dirty="0">
                <a:latin typeface="Comic Sans MS" panose="030F0702030302020204" pitchFamily="66" charset="0"/>
              </a:rPr>
              <a:t>associated with the classification </a:t>
            </a:r>
            <a:r>
              <a:rPr lang="en-GB" dirty="0" smtClean="0">
                <a:latin typeface="Comic Sans MS" panose="030F0702030302020204" pitchFamily="66" charset="0"/>
              </a:rPr>
              <a:t>and </a:t>
            </a:r>
            <a:r>
              <a:rPr lang="en-GB" dirty="0">
                <a:latin typeface="Comic Sans MS" panose="030F0702030302020204" pitchFamily="66" charset="0"/>
              </a:rPr>
              <a:t>diagnosis </a:t>
            </a:r>
            <a:r>
              <a:rPr lang="en-GB" dirty="0" smtClean="0">
                <a:latin typeface="Comic Sans MS" panose="030F0702030302020204" pitchFamily="66" charset="0"/>
              </a:rPr>
              <a:t>of SZ?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23588" y="5916994"/>
            <a:ext cx="9144000" cy="923330"/>
          </a:xfrm>
          <a:prstGeom prst="rect">
            <a:avLst/>
          </a:prstGeom>
          <a:solidFill>
            <a:srgbClr val="00123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</a:t>
            </a: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UNDERSTAND the key problems of making a reliable diagnosis of SZ.</a:t>
            </a:r>
          </a:p>
          <a:p>
            <a:pPr>
              <a:defRPr/>
            </a:pP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To UNDERSTAND the issues surrounding the validity of a mental illness diagnosis. </a:t>
            </a:r>
            <a:endParaRPr lang="en-GB" kern="0" dirty="0">
              <a:solidFill>
                <a:srgbClr val="FFFFFF"/>
              </a:solidFill>
              <a:latin typeface="Comic Sans MS"/>
            </a:endParaRPr>
          </a:p>
        </p:txBody>
      </p:sp>
      <p:sp>
        <p:nvSpPr>
          <p:cNvPr id="6" name="TextBox 5"/>
          <p:cNvSpPr txBox="1"/>
          <p:nvPr/>
        </p:nvSpPr>
        <p:spPr>
          <a:xfrm rot="279677">
            <a:off x="6173946" y="4838515"/>
            <a:ext cx="2844001" cy="1323439"/>
          </a:xfrm>
          <a:prstGeom prst="rect">
            <a:avLst/>
          </a:prstGeom>
          <a:solidFill>
            <a:schemeClr val="bg1"/>
          </a:solidFill>
          <a:ln w="317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i="1" u="sng" dirty="0" smtClean="0">
                <a:solidFill>
                  <a:srgbClr val="001236"/>
                </a:solidFill>
                <a:latin typeface="Comic Sans MS" panose="030F0702030302020204" pitchFamily="66" charset="0"/>
              </a:rPr>
              <a:t>Keywords</a:t>
            </a:r>
          </a:p>
          <a:p>
            <a:r>
              <a:rPr lang="en-GB" sz="2000" dirty="0" smtClean="0">
                <a:solidFill>
                  <a:srgbClr val="001236"/>
                </a:solidFill>
                <a:latin typeface="Comic Sans MS" panose="030F0702030302020204" pitchFamily="66" charset="0"/>
              </a:rPr>
              <a:t>Inter-</a:t>
            </a:r>
            <a:r>
              <a:rPr lang="en-GB" sz="2000" dirty="0" err="1" smtClean="0">
                <a:solidFill>
                  <a:srgbClr val="001236"/>
                </a:solidFill>
                <a:latin typeface="Comic Sans MS" panose="030F0702030302020204" pitchFamily="66" charset="0"/>
              </a:rPr>
              <a:t>rater</a:t>
            </a:r>
            <a:r>
              <a:rPr lang="en-GB" sz="2000" dirty="0" smtClean="0">
                <a:solidFill>
                  <a:srgbClr val="001236"/>
                </a:solidFill>
                <a:latin typeface="Comic Sans MS" panose="030F0702030302020204" pitchFamily="66" charset="0"/>
              </a:rPr>
              <a:t> reliability</a:t>
            </a:r>
          </a:p>
          <a:p>
            <a:r>
              <a:rPr lang="en-GB" sz="2000" dirty="0" smtClean="0">
                <a:solidFill>
                  <a:srgbClr val="001236"/>
                </a:solidFill>
                <a:latin typeface="Comic Sans MS" panose="030F0702030302020204" pitchFamily="66" charset="0"/>
              </a:rPr>
              <a:t>Test-retest reliability</a:t>
            </a:r>
          </a:p>
          <a:p>
            <a:r>
              <a:rPr lang="en-GB" sz="2000" dirty="0" smtClean="0">
                <a:solidFill>
                  <a:srgbClr val="001236"/>
                </a:solidFill>
                <a:latin typeface="Comic Sans MS" panose="030F0702030302020204" pitchFamily="66" charset="0"/>
              </a:rPr>
              <a:t>Comorbidity</a:t>
            </a:r>
            <a:endParaRPr lang="en-GB" sz="2000" dirty="0">
              <a:solidFill>
                <a:srgbClr val="001236"/>
              </a:solidFill>
              <a:latin typeface="Comic Sans MS" panose="030F0702030302020204" pitchFamily="66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45089">
            <a:off x="293570" y="2023805"/>
            <a:ext cx="4025727" cy="31132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4548411" y="1742120"/>
            <a:ext cx="4518608" cy="255097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/>
              <a:t>True or false: </a:t>
            </a:r>
            <a:endParaRPr lang="en-GB" sz="2400" b="1" dirty="0" smtClean="0"/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en-GB" sz="2400" dirty="0" err="1" smtClean="0"/>
              <a:t>Avolition</a:t>
            </a:r>
            <a:r>
              <a:rPr lang="en-GB" sz="2400" dirty="0" smtClean="0"/>
              <a:t> is a poverty of speech.</a:t>
            </a:r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en-GB" sz="2400" dirty="0" smtClean="0"/>
              <a:t>Delusions of grandeur are a negative symptom of SZ.</a:t>
            </a:r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en-GB" sz="2400" dirty="0" smtClean="0"/>
              <a:t>You need to experience at least two symptoms for 6 months for diagnosis.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0068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9512" y="116632"/>
            <a:ext cx="8784976" cy="115212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(A01) What problems (issues) are there with making a </a:t>
            </a:r>
            <a:r>
              <a:rPr lang="en-GB" sz="28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reliable diagnosis </a:t>
            </a:r>
            <a:r>
              <a:rPr lang="en-GB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of SZ?</a:t>
            </a: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00123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key problems of making a reliable diagnosis of SZ.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issues surrounding the validity of a mental illness diagnosis. </a:t>
            </a:r>
          </a:p>
        </p:txBody>
      </p:sp>
      <p:sp>
        <p:nvSpPr>
          <p:cNvPr id="11" name="Rounded Rectangle 10"/>
          <p:cNvSpPr/>
          <p:nvPr/>
        </p:nvSpPr>
        <p:spPr>
          <a:xfrm rot="701648">
            <a:off x="6833489" y="1226905"/>
            <a:ext cx="2260462" cy="72534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prstClr val="black"/>
                </a:solidFill>
                <a:latin typeface="Comic Sans MS" panose="030F0702030302020204" pitchFamily="66" charset="0"/>
              </a:rPr>
              <a:t>Reliability</a:t>
            </a:r>
            <a:endParaRPr lang="en-GB" b="1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99311">
            <a:off x="5067417" y="2420888"/>
            <a:ext cx="3432043" cy="25740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ounded Rectangle 11"/>
          <p:cNvSpPr/>
          <p:nvPr/>
        </p:nvSpPr>
        <p:spPr>
          <a:xfrm>
            <a:off x="179512" y="1323755"/>
            <a:ext cx="4719699" cy="435375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Also </a:t>
            </a:r>
            <a:r>
              <a:rPr lang="en-GB" sz="36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gender bias </a:t>
            </a:r>
            <a:r>
              <a:rPr lang="en-GB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in diagnosis.</a:t>
            </a:r>
          </a:p>
          <a:p>
            <a:pPr algn="ctr"/>
            <a:endParaRPr lang="en-GB" sz="2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marL="342900" indent="-342900" algn="ctr">
              <a:buFontTx/>
              <a:buChar char="-"/>
            </a:pPr>
            <a:r>
              <a:rPr lang="en-GB" sz="2000" i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Clinicians predominantly male, </a:t>
            </a:r>
            <a:r>
              <a:rPr lang="en-GB" sz="20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and </a:t>
            </a:r>
            <a:r>
              <a:rPr lang="en-GB" sz="2000" i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misapply</a:t>
            </a:r>
            <a:r>
              <a:rPr lang="en-GB" sz="20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 criteria to women (over diagnose women and under diagnose men).</a:t>
            </a:r>
          </a:p>
          <a:p>
            <a:pPr marL="342900" indent="-342900" algn="ctr">
              <a:buFontTx/>
              <a:buChar char="-"/>
            </a:pPr>
            <a:r>
              <a:rPr lang="en-GB" sz="20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Also fail to consider gender differences in levels of co-morbid substance abuse, and differing predisposing factors</a:t>
            </a:r>
            <a:r>
              <a:rPr lang="en-GB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.</a:t>
            </a:r>
            <a:endParaRPr lang="en-GB" sz="2400" dirty="0" smtClean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50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152128"/>
          </a:xfr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(A02) Why is it important to make </a:t>
            </a:r>
            <a:r>
              <a:rPr lang="en-GB" sz="2800" dirty="0">
                <a:latin typeface="Comic Sans MS" panose="030F0702030302020204" pitchFamily="66" charset="0"/>
              </a:rPr>
              <a:t>a </a:t>
            </a:r>
            <a:r>
              <a:rPr lang="en-GB" sz="2800" b="1" dirty="0">
                <a:latin typeface="Comic Sans MS" panose="030F0702030302020204" pitchFamily="66" charset="0"/>
              </a:rPr>
              <a:t>reliable diagnosis </a:t>
            </a:r>
            <a:r>
              <a:rPr lang="en-GB" sz="2800" dirty="0">
                <a:latin typeface="Comic Sans MS" panose="030F0702030302020204" pitchFamily="66" charset="0"/>
              </a:rPr>
              <a:t>of </a:t>
            </a:r>
            <a:r>
              <a:rPr lang="en-GB" sz="2800" dirty="0" smtClean="0">
                <a:latin typeface="Comic Sans MS" panose="030F0702030302020204" pitchFamily="66" charset="0"/>
              </a:rPr>
              <a:t>SZ?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3" y="1408707"/>
            <a:ext cx="6336703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i="1" dirty="0" smtClean="0">
                <a:latin typeface="Comic Sans MS" panose="030F0702030302020204" pitchFamily="66" charset="0"/>
              </a:rPr>
              <a:t>Why is it an issue that diagnosis may not be reliable?</a:t>
            </a:r>
          </a:p>
          <a:p>
            <a:pPr marL="0" indent="0">
              <a:buNone/>
            </a:pPr>
            <a:endParaRPr lang="en-GB" sz="2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800" dirty="0" smtClean="0">
                <a:latin typeface="Comic Sans MS" panose="030F0702030302020204" pitchFamily="66" charset="0"/>
              </a:rPr>
              <a:t>Accurately </a:t>
            </a:r>
            <a:r>
              <a:rPr lang="en-GB" sz="2800" dirty="0" smtClean="0">
                <a:latin typeface="Comic Sans MS" panose="030F0702030302020204" pitchFamily="66" charset="0"/>
              </a:rPr>
              <a:t>defining and characterising the symptoms of SZ allows </a:t>
            </a:r>
            <a:r>
              <a:rPr lang="en-GB" sz="2800" b="1" dirty="0" smtClean="0">
                <a:latin typeface="Comic Sans MS" panose="030F0702030302020204" pitchFamily="66" charset="0"/>
              </a:rPr>
              <a:t>effective and tailored treatment to be prescribed</a:t>
            </a:r>
            <a:r>
              <a:rPr lang="en-GB" sz="2800" dirty="0" smtClean="0"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00123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key problems of making a reliable diagnosis of SZ.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issues surrounding the validity of a mental illness diagnosis. </a:t>
            </a:r>
          </a:p>
        </p:txBody>
      </p:sp>
      <p:sp>
        <p:nvSpPr>
          <p:cNvPr id="10" name="TextBox 9"/>
          <p:cNvSpPr txBox="1"/>
          <p:nvPr/>
        </p:nvSpPr>
        <p:spPr>
          <a:xfrm rot="443692">
            <a:off x="6192495" y="4865680"/>
            <a:ext cx="2844001" cy="1323439"/>
          </a:xfrm>
          <a:prstGeom prst="rect">
            <a:avLst/>
          </a:prstGeom>
          <a:solidFill>
            <a:schemeClr val="bg1"/>
          </a:solidFill>
          <a:ln w="317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i="1" u="sng" dirty="0">
                <a:solidFill>
                  <a:srgbClr val="001236"/>
                </a:solidFill>
                <a:latin typeface="Comic Sans MS" panose="030F0702030302020204" pitchFamily="66" charset="0"/>
              </a:rPr>
              <a:t>Keywords</a:t>
            </a:r>
          </a:p>
          <a:p>
            <a:r>
              <a:rPr lang="en-GB" sz="2000" dirty="0">
                <a:solidFill>
                  <a:srgbClr val="001236"/>
                </a:solidFill>
                <a:latin typeface="Comic Sans MS" panose="030F0702030302020204" pitchFamily="66" charset="0"/>
              </a:rPr>
              <a:t>Inter-</a:t>
            </a:r>
            <a:r>
              <a:rPr lang="en-GB" sz="2000" dirty="0" err="1">
                <a:solidFill>
                  <a:srgbClr val="001236"/>
                </a:solidFill>
                <a:latin typeface="Comic Sans MS" panose="030F0702030302020204" pitchFamily="66" charset="0"/>
              </a:rPr>
              <a:t>rater</a:t>
            </a:r>
            <a:r>
              <a:rPr lang="en-GB" sz="2000" dirty="0">
                <a:solidFill>
                  <a:srgbClr val="001236"/>
                </a:solidFill>
                <a:latin typeface="Comic Sans MS" panose="030F0702030302020204" pitchFamily="66" charset="0"/>
              </a:rPr>
              <a:t> reliability</a:t>
            </a:r>
          </a:p>
          <a:p>
            <a:r>
              <a:rPr lang="en-GB" sz="2000" dirty="0">
                <a:solidFill>
                  <a:srgbClr val="001236"/>
                </a:solidFill>
                <a:latin typeface="Comic Sans MS" panose="030F0702030302020204" pitchFamily="66" charset="0"/>
              </a:rPr>
              <a:t>Test-retest reliability</a:t>
            </a:r>
          </a:p>
          <a:p>
            <a:r>
              <a:rPr lang="en-GB" sz="2000" dirty="0">
                <a:solidFill>
                  <a:srgbClr val="001236"/>
                </a:solidFill>
                <a:latin typeface="Comic Sans MS" panose="030F0702030302020204" pitchFamily="66" charset="0"/>
              </a:rPr>
              <a:t>Comorbidity</a:t>
            </a:r>
          </a:p>
        </p:txBody>
      </p:sp>
      <p:sp>
        <p:nvSpPr>
          <p:cNvPr id="3" name="Rounded Rectangle 2"/>
          <p:cNvSpPr/>
          <p:nvPr/>
        </p:nvSpPr>
        <p:spPr>
          <a:xfrm rot="701648">
            <a:off x="6761480" y="1262084"/>
            <a:ext cx="2260462" cy="72534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prstClr val="black"/>
                </a:solidFill>
                <a:latin typeface="Comic Sans MS" panose="030F0702030302020204" pitchFamily="66" charset="0"/>
              </a:rPr>
              <a:t>Reliability</a:t>
            </a:r>
            <a:endParaRPr lang="en-GB" b="1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185194"/>
            <a:ext cx="2808312" cy="232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174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152128"/>
          </a:xfr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(</a:t>
            </a:r>
            <a:r>
              <a:rPr lang="en-GB" sz="2800" dirty="0" smtClean="0">
                <a:latin typeface="Comic Sans MS" panose="030F0702030302020204" pitchFamily="66" charset="0"/>
              </a:rPr>
              <a:t>A02) </a:t>
            </a:r>
            <a:r>
              <a:rPr lang="en-GB" sz="2800" dirty="0" smtClean="0">
                <a:latin typeface="Comic Sans MS" panose="030F0702030302020204" pitchFamily="66" charset="0"/>
              </a:rPr>
              <a:t>What problems (issues) are there with making </a:t>
            </a:r>
            <a:r>
              <a:rPr lang="en-GB" sz="2800" dirty="0">
                <a:latin typeface="Comic Sans MS" panose="030F0702030302020204" pitchFamily="66" charset="0"/>
              </a:rPr>
              <a:t>a </a:t>
            </a:r>
            <a:r>
              <a:rPr lang="en-GB" sz="2800" b="1" dirty="0">
                <a:latin typeface="Comic Sans MS" panose="030F0702030302020204" pitchFamily="66" charset="0"/>
              </a:rPr>
              <a:t>reliable diagnosis </a:t>
            </a:r>
            <a:r>
              <a:rPr lang="en-GB" sz="2800" dirty="0">
                <a:latin typeface="Comic Sans MS" panose="030F0702030302020204" pitchFamily="66" charset="0"/>
              </a:rPr>
              <a:t>of </a:t>
            </a:r>
            <a:r>
              <a:rPr lang="en-GB" sz="2800" dirty="0" smtClean="0">
                <a:latin typeface="Comic Sans MS" panose="030F0702030302020204" pitchFamily="66" charset="0"/>
              </a:rPr>
              <a:t>SZ?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408707"/>
            <a:ext cx="633670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The DSM and ICD were introduced to provide a </a:t>
            </a:r>
            <a:r>
              <a:rPr lang="en-GB" b="1" dirty="0" smtClean="0">
                <a:latin typeface="Comic Sans MS" panose="030F0702030302020204" pitchFamily="66" charset="0"/>
              </a:rPr>
              <a:t>more reliable</a:t>
            </a:r>
            <a:r>
              <a:rPr lang="en-GB" dirty="0" smtClean="0">
                <a:latin typeface="Comic Sans MS" panose="030F0702030302020204" pitchFamily="66" charset="0"/>
              </a:rPr>
              <a:t> system for diagnosing mental disorders such has </a:t>
            </a:r>
            <a:r>
              <a:rPr lang="en-GB" dirty="0" smtClean="0">
                <a:latin typeface="Comic Sans MS" panose="030F0702030302020204" pitchFamily="66" charset="0"/>
              </a:rPr>
              <a:t>SZ…. </a:t>
            </a:r>
            <a:endParaRPr lang="en-GB" dirty="0" smtClean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00123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key problems of making a reliable diagnosis of SZ.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issues surrounding the validity of a mental illness diagnosis. </a:t>
            </a:r>
          </a:p>
        </p:txBody>
      </p:sp>
      <p:sp>
        <p:nvSpPr>
          <p:cNvPr id="10" name="TextBox 9"/>
          <p:cNvSpPr txBox="1"/>
          <p:nvPr/>
        </p:nvSpPr>
        <p:spPr>
          <a:xfrm rot="443692">
            <a:off x="6192495" y="4865680"/>
            <a:ext cx="2844001" cy="1323439"/>
          </a:xfrm>
          <a:prstGeom prst="rect">
            <a:avLst/>
          </a:prstGeom>
          <a:solidFill>
            <a:schemeClr val="bg1"/>
          </a:solidFill>
          <a:ln w="317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i="1" u="sng" dirty="0">
                <a:solidFill>
                  <a:srgbClr val="001236"/>
                </a:solidFill>
                <a:latin typeface="Comic Sans MS" panose="030F0702030302020204" pitchFamily="66" charset="0"/>
              </a:rPr>
              <a:t>Keywords</a:t>
            </a:r>
          </a:p>
          <a:p>
            <a:r>
              <a:rPr lang="en-GB" sz="2000" dirty="0">
                <a:solidFill>
                  <a:srgbClr val="001236"/>
                </a:solidFill>
                <a:latin typeface="Comic Sans MS" panose="030F0702030302020204" pitchFamily="66" charset="0"/>
              </a:rPr>
              <a:t>Inter-</a:t>
            </a:r>
            <a:r>
              <a:rPr lang="en-GB" sz="2000" dirty="0" err="1">
                <a:solidFill>
                  <a:srgbClr val="001236"/>
                </a:solidFill>
                <a:latin typeface="Comic Sans MS" panose="030F0702030302020204" pitchFamily="66" charset="0"/>
              </a:rPr>
              <a:t>rater</a:t>
            </a:r>
            <a:r>
              <a:rPr lang="en-GB" sz="2000" dirty="0">
                <a:solidFill>
                  <a:srgbClr val="001236"/>
                </a:solidFill>
                <a:latin typeface="Comic Sans MS" panose="030F0702030302020204" pitchFamily="66" charset="0"/>
              </a:rPr>
              <a:t> reliability</a:t>
            </a:r>
          </a:p>
          <a:p>
            <a:r>
              <a:rPr lang="en-GB" sz="2000" dirty="0">
                <a:solidFill>
                  <a:srgbClr val="001236"/>
                </a:solidFill>
                <a:latin typeface="Comic Sans MS" panose="030F0702030302020204" pitchFamily="66" charset="0"/>
              </a:rPr>
              <a:t>Test-retest reliability</a:t>
            </a:r>
          </a:p>
          <a:p>
            <a:r>
              <a:rPr lang="en-GB" sz="2000" dirty="0">
                <a:solidFill>
                  <a:srgbClr val="001236"/>
                </a:solidFill>
                <a:latin typeface="Comic Sans MS" panose="030F0702030302020204" pitchFamily="66" charset="0"/>
              </a:rPr>
              <a:t>Comorbidity</a:t>
            </a:r>
          </a:p>
        </p:txBody>
      </p:sp>
      <p:sp>
        <p:nvSpPr>
          <p:cNvPr id="3" name="Rounded Rectangle 2"/>
          <p:cNvSpPr/>
          <p:nvPr/>
        </p:nvSpPr>
        <p:spPr>
          <a:xfrm rot="701648">
            <a:off x="6799325" y="1274292"/>
            <a:ext cx="2260462" cy="72534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prstClr val="black"/>
                </a:solidFill>
                <a:latin typeface="Comic Sans MS" panose="030F0702030302020204" pitchFamily="66" charset="0"/>
              </a:rPr>
              <a:t>Reliability</a:t>
            </a:r>
            <a:endParaRPr lang="en-GB" b="1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9154" y="2348880"/>
            <a:ext cx="2670175" cy="166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503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936104"/>
          </a:xfr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(A02) What problems (issues) are there with making </a:t>
            </a:r>
            <a:r>
              <a:rPr lang="en-GB" sz="2800" dirty="0">
                <a:latin typeface="Comic Sans MS" panose="030F0702030302020204" pitchFamily="66" charset="0"/>
              </a:rPr>
              <a:t>a </a:t>
            </a:r>
            <a:r>
              <a:rPr lang="en-GB" sz="2800" b="1" dirty="0">
                <a:latin typeface="Comic Sans MS" panose="030F0702030302020204" pitchFamily="66" charset="0"/>
              </a:rPr>
              <a:t>reliable diagnosis </a:t>
            </a:r>
            <a:r>
              <a:rPr lang="en-GB" sz="2800" dirty="0">
                <a:latin typeface="Comic Sans MS" panose="030F0702030302020204" pitchFamily="66" charset="0"/>
              </a:rPr>
              <a:t>of </a:t>
            </a:r>
            <a:r>
              <a:rPr lang="en-GB" sz="2800" dirty="0" smtClean="0">
                <a:latin typeface="Comic Sans MS" panose="030F0702030302020204" pitchFamily="66" charset="0"/>
              </a:rPr>
              <a:t>SZ?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68761"/>
            <a:ext cx="6948264" cy="466591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3000" dirty="0" smtClean="0">
                <a:latin typeface="Comic Sans MS" panose="030F0702030302020204" pitchFamily="66" charset="0"/>
              </a:rPr>
              <a:t>HOWEVER… still some </a:t>
            </a:r>
            <a:r>
              <a:rPr lang="en-GB" sz="3000" dirty="0" smtClean="0">
                <a:latin typeface="Comic Sans MS" panose="030F0702030302020204" pitchFamily="66" charset="0"/>
              </a:rPr>
              <a:t>issues as…</a:t>
            </a:r>
            <a:endParaRPr lang="en-GB" sz="3000" dirty="0" smtClean="0"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r>
              <a:rPr lang="en-GB" sz="3000" b="1" dirty="0" smtClean="0">
                <a:latin typeface="Comic Sans MS" panose="030F0702030302020204" pitchFamily="66" charset="0"/>
              </a:rPr>
              <a:t>Inconsistencies between ICD and DSM </a:t>
            </a:r>
            <a:r>
              <a:rPr lang="en-GB" sz="3000" dirty="0" smtClean="0">
                <a:latin typeface="Comic Sans MS" panose="030F0702030302020204" pitchFamily="66" charset="0"/>
              </a:rPr>
              <a:t>criteria, therefore </a:t>
            </a:r>
            <a:r>
              <a:rPr lang="en-GB" sz="3000" i="1" dirty="0" smtClean="0">
                <a:latin typeface="Comic Sans MS" panose="030F0702030302020204" pitchFamily="66" charset="0"/>
              </a:rPr>
              <a:t>differences in diagnosis in the countries </a:t>
            </a:r>
            <a:r>
              <a:rPr lang="en-GB" sz="3000" dirty="0" smtClean="0">
                <a:latin typeface="Comic Sans MS" panose="030F0702030302020204" pitchFamily="66" charset="0"/>
              </a:rPr>
              <a:t>that use these (more SZ diagnosed when using ICD).</a:t>
            </a:r>
          </a:p>
          <a:p>
            <a:pPr>
              <a:buFontTx/>
              <a:buChar char="-"/>
            </a:pPr>
            <a:r>
              <a:rPr lang="en-GB" sz="3000" dirty="0" smtClean="0">
                <a:latin typeface="Comic Sans MS" panose="030F0702030302020204" pitchFamily="66" charset="0"/>
              </a:rPr>
              <a:t>Updated regularly, meaning that the </a:t>
            </a:r>
            <a:r>
              <a:rPr lang="en-GB" sz="3000" b="1" dirty="0" smtClean="0">
                <a:latin typeface="Comic Sans MS" panose="030F0702030302020204" pitchFamily="66" charset="0"/>
              </a:rPr>
              <a:t>criteria</a:t>
            </a:r>
            <a:r>
              <a:rPr lang="en-GB" sz="3000" dirty="0" smtClean="0">
                <a:latin typeface="Comic Sans MS" panose="030F0702030302020204" pitchFamily="66" charset="0"/>
              </a:rPr>
              <a:t> for diagnosis of SZ has </a:t>
            </a:r>
            <a:r>
              <a:rPr lang="en-GB" sz="3000" b="1" dirty="0" smtClean="0">
                <a:latin typeface="Comic Sans MS" panose="030F0702030302020204" pitchFamily="66" charset="0"/>
              </a:rPr>
              <a:t>changed over time</a:t>
            </a:r>
            <a:r>
              <a:rPr lang="en-GB" sz="3000" dirty="0" smtClean="0">
                <a:latin typeface="Comic Sans MS" panose="030F0702030302020204" pitchFamily="66" charset="0"/>
              </a:rPr>
              <a:t>.</a:t>
            </a:r>
          </a:p>
          <a:p>
            <a:pPr>
              <a:buFontTx/>
              <a:buChar char="-"/>
            </a:pPr>
            <a:r>
              <a:rPr lang="en-GB" sz="3000" dirty="0" smtClean="0">
                <a:latin typeface="Comic Sans MS" panose="030F0702030302020204" pitchFamily="66" charset="0"/>
              </a:rPr>
              <a:t>Not all doctors around the world may use ICD/DSM. </a:t>
            </a:r>
            <a:r>
              <a:rPr lang="en-GB" sz="3000" b="1" dirty="0" smtClean="0">
                <a:latin typeface="Comic Sans MS" panose="030F0702030302020204" pitchFamily="66" charset="0"/>
              </a:rPr>
              <a:t>May still use more outdated </a:t>
            </a:r>
            <a:r>
              <a:rPr lang="en-GB" sz="3000" b="1" dirty="0">
                <a:latin typeface="Comic Sans MS" panose="030F0702030302020204" pitchFamily="66" charset="0"/>
              </a:rPr>
              <a:t>diagnostic criteria </a:t>
            </a:r>
            <a:r>
              <a:rPr lang="en-GB" sz="3000" dirty="0">
                <a:latin typeface="Comic Sans MS" panose="030F0702030302020204" pitchFamily="66" charset="0"/>
              </a:rPr>
              <a:t>for schizophrenia </a:t>
            </a:r>
            <a:r>
              <a:rPr lang="en-GB" sz="3000" dirty="0" smtClean="0">
                <a:latin typeface="Comic Sans MS" panose="030F0702030302020204" pitchFamily="66" charset="0"/>
              </a:rPr>
              <a:t>e.g. </a:t>
            </a:r>
            <a:r>
              <a:rPr lang="en-GB" sz="3000" b="1" dirty="0">
                <a:latin typeface="Comic Sans MS" panose="030F0702030302020204" pitchFamily="66" charset="0"/>
              </a:rPr>
              <a:t>Schneider </a:t>
            </a:r>
            <a:r>
              <a:rPr lang="en-GB" sz="3000" b="1" dirty="0" smtClean="0">
                <a:latin typeface="Comic Sans MS" panose="030F0702030302020204" pitchFamily="66" charset="0"/>
              </a:rPr>
              <a:t>criteria </a:t>
            </a:r>
            <a:r>
              <a:rPr lang="en-GB" sz="3000" dirty="0" smtClean="0">
                <a:latin typeface="Comic Sans MS" panose="030F0702030302020204" pitchFamily="66" charset="0"/>
              </a:rPr>
              <a:t>based on ‘first rank’ and ‘second rank’ symptoms.</a:t>
            </a:r>
          </a:p>
          <a:p>
            <a:pPr>
              <a:buFontTx/>
              <a:buChar char="-"/>
            </a:pPr>
            <a:r>
              <a:rPr lang="en-GB" sz="3000" dirty="0" smtClean="0">
                <a:latin typeface="Comic Sans MS" panose="030F0702030302020204" pitchFamily="66" charset="0"/>
              </a:rPr>
              <a:t>Medical diagnosis might </a:t>
            </a:r>
            <a:r>
              <a:rPr lang="en-GB" sz="3000" b="1" dirty="0">
                <a:latin typeface="Comic Sans MS" panose="030F0702030302020204" pitchFamily="66" charset="0"/>
              </a:rPr>
              <a:t>lead to labelling and </a:t>
            </a:r>
            <a:r>
              <a:rPr lang="en-GB" sz="3000" b="1" dirty="0" smtClean="0">
                <a:latin typeface="Comic Sans MS" panose="030F0702030302020204" pitchFamily="66" charset="0"/>
              </a:rPr>
              <a:t>stigmatisation</a:t>
            </a:r>
            <a:r>
              <a:rPr lang="en-GB" sz="3000" dirty="0" smtClean="0">
                <a:latin typeface="Comic Sans MS" panose="030F0702030302020204" pitchFamily="66" charset="0"/>
              </a:rPr>
              <a:t>, causing long-term problems </a:t>
            </a:r>
            <a:r>
              <a:rPr lang="en-GB" sz="3000" dirty="0">
                <a:latin typeface="Comic Sans MS" panose="030F0702030302020204" pitchFamily="66" charset="0"/>
              </a:rPr>
              <a:t>of getting/keeping </a:t>
            </a:r>
            <a:r>
              <a:rPr lang="en-GB" sz="3000" dirty="0" smtClean="0">
                <a:latin typeface="Comic Sans MS" panose="030F0702030302020204" pitchFamily="66" charset="0"/>
              </a:rPr>
              <a:t>employment and relationships </a:t>
            </a:r>
            <a:r>
              <a:rPr lang="en-GB" sz="3000" dirty="0">
                <a:latin typeface="Comic Sans MS" panose="030F0702030302020204" pitchFamily="66" charset="0"/>
              </a:rPr>
              <a:t>and </a:t>
            </a:r>
            <a:r>
              <a:rPr lang="en-GB" sz="3000" i="1" dirty="0">
                <a:latin typeface="Comic Sans MS" panose="030F0702030302020204" pitchFamily="66" charset="0"/>
              </a:rPr>
              <a:t>leading to a self fulfilling </a:t>
            </a:r>
            <a:r>
              <a:rPr lang="en-GB" sz="3000" i="1" dirty="0" smtClean="0">
                <a:latin typeface="Comic Sans MS" panose="030F0702030302020204" pitchFamily="66" charset="0"/>
              </a:rPr>
              <a:t>prophecy</a:t>
            </a:r>
            <a:r>
              <a:rPr lang="en-GB" sz="3000" i="1" dirty="0">
                <a:latin typeface="Comic Sans MS" panose="030F0702030302020204" pitchFamily="66" charset="0"/>
              </a:rPr>
              <a:t> </a:t>
            </a:r>
            <a:r>
              <a:rPr lang="en-GB" sz="3000" dirty="0" smtClean="0">
                <a:latin typeface="Comic Sans MS" panose="030F0702030302020204" pitchFamily="66" charset="0"/>
              </a:rPr>
              <a:t>(</a:t>
            </a:r>
            <a:r>
              <a:rPr lang="en-GB" sz="3000" dirty="0" err="1" smtClean="0">
                <a:latin typeface="Comic Sans MS" panose="030F0702030302020204" pitchFamily="66" charset="0"/>
              </a:rPr>
              <a:t>Scheff</a:t>
            </a:r>
            <a:r>
              <a:rPr lang="en-GB" sz="3000" dirty="0" smtClean="0">
                <a:latin typeface="Comic Sans MS" panose="030F0702030302020204" pitchFamily="66" charset="0"/>
              </a:rPr>
              <a:t> </a:t>
            </a:r>
            <a:r>
              <a:rPr lang="en-GB" sz="3000" dirty="0">
                <a:latin typeface="Comic Sans MS" panose="030F0702030302020204" pitchFamily="66" charset="0"/>
              </a:rPr>
              <a:t>1966</a:t>
            </a:r>
            <a:r>
              <a:rPr lang="en-GB" sz="3000" dirty="0" smtClean="0">
                <a:latin typeface="Comic Sans MS" panose="030F0702030302020204" pitchFamily="66" charset="0"/>
              </a:rPr>
              <a:t>). </a:t>
            </a:r>
            <a:endParaRPr lang="en-GB" sz="3000" dirty="0"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endParaRPr lang="en-GB" sz="3000" dirty="0"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00123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key problems of making a reliable diagnosis of SZ.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issues surrounding the validity of a mental illness diagnosis. </a:t>
            </a:r>
          </a:p>
        </p:txBody>
      </p:sp>
      <p:sp>
        <p:nvSpPr>
          <p:cNvPr id="3" name="Rounded Rectangle 2"/>
          <p:cNvSpPr/>
          <p:nvPr/>
        </p:nvSpPr>
        <p:spPr>
          <a:xfrm rot="701648">
            <a:off x="6758068" y="1130275"/>
            <a:ext cx="2260462" cy="72534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prstClr val="black"/>
                </a:solidFill>
                <a:latin typeface="Comic Sans MS" panose="030F0702030302020204" pitchFamily="66" charset="0"/>
              </a:rPr>
              <a:t>Reliability</a:t>
            </a:r>
            <a:endParaRPr lang="en-GB" b="1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5114" y="2636912"/>
            <a:ext cx="2323465" cy="1447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9038" y="5013176"/>
            <a:ext cx="2182051" cy="1225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3962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Even </a:t>
            </a:r>
            <a:r>
              <a:rPr lang="en-GB" sz="3600" b="1" u="sng" dirty="0" smtClean="0"/>
              <a:t>if</a:t>
            </a:r>
            <a:r>
              <a:rPr lang="en-GB" sz="3600" dirty="0" smtClean="0"/>
              <a:t> </a:t>
            </a:r>
            <a:r>
              <a:rPr lang="en-GB" dirty="0" smtClean="0"/>
              <a:t>reliability of SZ diagnosis is </a:t>
            </a:r>
            <a:r>
              <a:rPr lang="en-GB" i="1" dirty="0" smtClean="0"/>
              <a:t>not perfect, </a:t>
            </a:r>
            <a:r>
              <a:rPr lang="en-GB" dirty="0" smtClean="0"/>
              <a:t>still provides </a:t>
            </a:r>
            <a:r>
              <a:rPr lang="en-GB" dirty="0" smtClean="0"/>
              <a:t>pr</a:t>
            </a:r>
            <a:r>
              <a:rPr lang="en-GB" dirty="0" smtClean="0"/>
              <a:t>actitioners with a way of </a:t>
            </a:r>
            <a:r>
              <a:rPr lang="en-GB" i="1" dirty="0" smtClean="0"/>
              <a:t>trying</a:t>
            </a:r>
            <a:r>
              <a:rPr lang="en-GB" dirty="0" smtClean="0"/>
              <a:t> to effectively prescribe treatment, and a way in which </a:t>
            </a:r>
            <a:r>
              <a:rPr lang="en-GB" dirty="0" smtClean="0"/>
              <a:t>to focus research for future treatments.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00123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key problems of making a reliable diagnosis of SZ.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issues surrounding the validity of a mental illness diagnosis.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0988" y="188640"/>
            <a:ext cx="8784976" cy="72008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However….</a:t>
            </a:r>
            <a:endParaRPr lang="en-GB" sz="36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38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08707"/>
            <a:ext cx="781236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Validity refers to whether the diagnostic criteria of symptoms ACTUALLY diagnosis a </a:t>
            </a:r>
            <a:r>
              <a:rPr lang="en-GB" i="1" dirty="0" smtClean="0">
                <a:latin typeface="Comic Sans MS" panose="030F0702030302020204" pitchFamily="66" charset="0"/>
              </a:rPr>
              <a:t>specific </a:t>
            </a:r>
            <a:r>
              <a:rPr lang="en-GB" dirty="0" smtClean="0">
                <a:latin typeface="Comic Sans MS" panose="030F0702030302020204" pitchFamily="66" charset="0"/>
              </a:rPr>
              <a:t>and </a:t>
            </a:r>
            <a:r>
              <a:rPr lang="en-GB" i="1" dirty="0" smtClean="0">
                <a:latin typeface="Comic Sans MS" panose="030F0702030302020204" pitchFamily="66" charset="0"/>
              </a:rPr>
              <a:t>distinct</a:t>
            </a:r>
            <a:r>
              <a:rPr lang="en-GB" dirty="0" smtClean="0">
                <a:latin typeface="Comic Sans MS" panose="030F0702030302020204" pitchFamily="66" charset="0"/>
              </a:rPr>
              <a:t> disorder of ‘SZ’??</a:t>
            </a:r>
          </a:p>
          <a:p>
            <a:pPr>
              <a:buFontTx/>
              <a:buChar char="-"/>
            </a:pPr>
            <a:r>
              <a:rPr lang="en-GB" dirty="0" smtClean="0">
                <a:latin typeface="Comic Sans MS" panose="030F0702030302020204" pitchFamily="66" charset="0"/>
              </a:rPr>
              <a:t>SZ </a:t>
            </a:r>
            <a:r>
              <a:rPr lang="en-GB" dirty="0">
                <a:latin typeface="Comic Sans MS" panose="030F0702030302020204" pitchFamily="66" charset="0"/>
              </a:rPr>
              <a:t>is </a:t>
            </a:r>
            <a:r>
              <a:rPr lang="en-GB" b="1" u="sng" dirty="0" smtClean="0">
                <a:latin typeface="Comic Sans MS" panose="030F0702030302020204" pitchFamily="66" charset="0"/>
              </a:rPr>
              <a:t>comorbid</a:t>
            </a:r>
            <a:r>
              <a:rPr lang="en-GB" dirty="0" smtClean="0">
                <a:latin typeface="Comic Sans MS" panose="030F0702030302020204" pitchFamily="66" charset="0"/>
              </a:rPr>
              <a:t> </a:t>
            </a:r>
            <a:r>
              <a:rPr lang="en-GB" dirty="0">
                <a:latin typeface="Comic Sans MS" panose="030F0702030302020204" pitchFamily="66" charset="0"/>
              </a:rPr>
              <a:t>with a number of other disorders (e.g. anxiety disorders, depression). </a:t>
            </a:r>
            <a:endParaRPr lang="en-GB" dirty="0" smtClean="0"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r>
              <a:rPr lang="en-GB" dirty="0" smtClean="0">
                <a:latin typeface="Comic Sans MS" panose="030F0702030302020204" pitchFamily="66" charset="0"/>
              </a:rPr>
              <a:t>There are a </a:t>
            </a:r>
            <a:r>
              <a:rPr lang="en-GB" b="1" dirty="0" smtClean="0">
                <a:latin typeface="Comic Sans MS" panose="030F0702030302020204" pitchFamily="66" charset="0"/>
              </a:rPr>
              <a:t>huge range </a:t>
            </a:r>
            <a:r>
              <a:rPr lang="en-GB" b="1" dirty="0">
                <a:latin typeface="Comic Sans MS" panose="030F0702030302020204" pitchFamily="66" charset="0"/>
              </a:rPr>
              <a:t>of symptoms </a:t>
            </a:r>
            <a:r>
              <a:rPr lang="en-GB" dirty="0" smtClean="0">
                <a:latin typeface="Comic Sans MS" panose="030F0702030302020204" pitchFamily="66" charset="0"/>
              </a:rPr>
              <a:t>and </a:t>
            </a:r>
            <a:r>
              <a:rPr lang="en-GB" dirty="0">
                <a:latin typeface="Comic Sans MS" panose="030F0702030302020204" pitchFamily="66" charset="0"/>
              </a:rPr>
              <a:t>sub-types </a:t>
            </a:r>
            <a:r>
              <a:rPr lang="en-GB" dirty="0" smtClean="0">
                <a:latin typeface="Comic Sans MS" panose="030F0702030302020204" pitchFamily="66" charset="0"/>
              </a:rPr>
              <a:t>of SZ, and not all SZ have overlapping symptoms. </a:t>
            </a:r>
          </a:p>
          <a:p>
            <a:pPr>
              <a:buFontTx/>
              <a:buChar char="-"/>
            </a:pPr>
            <a:r>
              <a:rPr lang="en-GB" dirty="0" smtClean="0">
                <a:latin typeface="Comic Sans MS" panose="030F0702030302020204" pitchFamily="66" charset="0"/>
              </a:rPr>
              <a:t>There are also </a:t>
            </a:r>
            <a:r>
              <a:rPr lang="en-GB" b="1" dirty="0" smtClean="0">
                <a:latin typeface="Comic Sans MS" panose="030F0702030302020204" pitchFamily="66" charset="0"/>
              </a:rPr>
              <a:t>mixed </a:t>
            </a:r>
            <a:r>
              <a:rPr lang="en-GB" b="1" dirty="0">
                <a:latin typeface="Comic Sans MS" panose="030F0702030302020204" pitchFamily="66" charset="0"/>
              </a:rPr>
              <a:t>disorder </a:t>
            </a:r>
            <a:r>
              <a:rPr lang="en-GB" dirty="0" smtClean="0">
                <a:latin typeface="Comic Sans MS" panose="030F0702030302020204" pitchFamily="66" charset="0"/>
              </a:rPr>
              <a:t>categories (</a:t>
            </a:r>
            <a:r>
              <a:rPr lang="en-GB" dirty="0" err="1" smtClean="0">
                <a:latin typeface="Comic Sans MS" panose="030F0702030302020204" pitchFamily="66" charset="0"/>
              </a:rPr>
              <a:t>schizo</a:t>
            </a:r>
            <a:r>
              <a:rPr lang="en-GB" dirty="0" smtClean="0">
                <a:latin typeface="Comic Sans MS" panose="030F0702030302020204" pitchFamily="66" charset="0"/>
              </a:rPr>
              <a:t> – affective disorder </a:t>
            </a:r>
            <a:r>
              <a:rPr lang="en-GB" dirty="0">
                <a:latin typeface="Comic Sans MS" panose="030F0702030302020204" pitchFamily="66" charset="0"/>
              </a:rPr>
              <a:t>) by classification </a:t>
            </a:r>
            <a:r>
              <a:rPr lang="en-GB" dirty="0" smtClean="0">
                <a:latin typeface="Comic Sans MS" panose="030F0702030302020204" pitchFamily="66" charset="0"/>
              </a:rPr>
              <a:t>systems. </a:t>
            </a:r>
          </a:p>
          <a:p>
            <a:pPr>
              <a:buFontTx/>
              <a:buChar char="-"/>
            </a:pPr>
            <a:r>
              <a:rPr lang="en-GB" dirty="0">
                <a:latin typeface="Comic Sans MS" panose="030F0702030302020204" pitchFamily="66" charset="0"/>
              </a:rPr>
              <a:t>There are a number of sub-types of SZ listed in the books. </a:t>
            </a:r>
            <a:r>
              <a:rPr lang="en-GB" b="1" dirty="0">
                <a:latin typeface="Comic Sans MS" panose="030F0702030302020204" pitchFamily="66" charset="0"/>
              </a:rPr>
              <a:t>It can be difficult for doctors to distinguish</a:t>
            </a:r>
            <a:r>
              <a:rPr lang="en-GB" dirty="0">
                <a:latin typeface="Comic Sans MS" panose="030F0702030302020204" pitchFamily="66" charset="0"/>
              </a:rPr>
              <a:t> between these</a:t>
            </a:r>
            <a:r>
              <a:rPr lang="en-GB" dirty="0" smtClean="0">
                <a:latin typeface="Comic Sans MS" panose="030F0702030302020204" pitchFamily="66" charset="0"/>
              </a:rPr>
              <a:t>. E.g.</a:t>
            </a:r>
            <a:endParaRPr lang="en-GB" dirty="0">
              <a:latin typeface="Comic Sans MS" panose="030F0702030302020204" pitchFamily="66" charset="0"/>
            </a:endParaRPr>
          </a:p>
          <a:p>
            <a:pPr>
              <a:buFontTx/>
              <a:buChar char="-"/>
            </a:pPr>
            <a:endParaRPr lang="en-GB" dirty="0" smtClean="0"/>
          </a:p>
          <a:p>
            <a:pPr>
              <a:buFontTx/>
              <a:buChar char="-"/>
            </a:pPr>
            <a:endParaRPr lang="en-GB" dirty="0" smtClean="0"/>
          </a:p>
          <a:p>
            <a:pPr>
              <a:buFontTx/>
              <a:buChar char="-"/>
            </a:pP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79512" y="116632"/>
            <a:ext cx="8784976" cy="115212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>
                <a:latin typeface="Comic Sans MS" panose="030F0702030302020204" pitchFamily="66" charset="0"/>
              </a:rPr>
              <a:t>(A01) What problems (issues) are there </a:t>
            </a:r>
          </a:p>
          <a:p>
            <a:pPr algn="l"/>
            <a:r>
              <a:rPr lang="en-GB" sz="2800" dirty="0" smtClean="0">
                <a:latin typeface="Comic Sans MS" panose="030F0702030302020204" pitchFamily="66" charset="0"/>
              </a:rPr>
              <a:t>with making a </a:t>
            </a:r>
            <a:r>
              <a:rPr lang="en-GB" sz="2800" b="1" dirty="0" smtClean="0">
                <a:latin typeface="Comic Sans MS" panose="030F0702030302020204" pitchFamily="66" charset="0"/>
              </a:rPr>
              <a:t>valid diagnosis </a:t>
            </a:r>
            <a:r>
              <a:rPr lang="en-GB" sz="2800" dirty="0" smtClean="0">
                <a:latin typeface="Comic Sans MS" panose="030F0702030302020204" pitchFamily="66" charset="0"/>
              </a:rPr>
              <a:t>of SZ?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00123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key problems of making a reliable diagnosis of SZ.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issues surrounding the validity of a mental illness diagnosis. 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0" y="4509837"/>
            <a:ext cx="4482247" cy="158274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lvl="1" algn="ctr" eaLnBrk="1" hangingPunct="1">
              <a:lnSpc>
                <a:spcPct val="80000"/>
              </a:lnSpc>
              <a:defRPr/>
            </a:pPr>
            <a:r>
              <a:rPr lang="en-GB" sz="2400" dirty="0">
                <a:solidFill>
                  <a:schemeClr val="bg1"/>
                </a:solidFill>
                <a:latin typeface="Bodoni MT" pitchFamily="18" charset="0"/>
              </a:rPr>
              <a:t>DID (</a:t>
            </a:r>
            <a:r>
              <a:rPr lang="en-GB" sz="2400" dirty="0" smtClean="0">
                <a:solidFill>
                  <a:schemeClr val="bg1"/>
                </a:solidFill>
                <a:latin typeface="Bodoni MT" pitchFamily="18" charset="0"/>
              </a:rPr>
              <a:t>Dissociativ</a:t>
            </a:r>
            <a:r>
              <a:rPr lang="en-GB" sz="2400" dirty="0">
                <a:solidFill>
                  <a:schemeClr val="bg1"/>
                </a:solidFill>
                <a:latin typeface="Bodoni MT" pitchFamily="18" charset="0"/>
              </a:rPr>
              <a:t>e</a:t>
            </a:r>
            <a:r>
              <a:rPr lang="en-GB" sz="2400" dirty="0" smtClean="0">
                <a:solidFill>
                  <a:schemeClr val="bg1"/>
                </a:solidFill>
                <a:latin typeface="Bodoni MT" pitchFamily="18" charset="0"/>
              </a:rPr>
              <a:t> </a:t>
            </a:r>
            <a:r>
              <a:rPr lang="en-GB" sz="2400" dirty="0">
                <a:solidFill>
                  <a:schemeClr val="bg1"/>
                </a:solidFill>
                <a:latin typeface="Bodoni MT" pitchFamily="18" charset="0"/>
              </a:rPr>
              <a:t>Identity </a:t>
            </a:r>
            <a:r>
              <a:rPr lang="en-GB" sz="2400" dirty="0" smtClean="0">
                <a:solidFill>
                  <a:schemeClr val="bg1"/>
                </a:solidFill>
                <a:latin typeface="Bodoni MT" pitchFamily="18" charset="0"/>
              </a:rPr>
              <a:t>Disorder) </a:t>
            </a:r>
            <a:r>
              <a:rPr lang="en-GB" sz="2400" dirty="0">
                <a:solidFill>
                  <a:schemeClr val="bg1"/>
                </a:solidFill>
                <a:latin typeface="Bodoni MT" pitchFamily="18" charset="0"/>
              </a:rPr>
              <a:t>s</a:t>
            </a:r>
            <a:r>
              <a:rPr lang="en-GB" sz="2400" dirty="0" smtClean="0">
                <a:solidFill>
                  <a:schemeClr val="bg1"/>
                </a:solidFill>
                <a:latin typeface="Bodoni MT" pitchFamily="18" charset="0"/>
              </a:rPr>
              <a:t>ufferers </a:t>
            </a:r>
            <a:r>
              <a:rPr lang="en-GB" sz="2400" dirty="0">
                <a:solidFill>
                  <a:schemeClr val="bg1"/>
                </a:solidFill>
                <a:latin typeface="Bodoni MT" pitchFamily="18" charset="0"/>
              </a:rPr>
              <a:t>diagnosed with more schizophrenic symptoms than sufferers of schizophrenia!</a:t>
            </a:r>
          </a:p>
        </p:txBody>
      </p:sp>
      <p:pic>
        <p:nvPicPr>
          <p:cNvPr id="7" name="Picture 2" descr="http://toptenfamous.com/wp-content/uploads/2012/07/Dissociative-Identity-Disor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309" y="4717256"/>
            <a:ext cx="2389700" cy="167907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122" y="116632"/>
            <a:ext cx="2481263" cy="168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9512" y="5013176"/>
            <a:ext cx="2880320" cy="921494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T</a:t>
            </a:r>
            <a:r>
              <a:rPr lang="en-GB" b="1" dirty="0" smtClean="0">
                <a:solidFill>
                  <a:schemeClr val="tx1"/>
                </a:solidFill>
              </a:rPr>
              <a:t>herefore  is it really one distinct </a:t>
            </a:r>
            <a:r>
              <a:rPr lang="en-GB" b="1" dirty="0">
                <a:solidFill>
                  <a:schemeClr val="tx1"/>
                </a:solidFill>
              </a:rPr>
              <a:t>disorder with one underlying cause</a:t>
            </a:r>
            <a:r>
              <a:rPr lang="en-GB" b="1" dirty="0" smtClean="0">
                <a:solidFill>
                  <a:schemeClr val="tx1"/>
                </a:solidFill>
              </a:rPr>
              <a:t>?!!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454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0"/>
                            </p:stCondLst>
                            <p:childTnLst>
                              <p:par>
                                <p:cTn id="64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2" grpId="0" animBg="1"/>
      <p:bldP spid="2" grpId="1" animBg="1"/>
      <p:bldP spid="2" grpId="2" animBg="1"/>
      <p:bldP spid="2" grpId="3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9512" y="116632"/>
            <a:ext cx="8784976" cy="115212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(A01) What problems (issues) are there with making a </a:t>
            </a:r>
            <a:r>
              <a:rPr lang="en-GB" sz="28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valid diagnosis </a:t>
            </a:r>
            <a:r>
              <a:rPr lang="en-GB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of SZ?</a:t>
            </a: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00123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key problems of making a reliable diagnosis of SZ.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issues surrounding the validity of a mental illness diagnosis.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99311">
            <a:off x="5067417" y="2420888"/>
            <a:ext cx="3432043" cy="25740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ounded Rectangle 11"/>
          <p:cNvSpPr/>
          <p:nvPr/>
        </p:nvSpPr>
        <p:spPr>
          <a:xfrm>
            <a:off x="258238" y="1700808"/>
            <a:ext cx="4647691" cy="39767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i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Gender differences </a:t>
            </a:r>
            <a:r>
              <a:rPr lang="en-GB" sz="24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in age of onset of disorder </a:t>
            </a:r>
            <a:r>
              <a:rPr lang="en-GB" sz="2400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(women later, and often post-menopause), suggests potentially different disorder, and therefore questions validity of SZ diagnosis.</a:t>
            </a:r>
            <a:endParaRPr lang="en-GB" sz="2400" dirty="0" smtClean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122" y="943639"/>
            <a:ext cx="2481263" cy="168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920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87190"/>
            <a:ext cx="8028385" cy="344177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dirty="0" smtClean="0">
                <a:latin typeface="Comic Sans MS" panose="030F0702030302020204" pitchFamily="66" charset="0"/>
              </a:rPr>
              <a:t> Issues with validity of diagnosis are problematic as m</a:t>
            </a:r>
            <a:r>
              <a:rPr lang="en-GB" dirty="0" smtClean="0">
                <a:latin typeface="Comic Sans MS" panose="030F0702030302020204" pitchFamily="66" charset="0"/>
              </a:rPr>
              <a:t>ight </a:t>
            </a:r>
            <a:r>
              <a:rPr lang="en-GB" dirty="0" smtClean="0">
                <a:latin typeface="Comic Sans MS" panose="030F0702030302020204" pitchFamily="66" charset="0"/>
              </a:rPr>
              <a:t>therefore mistake </a:t>
            </a:r>
            <a:r>
              <a:rPr lang="en-GB" dirty="0">
                <a:latin typeface="Comic Sans MS" panose="030F0702030302020204" pitchFamily="66" charset="0"/>
              </a:rPr>
              <a:t>the symptoms for something else, and </a:t>
            </a:r>
            <a:r>
              <a:rPr lang="en-GB" i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prescribe </a:t>
            </a:r>
            <a:r>
              <a:rPr lang="en-GB" i="1" dirty="0">
                <a:solidFill>
                  <a:schemeClr val="bg1"/>
                </a:solidFill>
                <a:latin typeface="Comic Sans MS" panose="030F0702030302020204" pitchFamily="66" charset="0"/>
              </a:rPr>
              <a:t>treatments inaccurately.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79512" y="116632"/>
            <a:ext cx="8784976" cy="115212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(A02) What problems (issues) are there with making a </a:t>
            </a:r>
            <a:r>
              <a:rPr lang="en-GB" sz="28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valid diagnosis </a:t>
            </a:r>
            <a:r>
              <a:rPr lang="en-GB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of SZ?</a:t>
            </a: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00123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key problems of making a reliable diagnosis of SZ.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issues surrounding the validity of a mental illness diagnosis. </a:t>
            </a:r>
          </a:p>
        </p:txBody>
      </p:sp>
      <p:sp>
        <p:nvSpPr>
          <p:cNvPr id="6" name="Rounded Rectangle 5"/>
          <p:cNvSpPr/>
          <p:nvPr/>
        </p:nvSpPr>
        <p:spPr>
          <a:xfrm rot="701648">
            <a:off x="6899844" y="895523"/>
            <a:ext cx="2260462" cy="117477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Validity of ICD and DSM’s classification of disorder</a:t>
            </a:r>
            <a:endParaRPr lang="en-GB" b="1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962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014" y="1407963"/>
            <a:ext cx="678225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 smtClean="0"/>
              <a:t>Some argue that </a:t>
            </a:r>
            <a:r>
              <a:rPr lang="en-GB" b="1" dirty="0" smtClean="0"/>
              <a:t>diagnosis </a:t>
            </a:r>
            <a:r>
              <a:rPr lang="en-GB" b="1" dirty="0"/>
              <a:t>and treatment </a:t>
            </a:r>
            <a:r>
              <a:rPr lang="en-GB" dirty="0" smtClean="0"/>
              <a:t>of mental disorders, </a:t>
            </a:r>
            <a:r>
              <a:rPr lang="en-GB" i="1" dirty="0" smtClean="0"/>
              <a:t>such</a:t>
            </a:r>
            <a:r>
              <a:rPr lang="en-GB" dirty="0" smtClean="0"/>
              <a:t> </a:t>
            </a:r>
            <a:r>
              <a:rPr lang="en-GB" i="1" dirty="0" smtClean="0"/>
              <a:t>as SZ</a:t>
            </a:r>
            <a:r>
              <a:rPr lang="en-GB" dirty="0" smtClean="0"/>
              <a:t>, is problematic, as it is </a:t>
            </a:r>
            <a:r>
              <a:rPr lang="en-GB" dirty="0"/>
              <a:t>just a way to </a:t>
            </a:r>
            <a:r>
              <a:rPr lang="en-GB" dirty="0" err="1" smtClean="0"/>
              <a:t>medicalize</a:t>
            </a:r>
            <a:r>
              <a:rPr lang="en-GB" dirty="0" smtClean="0"/>
              <a:t>, and </a:t>
            </a:r>
            <a:r>
              <a:rPr lang="en-GB" dirty="0"/>
              <a:t>thereby </a:t>
            </a:r>
            <a:r>
              <a:rPr lang="en-GB" b="1" dirty="0"/>
              <a:t>control socially </a:t>
            </a:r>
            <a:r>
              <a:rPr lang="en-GB" b="1" dirty="0" smtClean="0"/>
              <a:t>undesirable behaviour</a:t>
            </a:r>
            <a:r>
              <a:rPr lang="en-GB" dirty="0" smtClean="0"/>
              <a:t>. SZ could therefore be argued not to be </a:t>
            </a:r>
            <a:r>
              <a:rPr lang="en-GB" dirty="0"/>
              <a:t>a mental disorder at </a:t>
            </a:r>
            <a:r>
              <a:rPr lang="en-GB" dirty="0" smtClean="0"/>
              <a:t>all, but just </a:t>
            </a:r>
            <a:r>
              <a:rPr lang="en-GB" dirty="0"/>
              <a:t>a form of political control 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GB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Szasz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GB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</a:t>
            </a:r>
            <a:r>
              <a:rPr lang="en-GB" dirty="0" smtClean="0"/>
              <a:t> </a:t>
            </a: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Just a label </a:t>
            </a:r>
            <a:r>
              <a:rPr lang="en-GB" dirty="0" smtClean="0"/>
              <a:t>applied to people </a:t>
            </a:r>
            <a:r>
              <a:rPr lang="en-GB" b="1" dirty="0" smtClean="0"/>
              <a:t>who do not conform</a:t>
            </a:r>
            <a:r>
              <a:rPr lang="en-GB" dirty="0" smtClean="0"/>
              <a:t> to our norms of rationality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(Foucault). 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79512" y="116632"/>
            <a:ext cx="8784976" cy="115212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(</a:t>
            </a:r>
            <a:r>
              <a:rPr lang="en-GB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A02) </a:t>
            </a:r>
            <a:r>
              <a:rPr lang="en-GB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What problems (issues) are there with making a </a:t>
            </a:r>
            <a:r>
              <a:rPr lang="en-GB" sz="28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valid diagnosis </a:t>
            </a:r>
            <a:r>
              <a:rPr lang="en-GB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of SZ?</a:t>
            </a: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00123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key problems of making a reliable diagnosis of SZ.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issues surrounding the validity of a mental illness diagnosis. </a:t>
            </a:r>
          </a:p>
        </p:txBody>
      </p:sp>
      <p:sp>
        <p:nvSpPr>
          <p:cNvPr id="6" name="Rounded Rectangle 5"/>
          <p:cNvSpPr/>
          <p:nvPr/>
        </p:nvSpPr>
        <p:spPr>
          <a:xfrm rot="701648">
            <a:off x="6792521" y="890664"/>
            <a:ext cx="2260462" cy="1344992"/>
          </a:xfrm>
          <a:prstGeom prst="roundRect">
            <a:avLst/>
          </a:prstGeom>
          <a:solidFill>
            <a:srgbClr val="00B0F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Do mental disorders even exist?</a:t>
            </a:r>
            <a:endParaRPr lang="en-GB" b="1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ounded Rectangle 1"/>
          <p:cNvSpPr/>
          <p:nvPr/>
        </p:nvSpPr>
        <p:spPr>
          <a:xfrm rot="417062">
            <a:off x="5905655" y="2978905"/>
            <a:ext cx="3146648" cy="17064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(A02) However</a:t>
            </a:r>
            <a:r>
              <a:rPr lang="en-GB" sz="2400" dirty="0"/>
              <a:t>, these </a:t>
            </a:r>
            <a:r>
              <a:rPr lang="en-GB" sz="2400" i="1" dirty="0"/>
              <a:t>‘antipsychiatry</a:t>
            </a:r>
            <a:r>
              <a:rPr lang="en-GB" sz="2400" dirty="0"/>
              <a:t>’ ideas have been largely discredited by most.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2460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Watch the </a:t>
            </a:r>
            <a:r>
              <a:rPr lang="en-GB" dirty="0" smtClean="0">
                <a:hlinkClick r:id="rId2"/>
              </a:rPr>
              <a:t>video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What issues are there with ‘labelling’ someone with SZ as having a ‘disorder’?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A02</a:t>
            </a:r>
          </a:p>
          <a:p>
            <a:pPr marL="0" indent="0">
              <a:buNone/>
            </a:pPr>
            <a:r>
              <a:rPr lang="en-GB" dirty="0" smtClean="0"/>
              <a:t>How can we try to overcome this?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00123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key problems of making a reliable diagnosis of SZ.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issues surrounding the validity of a mental illness diagnosis. </a:t>
            </a:r>
          </a:p>
        </p:txBody>
      </p:sp>
      <p:sp>
        <p:nvSpPr>
          <p:cNvPr id="5" name="Rounded Rectangle 4"/>
          <p:cNvSpPr/>
          <p:nvPr/>
        </p:nvSpPr>
        <p:spPr>
          <a:xfrm rot="250591">
            <a:off x="5868143" y="116632"/>
            <a:ext cx="2729497" cy="1916832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/>
              <a:t>Watch the </a:t>
            </a:r>
            <a:r>
              <a:rPr lang="en-GB" sz="3200" dirty="0" smtClean="0">
                <a:hlinkClick r:id="rId3"/>
              </a:rPr>
              <a:t>TED talks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079913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876" y="908720"/>
            <a:ext cx="8817087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 smtClean="0"/>
              <a:t>Read the article </a:t>
            </a:r>
            <a:r>
              <a:rPr lang="en-GB" dirty="0"/>
              <a:t>at: </a:t>
            </a:r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www.nhs.uk/news/2013/08august/pages/controversy-mental-health-diagnosis-and-treatment-dsm5.aspx</a:t>
            </a:r>
            <a:r>
              <a:rPr lang="en-GB" dirty="0" smtClean="0"/>
              <a:t> and use the internet to do your own research in order to answe</a:t>
            </a:r>
            <a:r>
              <a:rPr lang="en-GB" dirty="0"/>
              <a:t>r</a:t>
            </a:r>
            <a:r>
              <a:rPr lang="en-GB" dirty="0" smtClean="0"/>
              <a:t> the </a:t>
            </a:r>
            <a:r>
              <a:rPr lang="en-GB" dirty="0"/>
              <a:t>following </a:t>
            </a:r>
            <a:r>
              <a:rPr lang="en-GB" dirty="0" smtClean="0"/>
              <a:t>questions relating </a:t>
            </a:r>
            <a:r>
              <a:rPr lang="en-GB" dirty="0"/>
              <a:t>to the major classification </a:t>
            </a:r>
            <a:r>
              <a:rPr lang="en-GB" dirty="0" smtClean="0"/>
              <a:t>systems (ICD and DSM):</a:t>
            </a:r>
          </a:p>
          <a:p>
            <a:r>
              <a:rPr lang="en-GB" dirty="0" smtClean="0"/>
              <a:t>When and why were the ICD and DSM created?</a:t>
            </a:r>
          </a:p>
          <a:p>
            <a:r>
              <a:rPr lang="en-GB" dirty="0" smtClean="0"/>
              <a:t>Why is the DSM important for the NHS?</a:t>
            </a:r>
          </a:p>
          <a:p>
            <a:r>
              <a:rPr lang="en-GB" dirty="0" smtClean="0"/>
              <a:t>What problems are there with the DSM? </a:t>
            </a:r>
          </a:p>
          <a:p>
            <a:r>
              <a:rPr lang="en-GB" dirty="0" smtClean="0"/>
              <a:t>Describe how the classification of SZ differs between the two classification systems.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00123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key problems of making a reliable diagnosis of SZ.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issues surrounding the validity of a mental illness diagnosis.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0988" y="188640"/>
            <a:ext cx="8784976" cy="72008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>
                <a:solidFill>
                  <a:prstClr val="black"/>
                </a:solidFill>
                <a:latin typeface="Comic Sans MS" panose="030F0702030302020204" pitchFamily="66" charset="0"/>
              </a:rPr>
              <a:t>Home </a:t>
            </a:r>
            <a:r>
              <a:rPr lang="en-GB" sz="36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Learning 1</a:t>
            </a:r>
            <a:endParaRPr lang="en-GB" sz="36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91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Even </a:t>
            </a:r>
            <a:r>
              <a:rPr lang="en-GB" sz="3600" b="1" u="sng" dirty="0" smtClean="0"/>
              <a:t>if</a:t>
            </a:r>
            <a:r>
              <a:rPr lang="en-GB" sz="3600" dirty="0" smtClean="0"/>
              <a:t> </a:t>
            </a:r>
            <a:r>
              <a:rPr lang="en-GB" dirty="0" smtClean="0"/>
              <a:t>validity of SZ diagnosis is </a:t>
            </a:r>
            <a:r>
              <a:rPr lang="en-GB" i="1" dirty="0" smtClean="0"/>
              <a:t>potentially damaging </a:t>
            </a:r>
            <a:r>
              <a:rPr lang="en-GB" dirty="0" smtClean="0"/>
              <a:t>to those who are diagnoses, some would argue diagnosis </a:t>
            </a:r>
            <a:r>
              <a:rPr lang="en-GB" i="1" dirty="0" smtClean="0"/>
              <a:t>is still justified </a:t>
            </a:r>
            <a:r>
              <a:rPr lang="en-GB" dirty="0" smtClean="0"/>
              <a:t>as gives clinicians an ability to research, and develop </a:t>
            </a:r>
            <a:r>
              <a:rPr lang="en-GB" b="1" dirty="0" smtClean="0"/>
              <a:t>more effective treatments for the future.</a:t>
            </a:r>
            <a:endParaRPr lang="en-GB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00123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key problems of making a reliable diagnosis of SZ.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issues surrounding the validity of a mental illness diagnosis.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0988" y="188640"/>
            <a:ext cx="8784976" cy="72008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However….</a:t>
            </a:r>
            <a:endParaRPr lang="en-GB" sz="36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99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44247"/>
            <a:ext cx="9144000" cy="499042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 smtClean="0"/>
              <a:t>Use the textbook, and your own research, to gain a more in-depth understanding of the following:</a:t>
            </a:r>
          </a:p>
          <a:p>
            <a:pPr>
              <a:buFontTx/>
              <a:buChar char="-"/>
            </a:pPr>
            <a:r>
              <a:rPr lang="en-GB" b="1" dirty="0" smtClean="0"/>
              <a:t>Gender bias</a:t>
            </a:r>
          </a:p>
          <a:p>
            <a:pPr>
              <a:buFontTx/>
              <a:buChar char="-"/>
            </a:pPr>
            <a:r>
              <a:rPr lang="en-GB" b="1" dirty="0" smtClean="0"/>
              <a:t>Culture bias</a:t>
            </a:r>
          </a:p>
          <a:p>
            <a:pPr>
              <a:buFontTx/>
              <a:buChar char="-"/>
            </a:pPr>
            <a:r>
              <a:rPr lang="en-GB" b="1" dirty="0" smtClean="0"/>
              <a:t>Co-morbidity</a:t>
            </a:r>
          </a:p>
          <a:p>
            <a:pPr>
              <a:buFontTx/>
              <a:buChar char="-"/>
            </a:pPr>
            <a:r>
              <a:rPr lang="en-GB" b="1" dirty="0" smtClean="0"/>
              <a:t>Symptom overlap</a:t>
            </a:r>
          </a:p>
          <a:p>
            <a:pPr>
              <a:buFontTx/>
              <a:buChar char="-"/>
            </a:pPr>
            <a:endParaRPr lang="en-GB" b="1" dirty="0"/>
          </a:p>
          <a:p>
            <a:pPr marL="0" indent="0">
              <a:buNone/>
            </a:pPr>
            <a:r>
              <a:rPr lang="en-GB" dirty="0" smtClean="0"/>
              <a:t>And answer the following exam style questions (will be marked).</a:t>
            </a:r>
          </a:p>
          <a:p>
            <a:pPr marL="514350" indent="-514350">
              <a:buAutoNum type="arabicPeriod"/>
            </a:pPr>
            <a:r>
              <a:rPr lang="en-GB" dirty="0" smtClean="0"/>
              <a:t>With reference to schizophrenia, explain what is meant by co-morbidity (2 marks)</a:t>
            </a:r>
          </a:p>
          <a:p>
            <a:pPr marL="514350" indent="-514350">
              <a:buAutoNum type="arabicPeriod"/>
            </a:pPr>
            <a:r>
              <a:rPr lang="en-GB" dirty="0" smtClean="0"/>
              <a:t>Why is symptom overlap an issue in schizophrenia diagnosis?</a:t>
            </a:r>
          </a:p>
          <a:p>
            <a:pPr marL="514350" indent="-514350">
              <a:buAutoNum type="arabicPeriod"/>
            </a:pPr>
            <a:r>
              <a:rPr lang="en-GB" dirty="0" smtClean="0"/>
              <a:t>Outline and evaluate culture and gender bias in the diagnosis and classification of schizophrenia (16 marks). Remember: 6=A01 10=A02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00123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key problems of making a reliable diagnosis of SZ.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issues surrounding the validity of a mental illness diagnosis.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0988" y="188640"/>
            <a:ext cx="8784976" cy="72008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Home </a:t>
            </a:r>
            <a:r>
              <a:rPr lang="en-GB" sz="36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learning 2</a:t>
            </a:r>
            <a:endParaRPr lang="en-GB" sz="36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10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456" y="332656"/>
            <a:ext cx="8817087" cy="502595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/>
              <a:t>Mental disorders are diagnosed by reference to classification systems</a:t>
            </a:r>
            <a:r>
              <a:rPr lang="en-GB" dirty="0" smtClean="0"/>
              <a:t>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i="1" dirty="0" smtClean="0"/>
              <a:t>What are the two classification systems used (books)?</a:t>
            </a:r>
          </a:p>
          <a:p>
            <a:pPr marL="0" indent="0">
              <a:buNone/>
            </a:pPr>
            <a:endParaRPr lang="en-GB" i="1" dirty="0"/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 smtClean="0"/>
              <a:t> DSM V</a:t>
            </a:r>
            <a:r>
              <a:rPr lang="en-GB" b="1" dirty="0"/>
              <a:t> </a:t>
            </a:r>
            <a:r>
              <a:rPr lang="en-GB" b="1" dirty="0" smtClean="0"/>
              <a:t>(USA produced and used)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b="1" dirty="0"/>
              <a:t> </a:t>
            </a:r>
            <a:r>
              <a:rPr lang="en-GB" b="1" dirty="0" smtClean="0"/>
              <a:t>ICD – 10 (Used in Europe, produced by WHO).</a:t>
            </a:r>
          </a:p>
          <a:p>
            <a:pPr marL="0" indent="0">
              <a:buNone/>
            </a:pPr>
            <a:endParaRPr lang="en-GB" i="1" dirty="0" smtClean="0"/>
          </a:p>
          <a:p>
            <a:pPr marL="0" indent="0">
              <a:buNone/>
            </a:pPr>
            <a:r>
              <a:rPr lang="en-GB" i="1" dirty="0" smtClean="0"/>
              <a:t>Why do we need to diagnose?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- To enable to prescribe effective treatments.</a:t>
            </a:r>
          </a:p>
          <a:p>
            <a:pPr marL="0" indent="0">
              <a:buNone/>
            </a:pPr>
            <a:r>
              <a:rPr lang="en-GB" dirty="0" smtClean="0"/>
              <a:t>- Can </a:t>
            </a:r>
            <a:r>
              <a:rPr lang="en-GB" dirty="0"/>
              <a:t>provide reassurance that a person's situation is not unique, mysterious or inexplicable and that there is a body of knowledge and experience that can be brought to bear in providing </a:t>
            </a:r>
            <a:r>
              <a:rPr lang="en-GB" dirty="0" smtClean="0"/>
              <a:t>help.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00123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key problems of making a reliable diagnosis of SZ.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issues surrounding the validity of a mental illness diagnosis. </a:t>
            </a:r>
          </a:p>
        </p:txBody>
      </p:sp>
    </p:spTree>
    <p:extLst>
      <p:ext uri="{BB962C8B-B14F-4D97-AF65-F5344CB8AC3E}">
        <p14:creationId xmlns:p14="http://schemas.microsoft.com/office/powerpoint/2010/main" val="97246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In pairs, each listen to</a:t>
            </a:r>
            <a:r>
              <a:rPr lang="en-GB" dirty="0" smtClean="0"/>
              <a:t> </a:t>
            </a:r>
            <a:r>
              <a:rPr lang="en-GB" i="1" dirty="0" smtClean="0"/>
              <a:t>ONE</a:t>
            </a:r>
            <a:r>
              <a:rPr lang="en-GB" dirty="0" smtClean="0"/>
              <a:t> </a:t>
            </a:r>
            <a:r>
              <a:rPr lang="en-GB" dirty="0" smtClean="0"/>
              <a:t>of </a:t>
            </a:r>
            <a:r>
              <a:rPr lang="en-GB" dirty="0" smtClean="0"/>
              <a:t>the two </a:t>
            </a:r>
            <a:r>
              <a:rPr lang="en-GB" dirty="0" smtClean="0"/>
              <a:t>podcasts on the </a:t>
            </a:r>
            <a:r>
              <a:rPr lang="en-GB" dirty="0" err="1" smtClean="0"/>
              <a:t>moodle</a:t>
            </a:r>
            <a:r>
              <a:rPr lang="en-GB" dirty="0" smtClean="0"/>
              <a:t> course for this </a:t>
            </a:r>
            <a:r>
              <a:rPr lang="en-GB" dirty="0" smtClean="0"/>
              <a:t>lesson. </a:t>
            </a:r>
          </a:p>
          <a:p>
            <a:pPr marL="0" indent="0">
              <a:buNone/>
            </a:pPr>
            <a:r>
              <a:rPr lang="en-GB" dirty="0" smtClean="0"/>
              <a:t>Listen </a:t>
            </a:r>
            <a:r>
              <a:rPr lang="en-GB" dirty="0" smtClean="0"/>
              <a:t>to the podcast, make notes, in preparation to exchange teach your partner what you have learnt.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00123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key problems of making a reliable diagnosis of SZ.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issues surrounding the validity of a mental illness diagnosis.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0988" y="188640"/>
            <a:ext cx="8784976" cy="72008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Task</a:t>
            </a:r>
            <a:endParaRPr lang="en-GB" sz="36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59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21673"/>
            <a:ext cx="9109837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There are issues and difficulties surrounding diagnosing mental disorders such as SZ.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This was demonstrated by </a:t>
            </a:r>
            <a:r>
              <a:rPr lang="en-GB" b="1" dirty="0" err="1" smtClean="0">
                <a:latin typeface="Comic Sans MS" panose="030F0702030302020204" pitchFamily="66" charset="0"/>
              </a:rPr>
              <a:t>Rosenhan</a:t>
            </a:r>
            <a:r>
              <a:rPr lang="en-GB" dirty="0" smtClean="0">
                <a:latin typeface="Comic Sans MS" panose="030F0702030302020204" pitchFamily="66" charset="0"/>
              </a:rPr>
              <a:t>…</a:t>
            </a:r>
          </a:p>
          <a:p>
            <a:r>
              <a:rPr lang="en-GB" dirty="0" smtClean="0">
                <a:latin typeface="Comic Sans MS" panose="030F0702030302020204" pitchFamily="66" charset="0"/>
              </a:rPr>
              <a:t>What did he do?</a:t>
            </a:r>
          </a:p>
          <a:p>
            <a:r>
              <a:rPr lang="en-GB" dirty="0" smtClean="0">
                <a:latin typeface="Comic Sans MS" panose="030F0702030302020204" pitchFamily="66" charset="0"/>
              </a:rPr>
              <a:t>What did he conclude about diagnosing mental illness?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00123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</a:t>
            </a: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UNDERSTAND the key problems of making a reliable diagnosis of SZ.</a:t>
            </a:r>
          </a:p>
          <a:p>
            <a:pPr>
              <a:defRPr/>
            </a:pP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To UNDERSTAND the issues surrounding the validity of a mental illness diagnosis. </a:t>
            </a:r>
            <a:endParaRPr lang="en-GB" kern="0" dirty="0">
              <a:solidFill>
                <a:srgbClr val="FFFFFF"/>
              </a:solidFill>
              <a:latin typeface="Comic Sans MS"/>
            </a:endParaRPr>
          </a:p>
        </p:txBody>
      </p:sp>
      <p:sp>
        <p:nvSpPr>
          <p:cNvPr id="5" name="TextBox 4"/>
          <p:cNvSpPr txBox="1"/>
          <p:nvPr/>
        </p:nvSpPr>
        <p:spPr>
          <a:xfrm rot="443692">
            <a:off x="6192495" y="4865680"/>
            <a:ext cx="2844001" cy="1323439"/>
          </a:xfrm>
          <a:prstGeom prst="rect">
            <a:avLst/>
          </a:prstGeom>
          <a:solidFill>
            <a:schemeClr val="bg1"/>
          </a:solidFill>
          <a:ln w="317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i="1" u="sng" dirty="0" smtClean="0">
                <a:solidFill>
                  <a:srgbClr val="001236"/>
                </a:solidFill>
                <a:latin typeface="Comic Sans MS" panose="030F0702030302020204" pitchFamily="66" charset="0"/>
              </a:rPr>
              <a:t>Keywords</a:t>
            </a:r>
          </a:p>
          <a:p>
            <a:r>
              <a:rPr lang="en-GB" sz="2000" dirty="0" smtClean="0">
                <a:solidFill>
                  <a:srgbClr val="001236"/>
                </a:solidFill>
                <a:latin typeface="Comic Sans MS" panose="030F0702030302020204" pitchFamily="66" charset="0"/>
              </a:rPr>
              <a:t>Inter-</a:t>
            </a:r>
            <a:r>
              <a:rPr lang="en-GB" sz="2000" dirty="0" err="1" smtClean="0">
                <a:solidFill>
                  <a:srgbClr val="001236"/>
                </a:solidFill>
                <a:latin typeface="Comic Sans MS" panose="030F0702030302020204" pitchFamily="66" charset="0"/>
              </a:rPr>
              <a:t>rater</a:t>
            </a:r>
            <a:r>
              <a:rPr lang="en-GB" sz="2000" dirty="0" smtClean="0">
                <a:solidFill>
                  <a:srgbClr val="001236"/>
                </a:solidFill>
                <a:latin typeface="Comic Sans MS" panose="030F0702030302020204" pitchFamily="66" charset="0"/>
              </a:rPr>
              <a:t> reliability</a:t>
            </a:r>
          </a:p>
          <a:p>
            <a:r>
              <a:rPr lang="en-GB" sz="2000" dirty="0" smtClean="0">
                <a:solidFill>
                  <a:srgbClr val="001236"/>
                </a:solidFill>
                <a:latin typeface="Comic Sans MS" panose="030F0702030302020204" pitchFamily="66" charset="0"/>
              </a:rPr>
              <a:t>Test-retest reliability</a:t>
            </a:r>
          </a:p>
          <a:p>
            <a:r>
              <a:rPr lang="en-GB" sz="2000" dirty="0" smtClean="0">
                <a:solidFill>
                  <a:srgbClr val="001236"/>
                </a:solidFill>
                <a:latin typeface="Comic Sans MS" panose="030F0702030302020204" pitchFamily="66" charset="0"/>
              </a:rPr>
              <a:t>Comorbidity</a:t>
            </a:r>
            <a:endParaRPr lang="en-GB" sz="2000" dirty="0">
              <a:solidFill>
                <a:srgbClr val="001236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ounded Rectangle 5"/>
          <p:cNvSpPr/>
          <p:nvPr/>
        </p:nvSpPr>
        <p:spPr>
          <a:xfrm rot="21319852">
            <a:off x="91429" y="1192872"/>
            <a:ext cx="8856984" cy="260743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Rosenhan</a:t>
            </a: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(1973) showed that healthy ‘</a:t>
            </a:r>
            <a:r>
              <a:rPr lang="en-GB" sz="2000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pseudopatients</a:t>
            </a: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’ could gain admission to psychiatric hospital by pretending to have auditory hallucinations, and that patients with mental illness could be missed by institutions. </a:t>
            </a:r>
          </a:p>
          <a:p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Although systems of classification and diagnosis have changed considerably since the 1970s, </a:t>
            </a:r>
            <a:r>
              <a:rPr lang="en-GB" sz="2000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many people still have concerns about their accuracy and appropriateness</a:t>
            </a:r>
            <a:r>
              <a:rPr lang="en-GB" sz="2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…. </a:t>
            </a:r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899843"/>
            <a:ext cx="3464264" cy="2322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3869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152128"/>
          </a:xfr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(A01) What problems (issues) are there with making </a:t>
            </a:r>
            <a:r>
              <a:rPr lang="en-GB" sz="2800" dirty="0">
                <a:latin typeface="Comic Sans MS" panose="030F0702030302020204" pitchFamily="66" charset="0"/>
              </a:rPr>
              <a:t>a </a:t>
            </a:r>
            <a:r>
              <a:rPr lang="en-GB" sz="2800" b="1" dirty="0">
                <a:latin typeface="Comic Sans MS" panose="030F0702030302020204" pitchFamily="66" charset="0"/>
              </a:rPr>
              <a:t>reliable diagnosis </a:t>
            </a:r>
            <a:r>
              <a:rPr lang="en-GB" sz="2800" dirty="0">
                <a:latin typeface="Comic Sans MS" panose="030F0702030302020204" pitchFamily="66" charset="0"/>
              </a:rPr>
              <a:t>of </a:t>
            </a:r>
            <a:r>
              <a:rPr lang="en-GB" sz="2800" dirty="0" smtClean="0">
                <a:latin typeface="Comic Sans MS" panose="030F0702030302020204" pitchFamily="66" charset="0"/>
              </a:rPr>
              <a:t>SZ?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00123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</a:t>
            </a: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UNDERSTAND the key problems of making a reliable diagnosis of SZ.</a:t>
            </a:r>
          </a:p>
          <a:p>
            <a:pPr>
              <a:defRPr/>
            </a:pP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To UNDERSTAND the issues surrounding the validity of a mental illness diagnosis. </a:t>
            </a:r>
            <a:endParaRPr lang="en-GB" kern="0" dirty="0">
              <a:solidFill>
                <a:srgbClr val="FFFFFF"/>
              </a:solidFill>
              <a:latin typeface="Comic Sans MS"/>
            </a:endParaRPr>
          </a:p>
        </p:txBody>
      </p:sp>
      <p:sp>
        <p:nvSpPr>
          <p:cNvPr id="10" name="TextBox 9"/>
          <p:cNvSpPr txBox="1"/>
          <p:nvPr/>
        </p:nvSpPr>
        <p:spPr>
          <a:xfrm rot="443692">
            <a:off x="6192495" y="4865680"/>
            <a:ext cx="2844001" cy="1323439"/>
          </a:xfrm>
          <a:prstGeom prst="rect">
            <a:avLst/>
          </a:prstGeom>
          <a:solidFill>
            <a:schemeClr val="bg1"/>
          </a:solidFill>
          <a:ln w="317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i="1" u="sng" dirty="0" smtClean="0">
                <a:solidFill>
                  <a:srgbClr val="001236"/>
                </a:solidFill>
                <a:latin typeface="Comic Sans MS" panose="030F0702030302020204" pitchFamily="66" charset="0"/>
              </a:rPr>
              <a:t>Keywords</a:t>
            </a:r>
          </a:p>
          <a:p>
            <a:r>
              <a:rPr lang="en-GB" sz="2000" dirty="0" smtClean="0">
                <a:solidFill>
                  <a:srgbClr val="001236"/>
                </a:solidFill>
                <a:latin typeface="Comic Sans MS" panose="030F0702030302020204" pitchFamily="66" charset="0"/>
              </a:rPr>
              <a:t>Inter-</a:t>
            </a:r>
            <a:r>
              <a:rPr lang="en-GB" sz="2000" dirty="0" err="1" smtClean="0">
                <a:solidFill>
                  <a:srgbClr val="001236"/>
                </a:solidFill>
                <a:latin typeface="Comic Sans MS" panose="030F0702030302020204" pitchFamily="66" charset="0"/>
              </a:rPr>
              <a:t>rater</a:t>
            </a:r>
            <a:r>
              <a:rPr lang="en-GB" sz="2000" dirty="0" smtClean="0">
                <a:solidFill>
                  <a:srgbClr val="001236"/>
                </a:solidFill>
                <a:latin typeface="Comic Sans MS" panose="030F0702030302020204" pitchFamily="66" charset="0"/>
              </a:rPr>
              <a:t> reliability</a:t>
            </a:r>
          </a:p>
          <a:p>
            <a:r>
              <a:rPr lang="en-GB" sz="2000" dirty="0" smtClean="0">
                <a:solidFill>
                  <a:srgbClr val="001236"/>
                </a:solidFill>
                <a:latin typeface="Comic Sans MS" panose="030F0702030302020204" pitchFamily="66" charset="0"/>
              </a:rPr>
              <a:t>Test-retest reliability</a:t>
            </a:r>
          </a:p>
          <a:p>
            <a:r>
              <a:rPr lang="en-GB" sz="2000" dirty="0" smtClean="0">
                <a:solidFill>
                  <a:srgbClr val="001236"/>
                </a:solidFill>
                <a:latin typeface="Comic Sans MS" panose="030F0702030302020204" pitchFamily="66" charset="0"/>
              </a:rPr>
              <a:t>Comorbidity</a:t>
            </a:r>
            <a:endParaRPr lang="en-GB" sz="2000" dirty="0">
              <a:solidFill>
                <a:srgbClr val="001236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ounded Rectangle 2"/>
          <p:cNvSpPr/>
          <p:nvPr/>
        </p:nvSpPr>
        <p:spPr>
          <a:xfrm rot="701648">
            <a:off x="6761480" y="1262084"/>
            <a:ext cx="2260462" cy="72534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Reliability</a:t>
            </a:r>
            <a:endParaRPr lang="en-GB" b="1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7933365" y="1848201"/>
            <a:ext cx="144016" cy="1296144"/>
          </a:xfrm>
          <a:prstGeom prst="straightConnector1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6300192" y="2708920"/>
            <a:ext cx="2448272" cy="1512168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prstClr val="black"/>
                </a:solidFill>
              </a:rPr>
              <a:t>What is this? How might it relate to diagnosis?</a:t>
            </a:r>
            <a:endParaRPr lang="en-GB" sz="2400" dirty="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408609">
            <a:off x="274401" y="1393639"/>
            <a:ext cx="5660991" cy="44337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Reliability concerns the </a:t>
            </a:r>
            <a:r>
              <a:rPr lang="en-GB" sz="36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consistency</a:t>
            </a:r>
            <a:r>
              <a:rPr lang="en-GB" sz="36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of symptom recognition and measurement.</a:t>
            </a:r>
          </a:p>
          <a:p>
            <a:pPr algn="ctr"/>
            <a:endParaRPr lang="en-GB" sz="2800" u="sng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GB" sz="2400" i="1" u="sng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Test-retest reliability</a:t>
            </a:r>
            <a:r>
              <a:rPr lang="en-GB" sz="2400" u="sng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: </a:t>
            </a:r>
            <a:r>
              <a:rPr lang="en-GB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Do clinicians make the same diagnosis on separate occasions? (Given no change in symptoms)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GB" sz="2400" i="1" u="sng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Inter-rater reliability: </a:t>
            </a:r>
            <a:r>
              <a:rPr lang="en-GB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Do different clinicians make the same diagnosis across culture?</a:t>
            </a:r>
            <a:endParaRPr lang="en-GB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2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152128"/>
          </a:xfr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(A01) What problems (issues) are there with making </a:t>
            </a:r>
            <a:r>
              <a:rPr lang="en-GB" sz="2800" dirty="0">
                <a:latin typeface="Comic Sans MS" panose="030F0702030302020204" pitchFamily="66" charset="0"/>
              </a:rPr>
              <a:t>a </a:t>
            </a:r>
            <a:r>
              <a:rPr lang="en-GB" sz="2800" b="1" dirty="0">
                <a:latin typeface="Comic Sans MS" panose="030F0702030302020204" pitchFamily="66" charset="0"/>
              </a:rPr>
              <a:t>reliable diagnosis </a:t>
            </a:r>
            <a:r>
              <a:rPr lang="en-GB" sz="2800" dirty="0">
                <a:latin typeface="Comic Sans MS" panose="030F0702030302020204" pitchFamily="66" charset="0"/>
              </a:rPr>
              <a:t>of </a:t>
            </a:r>
            <a:r>
              <a:rPr lang="en-GB" sz="2800" dirty="0" smtClean="0">
                <a:latin typeface="Comic Sans MS" panose="030F0702030302020204" pitchFamily="66" charset="0"/>
              </a:rPr>
              <a:t>SZ?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3" y="1408708"/>
            <a:ext cx="6531917" cy="208209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2800" b="1" dirty="0" smtClean="0">
                <a:latin typeface="Comic Sans MS" panose="030F0702030302020204" pitchFamily="66" charset="0"/>
              </a:rPr>
              <a:t>There ARE inter-rater </a:t>
            </a:r>
            <a:r>
              <a:rPr lang="en-GB" sz="2800" b="1" dirty="0" smtClean="0">
                <a:latin typeface="Comic Sans MS" panose="030F0702030302020204" pitchFamily="66" charset="0"/>
              </a:rPr>
              <a:t>reliability problems</a:t>
            </a:r>
            <a:r>
              <a:rPr lang="en-GB" sz="2800" dirty="0" smtClean="0">
                <a:latin typeface="Comic Sans MS" panose="030F0702030302020204" pitchFamily="66" charset="0"/>
              </a:rPr>
              <a:t> in doctor </a:t>
            </a:r>
            <a:r>
              <a:rPr lang="en-GB" sz="2800" dirty="0" smtClean="0">
                <a:latin typeface="Comic Sans MS" panose="030F0702030302020204" pitchFamily="66" charset="0"/>
              </a:rPr>
              <a:t>diagnosis of SZ. </a:t>
            </a:r>
            <a:r>
              <a:rPr lang="en-GB" sz="2800" dirty="0" smtClean="0">
                <a:latin typeface="Comic Sans MS" panose="030F0702030302020204" pitchFamily="66" charset="0"/>
              </a:rPr>
              <a:t>(E.g. two doctors may assess the same patient and diagnose differently). This is because based on verbal explanation of symptoms and doctor insight, </a:t>
            </a:r>
            <a:r>
              <a:rPr lang="en-GB" sz="2800" i="1" dirty="0" smtClean="0">
                <a:latin typeface="Comic Sans MS" panose="030F0702030302020204" pitchFamily="66" charset="0"/>
              </a:rPr>
              <a:t>rather than objective tests. E.g. Cancer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00123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</a:t>
            </a: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UNDERSTAND the key problems of making a reliable diagnosis of SZ.</a:t>
            </a:r>
          </a:p>
          <a:p>
            <a:pPr>
              <a:defRPr/>
            </a:pP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To UNDERSTAND the issues surrounding the validity of a mental illness diagnosis. </a:t>
            </a:r>
            <a:endParaRPr lang="en-GB" kern="0" dirty="0">
              <a:solidFill>
                <a:srgbClr val="FFFFFF"/>
              </a:solidFill>
              <a:latin typeface="Comic Sans MS"/>
            </a:endParaRPr>
          </a:p>
        </p:txBody>
      </p:sp>
      <p:sp>
        <p:nvSpPr>
          <p:cNvPr id="10" name="TextBox 9"/>
          <p:cNvSpPr txBox="1"/>
          <p:nvPr/>
        </p:nvSpPr>
        <p:spPr>
          <a:xfrm rot="443692">
            <a:off x="6192495" y="4865680"/>
            <a:ext cx="2844001" cy="1323439"/>
          </a:xfrm>
          <a:prstGeom prst="rect">
            <a:avLst/>
          </a:prstGeom>
          <a:solidFill>
            <a:schemeClr val="bg1"/>
          </a:solidFill>
          <a:ln w="317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i="1" u="sng" dirty="0" smtClean="0">
                <a:solidFill>
                  <a:srgbClr val="001236"/>
                </a:solidFill>
                <a:latin typeface="Comic Sans MS" panose="030F0702030302020204" pitchFamily="66" charset="0"/>
              </a:rPr>
              <a:t>Keywords</a:t>
            </a:r>
          </a:p>
          <a:p>
            <a:r>
              <a:rPr lang="en-GB" sz="2000" dirty="0" smtClean="0">
                <a:solidFill>
                  <a:srgbClr val="001236"/>
                </a:solidFill>
                <a:latin typeface="Comic Sans MS" panose="030F0702030302020204" pitchFamily="66" charset="0"/>
              </a:rPr>
              <a:t>Inter-</a:t>
            </a:r>
            <a:r>
              <a:rPr lang="en-GB" sz="2000" dirty="0" err="1" smtClean="0">
                <a:solidFill>
                  <a:srgbClr val="001236"/>
                </a:solidFill>
                <a:latin typeface="Comic Sans MS" panose="030F0702030302020204" pitchFamily="66" charset="0"/>
              </a:rPr>
              <a:t>rater</a:t>
            </a:r>
            <a:r>
              <a:rPr lang="en-GB" sz="2000" dirty="0" smtClean="0">
                <a:solidFill>
                  <a:srgbClr val="001236"/>
                </a:solidFill>
                <a:latin typeface="Comic Sans MS" panose="030F0702030302020204" pitchFamily="66" charset="0"/>
              </a:rPr>
              <a:t> reliability</a:t>
            </a:r>
          </a:p>
          <a:p>
            <a:r>
              <a:rPr lang="en-GB" sz="2000" dirty="0" smtClean="0">
                <a:solidFill>
                  <a:srgbClr val="001236"/>
                </a:solidFill>
                <a:latin typeface="Comic Sans MS" panose="030F0702030302020204" pitchFamily="66" charset="0"/>
              </a:rPr>
              <a:t>Test-retest reliability</a:t>
            </a:r>
          </a:p>
          <a:p>
            <a:r>
              <a:rPr lang="en-GB" sz="2000" dirty="0" smtClean="0">
                <a:solidFill>
                  <a:srgbClr val="001236"/>
                </a:solidFill>
                <a:latin typeface="Comic Sans MS" panose="030F0702030302020204" pitchFamily="66" charset="0"/>
              </a:rPr>
              <a:t>Comorbidity</a:t>
            </a:r>
            <a:endParaRPr lang="en-GB" sz="2000" dirty="0">
              <a:solidFill>
                <a:srgbClr val="001236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ounded Rectangle 2"/>
          <p:cNvSpPr/>
          <p:nvPr/>
        </p:nvSpPr>
        <p:spPr>
          <a:xfrm rot="701648">
            <a:off x="6761480" y="1262084"/>
            <a:ext cx="2260462" cy="72534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Reliability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7933365" y="1848201"/>
            <a:ext cx="144016" cy="1296144"/>
          </a:xfrm>
          <a:prstGeom prst="straightConnector1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6300192" y="2708920"/>
            <a:ext cx="2448272" cy="1512168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1"/>
                </a:solidFill>
              </a:rPr>
              <a:t>What is this? How might it relate to diagnosis?</a:t>
            </a:r>
            <a:endParaRPr lang="en-GB" sz="24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5905" y="3144345"/>
            <a:ext cx="3226548" cy="2672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/>
          <p:cNvSpPr/>
          <p:nvPr/>
        </p:nvSpPr>
        <p:spPr>
          <a:xfrm rot="21408609">
            <a:off x="113819" y="3566181"/>
            <a:ext cx="2771800" cy="22439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100" u="sng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Evidence? </a:t>
            </a:r>
          </a:p>
          <a:p>
            <a:pPr algn="ctr"/>
            <a:r>
              <a:rPr lang="en-GB" sz="2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Whaley 2001 </a:t>
            </a:r>
          </a:p>
          <a:p>
            <a:pPr algn="ctr"/>
            <a:r>
              <a:rPr lang="en-GB" sz="21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found inter-</a:t>
            </a:r>
            <a:r>
              <a:rPr lang="en-GB" sz="21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rater</a:t>
            </a:r>
            <a:r>
              <a:rPr lang="en-GB" sz="21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reliability diagnosis correlations as low as 11%.</a:t>
            </a:r>
            <a:endParaRPr lang="en-GB" sz="21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656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9512" y="116632"/>
            <a:ext cx="8784976" cy="115212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(A01) What </a:t>
            </a:r>
            <a:r>
              <a:rPr lang="en-GB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problems (issues) are there with making a </a:t>
            </a:r>
            <a:r>
              <a:rPr lang="en-GB" sz="28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reliable diagnosis </a:t>
            </a:r>
            <a:r>
              <a:rPr lang="en-GB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of SZ?</a:t>
            </a: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934670"/>
            <a:ext cx="9144000" cy="923330"/>
          </a:xfrm>
          <a:prstGeom prst="rect">
            <a:avLst/>
          </a:prstGeom>
          <a:solidFill>
            <a:srgbClr val="001236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key problems of making a reliable diagnosis of SZ.</a:t>
            </a:r>
          </a:p>
          <a:p>
            <a:pPr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UNDERSTAND the issues surrounding the validity of a mental illness diagnosis.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-20457" y="1323755"/>
            <a:ext cx="4067766" cy="435375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Reliability further questioned by </a:t>
            </a:r>
            <a:r>
              <a:rPr lang="en-GB" sz="24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cultural differences in diagnosis</a:t>
            </a:r>
            <a:r>
              <a:rPr lang="en-GB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. </a:t>
            </a:r>
            <a:endParaRPr lang="en-GB" sz="2400" dirty="0" smtClean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Copeland </a:t>
            </a:r>
            <a:r>
              <a:rPr lang="en-GB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(1971) gave 134 US and 194 British psychiatrists a description of a patient. </a:t>
            </a:r>
          </a:p>
          <a:p>
            <a:pPr marL="285750" indent="-285750" algn="ctr">
              <a:buFontTx/>
              <a:buChar char="-"/>
            </a:pPr>
            <a:r>
              <a:rPr lang="en-GB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69% said would diagnose SZ.</a:t>
            </a:r>
          </a:p>
          <a:p>
            <a:pPr marL="285750" indent="-285750" algn="ctr">
              <a:buFontTx/>
              <a:buChar char="-"/>
            </a:pPr>
            <a:r>
              <a:rPr lang="en-GB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Only </a:t>
            </a:r>
            <a:r>
              <a:rPr lang="en-GB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2% of UK</a:t>
            </a:r>
          </a:p>
        </p:txBody>
      </p:sp>
      <p:pic>
        <p:nvPicPr>
          <p:cNvPr id="8" name="Picture 4" descr="https://encrypted-tbn2.gstatic.com/images?q=tbn:ANd9GcRK34SrL6A7d9q3GHz9S-UFhxrOXevVvg8DrG5YxZYM50YAE90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rgbClr val="333399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2037" y="1323755"/>
            <a:ext cx="4680520" cy="4945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4067766" y="1484784"/>
            <a:ext cx="2850293" cy="13343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80000"/>
              </a:lnSpc>
              <a:defRPr/>
            </a:pPr>
            <a:r>
              <a:rPr lang="en-GB" sz="2000" dirty="0" smtClean="0">
                <a:solidFill>
                  <a:prstClr val="white"/>
                </a:solidFill>
                <a:latin typeface="Bodoni MT" pitchFamily="18" charset="0"/>
              </a:rPr>
              <a:t>Also, African-Caribbean </a:t>
            </a:r>
            <a:r>
              <a:rPr lang="en-GB" sz="2000" dirty="0">
                <a:solidFill>
                  <a:prstClr val="white"/>
                </a:solidFill>
                <a:latin typeface="Bodoni MT" pitchFamily="18" charset="0"/>
              </a:rPr>
              <a:t>and </a:t>
            </a:r>
            <a:r>
              <a:rPr lang="en-GB" sz="2000" dirty="0" smtClean="0">
                <a:solidFill>
                  <a:prstClr val="white"/>
                </a:solidFill>
                <a:latin typeface="Bodoni MT" pitchFamily="18" charset="0"/>
              </a:rPr>
              <a:t>African-American higher rates of diagnosis…..</a:t>
            </a:r>
            <a:endParaRPr lang="en-GB" sz="2000" dirty="0">
              <a:solidFill>
                <a:prstClr val="white"/>
              </a:solidFill>
              <a:latin typeface="Bodoni MT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73752" y="2636912"/>
            <a:ext cx="2656672" cy="30578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80000"/>
              </a:lnSpc>
              <a:defRPr/>
            </a:pPr>
            <a:r>
              <a:rPr lang="en-GB" sz="2000" dirty="0" smtClean="0">
                <a:solidFill>
                  <a:prstClr val="white"/>
                </a:solidFill>
                <a:latin typeface="Bodoni MT" pitchFamily="18" charset="0"/>
              </a:rPr>
              <a:t>…Likely due to discord between patient ways of describing symptoms and predominantly white medical </a:t>
            </a:r>
            <a:r>
              <a:rPr lang="en-GB" sz="2000" dirty="0" smtClean="0">
                <a:solidFill>
                  <a:prstClr val="white"/>
                </a:solidFill>
                <a:latin typeface="Bodoni MT" pitchFamily="18" charset="0"/>
              </a:rPr>
              <a:t>profession, and higher rates of poverty </a:t>
            </a:r>
            <a:r>
              <a:rPr lang="en-GB" sz="2000" i="1" dirty="0" smtClean="0">
                <a:solidFill>
                  <a:prstClr val="white"/>
                </a:solidFill>
                <a:latin typeface="Bodoni MT" pitchFamily="18" charset="0"/>
              </a:rPr>
              <a:t>(cultural bias in diagnosis!!!)</a:t>
            </a:r>
            <a:endParaRPr lang="en-GB" sz="2000" i="1" dirty="0">
              <a:solidFill>
                <a:prstClr val="white"/>
              </a:solidFill>
              <a:latin typeface="Bodoni MT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 rot="701648">
            <a:off x="6833489" y="1226905"/>
            <a:ext cx="2260462" cy="72534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prstClr val="black"/>
                </a:solidFill>
                <a:latin typeface="Comic Sans MS" panose="030F0702030302020204" pitchFamily="66" charset="0"/>
              </a:rPr>
              <a:t>Reliability</a:t>
            </a:r>
            <a:endParaRPr lang="en-GB" b="1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289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1584</TotalTime>
  <Words>2074</Words>
  <Application>Microsoft Office PowerPoint</Application>
  <PresentationFormat>On-screen Show (4:3)</PresentationFormat>
  <Paragraphs>206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(A01) What problems (issues) are there with making a reliable diagnosis of SZ?</vt:lpstr>
      <vt:lpstr>(A01) What problems (issues) are there with making a reliable diagnosis of SZ?</vt:lpstr>
      <vt:lpstr>PowerPoint Presentation</vt:lpstr>
      <vt:lpstr>PowerPoint Presentation</vt:lpstr>
      <vt:lpstr>(A02) Why is it important to make a reliable diagnosis of SZ?</vt:lpstr>
      <vt:lpstr>(A02) What problems (issues) are there with making a reliable diagnosis of SZ?</vt:lpstr>
      <vt:lpstr>(A02) What problems (issues) are there with making a reliable diagnosis of SZ?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Kirsty</dc:creator>
  <cp:lastModifiedBy>Kirsty</cp:lastModifiedBy>
  <cp:revision>77</cp:revision>
  <dcterms:created xsi:type="dcterms:W3CDTF">2015-02-03T18:54:11Z</dcterms:created>
  <dcterms:modified xsi:type="dcterms:W3CDTF">2016-05-12T09:47:41Z</dcterms:modified>
</cp:coreProperties>
</file>