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3" r:id="rId3"/>
    <p:sldId id="257" r:id="rId4"/>
    <p:sldId id="264" r:id="rId5"/>
    <p:sldId id="265" r:id="rId6"/>
    <p:sldId id="266" r:id="rId7"/>
    <p:sldId id="267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2F7E0-C233-4B6A-BDCE-CEE6552C4640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B6072-EB0B-4DA7-9E0D-AE7436B51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084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358F-37A1-44AD-ADC4-60EF64B5F765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EE3F-4DB7-4701-A243-D399AFCE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676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358F-37A1-44AD-ADC4-60EF64B5F765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EE3F-4DB7-4701-A243-D399AFCE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6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358F-37A1-44AD-ADC4-60EF64B5F765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EE3F-4DB7-4701-A243-D399AFCE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251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9D2358F-37A1-44AD-ADC4-60EF64B5F765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EE3F-4DB7-4701-A243-D399AFCE3DBD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491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358F-37A1-44AD-ADC4-60EF64B5F765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EE3F-4DB7-4701-A243-D399AFCE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251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358F-37A1-44AD-ADC4-60EF64B5F765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EE3F-4DB7-4701-A243-D399AFCE3DBD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213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358F-37A1-44AD-ADC4-60EF64B5F765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EE3F-4DB7-4701-A243-D399AFCE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114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358F-37A1-44AD-ADC4-60EF64B5F765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EE3F-4DB7-4701-A243-D399AFCE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097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358F-37A1-44AD-ADC4-60EF64B5F765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EE3F-4DB7-4701-A243-D399AFCE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556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358F-37A1-44AD-ADC4-60EF64B5F765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EE3F-4DB7-4701-A243-D399AFCE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076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358F-37A1-44AD-ADC4-60EF64B5F765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EE3F-4DB7-4701-A243-D399AFCE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39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358F-37A1-44AD-ADC4-60EF64B5F765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EE3F-4DB7-4701-A243-D399AFCE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0242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358F-37A1-44AD-ADC4-60EF64B5F765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EE3F-4DB7-4701-A243-D399AFCE3DBD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136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358F-37A1-44AD-ADC4-60EF64B5F765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EE3F-4DB7-4701-A243-D399AFCE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069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358F-37A1-44AD-ADC4-60EF64B5F765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EE3F-4DB7-4701-A243-D399AFCE3DBD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59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358F-37A1-44AD-ADC4-60EF64B5F765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EE3F-4DB7-4701-A243-D399AFCE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27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358F-37A1-44AD-ADC4-60EF64B5F765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EE3F-4DB7-4701-A243-D399AFCE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98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358F-37A1-44AD-ADC4-60EF64B5F765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EE3F-4DB7-4701-A243-D399AFCE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87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358F-37A1-44AD-ADC4-60EF64B5F765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EE3F-4DB7-4701-A243-D399AFCE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86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358F-37A1-44AD-ADC4-60EF64B5F765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EE3F-4DB7-4701-A243-D399AFCE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58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358F-37A1-44AD-ADC4-60EF64B5F765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EE3F-4DB7-4701-A243-D399AFCE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82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358F-37A1-44AD-ADC4-60EF64B5F765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EE3F-4DB7-4701-A243-D399AFCE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56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2358F-37A1-44AD-ADC4-60EF64B5F765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0EE3F-4DB7-4701-A243-D399AFCE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11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9D2358F-37A1-44AD-ADC4-60EF64B5F765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440EE3F-4DB7-4701-A243-D399AFCE3DBD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57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BDePyEFT1gQ&amp;list=PLiOil1qP-cMURN_8baOr3QWfySmIjqKIj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45" y="538991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https://www.youtube.com/watch?v=BDePyEFT1gQ&amp;list=PLiOil1qP-cMURN_8baOr3QWfySmIjqKIj</a:t>
            </a:r>
            <a:endParaRPr lang="en-GB" dirty="0"/>
          </a:p>
        </p:txBody>
      </p:sp>
      <p:sp>
        <p:nvSpPr>
          <p:cNvPr id="4" name="Action Button: Movie 3">
            <a:hlinkClick r:id="rId2" highlightClick="1"/>
          </p:cNvPr>
          <p:cNvSpPr/>
          <p:nvPr/>
        </p:nvSpPr>
        <p:spPr>
          <a:xfrm>
            <a:off x="7061718" y="3564294"/>
            <a:ext cx="3470988" cy="1446244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30" y="93307"/>
            <a:ext cx="4926467" cy="498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4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AO3 – Recording observations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90337" y="1665027"/>
          <a:ext cx="10234863" cy="4559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34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590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Lesson Objective</a:t>
                      </a:r>
                      <a:r>
                        <a:rPr lang="en-GB" sz="2400" dirty="0" smtClean="0">
                          <a:effectLst/>
                        </a:rPr>
                        <a:t>: To </a:t>
                      </a:r>
                      <a:r>
                        <a:rPr lang="en-GB" sz="2400" dirty="0">
                          <a:effectLst/>
                        </a:rPr>
                        <a:t>explore methods of recording initial observations.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Starter task</a:t>
                      </a:r>
                      <a:r>
                        <a:rPr lang="en-GB" sz="2400" baseline="0" dirty="0" smtClean="0">
                          <a:effectLst/>
                        </a:rPr>
                        <a:t> 1- exploring how line can be recorded</a:t>
                      </a:r>
                    </a:p>
                    <a:p>
                      <a:pPr marL="457200" indent="-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AutoNum type="alphaLcParenR"/>
                      </a:pPr>
                      <a:r>
                        <a:rPr lang="en-GB" sz="2400" dirty="0" smtClean="0">
                          <a:effectLst/>
                        </a:rPr>
                        <a:t>Blind </a:t>
                      </a:r>
                      <a:r>
                        <a:rPr lang="en-GB" sz="2400" dirty="0">
                          <a:effectLst/>
                        </a:rPr>
                        <a:t>contour drawing (</a:t>
                      </a:r>
                      <a:r>
                        <a:rPr lang="en-GB" sz="2400" dirty="0" smtClean="0">
                          <a:effectLst/>
                        </a:rPr>
                        <a:t>biro or pencil)   2 minute</a:t>
                      </a:r>
                    </a:p>
                    <a:p>
                      <a:pPr marL="457200" indent="-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AutoNum type="alphaLcParenR"/>
                      </a:pPr>
                      <a:r>
                        <a:rPr lang="en-GB" sz="2400" dirty="0" smtClean="0">
                          <a:effectLst/>
                        </a:rPr>
                        <a:t>Continuous </a:t>
                      </a:r>
                      <a:r>
                        <a:rPr lang="en-GB" sz="2400" dirty="0">
                          <a:effectLst/>
                        </a:rPr>
                        <a:t>line drawing (coloured pencil</a:t>
                      </a:r>
                      <a:r>
                        <a:rPr lang="en-GB" sz="2400" dirty="0" smtClean="0">
                          <a:effectLst/>
                        </a:rPr>
                        <a:t>)  4</a:t>
                      </a:r>
                      <a:r>
                        <a:rPr lang="en-GB" sz="2400" baseline="0" dirty="0" smtClean="0">
                          <a:effectLst/>
                        </a:rPr>
                        <a:t> minutes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2400" baseline="0" dirty="0" smtClean="0">
                          <a:effectLst/>
                        </a:rPr>
                        <a:t>What do these tasks force you to do?</a:t>
                      </a:r>
                      <a:endParaRPr lang="en-GB" sz="2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1" dirty="0" smtClean="0">
                          <a:solidFill>
                            <a:srgbClr val="0070C0"/>
                          </a:solidFill>
                          <a:effectLst/>
                        </a:rPr>
                        <a:t>Skill</a:t>
                      </a:r>
                      <a:r>
                        <a:rPr lang="en-GB" sz="24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 objective</a:t>
                      </a:r>
                      <a:r>
                        <a:rPr lang="en-GB" sz="2400" baseline="0" dirty="0" smtClean="0">
                          <a:effectLst/>
                        </a:rPr>
                        <a:t>: To</a:t>
                      </a:r>
                      <a:r>
                        <a:rPr lang="en-GB" sz="2400" dirty="0" smtClean="0">
                          <a:effectLst/>
                        </a:rPr>
                        <a:t> draw bugs </a:t>
                      </a:r>
                      <a:r>
                        <a:rPr lang="en-GB" sz="2400" dirty="0">
                          <a:effectLst/>
                        </a:rPr>
                        <a:t>using basic shapes</a:t>
                      </a:r>
                      <a:r>
                        <a:rPr lang="en-GB" sz="2400" dirty="0" smtClean="0">
                          <a:effectLst/>
                        </a:rPr>
                        <a:t>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1" dirty="0" smtClean="0">
                          <a:solidFill>
                            <a:srgbClr val="00B050"/>
                          </a:solidFill>
                          <a:effectLst/>
                        </a:rPr>
                        <a:t>Lesson outcome</a:t>
                      </a:r>
                      <a:r>
                        <a:rPr lang="en-GB" sz="2400" dirty="0" smtClean="0">
                          <a:effectLst/>
                        </a:rPr>
                        <a:t>:</a:t>
                      </a:r>
                      <a:r>
                        <a:rPr lang="en-GB" sz="2400" baseline="0" dirty="0" smtClean="0">
                          <a:effectLst/>
                        </a:rPr>
                        <a:t> a lightly drawn animal showing shapes being drawn with increasing accuracy (fly, bee, grasshopper).</a:t>
                      </a:r>
                      <a:endParaRPr lang="en-GB" sz="2400" dirty="0" smtClean="0">
                        <a:effectLst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33752" y="-3153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Differentiated worksheets to be used.</a:t>
            </a: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7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9" y="1"/>
            <a:ext cx="9214174" cy="688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77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8645" cy="687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11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66" y="1"/>
            <a:ext cx="9568348" cy="684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64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41611" y="107263"/>
            <a:ext cx="9244985" cy="675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79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Self assessment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Lines have been drawn lightly.</a:t>
            </a:r>
          </a:p>
          <a:p>
            <a:r>
              <a:rPr lang="en-GB" sz="3600" dirty="0" smtClean="0"/>
              <a:t>Shapes are in proportion.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80505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105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Tw Cen MT</vt:lpstr>
      <vt:lpstr>Tw Cen MT Condensed</vt:lpstr>
      <vt:lpstr>Wingdings 3</vt:lpstr>
      <vt:lpstr>Office Theme</vt:lpstr>
      <vt:lpstr>Integral</vt:lpstr>
      <vt:lpstr>PowerPoint Presentation</vt:lpstr>
      <vt:lpstr>AO3 – Recording observations</vt:lpstr>
      <vt:lpstr>PowerPoint Presentation</vt:lpstr>
      <vt:lpstr>PowerPoint Presentation</vt:lpstr>
      <vt:lpstr>PowerPoint Presentation</vt:lpstr>
      <vt:lpstr>PowerPoint Presentation</vt:lpstr>
      <vt:lpstr>Self assessment</vt:lpstr>
    </vt:vector>
  </TitlesOfParts>
  <Company>King Edward VI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Westmore</dc:creator>
  <cp:lastModifiedBy>Alex Westmore</cp:lastModifiedBy>
  <cp:revision>2</cp:revision>
  <dcterms:created xsi:type="dcterms:W3CDTF">2020-08-17T13:48:05Z</dcterms:created>
  <dcterms:modified xsi:type="dcterms:W3CDTF">2020-08-17T14:01:22Z</dcterms:modified>
</cp:coreProperties>
</file>