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01" r:id="rId2"/>
    <p:sldId id="258" r:id="rId3"/>
    <p:sldId id="311" r:id="rId4"/>
    <p:sldId id="312" r:id="rId5"/>
    <p:sldId id="313" r:id="rId6"/>
    <p:sldId id="257" r:id="rId7"/>
    <p:sldId id="303" r:id="rId8"/>
    <p:sldId id="304" r:id="rId9"/>
    <p:sldId id="282" r:id="rId10"/>
    <p:sldId id="283" r:id="rId11"/>
    <p:sldId id="306" r:id="rId12"/>
    <p:sldId id="284" r:id="rId13"/>
    <p:sldId id="307" r:id="rId14"/>
    <p:sldId id="290" r:id="rId15"/>
    <p:sldId id="308" r:id="rId16"/>
    <p:sldId id="288" r:id="rId17"/>
    <p:sldId id="316" r:id="rId18"/>
    <p:sldId id="309" r:id="rId19"/>
    <p:sldId id="310" r:id="rId20"/>
    <p:sldId id="314" r:id="rId21"/>
    <p:sldId id="315" r:id="rId22"/>
    <p:sldId id="317" r:id="rId23"/>
    <p:sldId id="31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44" autoAdjust="0"/>
    <p:restoredTop sz="92847" autoAdjust="0"/>
  </p:normalViewPr>
  <p:slideViewPr>
    <p:cSldViewPr>
      <p:cViewPr varScale="1">
        <p:scale>
          <a:sx n="69" d="100"/>
          <a:sy n="69" d="100"/>
        </p:scale>
        <p:origin x="1332"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FE8BC2-57F8-411C-B4DE-F83B2BCC86B1}" type="datetimeFigureOut">
              <a:rPr lang="en-GB" smtClean="0"/>
              <a:pPr/>
              <a:t>09/09/2015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E9132C-DB12-47D3-957D-0ED22EA71C9E}" type="slidenum">
              <a:rPr lang="en-GB" smtClean="0"/>
              <a:pPr/>
              <a:t>‹#›</a:t>
            </a:fld>
            <a:endParaRPr lang="en-GB"/>
          </a:p>
        </p:txBody>
      </p:sp>
    </p:spTree>
    <p:extLst>
      <p:ext uri="{BB962C8B-B14F-4D97-AF65-F5344CB8AC3E}">
        <p14:creationId xmlns:p14="http://schemas.microsoft.com/office/powerpoint/2010/main" val="1562716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E9A0D9EE-7167-4078-8FCE-8D90F326BD96}" type="slidenum">
              <a:rPr lang="en-GB" smtClean="0"/>
              <a:pPr/>
              <a:t>11</a:t>
            </a:fld>
            <a:endParaRPr lang="en-GB"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778277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F525D57-1245-45DB-AB04-BD417533DA75}" type="datetimeFigureOut">
              <a:rPr lang="en-GB" smtClean="0"/>
              <a:pPr/>
              <a:t>09/09/2015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09ABF1-9D0C-4212-BAC2-E60922C0BCBA}" type="slidenum">
              <a:rPr lang="en-GB" smtClean="0"/>
              <a:pPr/>
              <a:t>‹#›</a:t>
            </a:fld>
            <a:endParaRPr lang="en-GB"/>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F525D57-1245-45DB-AB04-BD417533DA75}" type="datetimeFigureOut">
              <a:rPr lang="en-GB" smtClean="0"/>
              <a:pPr/>
              <a:t>09/09/2015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09ABF1-9D0C-4212-BAC2-E60922C0BCBA}" type="slidenum">
              <a:rPr lang="en-GB" smtClean="0"/>
              <a:pPr/>
              <a:t>‹#›</a:t>
            </a:fld>
            <a:endParaRPr lang="en-GB"/>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F525D57-1245-45DB-AB04-BD417533DA75}" type="datetimeFigureOut">
              <a:rPr lang="en-GB" smtClean="0"/>
              <a:pPr/>
              <a:t>09/09/2015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09ABF1-9D0C-4212-BAC2-E60922C0BCBA}" type="slidenum">
              <a:rPr lang="en-GB" smtClean="0"/>
              <a:pPr/>
              <a:t>‹#›</a:t>
            </a:fld>
            <a:endParaRPr lang="en-GB"/>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F525D57-1245-45DB-AB04-BD417533DA75}" type="datetimeFigureOut">
              <a:rPr lang="en-GB" smtClean="0"/>
              <a:pPr/>
              <a:t>09/09/2015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09ABF1-9D0C-4212-BAC2-E60922C0BCBA}" type="slidenum">
              <a:rPr lang="en-GB" smtClean="0"/>
              <a:pPr/>
              <a:t>‹#›</a:t>
            </a:fld>
            <a:endParaRPr lang="en-GB"/>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525D57-1245-45DB-AB04-BD417533DA75}" type="datetimeFigureOut">
              <a:rPr lang="en-GB" smtClean="0"/>
              <a:pPr/>
              <a:t>09/09/2015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09ABF1-9D0C-4212-BAC2-E60922C0BCBA}" type="slidenum">
              <a:rPr lang="en-GB" smtClean="0"/>
              <a:pPr/>
              <a:t>‹#›</a:t>
            </a:fld>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F525D57-1245-45DB-AB04-BD417533DA75}" type="datetimeFigureOut">
              <a:rPr lang="en-GB" smtClean="0"/>
              <a:pPr/>
              <a:t>09/09/2015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09ABF1-9D0C-4212-BAC2-E60922C0BCBA}" type="slidenum">
              <a:rPr lang="en-GB" smtClean="0"/>
              <a:pPr/>
              <a:t>‹#›</a:t>
            </a:fld>
            <a:endParaRPr lang="en-GB"/>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F525D57-1245-45DB-AB04-BD417533DA75}" type="datetimeFigureOut">
              <a:rPr lang="en-GB" smtClean="0"/>
              <a:pPr/>
              <a:t>09/09/2015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09ABF1-9D0C-4212-BAC2-E60922C0BCBA}" type="slidenum">
              <a:rPr lang="en-GB" smtClean="0"/>
              <a:pPr/>
              <a:t>‹#›</a:t>
            </a:fld>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F525D57-1245-45DB-AB04-BD417533DA75}" type="datetimeFigureOut">
              <a:rPr lang="en-GB" smtClean="0"/>
              <a:pPr/>
              <a:t>09/09/2015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09ABF1-9D0C-4212-BAC2-E60922C0BCBA}" type="slidenum">
              <a:rPr lang="en-GB" smtClean="0"/>
              <a:pPr/>
              <a:t>‹#›</a:t>
            </a:fld>
            <a:endParaRPr lang="en-GB"/>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525D57-1245-45DB-AB04-BD417533DA75}" type="datetimeFigureOut">
              <a:rPr lang="en-GB" smtClean="0"/>
              <a:pPr/>
              <a:t>09/09/2015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A09ABF1-9D0C-4212-BAC2-E60922C0BCBA}" type="slidenum">
              <a:rPr lang="en-GB" smtClean="0"/>
              <a:pPr/>
              <a:t>‹#›</a:t>
            </a:fld>
            <a:endParaRPr lang="en-GB"/>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525D57-1245-45DB-AB04-BD417533DA75}" type="datetimeFigureOut">
              <a:rPr lang="en-GB" smtClean="0"/>
              <a:pPr/>
              <a:t>09/09/2015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09ABF1-9D0C-4212-BAC2-E60922C0BCBA}" type="slidenum">
              <a:rPr lang="en-GB" smtClean="0"/>
              <a:pPr/>
              <a:t>‹#›</a:t>
            </a:fld>
            <a:endParaRPr lang="en-GB"/>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525D57-1245-45DB-AB04-BD417533DA75}" type="datetimeFigureOut">
              <a:rPr lang="en-GB" smtClean="0"/>
              <a:pPr/>
              <a:t>09/09/2015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09ABF1-9D0C-4212-BAC2-E60922C0BCBA}" type="slidenum">
              <a:rPr lang="en-GB" smtClean="0"/>
              <a:pPr/>
              <a:t>‹#›</a:t>
            </a:fld>
            <a:endParaRPr lang="en-GB"/>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525D57-1245-45DB-AB04-BD417533DA75}" type="datetimeFigureOut">
              <a:rPr lang="en-GB" smtClean="0"/>
              <a:pPr/>
              <a:t>09/09/2015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09ABF1-9D0C-4212-BAC2-E60922C0BCBA}" type="slidenum">
              <a:rPr lang="en-GB" smtClean="0"/>
              <a:pPr/>
              <a:t>‹#›</a:t>
            </a:fld>
            <a:endParaRPr lang="en-GB"/>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7.jpeg"/><Relationship Id="rId7" Type="http://schemas.openxmlformats.org/officeDocument/2006/relationships/image" Target="../media/image31.jpg"/><Relationship Id="rId2" Type="http://schemas.openxmlformats.org/officeDocument/2006/relationships/image" Target="../media/image26.jpg"/><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20.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hyperlink" Target="http://www.askmen.com/galleries/men/will-smith/picture-1.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3568" y="836712"/>
            <a:ext cx="7772400" cy="1470025"/>
          </a:xfrm>
          <a:solidFill>
            <a:schemeClr val="bg2">
              <a:lumMod val="40000"/>
              <a:lumOff val="60000"/>
            </a:schemeClr>
          </a:solidFill>
          <a:ln w="76200">
            <a:solidFill>
              <a:schemeClr val="accent1"/>
            </a:solidFill>
          </a:ln>
        </p:spPr>
        <p:txBody>
          <a:bodyPr>
            <a:normAutofit/>
          </a:bodyPr>
          <a:lstStyle/>
          <a:p>
            <a:r>
              <a:rPr lang="en-GB" sz="8800" dirty="0" smtClean="0">
                <a:solidFill>
                  <a:schemeClr val="bg1"/>
                </a:solidFill>
              </a:rPr>
              <a:t>Relationships</a:t>
            </a:r>
            <a:endParaRPr lang="en-GB" sz="8800" dirty="0">
              <a:solidFill>
                <a:schemeClr val="bg1"/>
              </a:solidFill>
            </a:endParaRPr>
          </a:p>
        </p:txBody>
      </p:sp>
      <p:sp>
        <p:nvSpPr>
          <p:cNvPr id="5" name="Subtitle 4"/>
          <p:cNvSpPr>
            <a:spLocks noGrp="1"/>
          </p:cNvSpPr>
          <p:nvPr>
            <p:ph type="subTitle" idx="1"/>
          </p:nvPr>
        </p:nvSpPr>
        <p:spPr>
          <a:xfrm>
            <a:off x="1403648" y="6140413"/>
            <a:ext cx="6400800" cy="717587"/>
          </a:xfrm>
        </p:spPr>
        <p:txBody>
          <a:bodyPr/>
          <a:lstStyle/>
          <a:p>
            <a:r>
              <a:rPr lang="en-GB" b="1" dirty="0" smtClean="0">
                <a:solidFill>
                  <a:schemeClr val="bg1"/>
                </a:solidFill>
              </a:rPr>
              <a:t>PSYA3</a:t>
            </a:r>
            <a:endParaRPr lang="en-GB" b="1"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2664514"/>
            <a:ext cx="2697052" cy="2697052"/>
          </a:xfrm>
          <a:prstGeom prst="rect">
            <a:avLst/>
          </a:prstGeom>
          <a:ln>
            <a:solidFill>
              <a:schemeClr val="accent1"/>
            </a:solidFill>
          </a:ln>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2650969"/>
            <a:ext cx="2016224" cy="2724142"/>
          </a:xfrm>
          <a:prstGeom prst="rect">
            <a:avLst/>
          </a:prstGeom>
        </p:spPr>
      </p:pic>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backgroundRemoval t="10000" b="99750" l="10000" r="90000">
                        <a14:foregroundMark x1="62250" y1="14000" x2="54500" y2="99750"/>
                      </a14:backgroundRemoval>
                    </a14:imgEffect>
                  </a14:imgLayer>
                </a14:imgProps>
              </a:ext>
              <a:ext uri="{28A0092B-C50C-407E-A947-70E740481C1C}">
                <a14:useLocalDpi xmlns:a14="http://schemas.microsoft.com/office/drawing/2010/main" val="0"/>
              </a:ext>
            </a:extLst>
          </a:blip>
          <a:stretch>
            <a:fillRect/>
          </a:stretch>
        </p:blipFill>
        <p:spPr>
          <a:xfrm rot="20865951">
            <a:off x="5942024" y="2306721"/>
            <a:ext cx="432048" cy="3125354"/>
          </a:xfrm>
          <a:prstGeom prst="rect">
            <a:avLst/>
          </a:prstGeom>
        </p:spPr>
      </p:pic>
    </p:spTree>
    <p:extLst>
      <p:ext uri="{BB962C8B-B14F-4D97-AF65-F5344CB8AC3E}">
        <p14:creationId xmlns:p14="http://schemas.microsoft.com/office/powerpoint/2010/main" val="38644464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8"/>
                                        </p:tgtEl>
                                        <p:attrNameLst>
                                          <p:attrName>ppt_x</p:attrName>
                                        </p:attrNameLst>
                                      </p:cBhvr>
                                      <p:tavLst>
                                        <p:tav tm="0">
                                          <p:val>
                                            <p:strVal val="ppt_x"/>
                                          </p:val>
                                        </p:tav>
                                        <p:tav tm="100000">
                                          <p:val>
                                            <p:strVal val="ppt_x"/>
                                          </p:val>
                                        </p:tav>
                                      </p:tavLst>
                                    </p:anim>
                                    <p:anim calcmode="lin" valueType="num">
                                      <p:cBhvr additive="base">
                                        <p:cTn id="12" dur="500"/>
                                        <p:tgtEl>
                                          <p:spTgt spid="8"/>
                                        </p:tgtEl>
                                        <p:attrNameLst>
                                          <p:attrName>ppt_y</p:attrName>
                                        </p:attrNameLst>
                                      </p:cBhvr>
                                      <p:tavLst>
                                        <p:tav tm="0">
                                          <p:val>
                                            <p:strVal val="ppt_y"/>
                                          </p:val>
                                        </p:tav>
                                        <p:tav tm="100000">
                                          <p:val>
                                            <p:strVal val="1+ppt_h/2"/>
                                          </p:val>
                                        </p:tav>
                                      </p:tavLst>
                                    </p:anim>
                                    <p:set>
                                      <p:cBhvr>
                                        <p:cTn id="13" dur="1" fill="hold">
                                          <p:stCondLst>
                                            <p:cond delay="499"/>
                                          </p:stCondLst>
                                        </p:cTn>
                                        <p:tgtEl>
                                          <p:spTgt spid="8"/>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40000"/>
              <a:lumOff val="60000"/>
            </a:schemeClr>
          </a:solidFill>
          <a:ln>
            <a:solidFill>
              <a:schemeClr val="accent1"/>
            </a:solidFill>
          </a:ln>
        </p:spPr>
        <p:txBody>
          <a:bodyPr/>
          <a:lstStyle/>
          <a:p>
            <a:r>
              <a:rPr lang="en-GB" b="1" dirty="0" smtClean="0">
                <a:solidFill>
                  <a:schemeClr val="bg1"/>
                </a:solidFill>
                <a:latin typeface="Comic Sans MS" pitchFamily="66" charset="0"/>
              </a:rPr>
              <a:t>Classical Conditioning</a:t>
            </a:r>
            <a:endParaRPr lang="en-GB" b="1" dirty="0">
              <a:solidFill>
                <a:schemeClr val="bg1"/>
              </a:solidFill>
            </a:endParaRPr>
          </a:p>
        </p:txBody>
      </p:sp>
      <p:sp>
        <p:nvSpPr>
          <p:cNvPr id="3" name="Content Placeholder 2"/>
          <p:cNvSpPr>
            <a:spLocks noGrp="1"/>
          </p:cNvSpPr>
          <p:nvPr>
            <p:ph idx="1"/>
          </p:nvPr>
        </p:nvSpPr>
        <p:spPr>
          <a:xfrm>
            <a:off x="457200" y="1600200"/>
            <a:ext cx="8229600" cy="4925144"/>
          </a:xfrm>
        </p:spPr>
        <p:txBody>
          <a:bodyPr>
            <a:normAutofit fontScale="77500" lnSpcReduction="20000"/>
          </a:bodyPr>
          <a:lstStyle/>
          <a:p>
            <a:pPr>
              <a:spcBef>
                <a:spcPct val="0"/>
              </a:spcBef>
            </a:pPr>
            <a:r>
              <a:rPr lang="en-GB" sz="3500" dirty="0" smtClean="0">
                <a:solidFill>
                  <a:schemeClr val="bg1"/>
                </a:solidFill>
              </a:rPr>
              <a:t>Learning by association - we like people who are associated with pleasant events</a:t>
            </a:r>
          </a:p>
          <a:p>
            <a:pPr>
              <a:spcBef>
                <a:spcPct val="0"/>
              </a:spcBef>
            </a:pPr>
            <a:endParaRPr lang="en-GB" sz="3500" dirty="0" smtClean="0">
              <a:solidFill>
                <a:schemeClr val="bg1"/>
              </a:solidFill>
            </a:endParaRPr>
          </a:p>
          <a:p>
            <a:pPr>
              <a:spcBef>
                <a:spcPct val="0"/>
              </a:spcBef>
            </a:pPr>
            <a:r>
              <a:rPr lang="en-GB" sz="3500" dirty="0" smtClean="0">
                <a:solidFill>
                  <a:schemeClr val="bg1"/>
                </a:solidFill>
              </a:rPr>
              <a:t>We like people who indirectly reward us by being nearby when we feel good. </a:t>
            </a:r>
          </a:p>
          <a:p>
            <a:pPr>
              <a:spcBef>
                <a:spcPct val="0"/>
              </a:spcBef>
            </a:pPr>
            <a:endParaRPr lang="en-GB" sz="3500" dirty="0" smtClean="0">
              <a:solidFill>
                <a:schemeClr val="bg1"/>
              </a:solidFill>
            </a:endParaRPr>
          </a:p>
          <a:p>
            <a:pPr>
              <a:spcBef>
                <a:spcPct val="0"/>
              </a:spcBef>
            </a:pPr>
            <a:r>
              <a:rPr lang="en-GB" sz="3500" dirty="0" smtClean="0">
                <a:solidFill>
                  <a:schemeClr val="bg1"/>
                </a:solidFill>
              </a:rPr>
              <a:t>Even if they were not involved in making us feel good, after a while we will associate them with the good feeling – a neutral stimulus becomes positively valued because of their association with a pleasant event</a:t>
            </a:r>
          </a:p>
          <a:p>
            <a:pPr>
              <a:spcBef>
                <a:spcPct val="0"/>
              </a:spcBef>
            </a:pPr>
            <a:endParaRPr lang="en-GB" sz="3500" dirty="0" smtClean="0"/>
          </a:p>
          <a:p>
            <a:pPr>
              <a:spcBef>
                <a:spcPct val="0"/>
              </a:spcBef>
            </a:pPr>
            <a:r>
              <a:rPr lang="en-GB" sz="3500" dirty="0" smtClean="0">
                <a:solidFill>
                  <a:srgbClr val="0000CC"/>
                </a:solidFill>
              </a:rPr>
              <a:t>E.g. Holiday romances-  more prone to be attracted to and to form a relationship- Why? </a:t>
            </a:r>
          </a:p>
          <a:p>
            <a:pPr>
              <a:lnSpc>
                <a:spcPct val="100000"/>
              </a:lnSpc>
              <a:spcBef>
                <a:spcPct val="0"/>
              </a:spcBef>
              <a:buClrTx/>
              <a:buSzTx/>
              <a:buFontTx/>
              <a:buNone/>
            </a:pPr>
            <a:endParaRPr lang="en-GB" sz="1000" dirty="0" smtClean="0">
              <a:solidFill>
                <a:srgbClr val="FF0000"/>
              </a:solidFill>
            </a:endParaRPr>
          </a:p>
          <a:p>
            <a:endParaRPr lang="en-GB" dirty="0"/>
          </a:p>
        </p:txBody>
      </p:sp>
      <p:pic>
        <p:nvPicPr>
          <p:cNvPr id="4" name="Picture 4" descr="dollz036"/>
          <p:cNvPicPr>
            <a:picLocks noChangeAspect="1" noChangeArrowheads="1" noCrop="1"/>
          </p:cNvPicPr>
          <p:nvPr/>
        </p:nvPicPr>
        <p:blipFill>
          <a:blip r:embed="rId2" cstate="print"/>
          <a:srcRect/>
          <a:stretch>
            <a:fillRect/>
          </a:stretch>
        </p:blipFill>
        <p:spPr bwMode="auto">
          <a:xfrm>
            <a:off x="6948264" y="5661248"/>
            <a:ext cx="708803" cy="1079276"/>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40000"/>
              <a:lumOff val="60000"/>
            </a:schemeClr>
          </a:solidFill>
          <a:ln>
            <a:solidFill>
              <a:schemeClr val="accent1"/>
            </a:solidFill>
          </a:ln>
        </p:spPr>
        <p:txBody>
          <a:bodyPr>
            <a:normAutofit fontScale="90000"/>
          </a:bodyPr>
          <a:lstStyle/>
          <a:p>
            <a:r>
              <a:rPr lang="en-GB" kern="10" dirty="0" smtClean="0">
                <a:ln w="9525">
                  <a:noFill/>
                  <a:round/>
                  <a:headEnd/>
                  <a:tailEnd/>
                </a:ln>
                <a:solidFill>
                  <a:schemeClr val="bg1"/>
                </a:solidFill>
                <a:effectLst>
                  <a:outerShdw dist="45791" dir="2021404" algn="ctr" rotWithShape="0">
                    <a:srgbClr val="B2B2B2">
                      <a:alpha val="79999"/>
                    </a:srgbClr>
                  </a:outerShdw>
                </a:effectLst>
                <a:latin typeface="Tahoma"/>
                <a:cs typeface="Tahoma"/>
              </a:rPr>
              <a:t/>
            </a:r>
            <a:br>
              <a:rPr lang="en-GB" kern="10" dirty="0" smtClean="0">
                <a:ln w="9525">
                  <a:noFill/>
                  <a:round/>
                  <a:headEnd/>
                  <a:tailEnd/>
                </a:ln>
                <a:solidFill>
                  <a:schemeClr val="bg1"/>
                </a:solidFill>
                <a:effectLst>
                  <a:outerShdw dist="45791" dir="2021404" algn="ctr" rotWithShape="0">
                    <a:srgbClr val="B2B2B2">
                      <a:alpha val="79999"/>
                    </a:srgbClr>
                  </a:outerShdw>
                </a:effectLst>
                <a:latin typeface="Tahoma"/>
                <a:cs typeface="Tahoma"/>
              </a:rPr>
            </a:br>
            <a:r>
              <a:rPr lang="en-GB" b="1" kern="10" dirty="0" smtClean="0">
                <a:ln w="9525">
                  <a:noFill/>
                  <a:round/>
                  <a:headEnd/>
                  <a:tailEnd/>
                </a:ln>
                <a:solidFill>
                  <a:schemeClr val="bg1"/>
                </a:solidFill>
                <a:effectLst>
                  <a:outerShdw dist="45791" dir="2021404" algn="ctr" rotWithShape="0">
                    <a:srgbClr val="B2B2B2">
                      <a:alpha val="79999"/>
                    </a:srgbClr>
                  </a:outerShdw>
                </a:effectLst>
                <a:latin typeface="Tahoma"/>
                <a:cs typeface="Tahoma"/>
              </a:rPr>
              <a:t>Reward/Need </a:t>
            </a:r>
            <a:r>
              <a:rPr lang="en-GB" b="1" kern="10" dirty="0">
                <a:ln w="9525">
                  <a:noFill/>
                  <a:round/>
                  <a:headEnd/>
                  <a:tailEnd/>
                </a:ln>
                <a:solidFill>
                  <a:schemeClr val="bg1"/>
                </a:solidFill>
                <a:effectLst>
                  <a:outerShdw dist="45791" dir="2021404" algn="ctr" rotWithShape="0">
                    <a:srgbClr val="B2B2B2">
                      <a:alpha val="79999"/>
                    </a:srgbClr>
                  </a:outerShdw>
                </a:effectLst>
                <a:latin typeface="Tahoma"/>
                <a:cs typeface="Tahoma"/>
              </a:rPr>
              <a:t>Satisfaction Theory</a:t>
            </a:r>
            <a:r>
              <a:rPr lang="en-GB" kern="10" dirty="0">
                <a:ln w="9525">
                  <a:noFill/>
                  <a:round/>
                  <a:headEnd/>
                  <a:tailEnd/>
                </a:ln>
                <a:solidFill>
                  <a:schemeClr val="bg1"/>
                </a:solidFill>
                <a:effectLst>
                  <a:outerShdw dist="45791" dir="2021404" algn="ctr" rotWithShape="0">
                    <a:srgbClr val="B2B2B2">
                      <a:alpha val="79999"/>
                    </a:srgbClr>
                  </a:outerShdw>
                </a:effectLst>
                <a:latin typeface="Tahoma"/>
                <a:cs typeface="Tahoma"/>
              </a:rPr>
              <a:t/>
            </a:r>
            <a:br>
              <a:rPr lang="en-GB" kern="10" dirty="0">
                <a:ln w="9525">
                  <a:noFill/>
                  <a:round/>
                  <a:headEnd/>
                  <a:tailEnd/>
                </a:ln>
                <a:solidFill>
                  <a:schemeClr val="bg1"/>
                </a:solidFill>
                <a:effectLst>
                  <a:outerShdw dist="45791" dir="2021404" algn="ctr" rotWithShape="0">
                    <a:srgbClr val="B2B2B2">
                      <a:alpha val="79999"/>
                    </a:srgbClr>
                  </a:outerShdw>
                </a:effectLst>
                <a:latin typeface="Tahoma"/>
                <a:cs typeface="Tahoma"/>
              </a:rPr>
            </a:br>
            <a:endParaRPr lang="en-GB" dirty="0"/>
          </a:p>
        </p:txBody>
      </p:sp>
      <p:sp>
        <p:nvSpPr>
          <p:cNvPr id="256002" name="Rectangle 2"/>
          <p:cNvSpPr>
            <a:spLocks noGrp="1" noChangeArrowheads="1"/>
          </p:cNvSpPr>
          <p:nvPr>
            <p:ph idx="1"/>
          </p:nvPr>
        </p:nvSpPr>
        <p:spPr>
          <a:xfrm>
            <a:off x="457200" y="1556792"/>
            <a:ext cx="8229600" cy="5112568"/>
          </a:xfrm>
        </p:spPr>
        <p:txBody>
          <a:bodyPr>
            <a:noAutofit/>
          </a:bodyPr>
          <a:lstStyle/>
          <a:p>
            <a:pPr>
              <a:defRPr/>
            </a:pPr>
            <a:r>
              <a:rPr lang="en-GB" sz="2400" dirty="0" smtClean="0">
                <a:solidFill>
                  <a:schemeClr val="bg1"/>
                </a:solidFill>
              </a:rPr>
              <a:t>Byrne and Clore (1970) claim that the balance of positive and negative feelings is crucial in relationship formation</a:t>
            </a:r>
          </a:p>
          <a:p>
            <a:pPr>
              <a:defRPr/>
            </a:pPr>
            <a:r>
              <a:rPr lang="en-GB" sz="2400" dirty="0" smtClean="0">
                <a:solidFill>
                  <a:schemeClr val="bg1"/>
                </a:solidFill>
              </a:rPr>
              <a:t>The relationship will succeed if a positive outweighs a negative </a:t>
            </a:r>
          </a:p>
          <a:p>
            <a:pPr eaLnBrk="1" hangingPunct="1">
              <a:buFontTx/>
              <a:buNone/>
              <a:defRPr/>
            </a:pPr>
            <a:r>
              <a:rPr lang="en-GB" sz="2400" b="1" u="sng" dirty="0" smtClean="0">
                <a:solidFill>
                  <a:schemeClr val="bg1"/>
                </a:solidFill>
              </a:rPr>
              <a:t>EVIDENCE</a:t>
            </a:r>
            <a:endParaRPr lang="en-GB" sz="2400" dirty="0" smtClean="0">
              <a:solidFill>
                <a:schemeClr val="bg1"/>
              </a:solidFill>
            </a:endParaRPr>
          </a:p>
          <a:p>
            <a:pPr>
              <a:defRPr/>
            </a:pPr>
            <a:r>
              <a:rPr lang="en-GB" sz="2400" dirty="0" err="1" smtClean="0">
                <a:solidFill>
                  <a:schemeClr val="bg1"/>
                </a:solidFill>
              </a:rPr>
              <a:t>Veitch</a:t>
            </a:r>
            <a:r>
              <a:rPr lang="en-GB" sz="2400" dirty="0" smtClean="0">
                <a:solidFill>
                  <a:schemeClr val="bg1"/>
                </a:solidFill>
              </a:rPr>
              <a:t> and </a:t>
            </a:r>
            <a:r>
              <a:rPr lang="en-GB" sz="2400" dirty="0" err="1" smtClean="0">
                <a:solidFill>
                  <a:schemeClr val="bg1"/>
                </a:solidFill>
              </a:rPr>
              <a:t>Griffitt</a:t>
            </a:r>
            <a:r>
              <a:rPr lang="en-GB" sz="2400" dirty="0" smtClean="0">
                <a:solidFill>
                  <a:schemeClr val="bg1"/>
                </a:solidFill>
              </a:rPr>
              <a:t> (1976) placed participants in a waiting room where they listened to either good or bad news with a stranger present.  When they were asked to rate the stranger the degree of liking was related to the kind of news they had been listening to.</a:t>
            </a:r>
            <a:endParaRPr lang="en-GB" sz="2400" b="1" u="sng" dirty="0" smtClean="0">
              <a:solidFill>
                <a:schemeClr val="bg1"/>
              </a:solidFill>
            </a:endParaRPr>
          </a:p>
          <a:p>
            <a:pPr eaLnBrk="1" hangingPunct="1">
              <a:buFontTx/>
              <a:buNone/>
              <a:defRPr/>
            </a:pPr>
            <a:r>
              <a:rPr lang="en-GB" sz="2400" b="1" u="sng" dirty="0" smtClean="0">
                <a:solidFill>
                  <a:schemeClr val="bg1"/>
                </a:solidFill>
              </a:rPr>
              <a:t>EVALUATION</a:t>
            </a:r>
            <a:endParaRPr lang="en-GB" sz="2400" dirty="0" smtClean="0">
              <a:solidFill>
                <a:schemeClr val="bg1"/>
              </a:solidFill>
            </a:endParaRPr>
          </a:p>
          <a:p>
            <a:pPr>
              <a:defRPr/>
            </a:pPr>
            <a:r>
              <a:rPr lang="en-GB" sz="2400" dirty="0" smtClean="0">
                <a:solidFill>
                  <a:schemeClr val="bg1"/>
                </a:solidFill>
              </a:rPr>
              <a:t>Duck (1992)  criticises such bogus stranger methods for being artificial </a:t>
            </a:r>
          </a:p>
          <a:p>
            <a:pPr eaLnBrk="1" hangingPunct="1">
              <a:lnSpc>
                <a:spcPct val="80000"/>
              </a:lnSpc>
              <a:buFontTx/>
              <a:buNone/>
              <a:defRPr/>
            </a:pPr>
            <a:endParaRPr lang="en-GB" sz="2400" dirty="0" smtClean="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2492896"/>
            <a:ext cx="1284219" cy="1008112"/>
          </a:xfrm>
          <a:prstGeom prst="rect">
            <a:avLst/>
          </a:prstGeom>
        </p:spPr>
      </p:pic>
    </p:spTree>
    <p:extLst>
      <p:ext uri="{BB962C8B-B14F-4D97-AF65-F5344CB8AC3E}">
        <p14:creationId xmlns:p14="http://schemas.microsoft.com/office/powerpoint/2010/main" val="279359630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40000"/>
              <a:lumOff val="60000"/>
            </a:schemeClr>
          </a:solidFill>
          <a:ln>
            <a:solidFill>
              <a:schemeClr val="accent1"/>
            </a:solidFill>
          </a:ln>
        </p:spPr>
        <p:txBody>
          <a:bodyPr>
            <a:normAutofit fontScale="90000"/>
          </a:bodyPr>
          <a:lstStyle/>
          <a:p>
            <a:r>
              <a:rPr lang="en-GB" b="1" dirty="0" smtClean="0">
                <a:solidFill>
                  <a:schemeClr val="bg1"/>
                </a:solidFill>
              </a:rPr>
              <a:t>Research on reinforcement and need satisfaction theories </a:t>
            </a:r>
            <a:endParaRPr lang="en-GB" b="1" dirty="0">
              <a:solidFill>
                <a:schemeClr val="bg1"/>
              </a:solidFill>
            </a:endParaRPr>
          </a:p>
        </p:txBody>
      </p:sp>
      <p:sp>
        <p:nvSpPr>
          <p:cNvPr id="3" name="Content Placeholder 2"/>
          <p:cNvSpPr>
            <a:spLocks noGrp="1"/>
          </p:cNvSpPr>
          <p:nvPr>
            <p:ph idx="1"/>
          </p:nvPr>
        </p:nvSpPr>
        <p:spPr/>
        <p:txBody>
          <a:bodyPr>
            <a:normAutofit fontScale="92500"/>
          </a:bodyPr>
          <a:lstStyle/>
          <a:p>
            <a:r>
              <a:rPr lang="en-GB" dirty="0" smtClean="0">
                <a:solidFill>
                  <a:schemeClr val="bg1"/>
                </a:solidFill>
              </a:rPr>
              <a:t>Cunningham (1988) studied males who watched happy or sad films and then interacted with a female. More positive interaction came from those watching happy film</a:t>
            </a:r>
          </a:p>
          <a:p>
            <a:endParaRPr lang="en-GB" dirty="0" smtClean="0">
              <a:solidFill>
                <a:schemeClr val="bg1"/>
              </a:solidFill>
            </a:endParaRPr>
          </a:p>
          <a:p>
            <a:r>
              <a:rPr lang="en-GB" dirty="0" smtClean="0">
                <a:solidFill>
                  <a:schemeClr val="bg1"/>
                </a:solidFill>
              </a:rPr>
              <a:t>May and Hamilton (1980) - females were asked to rate photos of males, while pleasant or unpleasant music played.  The pleasant music listeners rated males as more attractive</a:t>
            </a:r>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4088" y="3068960"/>
            <a:ext cx="1196156" cy="1055432"/>
          </a:xfrm>
          <a:prstGeom prst="rect">
            <a:avLst/>
          </a:prstGeo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40000"/>
              <a:lumOff val="60000"/>
            </a:schemeClr>
          </a:solidFill>
          <a:ln>
            <a:solidFill>
              <a:schemeClr val="accent1"/>
            </a:solidFill>
          </a:ln>
        </p:spPr>
        <p:txBody>
          <a:bodyPr>
            <a:normAutofit fontScale="90000"/>
          </a:bodyPr>
          <a:lstStyle/>
          <a:p>
            <a:r>
              <a:rPr lang="en-GB" b="1" dirty="0">
                <a:solidFill>
                  <a:schemeClr val="bg1"/>
                </a:solidFill>
              </a:rPr>
              <a:t>Research on reinforcement and need satisfaction theories </a:t>
            </a:r>
            <a:endParaRPr lang="en-GB" dirty="0"/>
          </a:p>
        </p:txBody>
      </p:sp>
      <p:sp>
        <p:nvSpPr>
          <p:cNvPr id="3" name="Content Placeholder 2"/>
          <p:cNvSpPr>
            <a:spLocks noGrp="1"/>
          </p:cNvSpPr>
          <p:nvPr>
            <p:ph sz="half" idx="1"/>
          </p:nvPr>
        </p:nvSpPr>
        <p:spPr>
          <a:xfrm>
            <a:off x="457200" y="1600200"/>
            <a:ext cx="4038600" cy="4709120"/>
          </a:xfrm>
        </p:spPr>
        <p:txBody>
          <a:bodyPr>
            <a:normAutofit fontScale="62500" lnSpcReduction="20000"/>
          </a:bodyPr>
          <a:lstStyle/>
          <a:p>
            <a:r>
              <a:rPr lang="en-GB" sz="4000" b="1" dirty="0" err="1" smtClean="0">
                <a:solidFill>
                  <a:schemeClr val="bg1"/>
                </a:solidFill>
              </a:rPr>
              <a:t>Griffit</a:t>
            </a:r>
            <a:r>
              <a:rPr lang="en-GB" sz="4000" b="1" dirty="0" smtClean="0">
                <a:solidFill>
                  <a:schemeClr val="bg1"/>
                </a:solidFill>
              </a:rPr>
              <a:t> and </a:t>
            </a:r>
            <a:r>
              <a:rPr lang="en-GB" sz="4000" b="1" dirty="0" err="1" smtClean="0">
                <a:solidFill>
                  <a:schemeClr val="bg1"/>
                </a:solidFill>
              </a:rPr>
              <a:t>Guay</a:t>
            </a:r>
            <a:r>
              <a:rPr lang="en-GB" sz="4000" b="1" dirty="0" smtClean="0">
                <a:solidFill>
                  <a:schemeClr val="bg1"/>
                </a:solidFill>
              </a:rPr>
              <a:t> (1969) </a:t>
            </a:r>
            <a:r>
              <a:rPr lang="en-GB" sz="4000" dirty="0" smtClean="0">
                <a:solidFill>
                  <a:schemeClr val="bg1"/>
                </a:solidFill>
              </a:rPr>
              <a:t>give support the notion of </a:t>
            </a:r>
            <a:r>
              <a:rPr lang="en-GB" sz="4000" b="1" dirty="0" smtClean="0">
                <a:solidFill>
                  <a:srgbClr val="0000CC"/>
                </a:solidFill>
              </a:rPr>
              <a:t>reinforcement</a:t>
            </a:r>
            <a:r>
              <a:rPr lang="en-GB" sz="4000" dirty="0" smtClean="0">
                <a:solidFill>
                  <a:schemeClr val="bg1"/>
                </a:solidFill>
              </a:rPr>
              <a:t>.  </a:t>
            </a:r>
          </a:p>
          <a:p>
            <a:r>
              <a:rPr lang="en-GB" sz="4200" dirty="0" smtClean="0">
                <a:solidFill>
                  <a:schemeClr val="bg1"/>
                </a:solidFill>
              </a:rPr>
              <a:t>Pps were evaluated on a task by an experimenter and then they were asked to rate how much they liked the experimenter.  This rating was highest when the experimenter had positively evaluated (i.e. rewarded) the pps performance on the task.</a:t>
            </a:r>
          </a:p>
          <a:p>
            <a:pPr marL="0" indent="0">
              <a:buNone/>
            </a:pPr>
            <a:r>
              <a:rPr lang="en-GB" dirty="0" smtClean="0">
                <a:solidFill>
                  <a:schemeClr val="bg1"/>
                </a:solidFill>
              </a:rPr>
              <a:t>	</a:t>
            </a:r>
            <a:endParaRPr lang="en-GB" dirty="0">
              <a:solidFill>
                <a:schemeClr val="bg1"/>
              </a:solidFill>
            </a:endParaRPr>
          </a:p>
        </p:txBody>
      </p:sp>
      <p:sp>
        <p:nvSpPr>
          <p:cNvPr id="5" name="Content Placeholder 4"/>
          <p:cNvSpPr>
            <a:spLocks noGrp="1"/>
          </p:cNvSpPr>
          <p:nvPr>
            <p:ph sz="half" idx="2"/>
          </p:nvPr>
        </p:nvSpPr>
        <p:spPr>
          <a:xfrm>
            <a:off x="4648200" y="1600200"/>
            <a:ext cx="4038600" cy="4637112"/>
          </a:xfrm>
        </p:spPr>
        <p:txBody>
          <a:bodyPr>
            <a:noAutofit/>
          </a:bodyPr>
          <a:lstStyle/>
          <a:p>
            <a:r>
              <a:rPr lang="en-GB" sz="2400" dirty="0" smtClean="0">
                <a:solidFill>
                  <a:schemeClr val="bg1"/>
                </a:solidFill>
              </a:rPr>
              <a:t>This study also shows that we also like people who are </a:t>
            </a:r>
            <a:r>
              <a:rPr lang="en-GB" sz="2400" b="1" dirty="0" smtClean="0">
                <a:solidFill>
                  <a:srgbClr val="0000CC"/>
                </a:solidFill>
              </a:rPr>
              <a:t>associated</a:t>
            </a:r>
            <a:r>
              <a:rPr lang="en-GB" sz="2400" dirty="0" smtClean="0">
                <a:solidFill>
                  <a:schemeClr val="bg1"/>
                </a:solidFill>
              </a:rPr>
              <a:t> with pleasant events.  As well as rating the experimenter, pps were asked to rate an onlooker.  The onlooker was rated more highly in the condition where the performance of the pps had been positively evaluated by the experimenter</a:t>
            </a:r>
            <a:endParaRPr lang="en-GB" sz="2400" dirty="0">
              <a:solidFill>
                <a:schemeClr val="bg1"/>
              </a:solidFill>
            </a:endParaRPr>
          </a:p>
        </p:txBody>
      </p:sp>
    </p:spTree>
    <p:extLst>
      <p:ext uri="{BB962C8B-B14F-4D97-AF65-F5344CB8AC3E}">
        <p14:creationId xmlns:p14="http://schemas.microsoft.com/office/powerpoint/2010/main" val="3833084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a:xfrm>
            <a:off x="539552" y="260648"/>
            <a:ext cx="8229600" cy="1143000"/>
          </a:xfrm>
          <a:solidFill>
            <a:schemeClr val="bg2">
              <a:lumMod val="40000"/>
              <a:lumOff val="60000"/>
            </a:schemeClr>
          </a:solidFill>
          <a:ln>
            <a:solidFill>
              <a:schemeClr val="accent1"/>
            </a:solidFill>
          </a:ln>
        </p:spPr>
        <p:txBody>
          <a:bodyPr>
            <a:normAutofit/>
          </a:bodyPr>
          <a:lstStyle/>
          <a:p>
            <a:pPr algn="ctr" eaLnBrk="1" hangingPunct="1">
              <a:defRPr/>
            </a:pPr>
            <a:r>
              <a:rPr lang="en-GB" sz="4000" b="1" dirty="0" smtClean="0">
                <a:solidFill>
                  <a:schemeClr val="bg1"/>
                </a:solidFill>
              </a:rPr>
              <a:t>Evaluation of the model</a:t>
            </a:r>
          </a:p>
        </p:txBody>
      </p:sp>
      <p:sp>
        <p:nvSpPr>
          <p:cNvPr id="264195" name="Rectangle 3"/>
          <p:cNvSpPr>
            <a:spLocks noGrp="1" noChangeArrowheads="1"/>
          </p:cNvSpPr>
          <p:nvPr>
            <p:ph idx="1"/>
          </p:nvPr>
        </p:nvSpPr>
        <p:spPr>
          <a:xfrm>
            <a:off x="457200" y="1600200"/>
            <a:ext cx="6491064" cy="5141168"/>
          </a:xfrm>
        </p:spPr>
        <p:txBody>
          <a:bodyPr>
            <a:normAutofit fontScale="47500" lnSpcReduction="20000"/>
          </a:bodyPr>
          <a:lstStyle/>
          <a:p>
            <a:pPr eaLnBrk="1" hangingPunct="1">
              <a:lnSpc>
                <a:spcPct val="80000"/>
              </a:lnSpc>
              <a:buNone/>
              <a:defRPr/>
            </a:pPr>
            <a:endParaRPr lang="en-GB" sz="2400" dirty="0" smtClean="0"/>
          </a:p>
          <a:p>
            <a:pPr>
              <a:lnSpc>
                <a:spcPct val="80000"/>
              </a:lnSpc>
              <a:buFont typeface="Wingdings" pitchFamily="2" charset="2"/>
              <a:buChar char="J"/>
              <a:defRPr/>
            </a:pPr>
            <a:r>
              <a:rPr lang="en-GB" sz="5500" dirty="0" smtClean="0">
                <a:solidFill>
                  <a:schemeClr val="bg1"/>
                </a:solidFill>
              </a:rPr>
              <a:t>The theory has </a:t>
            </a:r>
            <a:r>
              <a:rPr lang="en-GB" sz="5500" b="1" dirty="0" smtClean="0">
                <a:solidFill>
                  <a:schemeClr val="bg1"/>
                </a:solidFill>
              </a:rPr>
              <a:t>face validity</a:t>
            </a:r>
            <a:r>
              <a:rPr lang="en-GB" sz="5500" dirty="0" smtClean="0">
                <a:solidFill>
                  <a:schemeClr val="bg1"/>
                </a:solidFill>
              </a:rPr>
              <a:t>: is supported by everyday experiences i.e. happy, warm people with a good sense of humour have more friends.</a:t>
            </a:r>
          </a:p>
          <a:p>
            <a:pPr eaLnBrk="1" hangingPunct="1">
              <a:lnSpc>
                <a:spcPct val="80000"/>
              </a:lnSpc>
              <a:buNone/>
              <a:defRPr/>
            </a:pPr>
            <a:endParaRPr lang="en-GB" sz="5500" dirty="0" smtClean="0">
              <a:solidFill>
                <a:schemeClr val="bg1"/>
              </a:solidFill>
            </a:endParaRPr>
          </a:p>
          <a:p>
            <a:pPr>
              <a:lnSpc>
                <a:spcPct val="80000"/>
              </a:lnSpc>
              <a:buFont typeface="Wingdings" pitchFamily="2" charset="2"/>
              <a:buChar char="J"/>
              <a:defRPr/>
            </a:pPr>
            <a:r>
              <a:rPr lang="en-GB" sz="5500" dirty="0" smtClean="0">
                <a:solidFill>
                  <a:schemeClr val="bg1"/>
                </a:solidFill>
              </a:rPr>
              <a:t>Accounts for research findings: The theory explains why factors such as proximity, similarity and physical attractiveness are important factors. </a:t>
            </a:r>
          </a:p>
          <a:p>
            <a:pPr>
              <a:lnSpc>
                <a:spcPct val="80000"/>
              </a:lnSpc>
              <a:buFont typeface="Wingdings" pitchFamily="2" charset="2"/>
              <a:buChar char="J"/>
              <a:defRPr/>
            </a:pPr>
            <a:endParaRPr lang="en-GB" sz="5500" dirty="0" smtClean="0">
              <a:solidFill>
                <a:schemeClr val="bg1"/>
              </a:solidFill>
            </a:endParaRPr>
          </a:p>
          <a:p>
            <a:pPr>
              <a:lnSpc>
                <a:spcPct val="80000"/>
              </a:lnSpc>
              <a:buFont typeface="Wingdings" pitchFamily="2" charset="2"/>
              <a:buChar char="J"/>
              <a:defRPr/>
            </a:pPr>
            <a:r>
              <a:rPr lang="en-GB" sz="5500" dirty="0" err="1" smtClean="0">
                <a:solidFill>
                  <a:schemeClr val="bg1"/>
                </a:solidFill>
              </a:rPr>
              <a:t>Aron</a:t>
            </a:r>
            <a:r>
              <a:rPr lang="en-GB" sz="5500" dirty="0" smtClean="0">
                <a:solidFill>
                  <a:schemeClr val="bg1"/>
                </a:solidFill>
              </a:rPr>
              <a:t> et al (2005) brain reward system associated with romantic love evolved to drive our ancestors to focus their courtship energy on specific individuals. Love at first sight, is a basic mammalian response that our ancestors inherited to speed up the mating process.</a:t>
            </a:r>
          </a:p>
          <a:p>
            <a:pPr marL="0" indent="0">
              <a:lnSpc>
                <a:spcPct val="80000"/>
              </a:lnSpc>
              <a:buNone/>
              <a:defRPr/>
            </a:pPr>
            <a:endParaRPr lang="en-GB" sz="4400" dirty="0" smtClean="0">
              <a:solidFill>
                <a:schemeClr val="bg1"/>
              </a:solidFill>
            </a:endParaRPr>
          </a:p>
          <a:p>
            <a:pPr>
              <a:lnSpc>
                <a:spcPct val="80000"/>
              </a:lnSpc>
              <a:buFont typeface="Wingdings" pitchFamily="2" charset="2"/>
              <a:buChar char="J"/>
              <a:defRPr/>
            </a:pPr>
            <a:endParaRPr lang="en-GB" sz="4400" dirty="0" smtClean="0">
              <a:solidFill>
                <a:schemeClr val="bg1"/>
              </a:solidFill>
            </a:endParaRPr>
          </a:p>
          <a:p>
            <a:pPr>
              <a:lnSpc>
                <a:spcPct val="80000"/>
              </a:lnSpc>
              <a:buNone/>
              <a:defRPr/>
            </a:pPr>
            <a:endParaRPr lang="en-GB" sz="3800" dirty="0" smtClean="0">
              <a:solidFill>
                <a:schemeClr val="bg1"/>
              </a:solidFill>
            </a:endParaRPr>
          </a:p>
          <a:p>
            <a:pPr eaLnBrk="1" hangingPunct="1">
              <a:lnSpc>
                <a:spcPct val="80000"/>
              </a:lnSpc>
              <a:buFont typeface="Wingdings" pitchFamily="2" charset="2"/>
              <a:buChar char="J"/>
              <a:defRPr/>
            </a:pPr>
            <a:endParaRPr lang="en-GB" sz="2400" dirty="0" smtClean="0"/>
          </a:p>
          <a:p>
            <a:pPr eaLnBrk="1" hangingPunct="1">
              <a:lnSpc>
                <a:spcPct val="80000"/>
              </a:lnSpc>
              <a:buNone/>
              <a:defRPr/>
            </a:pPr>
            <a:endParaRPr lang="en-GB" sz="2400" dirty="0" smtClean="0"/>
          </a:p>
        </p:txBody>
      </p:sp>
      <p:sp>
        <p:nvSpPr>
          <p:cNvPr id="3" name="TextBox 2"/>
          <p:cNvSpPr txBox="1"/>
          <p:nvPr/>
        </p:nvSpPr>
        <p:spPr>
          <a:xfrm>
            <a:off x="6948264" y="1916832"/>
            <a:ext cx="2088232" cy="3046988"/>
          </a:xfrm>
          <a:prstGeom prst="rect">
            <a:avLst/>
          </a:prstGeom>
          <a:solidFill>
            <a:schemeClr val="bg2">
              <a:lumMod val="40000"/>
              <a:lumOff val="60000"/>
            </a:schemeClr>
          </a:solidFill>
          <a:ln>
            <a:solidFill>
              <a:schemeClr val="accent1"/>
            </a:solidFill>
          </a:ln>
        </p:spPr>
        <p:txBody>
          <a:bodyPr wrap="square" rtlCol="0">
            <a:spAutoFit/>
          </a:bodyPr>
          <a:lstStyle/>
          <a:p>
            <a:r>
              <a:rPr lang="en-GB" sz="1600" b="1" dirty="0" smtClean="0">
                <a:solidFill>
                  <a:schemeClr val="bg1"/>
                </a:solidFill>
              </a:rPr>
              <a:t>Face validity </a:t>
            </a:r>
            <a:r>
              <a:rPr lang="en-GB" sz="1600" dirty="0">
                <a:solidFill>
                  <a:schemeClr val="bg1"/>
                </a:solidFill>
              </a:rPr>
              <a:t>is a simple form of  validity in which researchers determine if the test seems to measure what is intended to measure .  This only means that the test </a:t>
            </a:r>
            <a:r>
              <a:rPr lang="en-GB" sz="1600" i="1" dirty="0">
                <a:solidFill>
                  <a:schemeClr val="bg1"/>
                </a:solidFill>
              </a:rPr>
              <a:t>looks</a:t>
            </a:r>
            <a:r>
              <a:rPr lang="en-GB" sz="1600" dirty="0">
                <a:solidFill>
                  <a:schemeClr val="bg1"/>
                </a:solidFill>
              </a:rPr>
              <a:t> like it works. It does not mean that the test has been proven to work</a:t>
            </a:r>
            <a:endParaRPr lang="en-GB" sz="1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5517232"/>
            <a:ext cx="801638" cy="801638"/>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40000"/>
              <a:lumOff val="60000"/>
            </a:schemeClr>
          </a:solidFill>
          <a:ln>
            <a:solidFill>
              <a:schemeClr val="accent1"/>
            </a:solidFill>
          </a:ln>
        </p:spPr>
        <p:txBody>
          <a:bodyPr/>
          <a:lstStyle/>
          <a:p>
            <a:r>
              <a:rPr lang="en-GB" b="1" dirty="0">
                <a:solidFill>
                  <a:schemeClr val="bg1"/>
                </a:solidFill>
              </a:rPr>
              <a:t>Evaluation of the model</a:t>
            </a:r>
            <a:endParaRPr lang="en-GB" dirty="0"/>
          </a:p>
        </p:txBody>
      </p:sp>
      <p:sp>
        <p:nvSpPr>
          <p:cNvPr id="3" name="Content Placeholder 2"/>
          <p:cNvSpPr>
            <a:spLocks noGrp="1"/>
          </p:cNvSpPr>
          <p:nvPr>
            <p:ph idx="1"/>
          </p:nvPr>
        </p:nvSpPr>
        <p:spPr/>
        <p:txBody>
          <a:bodyPr/>
          <a:lstStyle/>
          <a:p>
            <a:pPr>
              <a:lnSpc>
                <a:spcPct val="80000"/>
              </a:lnSpc>
              <a:buFont typeface="Wingdings" pitchFamily="2" charset="2"/>
              <a:buChar char="J"/>
              <a:defRPr/>
            </a:pPr>
            <a:r>
              <a:rPr lang="en-GB" dirty="0">
                <a:solidFill>
                  <a:schemeClr val="bg1"/>
                </a:solidFill>
              </a:rPr>
              <a:t>Cate et al (1982) asked 337 individuals to assess their current relationships in terms of reward level and satisfaction. Results showed that reward level was superior to all other factors in determining relationship satisfaction. Only explores receiving of rewards</a:t>
            </a:r>
          </a:p>
          <a:p>
            <a:pPr>
              <a:lnSpc>
                <a:spcPct val="80000"/>
              </a:lnSpc>
              <a:buFont typeface="Wingdings" pitchFamily="2" charset="2"/>
              <a:buChar char="J"/>
              <a:defRPr/>
            </a:pPr>
            <a:endParaRPr lang="en-GB" dirty="0">
              <a:solidFill>
                <a:schemeClr val="bg1"/>
              </a:solidFill>
            </a:endParaRPr>
          </a:p>
          <a:p>
            <a:pPr>
              <a:lnSpc>
                <a:spcPct val="80000"/>
              </a:lnSpc>
              <a:buFont typeface="Wingdings" pitchFamily="2" charset="2"/>
              <a:buChar char="J"/>
              <a:defRPr/>
            </a:pPr>
            <a:r>
              <a:rPr lang="en-GB" dirty="0">
                <a:solidFill>
                  <a:schemeClr val="bg1"/>
                </a:solidFill>
              </a:rPr>
              <a:t>Hays (1985) found that we gain satisfaction from giving as well as receiving</a:t>
            </a:r>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5517232"/>
            <a:ext cx="801638" cy="801638"/>
          </a:xfrm>
          <a:prstGeom prst="rect">
            <a:avLst/>
          </a:prstGeom>
        </p:spPr>
      </p:pic>
    </p:spTree>
    <p:extLst>
      <p:ext uri="{BB962C8B-B14F-4D97-AF65-F5344CB8AC3E}">
        <p14:creationId xmlns:p14="http://schemas.microsoft.com/office/powerpoint/2010/main" val="359901027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a:solidFill>
            <a:schemeClr val="bg2">
              <a:lumMod val="40000"/>
              <a:lumOff val="60000"/>
            </a:schemeClr>
          </a:solidFill>
          <a:ln>
            <a:solidFill>
              <a:schemeClr val="accent1"/>
            </a:solidFill>
          </a:ln>
        </p:spPr>
        <p:txBody>
          <a:bodyPr>
            <a:normAutofit/>
          </a:bodyPr>
          <a:lstStyle/>
          <a:p>
            <a:pPr algn="ctr" eaLnBrk="1" hangingPunct="1">
              <a:defRPr/>
            </a:pPr>
            <a:r>
              <a:rPr lang="en-GB" sz="4000" b="1" dirty="0" smtClean="0">
                <a:solidFill>
                  <a:schemeClr val="bg1"/>
                </a:solidFill>
              </a:rPr>
              <a:t>Evaluation of the model</a:t>
            </a:r>
          </a:p>
        </p:txBody>
      </p:sp>
      <p:sp>
        <p:nvSpPr>
          <p:cNvPr id="264195" name="Rectangle 3"/>
          <p:cNvSpPr>
            <a:spLocks noGrp="1" noChangeArrowheads="1"/>
          </p:cNvSpPr>
          <p:nvPr>
            <p:ph idx="1"/>
          </p:nvPr>
        </p:nvSpPr>
        <p:spPr>
          <a:xfrm>
            <a:off x="457200" y="1600200"/>
            <a:ext cx="8229600" cy="4925144"/>
          </a:xfrm>
        </p:spPr>
        <p:txBody>
          <a:bodyPr>
            <a:normAutofit fontScale="70000" lnSpcReduction="20000"/>
          </a:bodyPr>
          <a:lstStyle/>
          <a:p>
            <a:pPr eaLnBrk="1" hangingPunct="1">
              <a:lnSpc>
                <a:spcPct val="80000"/>
              </a:lnSpc>
              <a:buFont typeface="Wingdings" pitchFamily="2" charset="2"/>
              <a:buChar char="L"/>
              <a:defRPr/>
            </a:pPr>
            <a:endParaRPr lang="en-GB" sz="2800" dirty="0" smtClean="0"/>
          </a:p>
          <a:p>
            <a:pPr eaLnBrk="1" hangingPunct="1">
              <a:lnSpc>
                <a:spcPct val="80000"/>
              </a:lnSpc>
              <a:buFont typeface="Wingdings" pitchFamily="2" charset="2"/>
              <a:buChar char="L"/>
              <a:defRPr/>
            </a:pPr>
            <a:r>
              <a:rPr lang="en-GB" sz="3600" b="1" dirty="0" smtClean="0">
                <a:solidFill>
                  <a:schemeClr val="bg1"/>
                </a:solidFill>
              </a:rPr>
              <a:t>Deterministic </a:t>
            </a:r>
            <a:r>
              <a:rPr lang="en-GB" sz="3600" dirty="0" smtClean="0">
                <a:solidFill>
                  <a:schemeClr val="bg1"/>
                </a:solidFill>
              </a:rPr>
              <a:t>-  theory assumes that people are selfish and only concerned about the reinforcements they receive.  Hays, 1995 found that in student relationships as much value was attached to rewarding others as gaining rewards.</a:t>
            </a:r>
          </a:p>
          <a:p>
            <a:pPr eaLnBrk="1" hangingPunct="1">
              <a:lnSpc>
                <a:spcPct val="80000"/>
              </a:lnSpc>
              <a:buFont typeface="Wingdings" pitchFamily="2" charset="2"/>
              <a:buChar char="L"/>
              <a:defRPr/>
            </a:pPr>
            <a:endParaRPr lang="en-GB" sz="3600" dirty="0" smtClean="0">
              <a:solidFill>
                <a:schemeClr val="bg1"/>
              </a:solidFill>
            </a:endParaRPr>
          </a:p>
          <a:p>
            <a:pPr eaLnBrk="1" hangingPunct="1">
              <a:lnSpc>
                <a:spcPct val="80000"/>
              </a:lnSpc>
              <a:buFont typeface="Wingdings" pitchFamily="2" charset="2"/>
              <a:buChar char="L"/>
              <a:defRPr/>
            </a:pPr>
            <a:r>
              <a:rPr lang="en-GB" sz="3600" b="1" dirty="0" smtClean="0">
                <a:solidFill>
                  <a:schemeClr val="bg1"/>
                </a:solidFill>
              </a:rPr>
              <a:t>Reductionist</a:t>
            </a:r>
            <a:r>
              <a:rPr lang="en-GB" sz="3600" b="1" dirty="0" smtClean="0">
                <a:solidFill>
                  <a:srgbClr val="0000CC"/>
                </a:solidFill>
              </a:rPr>
              <a:t> </a:t>
            </a:r>
            <a:r>
              <a:rPr lang="en-GB" sz="3600" dirty="0" smtClean="0">
                <a:solidFill>
                  <a:schemeClr val="bg1"/>
                </a:solidFill>
              </a:rPr>
              <a:t>- rewards are not the sole factor!!</a:t>
            </a:r>
          </a:p>
          <a:p>
            <a:pPr eaLnBrk="1" hangingPunct="1">
              <a:lnSpc>
                <a:spcPct val="80000"/>
              </a:lnSpc>
              <a:buNone/>
              <a:defRPr/>
            </a:pPr>
            <a:endParaRPr lang="en-GB" sz="3600" dirty="0" smtClean="0">
              <a:solidFill>
                <a:schemeClr val="bg1"/>
              </a:solidFill>
            </a:endParaRPr>
          </a:p>
          <a:p>
            <a:pPr eaLnBrk="1" hangingPunct="1">
              <a:lnSpc>
                <a:spcPct val="80000"/>
              </a:lnSpc>
              <a:buFont typeface="Wingdings" pitchFamily="2" charset="2"/>
              <a:buChar char="L"/>
              <a:defRPr/>
            </a:pPr>
            <a:r>
              <a:rPr lang="en-GB" sz="3600" b="1" dirty="0" smtClean="0">
                <a:solidFill>
                  <a:schemeClr val="bg1"/>
                </a:solidFill>
              </a:rPr>
              <a:t>Gender</a:t>
            </a:r>
            <a:r>
              <a:rPr lang="en-GB" sz="3600" b="1" dirty="0" smtClean="0">
                <a:solidFill>
                  <a:srgbClr val="0000CC"/>
                </a:solidFill>
              </a:rPr>
              <a:t> </a:t>
            </a:r>
            <a:r>
              <a:rPr lang="en-GB" sz="3600" b="1" dirty="0" smtClean="0">
                <a:solidFill>
                  <a:schemeClr val="bg1"/>
                </a:solidFill>
              </a:rPr>
              <a:t>differences</a:t>
            </a:r>
            <a:r>
              <a:rPr lang="en-GB" sz="3600" dirty="0" smtClean="0">
                <a:solidFill>
                  <a:schemeClr val="bg1"/>
                </a:solidFill>
              </a:rPr>
              <a:t> - there is evidence of gender differences as well as cultural differences.  It has been shown that in may cultures, women are socialized into being more attentive to the needs of others than their own (Lott 1994)</a:t>
            </a:r>
          </a:p>
          <a:p>
            <a:pPr eaLnBrk="1" hangingPunct="1">
              <a:lnSpc>
                <a:spcPct val="80000"/>
              </a:lnSpc>
              <a:buNone/>
              <a:defRPr/>
            </a:pPr>
            <a:endParaRPr lang="en-GB" sz="3600" dirty="0" smtClean="0">
              <a:solidFill>
                <a:schemeClr val="bg1"/>
              </a:solidFill>
            </a:endParaRPr>
          </a:p>
          <a:p>
            <a:pPr eaLnBrk="1" hangingPunct="1">
              <a:lnSpc>
                <a:spcPct val="80000"/>
              </a:lnSpc>
              <a:buFont typeface="Wingdings" pitchFamily="2" charset="2"/>
              <a:buChar char="L"/>
              <a:defRPr/>
            </a:pPr>
            <a:r>
              <a:rPr lang="en-GB" sz="3600" dirty="0" smtClean="0">
                <a:solidFill>
                  <a:schemeClr val="bg1"/>
                </a:solidFill>
              </a:rPr>
              <a:t>It does not account for ‘unrewarding’ relationships</a:t>
            </a:r>
          </a:p>
          <a:p>
            <a:pPr marL="0" indent="0" eaLnBrk="1" hangingPunct="1">
              <a:lnSpc>
                <a:spcPct val="80000"/>
              </a:lnSpc>
              <a:buNone/>
              <a:defRPr/>
            </a:pPr>
            <a:endParaRPr lang="en-GB" sz="3600" dirty="0" smtClean="0">
              <a:solidFill>
                <a:schemeClr val="bg1"/>
              </a:solidFill>
            </a:endParaRPr>
          </a:p>
          <a:p>
            <a:pPr eaLnBrk="1" hangingPunct="1">
              <a:lnSpc>
                <a:spcPct val="80000"/>
              </a:lnSpc>
              <a:buFont typeface="Wingdings" pitchFamily="2" charset="2"/>
              <a:buChar char="L"/>
              <a:defRPr/>
            </a:pPr>
            <a:r>
              <a:rPr lang="en-GB" sz="3600" dirty="0" smtClean="0">
                <a:solidFill>
                  <a:schemeClr val="bg1"/>
                </a:solidFill>
              </a:rPr>
              <a:t>Lab based research- BUT </a:t>
            </a:r>
            <a:r>
              <a:rPr lang="en-GB" sz="3600" dirty="0" err="1" smtClean="0">
                <a:solidFill>
                  <a:schemeClr val="bg1"/>
                </a:solidFill>
              </a:rPr>
              <a:t>Caspi</a:t>
            </a:r>
            <a:r>
              <a:rPr lang="en-GB" sz="3600" dirty="0" smtClean="0">
                <a:solidFill>
                  <a:schemeClr val="bg1"/>
                </a:solidFill>
              </a:rPr>
              <a:t> and </a:t>
            </a:r>
            <a:r>
              <a:rPr lang="en-GB" sz="3600" dirty="0" err="1" smtClean="0">
                <a:solidFill>
                  <a:schemeClr val="bg1"/>
                </a:solidFill>
              </a:rPr>
              <a:t>Herbener</a:t>
            </a:r>
            <a:r>
              <a:rPr lang="en-GB" sz="3600" dirty="0" smtClean="0">
                <a:solidFill>
                  <a:schemeClr val="bg1"/>
                </a:solidFill>
              </a:rPr>
              <a:t> (1990) found support in real life couples</a:t>
            </a:r>
          </a:p>
          <a:p>
            <a:pPr eaLnBrk="1" hangingPunct="1">
              <a:lnSpc>
                <a:spcPct val="80000"/>
              </a:lnSpc>
              <a:buNone/>
              <a:defRPr/>
            </a:pPr>
            <a:endParaRPr lang="en-GB" sz="2400" dirty="0"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5013176"/>
            <a:ext cx="620688" cy="6206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64195">
                                            <p:txEl>
                                              <p:pRg st="1" end="1"/>
                                            </p:txEl>
                                          </p:spTgt>
                                        </p:tgtEl>
                                        <p:attrNameLst>
                                          <p:attrName>style.visibility</p:attrName>
                                        </p:attrNameLst>
                                      </p:cBhvr>
                                      <p:to>
                                        <p:strVal val="visible"/>
                                      </p:to>
                                    </p:set>
                                    <p:animEffect transition="in" filter="dissolve">
                                      <p:cBhvr>
                                        <p:cTn id="7" dur="500"/>
                                        <p:tgtEl>
                                          <p:spTgt spid="26419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64195">
                                            <p:txEl>
                                              <p:pRg st="3" end="3"/>
                                            </p:txEl>
                                          </p:spTgt>
                                        </p:tgtEl>
                                        <p:attrNameLst>
                                          <p:attrName>style.visibility</p:attrName>
                                        </p:attrNameLst>
                                      </p:cBhvr>
                                      <p:to>
                                        <p:strVal val="visible"/>
                                      </p:to>
                                    </p:set>
                                    <p:animEffect transition="in" filter="dissolve">
                                      <p:cBhvr>
                                        <p:cTn id="12" dur="500"/>
                                        <p:tgtEl>
                                          <p:spTgt spid="26419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64195">
                                            <p:txEl>
                                              <p:pRg st="5" end="5"/>
                                            </p:txEl>
                                          </p:spTgt>
                                        </p:tgtEl>
                                        <p:attrNameLst>
                                          <p:attrName>style.visibility</p:attrName>
                                        </p:attrNameLst>
                                      </p:cBhvr>
                                      <p:to>
                                        <p:strVal val="visible"/>
                                      </p:to>
                                    </p:set>
                                    <p:animEffect transition="in" filter="dissolve">
                                      <p:cBhvr>
                                        <p:cTn id="17" dur="500"/>
                                        <p:tgtEl>
                                          <p:spTgt spid="26419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64195">
                                            <p:txEl>
                                              <p:pRg st="7" end="7"/>
                                            </p:txEl>
                                          </p:spTgt>
                                        </p:tgtEl>
                                        <p:attrNameLst>
                                          <p:attrName>style.visibility</p:attrName>
                                        </p:attrNameLst>
                                      </p:cBhvr>
                                      <p:to>
                                        <p:strVal val="visible"/>
                                      </p:to>
                                    </p:set>
                                    <p:animEffect transition="in" filter="dissolve">
                                      <p:cBhvr>
                                        <p:cTn id="22" dur="500"/>
                                        <p:tgtEl>
                                          <p:spTgt spid="264195">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64195">
                                            <p:txEl>
                                              <p:pRg st="9" end="9"/>
                                            </p:txEl>
                                          </p:spTgt>
                                        </p:tgtEl>
                                        <p:attrNameLst>
                                          <p:attrName>style.visibility</p:attrName>
                                        </p:attrNameLst>
                                      </p:cBhvr>
                                      <p:to>
                                        <p:strVal val="visible"/>
                                      </p:to>
                                    </p:set>
                                    <p:animEffect transition="in" filter="dissolve">
                                      <p:cBhvr>
                                        <p:cTn id="27" dur="500"/>
                                        <p:tgtEl>
                                          <p:spTgt spid="26419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40000"/>
              <a:lumOff val="60000"/>
            </a:schemeClr>
          </a:solidFill>
          <a:ln>
            <a:solidFill>
              <a:schemeClr val="accent1"/>
            </a:solidFill>
          </a:ln>
        </p:spPr>
        <p:txBody>
          <a:bodyPr/>
          <a:lstStyle/>
          <a:p>
            <a:r>
              <a:rPr lang="en-GB" b="1" dirty="0" smtClean="0">
                <a:solidFill>
                  <a:schemeClr val="bg1"/>
                </a:solidFill>
              </a:rPr>
              <a:t>Formation of relationships</a:t>
            </a:r>
            <a:endParaRPr lang="en-GB" b="1" dirty="0">
              <a:solidFill>
                <a:schemeClr val="bg1"/>
              </a:solidFill>
            </a:endParaRPr>
          </a:p>
        </p:txBody>
      </p:sp>
      <p:sp>
        <p:nvSpPr>
          <p:cNvPr id="3" name="Content Placeholder 2"/>
          <p:cNvSpPr>
            <a:spLocks noGrp="1"/>
          </p:cNvSpPr>
          <p:nvPr>
            <p:ph idx="1"/>
          </p:nvPr>
        </p:nvSpPr>
        <p:spPr/>
        <p:txBody>
          <a:bodyPr/>
          <a:lstStyle/>
          <a:p>
            <a:r>
              <a:rPr lang="en-GB" dirty="0" smtClean="0">
                <a:solidFill>
                  <a:schemeClr val="bg1"/>
                </a:solidFill>
              </a:rPr>
              <a:t>The second theory is based on the principles of </a:t>
            </a:r>
            <a:r>
              <a:rPr lang="en-GB" b="1" u="sng" dirty="0" smtClean="0">
                <a:solidFill>
                  <a:srgbClr val="0000CC"/>
                </a:solidFill>
              </a:rPr>
              <a:t>similarity</a:t>
            </a:r>
          </a:p>
          <a:p>
            <a:r>
              <a:rPr lang="en-GB" dirty="0" smtClean="0">
                <a:solidFill>
                  <a:schemeClr val="bg1"/>
                </a:solidFill>
              </a:rPr>
              <a:t>The essence of this view is that similarity promotes liking </a:t>
            </a:r>
          </a:p>
          <a:p>
            <a:r>
              <a:rPr lang="en-GB" dirty="0" smtClean="0">
                <a:solidFill>
                  <a:schemeClr val="bg1"/>
                </a:solidFill>
              </a:rPr>
              <a:t>Successful long-term relationships seem to be those where couples have similar attitudes and personalities</a:t>
            </a:r>
            <a:endParaRPr lang="en-GB"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1503" y="5013176"/>
            <a:ext cx="2021633" cy="1516225"/>
          </a:xfrm>
          <a:prstGeom prst="rect">
            <a:avLst/>
          </a:prstGeom>
        </p:spPr>
      </p:pic>
    </p:spTree>
    <p:extLst>
      <p:ext uri="{BB962C8B-B14F-4D97-AF65-F5344CB8AC3E}">
        <p14:creationId xmlns:p14="http://schemas.microsoft.com/office/powerpoint/2010/main" val="82203815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bg1"/>
                </a:solidFill>
              </a:rPr>
              <a:t>2. Similarity </a:t>
            </a:r>
            <a:endParaRPr lang="en-GB" b="1"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82386">
            <a:off x="6987316" y="339557"/>
            <a:ext cx="1540370" cy="254223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780696">
            <a:off x="630298" y="375383"/>
            <a:ext cx="1988946" cy="236226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5705">
            <a:off x="7577859" y="3986351"/>
            <a:ext cx="1161075" cy="249289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9569" y="4290443"/>
            <a:ext cx="1589797" cy="2060848"/>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450149">
            <a:off x="4370962" y="1234696"/>
            <a:ext cx="1386987" cy="2977943"/>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937786">
            <a:off x="6029388" y="3046373"/>
            <a:ext cx="1261688" cy="2708919"/>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725126">
            <a:off x="2155284" y="2755962"/>
            <a:ext cx="1429378" cy="3068959"/>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82485" y="4290443"/>
            <a:ext cx="1095996" cy="2387273"/>
          </a:xfrm>
          <a:prstGeom prst="rect">
            <a:avLst/>
          </a:prstGeom>
        </p:spPr>
      </p:pic>
    </p:spTree>
    <p:extLst>
      <p:ext uri="{BB962C8B-B14F-4D97-AF65-F5344CB8AC3E}">
        <p14:creationId xmlns:p14="http://schemas.microsoft.com/office/powerpoint/2010/main" val="189694473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40000"/>
              <a:lumOff val="60000"/>
            </a:schemeClr>
          </a:solidFill>
          <a:ln>
            <a:solidFill>
              <a:schemeClr val="accent1"/>
            </a:solidFill>
          </a:ln>
        </p:spPr>
        <p:txBody>
          <a:bodyPr/>
          <a:lstStyle/>
          <a:p>
            <a:r>
              <a:rPr lang="en-GB" b="1" dirty="0">
                <a:solidFill>
                  <a:schemeClr val="bg1"/>
                </a:solidFill>
              </a:rPr>
              <a:t>2. </a:t>
            </a:r>
            <a:r>
              <a:rPr lang="en-GB" b="1" dirty="0" smtClean="0">
                <a:solidFill>
                  <a:schemeClr val="bg1"/>
                </a:solidFill>
              </a:rPr>
              <a:t>Similarity promotes liking </a:t>
            </a:r>
            <a:endParaRPr lang="en-GB" dirty="0"/>
          </a:p>
        </p:txBody>
      </p:sp>
      <p:sp>
        <p:nvSpPr>
          <p:cNvPr id="3" name="Content Placeholder 2"/>
          <p:cNvSpPr>
            <a:spLocks noGrp="1"/>
          </p:cNvSpPr>
          <p:nvPr>
            <p:ph idx="1"/>
          </p:nvPr>
        </p:nvSpPr>
        <p:spPr/>
        <p:txBody>
          <a:bodyPr>
            <a:normAutofit fontScale="77500" lnSpcReduction="20000"/>
          </a:bodyPr>
          <a:lstStyle/>
          <a:p>
            <a:r>
              <a:rPr lang="en-GB" sz="2400" b="1" dirty="0" smtClean="0">
                <a:solidFill>
                  <a:schemeClr val="bg1"/>
                </a:solidFill>
              </a:rPr>
              <a:t>Byrne, </a:t>
            </a:r>
            <a:r>
              <a:rPr lang="en-GB" sz="2400" b="1" dirty="0" err="1" smtClean="0">
                <a:solidFill>
                  <a:schemeClr val="bg1"/>
                </a:solidFill>
              </a:rPr>
              <a:t>Clore</a:t>
            </a:r>
            <a:r>
              <a:rPr lang="en-GB" sz="2400" b="1" dirty="0" smtClean="0">
                <a:solidFill>
                  <a:schemeClr val="bg1"/>
                </a:solidFill>
              </a:rPr>
              <a:t> and Smeaton ( 1986) </a:t>
            </a:r>
            <a:r>
              <a:rPr lang="en-GB" sz="2400" dirty="0" smtClean="0">
                <a:solidFill>
                  <a:schemeClr val="bg1"/>
                </a:solidFill>
              </a:rPr>
              <a:t>– there are two stages in the formation of romantic relationships; </a:t>
            </a:r>
          </a:p>
          <a:p>
            <a:r>
              <a:rPr lang="en-GB" sz="2400" dirty="0" smtClean="0">
                <a:solidFill>
                  <a:schemeClr val="bg1"/>
                </a:solidFill>
              </a:rPr>
              <a:t>1. </a:t>
            </a:r>
            <a:r>
              <a:rPr lang="en-GB" sz="2400" dirty="0">
                <a:solidFill>
                  <a:schemeClr val="bg1"/>
                </a:solidFill>
              </a:rPr>
              <a:t>W</a:t>
            </a:r>
            <a:r>
              <a:rPr lang="en-GB" sz="2400" dirty="0" smtClean="0">
                <a:solidFill>
                  <a:schemeClr val="bg1"/>
                </a:solidFill>
              </a:rPr>
              <a:t>e </a:t>
            </a:r>
            <a:r>
              <a:rPr lang="en-GB" sz="2400" dirty="0" smtClean="0">
                <a:solidFill>
                  <a:schemeClr val="bg1"/>
                </a:solidFill>
              </a:rPr>
              <a:t>dispense with those that have a marked </a:t>
            </a:r>
            <a:r>
              <a:rPr lang="en-GB" sz="2400" b="1" dirty="0" smtClean="0">
                <a:solidFill>
                  <a:schemeClr val="bg1"/>
                </a:solidFill>
              </a:rPr>
              <a:t>dissimilarity,</a:t>
            </a:r>
          </a:p>
          <a:p>
            <a:r>
              <a:rPr lang="en-GB" sz="2400" b="1" dirty="0" smtClean="0">
                <a:solidFill>
                  <a:schemeClr val="bg1"/>
                </a:solidFill>
              </a:rPr>
              <a:t> </a:t>
            </a:r>
            <a:r>
              <a:rPr lang="en-GB" sz="2400" dirty="0" smtClean="0">
                <a:solidFill>
                  <a:schemeClr val="bg1"/>
                </a:solidFill>
              </a:rPr>
              <a:t>2.</a:t>
            </a:r>
            <a:r>
              <a:rPr lang="en-GB" sz="2400" dirty="0" smtClean="0">
                <a:solidFill>
                  <a:schemeClr val="bg1"/>
                </a:solidFill>
              </a:rPr>
              <a:t> </a:t>
            </a:r>
            <a:r>
              <a:rPr lang="en-GB" sz="2400" dirty="0">
                <a:solidFill>
                  <a:schemeClr val="bg1"/>
                </a:solidFill>
              </a:rPr>
              <a:t>F</a:t>
            </a:r>
            <a:r>
              <a:rPr lang="en-GB" sz="2400" dirty="0" smtClean="0">
                <a:solidFill>
                  <a:schemeClr val="bg1"/>
                </a:solidFill>
              </a:rPr>
              <a:t>rom </a:t>
            </a:r>
            <a:r>
              <a:rPr lang="en-GB" sz="2400" dirty="0" smtClean="0">
                <a:solidFill>
                  <a:schemeClr val="bg1"/>
                </a:solidFill>
              </a:rPr>
              <a:t>those that are left, we select someone who is </a:t>
            </a:r>
            <a:r>
              <a:rPr lang="en-GB" sz="2400" b="1" dirty="0" smtClean="0">
                <a:solidFill>
                  <a:schemeClr val="bg1"/>
                </a:solidFill>
              </a:rPr>
              <a:t>similar</a:t>
            </a:r>
            <a:r>
              <a:rPr lang="en-GB" sz="2400" dirty="0" smtClean="0">
                <a:solidFill>
                  <a:schemeClr val="bg1"/>
                </a:solidFill>
              </a:rPr>
              <a:t> in terms of </a:t>
            </a:r>
            <a:r>
              <a:rPr lang="en-GB" sz="2400" b="1" dirty="0" smtClean="0">
                <a:solidFill>
                  <a:srgbClr val="0070C0"/>
                </a:solidFill>
              </a:rPr>
              <a:t>attitude</a:t>
            </a:r>
            <a:r>
              <a:rPr lang="en-GB" sz="2400" dirty="0" smtClean="0">
                <a:solidFill>
                  <a:schemeClr val="bg1"/>
                </a:solidFill>
              </a:rPr>
              <a:t> and </a:t>
            </a:r>
            <a:r>
              <a:rPr lang="en-GB" sz="2400" b="1" dirty="0" smtClean="0">
                <a:solidFill>
                  <a:srgbClr val="0070C0"/>
                </a:solidFill>
              </a:rPr>
              <a:t>personality. </a:t>
            </a:r>
            <a:endParaRPr lang="en-GB" sz="2400" b="1" dirty="0" smtClean="0">
              <a:solidFill>
                <a:schemeClr val="bg1"/>
              </a:solidFill>
            </a:endParaRPr>
          </a:p>
          <a:p>
            <a:pPr marL="0" indent="0">
              <a:buNone/>
            </a:pPr>
            <a:endParaRPr lang="en-GB" sz="2400" b="1" dirty="0" smtClean="0">
              <a:solidFill>
                <a:schemeClr val="bg1"/>
              </a:solidFill>
            </a:endParaRPr>
          </a:p>
          <a:p>
            <a:pPr marL="0" indent="0">
              <a:buNone/>
            </a:pPr>
            <a:r>
              <a:rPr lang="en-GB" sz="2400" b="1" u="sng" dirty="0" smtClean="0">
                <a:solidFill>
                  <a:srgbClr val="0070C0"/>
                </a:solidFill>
              </a:rPr>
              <a:t>Personality</a:t>
            </a:r>
            <a:endParaRPr lang="en-GB" sz="2400" b="1" u="sng" dirty="0">
              <a:solidFill>
                <a:schemeClr val="bg1"/>
              </a:solidFill>
            </a:endParaRPr>
          </a:p>
          <a:p>
            <a:r>
              <a:rPr lang="en-GB" sz="2400" b="1" dirty="0" err="1" smtClean="0">
                <a:solidFill>
                  <a:schemeClr val="bg1"/>
                </a:solidFill>
              </a:rPr>
              <a:t>Berscheid</a:t>
            </a:r>
            <a:r>
              <a:rPr lang="en-GB" sz="2400" b="1" dirty="0" smtClean="0">
                <a:solidFill>
                  <a:schemeClr val="bg1"/>
                </a:solidFill>
              </a:rPr>
              <a:t> and Reis (1998) </a:t>
            </a:r>
            <a:r>
              <a:rPr lang="en-GB" sz="2400" dirty="0" smtClean="0">
                <a:solidFill>
                  <a:schemeClr val="bg1"/>
                </a:solidFill>
              </a:rPr>
              <a:t>– people are more likely to be attracted to others who have similar personality traits</a:t>
            </a:r>
            <a:r>
              <a:rPr lang="en-GB" sz="2400" dirty="0" smtClean="0">
                <a:solidFill>
                  <a:schemeClr val="bg1"/>
                </a:solidFill>
              </a:rPr>
              <a:t>. </a:t>
            </a:r>
          </a:p>
          <a:p>
            <a:r>
              <a:rPr lang="en-GB" sz="2400" dirty="0" smtClean="0">
                <a:solidFill>
                  <a:schemeClr val="bg1"/>
                </a:solidFill>
              </a:rPr>
              <a:t>The old saying ‘opposites attract’ is not really true; people get on better when their approach to life is similar. </a:t>
            </a:r>
            <a:r>
              <a:rPr lang="en-GB" sz="2400" dirty="0" err="1" smtClean="0">
                <a:solidFill>
                  <a:schemeClr val="bg1"/>
                </a:solidFill>
              </a:rPr>
              <a:t>Eg</a:t>
            </a:r>
            <a:r>
              <a:rPr lang="en-GB" sz="2400" dirty="0" smtClean="0">
                <a:solidFill>
                  <a:schemeClr val="bg1"/>
                </a:solidFill>
              </a:rPr>
              <a:t> two sporty, fitness fanatics will get on better than a sports fanatic and a lazy bones.</a:t>
            </a:r>
            <a:endParaRPr lang="en-GB" sz="2400" dirty="0" smtClean="0">
              <a:solidFill>
                <a:schemeClr val="bg1"/>
              </a:solidFill>
            </a:endParaRPr>
          </a:p>
          <a:p>
            <a:r>
              <a:rPr lang="en-GB" sz="2400" b="1" dirty="0" err="1" smtClean="0">
                <a:solidFill>
                  <a:schemeClr val="bg1"/>
                </a:solidFill>
              </a:rPr>
              <a:t>Caspi</a:t>
            </a:r>
            <a:r>
              <a:rPr lang="en-GB" sz="2400" b="1" dirty="0" smtClean="0">
                <a:solidFill>
                  <a:schemeClr val="bg1"/>
                </a:solidFill>
              </a:rPr>
              <a:t> and </a:t>
            </a:r>
            <a:r>
              <a:rPr lang="en-GB" sz="2400" b="1" dirty="0" err="1" smtClean="0">
                <a:solidFill>
                  <a:schemeClr val="bg1"/>
                </a:solidFill>
              </a:rPr>
              <a:t>Herberner</a:t>
            </a:r>
            <a:r>
              <a:rPr lang="en-GB" sz="2400" b="1" dirty="0" smtClean="0">
                <a:solidFill>
                  <a:schemeClr val="bg1"/>
                </a:solidFill>
              </a:rPr>
              <a:t> </a:t>
            </a:r>
            <a:r>
              <a:rPr lang="en-GB" sz="2400" dirty="0" smtClean="0">
                <a:solidFill>
                  <a:schemeClr val="bg1"/>
                </a:solidFill>
              </a:rPr>
              <a:t> </a:t>
            </a:r>
            <a:r>
              <a:rPr lang="en-GB" sz="2400" b="1" dirty="0" smtClean="0">
                <a:solidFill>
                  <a:schemeClr val="bg1"/>
                </a:solidFill>
              </a:rPr>
              <a:t>(1990) – </a:t>
            </a:r>
            <a:r>
              <a:rPr lang="en-GB" sz="2400" dirty="0" smtClean="0">
                <a:solidFill>
                  <a:schemeClr val="bg1"/>
                </a:solidFill>
              </a:rPr>
              <a:t>married couples with similar personalities are happier.</a:t>
            </a:r>
          </a:p>
          <a:p>
            <a:endParaRPr lang="en-GB" sz="2400" dirty="0" smtClean="0">
              <a:solidFill>
                <a:srgbClr val="FF0000"/>
              </a:solidFill>
              <a:effectLst>
                <a:outerShdw blurRad="38100" dist="38100" dir="2700000" algn="tl">
                  <a:srgbClr val="000000">
                    <a:alpha val="43137"/>
                  </a:srgbClr>
                </a:outerShdw>
              </a:effectLst>
            </a:endParaRPr>
          </a:p>
          <a:p>
            <a:pPr marL="0" indent="0" algn="ctr">
              <a:buNone/>
            </a:pPr>
            <a:r>
              <a:rPr lang="en-GB" sz="2400" dirty="0" smtClean="0">
                <a:solidFill>
                  <a:srgbClr val="FF0000"/>
                </a:solidFill>
                <a:effectLst>
                  <a:outerShdw blurRad="38100" dist="38100" dir="2700000" algn="tl">
                    <a:srgbClr val="000000">
                      <a:alpha val="43137"/>
                    </a:srgbClr>
                  </a:outerShdw>
                </a:effectLst>
              </a:rPr>
              <a:t>What are your thoughts on this research?</a:t>
            </a:r>
            <a:endParaRPr lang="en-GB" sz="2400" dirty="0">
              <a:solidFill>
                <a:srgbClr val="FF0000"/>
              </a:solidFill>
              <a:effectLst>
                <a:outerShdw blurRad="38100" dist="38100" dir="2700000" algn="tl">
                  <a:srgbClr val="000000">
                    <a:alpha val="43137"/>
                  </a:srgbClr>
                </a:outerShdw>
              </a:effectLst>
            </a:endParaRPr>
          </a:p>
          <a:p>
            <a:endParaRPr lang="en-GB" sz="2400" dirty="0">
              <a:solidFill>
                <a:schemeClr val="bg1"/>
              </a:solidFill>
            </a:endParaRPr>
          </a:p>
        </p:txBody>
      </p:sp>
    </p:spTree>
    <p:extLst>
      <p:ext uri="{BB962C8B-B14F-4D97-AF65-F5344CB8AC3E}">
        <p14:creationId xmlns:p14="http://schemas.microsoft.com/office/powerpoint/2010/main" val="283750841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bg1"/>
                </a:solidFill>
              </a:rPr>
              <a:t>Relationships </a:t>
            </a:r>
            <a:endParaRPr lang="en-GB" b="1" dirty="0">
              <a:solidFill>
                <a:schemeClr val="bg1"/>
              </a:solidFill>
            </a:endParaRPr>
          </a:p>
        </p:txBody>
      </p:sp>
      <p:sp>
        <p:nvSpPr>
          <p:cNvPr id="4" name="Rounded Rectangle 3"/>
          <p:cNvSpPr/>
          <p:nvPr/>
        </p:nvSpPr>
        <p:spPr>
          <a:xfrm>
            <a:off x="467544" y="3717032"/>
            <a:ext cx="2160240"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FFFF00"/>
                </a:solidFill>
              </a:rPr>
              <a:t>Formation</a:t>
            </a:r>
            <a:r>
              <a:rPr lang="en-GB" sz="3200" dirty="0" smtClean="0"/>
              <a:t> </a:t>
            </a:r>
            <a:endParaRPr lang="en-GB" sz="3200" dirty="0"/>
          </a:p>
        </p:txBody>
      </p:sp>
      <p:sp>
        <p:nvSpPr>
          <p:cNvPr id="6" name="Rounded Rectangle 5"/>
          <p:cNvSpPr/>
          <p:nvPr/>
        </p:nvSpPr>
        <p:spPr>
          <a:xfrm>
            <a:off x="3563888" y="3645024"/>
            <a:ext cx="2232248"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Maintenance </a:t>
            </a:r>
            <a:endParaRPr lang="en-GB" sz="2800" dirty="0"/>
          </a:p>
        </p:txBody>
      </p:sp>
      <p:sp>
        <p:nvSpPr>
          <p:cNvPr id="7" name="Rounded Rectangle 6"/>
          <p:cNvSpPr/>
          <p:nvPr/>
        </p:nvSpPr>
        <p:spPr>
          <a:xfrm>
            <a:off x="6804248" y="3573016"/>
            <a:ext cx="2088232"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Dissolution </a:t>
            </a:r>
          </a:p>
          <a:p>
            <a:pPr algn="ctr"/>
            <a:r>
              <a:rPr lang="en-GB" sz="2800" dirty="0" smtClean="0"/>
              <a:t>(end!)</a:t>
            </a:r>
            <a:endParaRPr lang="en-GB" sz="2800" dirty="0"/>
          </a:p>
        </p:txBody>
      </p:sp>
      <p:sp>
        <p:nvSpPr>
          <p:cNvPr id="8" name="Right Arrow 7"/>
          <p:cNvSpPr/>
          <p:nvPr/>
        </p:nvSpPr>
        <p:spPr>
          <a:xfrm>
            <a:off x="2771800" y="4077072"/>
            <a:ext cx="720080" cy="57606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ight Arrow 8"/>
          <p:cNvSpPr/>
          <p:nvPr/>
        </p:nvSpPr>
        <p:spPr>
          <a:xfrm>
            <a:off x="6012160" y="4005064"/>
            <a:ext cx="720080" cy="57606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340" name="Picture 4" descr="http://www.artdayout.com.au/imgs/Girl-Crying_L.jpg"/>
          <p:cNvPicPr>
            <a:picLocks noChangeAspect="1" noChangeArrowheads="1"/>
          </p:cNvPicPr>
          <p:nvPr/>
        </p:nvPicPr>
        <p:blipFill>
          <a:blip r:embed="rId2" cstate="print"/>
          <a:srcRect/>
          <a:stretch>
            <a:fillRect/>
          </a:stretch>
        </p:blipFill>
        <p:spPr bwMode="auto">
          <a:xfrm>
            <a:off x="6948264" y="1484784"/>
            <a:ext cx="1728192" cy="1751459"/>
          </a:xfrm>
          <a:prstGeom prst="rect">
            <a:avLst/>
          </a:prstGeom>
          <a:noFill/>
        </p:spPr>
      </p:pic>
      <p:pic>
        <p:nvPicPr>
          <p:cNvPr id="14342" name="Picture 6" descr="http://www.suncentre.net/images/coupleD.jpg"/>
          <p:cNvPicPr>
            <a:picLocks noChangeAspect="1" noChangeArrowheads="1"/>
          </p:cNvPicPr>
          <p:nvPr/>
        </p:nvPicPr>
        <p:blipFill>
          <a:blip r:embed="rId3" cstate="print"/>
          <a:srcRect/>
          <a:stretch>
            <a:fillRect/>
          </a:stretch>
        </p:blipFill>
        <p:spPr bwMode="auto">
          <a:xfrm>
            <a:off x="611560" y="1412776"/>
            <a:ext cx="1872208" cy="1921396"/>
          </a:xfrm>
          <a:prstGeom prst="rect">
            <a:avLst/>
          </a:prstGeom>
          <a:noFill/>
        </p:spPr>
      </p:pic>
      <p:pic>
        <p:nvPicPr>
          <p:cNvPr id="14344" name="Picture 8" descr="http://elearn.emmaus.edu/fixit/Maintenance.gif"/>
          <p:cNvPicPr>
            <a:picLocks noChangeAspect="1" noChangeArrowheads="1"/>
          </p:cNvPicPr>
          <p:nvPr/>
        </p:nvPicPr>
        <p:blipFill>
          <a:blip r:embed="rId4" cstate="print"/>
          <a:srcRect/>
          <a:stretch>
            <a:fillRect/>
          </a:stretch>
        </p:blipFill>
        <p:spPr bwMode="auto">
          <a:xfrm>
            <a:off x="3563889" y="1412776"/>
            <a:ext cx="2088232" cy="1949550"/>
          </a:xfrm>
          <a:prstGeom prst="rect">
            <a:avLst/>
          </a:prstGeom>
          <a:noFill/>
        </p:spPr>
      </p:pic>
      <p:sp>
        <p:nvSpPr>
          <p:cNvPr id="14" name="Rounded Rectangle 13"/>
          <p:cNvSpPr/>
          <p:nvPr/>
        </p:nvSpPr>
        <p:spPr>
          <a:xfrm>
            <a:off x="3347864" y="5661248"/>
            <a:ext cx="2736304"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t>3 stages</a:t>
            </a:r>
            <a:endParaRPr lang="en-GB" sz="3600"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a:solidFill>
            <a:schemeClr val="bg2">
              <a:lumMod val="40000"/>
              <a:lumOff val="60000"/>
            </a:schemeClr>
          </a:solidFill>
          <a:ln>
            <a:solidFill>
              <a:schemeClr val="accent1"/>
            </a:solidFill>
          </a:ln>
        </p:spPr>
        <p:txBody>
          <a:bodyPr/>
          <a:lstStyle/>
          <a:p>
            <a:r>
              <a:rPr lang="en-GB" b="1" dirty="0">
                <a:solidFill>
                  <a:schemeClr val="bg1"/>
                </a:solidFill>
              </a:rPr>
              <a:t>Similarity</a:t>
            </a:r>
            <a:endParaRPr lang="en-GB" dirty="0"/>
          </a:p>
        </p:txBody>
      </p:sp>
      <p:sp>
        <p:nvSpPr>
          <p:cNvPr id="3" name="Content Placeholder 2"/>
          <p:cNvSpPr>
            <a:spLocks noGrp="1"/>
          </p:cNvSpPr>
          <p:nvPr>
            <p:ph idx="1"/>
          </p:nvPr>
        </p:nvSpPr>
        <p:spPr>
          <a:xfrm>
            <a:off x="539552" y="1268760"/>
            <a:ext cx="5040560" cy="4855269"/>
          </a:xfrm>
        </p:spPr>
        <p:txBody>
          <a:bodyPr>
            <a:normAutofit lnSpcReduction="10000"/>
          </a:bodyPr>
          <a:lstStyle/>
          <a:p>
            <a:pPr marL="0" indent="0">
              <a:buNone/>
            </a:pPr>
            <a:r>
              <a:rPr lang="en-GB" sz="2800" b="1" u="sng" dirty="0" smtClean="0">
                <a:solidFill>
                  <a:srgbClr val="0070C0"/>
                </a:solidFill>
              </a:rPr>
              <a:t>Attitude</a:t>
            </a:r>
          </a:p>
          <a:p>
            <a:r>
              <a:rPr lang="en-GB" sz="2800" dirty="0" smtClean="0">
                <a:solidFill>
                  <a:schemeClr val="bg1"/>
                </a:solidFill>
              </a:rPr>
              <a:t>Successful relationships </a:t>
            </a:r>
            <a:r>
              <a:rPr lang="en-GB" sz="2800" dirty="0" smtClean="0">
                <a:solidFill>
                  <a:schemeClr val="bg1"/>
                </a:solidFill>
                <a:sym typeface="Wingdings"/>
              </a:rPr>
              <a:t> involve a process of ‘attitude alignment’. </a:t>
            </a:r>
            <a:endParaRPr lang="en-GB" sz="2800" dirty="0">
              <a:solidFill>
                <a:schemeClr val="bg1"/>
              </a:solidFill>
              <a:sym typeface="Wingdings"/>
            </a:endParaRPr>
          </a:p>
          <a:p>
            <a:r>
              <a:rPr lang="en-GB" sz="2800" dirty="0" smtClean="0">
                <a:solidFill>
                  <a:schemeClr val="bg1"/>
                </a:solidFill>
                <a:sym typeface="Wingdings"/>
              </a:rPr>
              <a:t>One or both partners must modify their attitudes so that they become more similar  (someone will have to acquiesce</a:t>
            </a:r>
            <a:r>
              <a:rPr lang="en-GB" sz="2800" dirty="0" smtClean="0">
                <a:solidFill>
                  <a:schemeClr val="bg1"/>
                </a:solidFill>
                <a:sym typeface="Wingdings"/>
              </a:rPr>
              <a:t>!!!)</a:t>
            </a:r>
          </a:p>
          <a:p>
            <a:r>
              <a:rPr lang="en-GB" sz="2800" dirty="0" smtClean="0">
                <a:solidFill>
                  <a:schemeClr val="bg1"/>
                </a:solidFill>
                <a:sym typeface="Wingdings"/>
              </a:rPr>
              <a:t>Can you think of an example to illustrate this?</a:t>
            </a:r>
            <a:endParaRPr lang="en-GB" sz="2800" dirty="0" smtClean="0">
              <a:solidFill>
                <a:schemeClr val="bg1"/>
              </a:solidFill>
              <a:sym typeface="Wingdings"/>
            </a:endParaRPr>
          </a:p>
          <a:p>
            <a:endParaRPr lang="en-GB" sz="2800" dirty="0">
              <a:solidFill>
                <a:schemeClr val="bg1"/>
              </a:solidFill>
              <a:sym typeface="Wingdings"/>
            </a:endParaRPr>
          </a:p>
          <a:p>
            <a:endParaRPr lang="en-GB" sz="2800"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6" y="1844824"/>
            <a:ext cx="3058426" cy="3965234"/>
          </a:xfrm>
          <a:prstGeom prst="rect">
            <a:avLst/>
          </a:prstGeom>
        </p:spPr>
      </p:pic>
    </p:spTree>
    <p:extLst>
      <p:ext uri="{BB962C8B-B14F-4D97-AF65-F5344CB8AC3E}">
        <p14:creationId xmlns:p14="http://schemas.microsoft.com/office/powerpoint/2010/main" val="398862871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sz="2400" b="1" dirty="0" smtClean="0">
                <a:solidFill>
                  <a:schemeClr val="bg1"/>
                </a:solidFill>
              </a:rPr>
              <a:t>Rosenbaum ( 1986) </a:t>
            </a:r>
            <a:r>
              <a:rPr lang="en-GB" sz="2400" dirty="0" smtClean="0">
                <a:solidFill>
                  <a:schemeClr val="bg1"/>
                </a:solidFill>
              </a:rPr>
              <a:t>– suggested that dissimilarity was a more important issue in determining the formation of a relationship- </a:t>
            </a:r>
            <a:r>
              <a:rPr lang="en-GB" sz="2400" dirty="0" smtClean="0">
                <a:solidFill>
                  <a:schemeClr val="accent6">
                    <a:lumMod val="75000"/>
                  </a:schemeClr>
                </a:solidFill>
              </a:rPr>
              <a:t>Dissimilarity Repulsion Hypothesis</a:t>
            </a:r>
          </a:p>
          <a:p>
            <a:pPr marL="0" indent="0">
              <a:buNone/>
            </a:pPr>
            <a:endParaRPr lang="en-GB" sz="2400" dirty="0" smtClean="0">
              <a:solidFill>
                <a:schemeClr val="accent6">
                  <a:lumMod val="75000"/>
                </a:schemeClr>
              </a:solidFill>
            </a:endParaRPr>
          </a:p>
          <a:p>
            <a:r>
              <a:rPr lang="en-GB" sz="2400" dirty="0">
                <a:solidFill>
                  <a:schemeClr val="accent6">
                    <a:lumMod val="75000"/>
                  </a:schemeClr>
                </a:solidFill>
              </a:rPr>
              <a:t>Dissimilarity</a:t>
            </a:r>
            <a:r>
              <a:rPr lang="en-GB" sz="2400" b="1" dirty="0" smtClean="0">
                <a:solidFill>
                  <a:schemeClr val="accent6">
                    <a:lumMod val="75000"/>
                  </a:schemeClr>
                </a:solidFill>
              </a:rPr>
              <a:t> </a:t>
            </a:r>
            <a:r>
              <a:rPr lang="en-GB" sz="2400" dirty="0">
                <a:solidFill>
                  <a:schemeClr val="accent6">
                    <a:lumMod val="75000"/>
                  </a:schemeClr>
                </a:solidFill>
              </a:rPr>
              <a:t>Repulsion Hypothesis</a:t>
            </a:r>
            <a:r>
              <a:rPr lang="en-GB" sz="2400" b="1" dirty="0" smtClean="0">
                <a:solidFill>
                  <a:schemeClr val="accent6">
                    <a:lumMod val="75000"/>
                  </a:schemeClr>
                </a:solidFill>
              </a:rPr>
              <a:t>  -</a:t>
            </a:r>
            <a:r>
              <a:rPr lang="en-GB" sz="2400" b="1" dirty="0" smtClean="0">
                <a:solidFill>
                  <a:schemeClr val="bg1"/>
                </a:solidFill>
              </a:rPr>
              <a:t> </a:t>
            </a:r>
            <a:r>
              <a:rPr lang="en-GB" sz="2400" dirty="0" smtClean="0">
                <a:solidFill>
                  <a:schemeClr val="bg1"/>
                </a:solidFill>
              </a:rPr>
              <a:t>been tested in a number of cultures</a:t>
            </a:r>
            <a:r>
              <a:rPr lang="en-GB" sz="2400" dirty="0" smtClean="0">
                <a:solidFill>
                  <a:schemeClr val="accent6">
                    <a:lumMod val="75000"/>
                  </a:schemeClr>
                </a:solidFill>
              </a:rPr>
              <a:t> :</a:t>
            </a:r>
          </a:p>
          <a:p>
            <a:r>
              <a:rPr lang="en-GB" sz="2400" b="1" dirty="0" smtClean="0">
                <a:solidFill>
                  <a:schemeClr val="bg1"/>
                </a:solidFill>
              </a:rPr>
              <a:t>Singh and Tan</a:t>
            </a:r>
            <a:r>
              <a:rPr lang="en-GB" sz="2400" dirty="0" smtClean="0">
                <a:solidFill>
                  <a:schemeClr val="bg1"/>
                </a:solidFill>
              </a:rPr>
              <a:t> (Singapore)  / </a:t>
            </a:r>
            <a:r>
              <a:rPr lang="en-GB" sz="2400" b="1" dirty="0" err="1" smtClean="0">
                <a:solidFill>
                  <a:schemeClr val="bg1"/>
                </a:solidFill>
              </a:rPr>
              <a:t>Drigotas</a:t>
            </a:r>
            <a:r>
              <a:rPr lang="en-GB" sz="2400" dirty="0" smtClean="0">
                <a:solidFill>
                  <a:schemeClr val="bg1"/>
                </a:solidFill>
              </a:rPr>
              <a:t> (USA) – pps were attracted due to similarity of attitude at first</a:t>
            </a:r>
            <a:r>
              <a:rPr lang="en-GB" sz="2400" dirty="0" smtClean="0">
                <a:solidFill>
                  <a:schemeClr val="bg1"/>
                </a:solidFill>
                <a:sym typeface="Wingdings"/>
              </a:rPr>
              <a:t> those that discovered more dissimilarities as time went on became less attracted</a:t>
            </a:r>
            <a:endParaRPr lang="en-GB" sz="2400" dirty="0" smtClean="0">
              <a:solidFill>
                <a:schemeClr val="bg1"/>
              </a:solidFill>
            </a:endParaRPr>
          </a:p>
          <a:p>
            <a:pPr marL="0" indent="0">
              <a:buNone/>
            </a:pPr>
            <a:r>
              <a:rPr lang="en-GB" sz="2400" dirty="0" smtClean="0">
                <a:solidFill>
                  <a:schemeClr val="accent6">
                    <a:lumMod val="75000"/>
                  </a:schemeClr>
                </a:solidFill>
              </a:rPr>
              <a:t>                                </a:t>
            </a:r>
          </a:p>
          <a:p>
            <a:pPr marL="0" indent="0">
              <a:buNone/>
            </a:pPr>
            <a:endParaRPr lang="en-GB" sz="2400" b="1" dirty="0">
              <a:solidFill>
                <a:schemeClr val="accent6">
                  <a:lumMod val="75000"/>
                </a:schemeClr>
              </a:solidFill>
            </a:endParaRPr>
          </a:p>
        </p:txBody>
      </p:sp>
      <p:sp>
        <p:nvSpPr>
          <p:cNvPr id="4" name="Rectangle 2"/>
          <p:cNvSpPr>
            <a:spLocks noGrp="1" noChangeArrowheads="1"/>
          </p:cNvSpPr>
          <p:nvPr>
            <p:ph type="title"/>
          </p:nvPr>
        </p:nvSpPr>
        <p:spPr>
          <a:solidFill>
            <a:schemeClr val="bg2">
              <a:lumMod val="40000"/>
              <a:lumOff val="60000"/>
            </a:schemeClr>
          </a:solidFill>
          <a:ln>
            <a:solidFill>
              <a:schemeClr val="accent1"/>
            </a:solidFill>
          </a:ln>
        </p:spPr>
        <p:txBody>
          <a:bodyPr>
            <a:normAutofit/>
          </a:bodyPr>
          <a:lstStyle/>
          <a:p>
            <a:pPr algn="ctr" eaLnBrk="1" hangingPunct="1">
              <a:defRPr/>
            </a:pPr>
            <a:r>
              <a:rPr lang="en-GB" sz="4000" b="1" dirty="0" smtClean="0">
                <a:solidFill>
                  <a:schemeClr val="bg1"/>
                </a:solidFill>
              </a:rPr>
              <a:t>Evaluation of the model</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4288" y="2204864"/>
            <a:ext cx="1421142" cy="1065857"/>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2737"/>
          <a:stretch/>
        </p:blipFill>
        <p:spPr>
          <a:xfrm>
            <a:off x="3203848" y="5157192"/>
            <a:ext cx="2711550" cy="1529825"/>
          </a:xfrm>
          <a:prstGeom prst="rect">
            <a:avLst/>
          </a:prstGeom>
        </p:spPr>
      </p:pic>
    </p:spTree>
    <p:extLst>
      <p:ext uri="{BB962C8B-B14F-4D97-AF65-F5344CB8AC3E}">
        <p14:creationId xmlns:p14="http://schemas.microsoft.com/office/powerpoint/2010/main" val="358777031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40000"/>
              <a:lumOff val="60000"/>
            </a:schemeClr>
          </a:solidFill>
          <a:ln>
            <a:solidFill>
              <a:schemeClr val="accent1"/>
            </a:solidFill>
          </a:ln>
        </p:spPr>
        <p:txBody>
          <a:bodyPr>
            <a:normAutofit fontScale="90000"/>
          </a:bodyPr>
          <a:lstStyle/>
          <a:p>
            <a:r>
              <a:rPr lang="en-GB" b="1" dirty="0">
                <a:solidFill>
                  <a:schemeClr val="bg1"/>
                </a:solidFill>
              </a:rPr>
              <a:t>Evaluation of the </a:t>
            </a:r>
            <a:r>
              <a:rPr lang="en-GB" b="1" dirty="0" smtClean="0">
                <a:solidFill>
                  <a:schemeClr val="bg1"/>
                </a:solidFill>
              </a:rPr>
              <a:t>model-limitations</a:t>
            </a:r>
            <a:endParaRPr lang="en-GB" dirty="0"/>
          </a:p>
        </p:txBody>
      </p:sp>
      <p:sp>
        <p:nvSpPr>
          <p:cNvPr id="3" name="Content Placeholder 2"/>
          <p:cNvSpPr>
            <a:spLocks noGrp="1"/>
          </p:cNvSpPr>
          <p:nvPr>
            <p:ph idx="1"/>
          </p:nvPr>
        </p:nvSpPr>
        <p:spPr/>
        <p:txBody>
          <a:bodyPr>
            <a:normAutofit/>
          </a:bodyPr>
          <a:lstStyle/>
          <a:p>
            <a:r>
              <a:rPr lang="en-GB" sz="2400" dirty="0" smtClean="0">
                <a:solidFill>
                  <a:schemeClr val="bg1"/>
                </a:solidFill>
              </a:rPr>
              <a:t>Research on similarity focuses on </a:t>
            </a:r>
            <a:r>
              <a:rPr lang="en-GB" sz="2400" dirty="0" smtClean="0">
                <a:solidFill>
                  <a:srgbClr val="00B050"/>
                </a:solidFill>
              </a:rPr>
              <a:t>attitude</a:t>
            </a:r>
            <a:r>
              <a:rPr lang="en-GB" sz="2400" dirty="0" smtClean="0">
                <a:solidFill>
                  <a:schemeClr val="bg1"/>
                </a:solidFill>
              </a:rPr>
              <a:t> and </a:t>
            </a:r>
            <a:r>
              <a:rPr lang="en-GB" sz="2400" dirty="0" smtClean="0">
                <a:solidFill>
                  <a:srgbClr val="00B050"/>
                </a:solidFill>
              </a:rPr>
              <a:t>personality</a:t>
            </a:r>
          </a:p>
          <a:p>
            <a:r>
              <a:rPr lang="en-GB" sz="2400" b="1" dirty="0" smtClean="0">
                <a:solidFill>
                  <a:schemeClr val="bg1"/>
                </a:solidFill>
              </a:rPr>
              <a:t>Yoshida</a:t>
            </a:r>
            <a:r>
              <a:rPr lang="en-GB" sz="2400" dirty="0" smtClean="0">
                <a:solidFill>
                  <a:schemeClr val="bg1"/>
                </a:solidFill>
              </a:rPr>
              <a:t> suggests that this focus is too narrow – other factors of similarity that are important are </a:t>
            </a:r>
            <a:r>
              <a:rPr lang="en-GB" sz="2400" dirty="0" smtClean="0">
                <a:solidFill>
                  <a:srgbClr val="00B050"/>
                </a:solidFill>
              </a:rPr>
              <a:t>self-concept, economic level and physical condition</a:t>
            </a:r>
          </a:p>
          <a:p>
            <a:r>
              <a:rPr lang="en-GB" sz="2400" b="1" dirty="0" err="1" smtClean="0">
                <a:solidFill>
                  <a:schemeClr val="bg1"/>
                </a:solidFill>
              </a:rPr>
              <a:t>Speakman</a:t>
            </a:r>
            <a:r>
              <a:rPr lang="en-GB" sz="2400" dirty="0" smtClean="0">
                <a:solidFill>
                  <a:schemeClr val="bg1"/>
                </a:solidFill>
              </a:rPr>
              <a:t> – people choose partners with similar levels of </a:t>
            </a:r>
            <a:r>
              <a:rPr lang="en-GB" sz="2400" dirty="0" smtClean="0">
                <a:solidFill>
                  <a:srgbClr val="00B050"/>
                </a:solidFill>
              </a:rPr>
              <a:t>body fat</a:t>
            </a:r>
            <a:endParaRPr lang="en-GB" sz="2400" dirty="0">
              <a:solidFill>
                <a:srgbClr val="00B050"/>
              </a:solidFill>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208" t="4417" r="6089" b="4873"/>
          <a:stretch/>
        </p:blipFill>
        <p:spPr>
          <a:xfrm>
            <a:off x="2450123" y="4120313"/>
            <a:ext cx="1559170" cy="190097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4120313"/>
            <a:ext cx="1487778" cy="1900976"/>
          </a:xfrm>
          <a:prstGeom prst="rect">
            <a:avLst/>
          </a:prstGeom>
        </p:spPr>
      </p:pic>
    </p:spTree>
    <p:extLst>
      <p:ext uri="{BB962C8B-B14F-4D97-AF65-F5344CB8AC3E}">
        <p14:creationId xmlns:p14="http://schemas.microsoft.com/office/powerpoint/2010/main" val="238770964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40000"/>
              <a:lumOff val="60000"/>
            </a:schemeClr>
          </a:solidFill>
          <a:ln>
            <a:solidFill>
              <a:schemeClr val="accent1"/>
            </a:solidFill>
          </a:ln>
        </p:spPr>
        <p:txBody>
          <a:bodyPr>
            <a:normAutofit fontScale="90000"/>
          </a:bodyPr>
          <a:lstStyle/>
          <a:p>
            <a:r>
              <a:rPr lang="en-GB" b="1" dirty="0" smtClean="0">
                <a:solidFill>
                  <a:schemeClr val="bg1"/>
                </a:solidFill>
              </a:rPr>
              <a:t>Evaluation</a:t>
            </a:r>
            <a:r>
              <a:rPr lang="en-GB" b="1" dirty="0">
                <a:solidFill>
                  <a:schemeClr val="bg1"/>
                </a:solidFill>
              </a:rPr>
              <a:t> of the </a:t>
            </a:r>
            <a:r>
              <a:rPr lang="en-GB" b="1" dirty="0" smtClean="0">
                <a:solidFill>
                  <a:schemeClr val="bg1"/>
                </a:solidFill>
              </a:rPr>
              <a:t>models-summary</a:t>
            </a:r>
            <a:endParaRPr lang="en-GB" dirty="0"/>
          </a:p>
        </p:txBody>
      </p:sp>
      <p:sp>
        <p:nvSpPr>
          <p:cNvPr id="3" name="Content Placeholder 2"/>
          <p:cNvSpPr>
            <a:spLocks noGrp="1"/>
          </p:cNvSpPr>
          <p:nvPr>
            <p:ph idx="1"/>
          </p:nvPr>
        </p:nvSpPr>
        <p:spPr>
          <a:xfrm>
            <a:off x="457200" y="1600200"/>
            <a:ext cx="5698976" cy="4997152"/>
          </a:xfrm>
        </p:spPr>
        <p:txBody>
          <a:bodyPr>
            <a:noAutofit/>
          </a:bodyPr>
          <a:lstStyle/>
          <a:p>
            <a:r>
              <a:rPr lang="en-GB" sz="2800" dirty="0" smtClean="0">
                <a:solidFill>
                  <a:schemeClr val="bg1"/>
                </a:solidFill>
              </a:rPr>
              <a:t>Similarity – important in the formation of relationships because:</a:t>
            </a:r>
          </a:p>
          <a:p>
            <a:pPr marL="457200" indent="-457200">
              <a:buFont typeface="+mj-lt"/>
              <a:buAutoNum type="arabicPeriod"/>
            </a:pPr>
            <a:r>
              <a:rPr lang="en-GB" sz="2800" dirty="0" smtClean="0">
                <a:solidFill>
                  <a:schemeClr val="bg1"/>
                </a:solidFill>
              </a:rPr>
              <a:t>Assumption that people who are similar to us are more likely to like us /By ruling out dissimilar people –less chance of rejection (</a:t>
            </a:r>
            <a:r>
              <a:rPr lang="en-GB" sz="2800" b="1" dirty="0" smtClean="0">
                <a:solidFill>
                  <a:schemeClr val="bg1"/>
                </a:solidFill>
              </a:rPr>
              <a:t>Condon and </a:t>
            </a:r>
            <a:r>
              <a:rPr lang="en-GB" sz="2800" b="1" dirty="0" err="1" smtClean="0">
                <a:solidFill>
                  <a:schemeClr val="bg1"/>
                </a:solidFill>
              </a:rPr>
              <a:t>Crano</a:t>
            </a:r>
            <a:r>
              <a:rPr lang="en-GB" sz="2800" dirty="0" smtClean="0">
                <a:solidFill>
                  <a:schemeClr val="bg1"/>
                </a:solidFill>
              </a:rPr>
              <a:t>)</a:t>
            </a:r>
          </a:p>
          <a:p>
            <a:pPr marL="457200" indent="-457200">
              <a:buFont typeface="+mj-lt"/>
              <a:buAutoNum type="arabicPeriod"/>
            </a:pPr>
            <a:r>
              <a:rPr lang="en-GB" sz="2800" dirty="0" smtClean="0">
                <a:solidFill>
                  <a:schemeClr val="bg1"/>
                </a:solidFill>
              </a:rPr>
              <a:t>When people share our beliefs/attitudes – it validates them which is </a:t>
            </a:r>
            <a:r>
              <a:rPr lang="en-GB" sz="2800" dirty="0" smtClean="0">
                <a:solidFill>
                  <a:srgbClr val="FF0000"/>
                </a:solidFill>
              </a:rPr>
              <a:t>rewarding</a:t>
            </a:r>
            <a:r>
              <a:rPr lang="en-GB" sz="2800" dirty="0" smtClean="0">
                <a:solidFill>
                  <a:srgbClr val="FF0000"/>
                </a:solidFill>
                <a:sym typeface="Wingdings"/>
              </a:rPr>
              <a:t> </a:t>
            </a:r>
            <a:r>
              <a:rPr lang="en-GB" sz="2800" b="1" dirty="0" smtClean="0">
                <a:solidFill>
                  <a:srgbClr val="FF0000"/>
                </a:solidFill>
                <a:sym typeface="Wingdings"/>
              </a:rPr>
              <a:t>Reward/Need Satisfaction Theory</a:t>
            </a:r>
            <a:endParaRPr lang="en-GB" sz="2800" b="1" dirty="0">
              <a:solidFill>
                <a:srgbClr val="FF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800" y="2204864"/>
            <a:ext cx="2160240" cy="3240360"/>
          </a:xfrm>
          <a:prstGeom prst="rect">
            <a:avLst/>
          </a:prstGeom>
        </p:spPr>
      </p:pic>
    </p:spTree>
    <p:extLst>
      <p:ext uri="{BB962C8B-B14F-4D97-AF65-F5344CB8AC3E}">
        <p14:creationId xmlns:p14="http://schemas.microsoft.com/office/powerpoint/2010/main" val="268536392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defRPr/>
            </a:pPr>
            <a:endParaRPr lang="en-GB" dirty="0" smtClean="0"/>
          </a:p>
          <a:p>
            <a:pPr>
              <a:defRPr/>
            </a:pPr>
            <a:r>
              <a:rPr lang="en-GB" dirty="0">
                <a:solidFill>
                  <a:schemeClr val="bg1"/>
                </a:solidFill>
              </a:rPr>
              <a:t>Write down 5 things that you would look for in a </a:t>
            </a:r>
            <a:r>
              <a:rPr lang="en-GB" dirty="0" smtClean="0">
                <a:solidFill>
                  <a:schemeClr val="bg1"/>
                </a:solidFill>
              </a:rPr>
              <a:t>boyfriend/girlfriend</a:t>
            </a:r>
          </a:p>
          <a:p>
            <a:pPr marL="0" indent="0">
              <a:buNone/>
              <a:defRPr/>
            </a:pPr>
            <a:endParaRPr lang="en-GB" dirty="0" smtClean="0">
              <a:solidFill>
                <a:schemeClr val="bg1"/>
              </a:solidFill>
            </a:endParaRPr>
          </a:p>
          <a:p>
            <a:pPr>
              <a:defRPr/>
            </a:pPr>
            <a:r>
              <a:rPr lang="en-GB" dirty="0">
                <a:solidFill>
                  <a:schemeClr val="bg1"/>
                </a:solidFill>
              </a:rPr>
              <a:t>Write a dating advert for yourself. Include what you are looking for in a partner. You have </a:t>
            </a:r>
            <a:r>
              <a:rPr lang="en-GB" dirty="0" smtClean="0">
                <a:solidFill>
                  <a:schemeClr val="bg1"/>
                </a:solidFill>
              </a:rPr>
              <a:t>30 </a:t>
            </a:r>
            <a:r>
              <a:rPr lang="en-GB" dirty="0">
                <a:solidFill>
                  <a:schemeClr val="bg1"/>
                </a:solidFill>
              </a:rPr>
              <a:t>words maximum.</a:t>
            </a:r>
          </a:p>
          <a:p>
            <a:pPr>
              <a:defRPr/>
            </a:pPr>
            <a:endParaRPr lang="en-GB" dirty="0" smtClean="0">
              <a:solidFill>
                <a:schemeClr val="bg1"/>
              </a:solidFill>
            </a:endParaRPr>
          </a:p>
          <a:p>
            <a:pPr>
              <a:defRPr/>
            </a:pPr>
            <a:r>
              <a:rPr lang="en-GB" dirty="0" smtClean="0">
                <a:solidFill>
                  <a:schemeClr val="bg1"/>
                </a:solidFill>
              </a:rPr>
              <a:t>Do you think males and females will look for different things?</a:t>
            </a:r>
            <a:endParaRPr lang="en-GB" dirty="0">
              <a:solidFill>
                <a:schemeClr val="bg1"/>
              </a:solidFill>
            </a:endParaRPr>
          </a:p>
        </p:txBody>
      </p:sp>
      <p:sp>
        <p:nvSpPr>
          <p:cNvPr id="2" name="Title 1"/>
          <p:cNvSpPr>
            <a:spLocks noGrp="1"/>
          </p:cNvSpPr>
          <p:nvPr>
            <p:ph type="title"/>
          </p:nvPr>
        </p:nvSpPr>
        <p:spPr/>
        <p:txBody>
          <a:bodyPr>
            <a:normAutofit fontScale="90000"/>
          </a:bodyPr>
          <a:lstStyle/>
          <a:p>
            <a:pPr algn="ctr">
              <a:defRPr/>
            </a:pPr>
            <a:r>
              <a:rPr lang="en-GB" dirty="0" smtClean="0"/>
              <a:t>		</a:t>
            </a:r>
            <a:r>
              <a:rPr lang="en-GB" b="1" dirty="0" smtClean="0">
                <a:solidFill>
                  <a:schemeClr val="bg1"/>
                </a:solidFill>
              </a:rPr>
              <a:t>What do we look for in a partner?</a:t>
            </a:r>
            <a:endParaRPr lang="en-GB" b="1" dirty="0">
              <a:solidFill>
                <a:schemeClr val="bg1"/>
              </a:solidFill>
            </a:endParaRPr>
          </a:p>
        </p:txBody>
      </p:sp>
      <p:pic>
        <p:nvPicPr>
          <p:cNvPr id="8196" name="Picture 2" descr="http://www.alanbaxteronline.com/naughtylol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5354843"/>
            <a:ext cx="1914550" cy="1284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4" descr="http://www.planetlightworker.com/articles/bookreviews/images/destructive-relationshi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0"/>
            <a:ext cx="1871662"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588742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defRPr/>
            </a:pPr>
            <a:endParaRPr lang="en-GB" dirty="0" smtClean="0"/>
          </a:p>
          <a:p>
            <a:pPr>
              <a:defRPr/>
            </a:pPr>
            <a:endParaRPr lang="en-GB" dirty="0" smtClean="0"/>
          </a:p>
          <a:p>
            <a:pPr>
              <a:defRPr/>
            </a:pPr>
            <a:endParaRPr lang="en-GB" dirty="0" smtClean="0"/>
          </a:p>
          <a:p>
            <a:pPr>
              <a:defRPr/>
            </a:pPr>
            <a:endParaRPr lang="en-GB" dirty="0" smtClean="0"/>
          </a:p>
          <a:p>
            <a:pPr>
              <a:defRPr/>
            </a:pPr>
            <a:endParaRPr lang="en-GB" dirty="0" smtClean="0"/>
          </a:p>
          <a:p>
            <a:pPr>
              <a:defRPr/>
            </a:pPr>
            <a:endParaRPr lang="en-GB" dirty="0" smtClean="0"/>
          </a:p>
          <a:p>
            <a:pPr>
              <a:buFontTx/>
              <a:buNone/>
              <a:defRPr/>
            </a:pPr>
            <a:endParaRPr lang="en-GB" dirty="0" smtClean="0"/>
          </a:p>
          <a:p>
            <a:pPr algn="ctr">
              <a:buFontTx/>
              <a:buNone/>
              <a:defRPr/>
            </a:pPr>
            <a:r>
              <a:rPr lang="en-GB" dirty="0">
                <a:solidFill>
                  <a:schemeClr val="bg1"/>
                </a:solidFill>
              </a:rPr>
              <a:t>What is it that determines your judgement?</a:t>
            </a:r>
          </a:p>
        </p:txBody>
      </p:sp>
      <p:sp>
        <p:nvSpPr>
          <p:cNvPr id="2" name="Title 1"/>
          <p:cNvSpPr>
            <a:spLocks noGrp="1"/>
          </p:cNvSpPr>
          <p:nvPr>
            <p:ph type="title"/>
          </p:nvPr>
        </p:nvSpPr>
        <p:spPr>
          <a:xfrm>
            <a:off x="457200" y="116632"/>
            <a:ext cx="8229600" cy="1728192"/>
          </a:xfrm>
        </p:spPr>
        <p:txBody>
          <a:bodyPr>
            <a:normAutofit fontScale="90000"/>
          </a:bodyPr>
          <a:lstStyle/>
          <a:p>
            <a:pPr>
              <a:defRPr/>
            </a:pPr>
            <a:r>
              <a:rPr lang="en-GB" dirty="0" smtClean="0">
                <a:solidFill>
                  <a:schemeClr val="bg1"/>
                </a:solidFill>
              </a:rPr>
              <a:t>Give a rating out of 5 to show how attractive you think the following celebs are.....</a:t>
            </a:r>
            <a:endParaRPr lang="en-GB" dirty="0">
              <a:solidFill>
                <a:schemeClr val="bg1"/>
              </a:solidFill>
            </a:endParaRPr>
          </a:p>
        </p:txBody>
      </p:sp>
      <p:pic>
        <p:nvPicPr>
          <p:cNvPr id="12292" name="Picture 2" descr="http://www.alleba.com/blog/wp-content/photos/angelina_joli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140" y="2060848"/>
            <a:ext cx="2160587"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6" descr="http://t1.gstatic.com/images?q=tbn:dBNppkkbbOo5RM:http://www.peoplequiz.com/images/bios/dawn-french.jpg-3711.jpg&amp;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0810" y="2060848"/>
            <a:ext cx="1800225"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8" descr="http://topnews.in/light/files/paris-hilton_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438" y="2060848"/>
            <a:ext cx="2087562"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26826" r="10813"/>
          <a:stretch/>
        </p:blipFill>
        <p:spPr>
          <a:xfrm>
            <a:off x="6725344" y="2061571"/>
            <a:ext cx="1944241" cy="2619375"/>
          </a:xfrm>
          <a:prstGeom prst="rect">
            <a:avLst/>
          </a:prstGeom>
        </p:spPr>
      </p:pic>
    </p:spTree>
    <p:extLst>
      <p:ext uri="{BB962C8B-B14F-4D97-AF65-F5344CB8AC3E}">
        <p14:creationId xmlns:p14="http://schemas.microsoft.com/office/powerpoint/2010/main" val="206984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81128"/>
          </a:xfrm>
        </p:spPr>
        <p:txBody>
          <a:bodyPr>
            <a:normAutofit fontScale="77500" lnSpcReduction="20000"/>
          </a:bodyPr>
          <a:lstStyle/>
          <a:p>
            <a:pPr>
              <a:buFontTx/>
              <a:buNone/>
              <a:defRPr/>
            </a:pPr>
            <a:endParaRPr lang="en-GB" dirty="0" smtClean="0"/>
          </a:p>
          <a:p>
            <a:pPr>
              <a:buFontTx/>
              <a:buNone/>
              <a:defRPr/>
            </a:pPr>
            <a:endParaRPr lang="en-GB" dirty="0" smtClean="0"/>
          </a:p>
          <a:p>
            <a:pPr>
              <a:buFontTx/>
              <a:buNone/>
              <a:defRPr/>
            </a:pPr>
            <a:endParaRPr lang="en-GB" dirty="0" smtClean="0"/>
          </a:p>
          <a:p>
            <a:pPr>
              <a:buFontTx/>
              <a:buNone/>
              <a:defRPr/>
            </a:pPr>
            <a:endParaRPr lang="en-GB" dirty="0" smtClean="0"/>
          </a:p>
          <a:p>
            <a:pPr>
              <a:buFontTx/>
              <a:buNone/>
              <a:defRPr/>
            </a:pPr>
            <a:endParaRPr lang="en-GB" dirty="0" smtClean="0"/>
          </a:p>
          <a:p>
            <a:pPr>
              <a:buFontTx/>
              <a:buNone/>
              <a:defRPr/>
            </a:pPr>
            <a:endParaRPr lang="en-GB" dirty="0" smtClean="0"/>
          </a:p>
          <a:p>
            <a:pPr>
              <a:buFontTx/>
              <a:buNone/>
              <a:defRPr/>
            </a:pPr>
            <a:endParaRPr lang="en-GB" dirty="0" smtClean="0"/>
          </a:p>
          <a:p>
            <a:pPr>
              <a:buFontTx/>
              <a:buNone/>
              <a:defRPr/>
            </a:pPr>
            <a:endParaRPr lang="en-GB" dirty="0" smtClean="0"/>
          </a:p>
          <a:p>
            <a:pPr>
              <a:buFontTx/>
              <a:buNone/>
              <a:defRPr/>
            </a:pPr>
            <a:endParaRPr lang="en-GB" dirty="0"/>
          </a:p>
          <a:p>
            <a:pPr>
              <a:buFontTx/>
              <a:buNone/>
              <a:defRPr/>
            </a:pPr>
            <a:endParaRPr lang="en-GB" dirty="0" smtClean="0"/>
          </a:p>
          <a:p>
            <a:pPr>
              <a:buFontTx/>
              <a:buNone/>
              <a:defRPr/>
            </a:pPr>
            <a:endParaRPr lang="en-GB" dirty="0"/>
          </a:p>
          <a:p>
            <a:pPr algn="ctr">
              <a:buFontTx/>
              <a:buNone/>
              <a:defRPr/>
            </a:pPr>
            <a:r>
              <a:rPr lang="en-GB" dirty="0" smtClean="0">
                <a:solidFill>
                  <a:schemeClr val="bg1"/>
                </a:solidFill>
              </a:rPr>
              <a:t>What is it that determines your judgement?</a:t>
            </a:r>
            <a:endParaRPr lang="en-GB" dirty="0">
              <a:solidFill>
                <a:schemeClr val="bg1"/>
              </a:solidFill>
            </a:endParaRPr>
          </a:p>
        </p:txBody>
      </p:sp>
      <p:sp>
        <p:nvSpPr>
          <p:cNvPr id="2" name="Title 1"/>
          <p:cNvSpPr>
            <a:spLocks noGrp="1"/>
          </p:cNvSpPr>
          <p:nvPr>
            <p:ph type="title"/>
          </p:nvPr>
        </p:nvSpPr>
        <p:spPr>
          <a:xfrm>
            <a:off x="457200" y="274638"/>
            <a:ext cx="8229600" cy="1930226"/>
          </a:xfrm>
        </p:spPr>
        <p:txBody>
          <a:bodyPr>
            <a:normAutofit fontScale="90000"/>
          </a:bodyPr>
          <a:lstStyle/>
          <a:p>
            <a:pPr>
              <a:defRPr/>
            </a:pPr>
            <a:r>
              <a:rPr lang="en-GB" dirty="0" smtClean="0">
                <a:solidFill>
                  <a:schemeClr val="bg1"/>
                </a:solidFill>
              </a:rPr>
              <a:t>Give </a:t>
            </a:r>
            <a:r>
              <a:rPr lang="en-GB" dirty="0">
                <a:solidFill>
                  <a:schemeClr val="bg1"/>
                </a:solidFill>
              </a:rPr>
              <a:t>a rating out of 5 to show how attractive you think the following celebs are.....</a:t>
            </a:r>
          </a:p>
        </p:txBody>
      </p:sp>
      <p:pic>
        <p:nvPicPr>
          <p:cNvPr id="13317" name="Picture 4" descr="http://www.thehollywoodgossip.com/wp-content/uploads/2007/12/owen_wils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2565400"/>
            <a:ext cx="2016125" cy="289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8" descr="http://www.hunkymalestars.com/54/Sexy-Images/Pic_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2565400"/>
            <a:ext cx="2303462" cy="290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10" descr="Will Smith">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72338" y="2565400"/>
            <a:ext cx="1871662"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l="15034" r="4663"/>
          <a:stretch/>
        </p:blipFill>
        <p:spPr>
          <a:xfrm>
            <a:off x="179512" y="2565400"/>
            <a:ext cx="2176651" cy="2897188"/>
          </a:xfrm>
          <a:prstGeom prst="rect">
            <a:avLst/>
          </a:prstGeom>
        </p:spPr>
      </p:pic>
    </p:spTree>
    <p:extLst>
      <p:ext uri="{BB962C8B-B14F-4D97-AF65-F5344CB8AC3E}">
        <p14:creationId xmlns:p14="http://schemas.microsoft.com/office/powerpoint/2010/main" val="162414464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40000"/>
              <a:lumOff val="60000"/>
            </a:schemeClr>
          </a:solidFill>
          <a:ln>
            <a:solidFill>
              <a:schemeClr val="accent1"/>
            </a:solidFill>
          </a:ln>
        </p:spPr>
        <p:txBody>
          <a:bodyPr/>
          <a:lstStyle/>
          <a:p>
            <a:r>
              <a:rPr lang="en-GB" b="1" dirty="0" smtClean="0">
                <a:solidFill>
                  <a:schemeClr val="bg1"/>
                </a:solidFill>
              </a:rPr>
              <a:t>Relationship formation</a:t>
            </a:r>
            <a:endParaRPr lang="en-GB" b="1" dirty="0">
              <a:solidFill>
                <a:schemeClr val="bg1"/>
              </a:solidFill>
            </a:endParaRPr>
          </a:p>
        </p:txBody>
      </p:sp>
      <p:sp>
        <p:nvSpPr>
          <p:cNvPr id="3" name="Content Placeholder 2"/>
          <p:cNvSpPr>
            <a:spLocks noGrp="1"/>
          </p:cNvSpPr>
          <p:nvPr>
            <p:ph idx="1"/>
          </p:nvPr>
        </p:nvSpPr>
        <p:spPr/>
        <p:txBody>
          <a:bodyPr/>
          <a:lstStyle/>
          <a:p>
            <a:endParaRPr lang="en-GB" dirty="0"/>
          </a:p>
        </p:txBody>
      </p:sp>
      <p:sp>
        <p:nvSpPr>
          <p:cNvPr id="4" name="Cloud Callout 3"/>
          <p:cNvSpPr/>
          <p:nvPr/>
        </p:nvSpPr>
        <p:spPr>
          <a:xfrm>
            <a:off x="1259632" y="1628800"/>
            <a:ext cx="5760640" cy="4248472"/>
          </a:xfrm>
          <a:prstGeom prst="cloudCallout">
            <a:avLst>
              <a:gd name="adj1" fmla="val -32229"/>
              <a:gd name="adj2" fmla="val 642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defRPr/>
            </a:pPr>
            <a:r>
              <a:rPr lang="en-GB" sz="2800" b="1" dirty="0">
                <a:solidFill>
                  <a:schemeClr val="tx1"/>
                </a:solidFill>
                <a:effectLst>
                  <a:outerShdw blurRad="38100" dist="38100" dir="2700000" algn="tl">
                    <a:srgbClr val="000000"/>
                  </a:outerShdw>
                </a:effectLst>
              </a:rPr>
              <a:t>What is a relationship?</a:t>
            </a:r>
          </a:p>
          <a:p>
            <a:pPr marL="342900" indent="-342900">
              <a:defRPr/>
            </a:pPr>
            <a:r>
              <a:rPr lang="en-GB" sz="2800" b="1" dirty="0">
                <a:solidFill>
                  <a:schemeClr val="tx1"/>
                </a:solidFill>
                <a:effectLst>
                  <a:outerShdw blurRad="38100" dist="38100" dir="2700000" algn="tl">
                    <a:srgbClr val="000000"/>
                  </a:outerShdw>
                </a:effectLst>
              </a:rPr>
              <a:t>Why do we </a:t>
            </a:r>
            <a:r>
              <a:rPr lang="en-GB" sz="2800" b="1" dirty="0" smtClean="0">
                <a:solidFill>
                  <a:schemeClr val="tx1"/>
                </a:solidFill>
                <a:effectLst>
                  <a:outerShdw blurRad="38100" dist="38100" dir="2700000" algn="tl">
                    <a:srgbClr val="000000"/>
                  </a:outerShdw>
                </a:effectLst>
              </a:rPr>
              <a:t>form relationships</a:t>
            </a:r>
            <a:r>
              <a:rPr lang="en-GB" sz="2800" b="1" dirty="0">
                <a:solidFill>
                  <a:schemeClr val="tx1"/>
                </a:solidFill>
                <a:effectLst>
                  <a:outerShdw blurRad="38100" dist="38100" dir="2700000" algn="tl">
                    <a:srgbClr val="000000"/>
                  </a:outerShdw>
                </a:effectLst>
              </a:rPr>
              <a:t>?</a:t>
            </a:r>
          </a:p>
          <a:p>
            <a:pPr marL="342900" indent="-342900">
              <a:defRPr/>
            </a:pPr>
            <a:r>
              <a:rPr lang="en-GB" sz="2800" b="1" dirty="0">
                <a:solidFill>
                  <a:schemeClr val="tx1"/>
                </a:solidFill>
                <a:effectLst>
                  <a:outerShdw blurRad="38100" dist="38100" dir="2700000" algn="tl">
                    <a:srgbClr val="000000"/>
                  </a:outerShdw>
                </a:effectLst>
              </a:rPr>
              <a:t>What things do we look for in a relationship?</a:t>
            </a:r>
          </a:p>
          <a:p>
            <a:pPr marL="342900" indent="-342900">
              <a:defRPr/>
            </a:pPr>
            <a:r>
              <a:rPr lang="en-GB" sz="2800" b="1" dirty="0">
                <a:solidFill>
                  <a:schemeClr val="tx1"/>
                </a:solidFill>
                <a:effectLst>
                  <a:outerShdw blurRad="38100" dist="38100" dir="2700000" algn="tl">
                    <a:srgbClr val="000000"/>
                  </a:outerShdw>
                </a:effectLst>
              </a:rPr>
              <a:t>Why do relationships breakdown?</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40000"/>
              <a:lumOff val="60000"/>
            </a:schemeClr>
          </a:solidFill>
          <a:ln>
            <a:solidFill>
              <a:schemeClr val="accent1"/>
            </a:solidFill>
          </a:ln>
        </p:spPr>
        <p:txBody>
          <a:bodyPr>
            <a:normAutofit fontScale="90000"/>
          </a:bodyPr>
          <a:lstStyle/>
          <a:p>
            <a:pPr marL="742950" indent="-742950">
              <a:buFont typeface="+mj-lt"/>
              <a:buAutoNum type="arabicPeriod"/>
            </a:pPr>
            <a:r>
              <a:rPr lang="en-GB" b="1" kern="10" dirty="0">
                <a:ln w="9525">
                  <a:noFill/>
                  <a:round/>
                  <a:headEnd/>
                  <a:tailEnd/>
                </a:ln>
                <a:solidFill>
                  <a:schemeClr val="bg1"/>
                </a:solidFill>
                <a:effectLst>
                  <a:outerShdw dist="45791" dir="2021404" algn="ctr" rotWithShape="0">
                    <a:srgbClr val="B2B2B2">
                      <a:alpha val="79999"/>
                    </a:srgbClr>
                  </a:outerShdw>
                </a:effectLst>
                <a:latin typeface="Tahoma"/>
                <a:cs typeface="Tahoma"/>
              </a:rPr>
              <a:t>Reward/Need Satisfaction Theory</a:t>
            </a:r>
            <a:endParaRPr lang="en-GB" b="1" dirty="0"/>
          </a:p>
        </p:txBody>
      </p:sp>
      <p:sp>
        <p:nvSpPr>
          <p:cNvPr id="3" name="Content Placeholder 2"/>
          <p:cNvSpPr>
            <a:spLocks noGrp="1"/>
          </p:cNvSpPr>
          <p:nvPr>
            <p:ph idx="1"/>
          </p:nvPr>
        </p:nvSpPr>
        <p:spPr/>
        <p:txBody>
          <a:bodyPr/>
          <a:lstStyle/>
          <a:p>
            <a:r>
              <a:rPr lang="en-GB" b="1" dirty="0">
                <a:solidFill>
                  <a:schemeClr val="bg1"/>
                </a:solidFill>
              </a:rPr>
              <a:t>Byrne and </a:t>
            </a:r>
            <a:r>
              <a:rPr lang="en-GB" b="1" dirty="0" err="1">
                <a:solidFill>
                  <a:schemeClr val="bg1"/>
                </a:solidFill>
              </a:rPr>
              <a:t>Clore</a:t>
            </a:r>
            <a:r>
              <a:rPr lang="en-GB" b="1" dirty="0">
                <a:solidFill>
                  <a:schemeClr val="bg1"/>
                </a:solidFill>
              </a:rPr>
              <a:t> (1970) </a:t>
            </a:r>
            <a:r>
              <a:rPr lang="en-GB" dirty="0">
                <a:solidFill>
                  <a:schemeClr val="bg1"/>
                </a:solidFill>
              </a:rPr>
              <a:t>– we are motivated to seek rewarding stimuli which reflect our unmet needs (company, financial security)</a:t>
            </a:r>
          </a:p>
          <a:p>
            <a:r>
              <a:rPr lang="en-GB" dirty="0" smtClean="0">
                <a:solidFill>
                  <a:schemeClr val="bg1"/>
                </a:solidFill>
              </a:rPr>
              <a:t>Mutual attraction occurs when each partner meets each other’s needs</a:t>
            </a:r>
            <a:endParaRPr lang="en-GB"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832" y="4339025"/>
            <a:ext cx="2926627" cy="1937345"/>
          </a:xfrm>
          <a:prstGeom prst="rect">
            <a:avLst/>
          </a:prstGeom>
        </p:spPr>
      </p:pic>
    </p:spTree>
    <p:extLst>
      <p:ext uri="{BB962C8B-B14F-4D97-AF65-F5344CB8AC3E}">
        <p14:creationId xmlns:p14="http://schemas.microsoft.com/office/powerpoint/2010/main" val="56702883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40000"/>
              <a:lumOff val="60000"/>
            </a:schemeClr>
          </a:solidFill>
          <a:ln>
            <a:solidFill>
              <a:schemeClr val="accent1"/>
            </a:solidFill>
          </a:ln>
        </p:spPr>
        <p:txBody>
          <a:bodyPr>
            <a:normAutofit fontScale="90000"/>
          </a:bodyPr>
          <a:lstStyle/>
          <a:p>
            <a:r>
              <a:rPr lang="en-GB" b="1" kern="10" dirty="0">
                <a:ln w="9525">
                  <a:noFill/>
                  <a:round/>
                  <a:headEnd/>
                  <a:tailEnd/>
                </a:ln>
                <a:solidFill>
                  <a:schemeClr val="bg1"/>
                </a:solidFill>
                <a:effectLst>
                  <a:outerShdw dist="45791" dir="2021404" algn="ctr" rotWithShape="0">
                    <a:srgbClr val="B2B2B2">
                      <a:alpha val="79999"/>
                    </a:srgbClr>
                  </a:outerShdw>
                </a:effectLst>
                <a:latin typeface="Tahoma"/>
                <a:cs typeface="Tahoma"/>
              </a:rPr>
              <a:t>Reward/Need Satisfaction Theory</a:t>
            </a:r>
            <a:endParaRPr lang="en-GB" dirty="0"/>
          </a:p>
        </p:txBody>
      </p:sp>
      <p:sp>
        <p:nvSpPr>
          <p:cNvPr id="3" name="Content Placeholder 2"/>
          <p:cNvSpPr>
            <a:spLocks noGrp="1"/>
          </p:cNvSpPr>
          <p:nvPr>
            <p:ph idx="1"/>
          </p:nvPr>
        </p:nvSpPr>
        <p:spPr/>
        <p:txBody>
          <a:bodyPr/>
          <a:lstStyle/>
          <a:p>
            <a:r>
              <a:rPr lang="en-GB" dirty="0">
                <a:solidFill>
                  <a:schemeClr val="bg1"/>
                </a:solidFill>
                <a:latin typeface="Comic Sans MS" pitchFamily="66" charset="0"/>
              </a:rPr>
              <a:t>Try to think of examples of how classical and operant conditioning could have an influence on attraction and formation. </a:t>
            </a:r>
            <a:r>
              <a:rPr lang="en-GB" i="1" dirty="0">
                <a:solidFill>
                  <a:schemeClr val="bg1"/>
                </a:solidFill>
                <a:latin typeface="Comic Sans MS" pitchFamily="66" charset="0"/>
              </a:rPr>
              <a:t>hint</a:t>
            </a:r>
            <a:r>
              <a:rPr lang="en-GB" dirty="0">
                <a:solidFill>
                  <a:schemeClr val="bg1"/>
                </a:solidFill>
                <a:latin typeface="Comic Sans MS" pitchFamily="66" charset="0"/>
              </a:rPr>
              <a:t> (try to think of things that could be </a:t>
            </a:r>
            <a:r>
              <a:rPr lang="en-GB" b="1" dirty="0">
                <a:solidFill>
                  <a:srgbClr val="0000CC"/>
                </a:solidFill>
                <a:latin typeface="Comic Sans MS" pitchFamily="66" charset="0"/>
              </a:rPr>
              <a:t>‘REINFORCERS’ </a:t>
            </a:r>
            <a:r>
              <a:rPr lang="en-GB" dirty="0">
                <a:solidFill>
                  <a:schemeClr val="bg1"/>
                </a:solidFill>
                <a:latin typeface="Comic Sans MS" pitchFamily="66" charset="0"/>
              </a:rPr>
              <a:t>in a relationship or lead to positive </a:t>
            </a:r>
            <a:r>
              <a:rPr lang="en-GB" b="1" dirty="0">
                <a:solidFill>
                  <a:srgbClr val="0000CC"/>
                </a:solidFill>
                <a:latin typeface="Comic Sans MS" pitchFamily="66" charset="0"/>
              </a:rPr>
              <a:t>‘ASSOCIATIONS’ </a:t>
            </a:r>
            <a:r>
              <a:rPr lang="en-GB" dirty="0">
                <a:solidFill>
                  <a:schemeClr val="bg1"/>
                </a:solidFill>
                <a:latin typeface="Comic Sans MS" pitchFamily="66" charset="0"/>
              </a:rPr>
              <a:t>in a relationship)</a:t>
            </a:r>
          </a:p>
          <a:p>
            <a:endParaRPr lang="en-GB" dirty="0">
              <a:solidFill>
                <a:schemeClr val="bg1"/>
              </a:solidFill>
            </a:endParaRPr>
          </a:p>
          <a:p>
            <a:endParaRPr lang="en-GB" dirty="0"/>
          </a:p>
        </p:txBody>
      </p:sp>
    </p:spTree>
    <p:extLst>
      <p:ext uri="{BB962C8B-B14F-4D97-AF65-F5344CB8AC3E}">
        <p14:creationId xmlns:p14="http://schemas.microsoft.com/office/powerpoint/2010/main" val="331461649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40000"/>
              <a:lumOff val="60000"/>
            </a:schemeClr>
          </a:solidFill>
          <a:ln>
            <a:solidFill>
              <a:schemeClr val="accent1"/>
            </a:solidFill>
          </a:ln>
        </p:spPr>
        <p:txBody>
          <a:bodyPr/>
          <a:lstStyle/>
          <a:p>
            <a:r>
              <a:rPr lang="en-GB" b="1" dirty="0" smtClean="0">
                <a:solidFill>
                  <a:schemeClr val="bg1"/>
                </a:solidFill>
                <a:latin typeface="Comic Sans MS" pitchFamily="66" charset="0"/>
              </a:rPr>
              <a:t>Operant Conditioning</a:t>
            </a:r>
            <a:endParaRPr lang="en-GB" b="1" dirty="0">
              <a:solidFill>
                <a:schemeClr val="bg1"/>
              </a:solidFill>
            </a:endParaRPr>
          </a:p>
        </p:txBody>
      </p:sp>
      <p:sp>
        <p:nvSpPr>
          <p:cNvPr id="3" name="Content Placeholder 2"/>
          <p:cNvSpPr>
            <a:spLocks noGrp="1"/>
          </p:cNvSpPr>
          <p:nvPr>
            <p:ph idx="1"/>
          </p:nvPr>
        </p:nvSpPr>
        <p:spPr/>
        <p:txBody>
          <a:bodyPr>
            <a:normAutofit fontScale="92500" lnSpcReduction="20000"/>
          </a:bodyPr>
          <a:lstStyle/>
          <a:p>
            <a:pPr>
              <a:spcBef>
                <a:spcPct val="0"/>
              </a:spcBef>
            </a:pPr>
            <a:r>
              <a:rPr lang="en-GB" dirty="0" smtClean="0">
                <a:solidFill>
                  <a:schemeClr val="bg1"/>
                </a:solidFill>
              </a:rPr>
              <a:t>Learning by consequences </a:t>
            </a:r>
          </a:p>
          <a:p>
            <a:pPr>
              <a:spcBef>
                <a:spcPct val="0"/>
              </a:spcBef>
            </a:pPr>
            <a:r>
              <a:rPr lang="en-GB" dirty="0">
                <a:solidFill>
                  <a:schemeClr val="bg1"/>
                </a:solidFill>
              </a:rPr>
              <a:t>We will repeat behaviour that leads to a desirable outcome and avoid those that lead to an undesirable outcome</a:t>
            </a:r>
          </a:p>
          <a:p>
            <a:pPr>
              <a:spcBef>
                <a:spcPct val="0"/>
              </a:spcBef>
            </a:pPr>
            <a:r>
              <a:rPr lang="en-GB" dirty="0" smtClean="0">
                <a:solidFill>
                  <a:schemeClr val="bg1"/>
                </a:solidFill>
              </a:rPr>
              <a:t>This leads us to like people who directly reward us </a:t>
            </a:r>
            <a:r>
              <a:rPr lang="en-GB" dirty="0" smtClean="0">
                <a:solidFill>
                  <a:schemeClr val="bg1"/>
                </a:solidFill>
                <a:sym typeface="Wingdings"/>
              </a:rPr>
              <a:t> we are more likely to enter into a relationship with an individual who reinforces desirable outcomes as they seem more attractive</a:t>
            </a:r>
            <a:r>
              <a:rPr lang="en-GB" dirty="0" smtClean="0">
                <a:solidFill>
                  <a:schemeClr val="bg1"/>
                </a:solidFill>
              </a:rPr>
              <a:t> </a:t>
            </a:r>
          </a:p>
          <a:p>
            <a:pPr>
              <a:spcBef>
                <a:spcPct val="0"/>
              </a:spcBef>
            </a:pPr>
            <a:endParaRPr lang="en-GB" dirty="0" smtClean="0"/>
          </a:p>
          <a:p>
            <a:pPr>
              <a:spcBef>
                <a:spcPct val="0"/>
              </a:spcBef>
            </a:pPr>
            <a:r>
              <a:rPr lang="en-GB" dirty="0" smtClean="0">
                <a:solidFill>
                  <a:srgbClr val="0000CC"/>
                </a:solidFill>
              </a:rPr>
              <a:t>Rewards can include being friendly towards us, smiling and generally acting positively towards us.</a:t>
            </a:r>
          </a:p>
          <a:p>
            <a:endParaRPr lang="en-GB" dirty="0"/>
          </a:p>
        </p:txBody>
      </p:sp>
      <p:pic>
        <p:nvPicPr>
          <p:cNvPr id="4" name="Picture 3" descr="val036"/>
          <p:cNvPicPr>
            <a:picLocks noChangeAspect="1" noChangeArrowheads="1" noCrop="1"/>
          </p:cNvPicPr>
          <p:nvPr/>
        </p:nvPicPr>
        <p:blipFill>
          <a:blip r:embed="rId2" cstate="print"/>
          <a:srcRect/>
          <a:stretch>
            <a:fillRect/>
          </a:stretch>
        </p:blipFill>
        <p:spPr bwMode="auto">
          <a:xfrm>
            <a:off x="7389218" y="5733256"/>
            <a:ext cx="1119435" cy="899865"/>
          </a:xfrm>
          <a:prstGeom prst="rect">
            <a:avLst/>
          </a:prstGeom>
          <a:noFill/>
          <a:ln w="9525">
            <a:noFill/>
            <a:miter lim="800000"/>
            <a:headEnd/>
            <a:tailEnd/>
          </a:ln>
        </p:spPr>
      </p:pic>
      <p:pic>
        <p:nvPicPr>
          <p:cNvPr id="1026" name="Picture 2" descr="http://www.positivethoughts.com/wackyheadpt/yellow_guy_smiling_really_big_hg_wht.gif"/>
          <p:cNvPicPr>
            <a:picLocks noChangeAspect="1" noChangeArrowheads="1" noCrop="1"/>
          </p:cNvPicPr>
          <p:nvPr/>
        </p:nvPicPr>
        <p:blipFill>
          <a:blip r:embed="rId3" cstate="print"/>
          <a:srcRect/>
          <a:stretch>
            <a:fillRect/>
          </a:stretch>
        </p:blipFill>
        <p:spPr bwMode="auto">
          <a:xfrm>
            <a:off x="7606717" y="2353585"/>
            <a:ext cx="684436" cy="724785"/>
          </a:xfrm>
          <a:prstGeom prst="rect">
            <a:avLst/>
          </a:prstGeom>
          <a:noFill/>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2051</TotalTime>
  <Words>1404</Words>
  <Application>Microsoft Office PowerPoint</Application>
  <PresentationFormat>On-screen Show (4:3)</PresentationFormat>
  <Paragraphs>139</Paragraphs>
  <Slides>23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Comic Sans MS</vt:lpstr>
      <vt:lpstr>Tahoma</vt:lpstr>
      <vt:lpstr>Wingdings</vt:lpstr>
      <vt:lpstr>Office Theme</vt:lpstr>
      <vt:lpstr>Relationships</vt:lpstr>
      <vt:lpstr>Relationships </vt:lpstr>
      <vt:lpstr>  What do we look for in a partner?</vt:lpstr>
      <vt:lpstr>Give a rating out of 5 to show how attractive you think the following celebs are.....</vt:lpstr>
      <vt:lpstr>Give a rating out of 5 to show how attractive you think the following celebs are.....</vt:lpstr>
      <vt:lpstr>Relationship formation</vt:lpstr>
      <vt:lpstr>Reward/Need Satisfaction Theory</vt:lpstr>
      <vt:lpstr>Reward/Need Satisfaction Theory</vt:lpstr>
      <vt:lpstr>Operant Conditioning</vt:lpstr>
      <vt:lpstr>Classical Conditioning</vt:lpstr>
      <vt:lpstr> Reward/Need Satisfaction Theory </vt:lpstr>
      <vt:lpstr>Research on reinforcement and need satisfaction theories </vt:lpstr>
      <vt:lpstr>Research on reinforcement and need satisfaction theories </vt:lpstr>
      <vt:lpstr>Evaluation of the model</vt:lpstr>
      <vt:lpstr>Evaluation of the model</vt:lpstr>
      <vt:lpstr>Evaluation of the model</vt:lpstr>
      <vt:lpstr>Formation of relationships</vt:lpstr>
      <vt:lpstr>2. Similarity </vt:lpstr>
      <vt:lpstr>2. Similarity promotes liking </vt:lpstr>
      <vt:lpstr>Similarity</vt:lpstr>
      <vt:lpstr>Evaluation of the model</vt:lpstr>
      <vt:lpstr>Evaluation of the model-limitations</vt:lpstr>
      <vt:lpstr>Evaluation of the models-summary</vt:lpstr>
    </vt:vector>
  </TitlesOfParts>
  <Company>Yateley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ICT Support</dc:creator>
  <cp:lastModifiedBy>Rhiannon Cyphus</cp:lastModifiedBy>
  <cp:revision>68</cp:revision>
  <dcterms:created xsi:type="dcterms:W3CDTF">2011-01-20T13:38:52Z</dcterms:created>
  <dcterms:modified xsi:type="dcterms:W3CDTF">2015-09-10T21:21:24Z</dcterms:modified>
</cp:coreProperties>
</file>