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4" r:id="rId3"/>
    <p:sldId id="273" r:id="rId4"/>
    <p:sldId id="259" r:id="rId5"/>
    <p:sldId id="271" r:id="rId6"/>
    <p:sldId id="272" r:id="rId7"/>
    <p:sldId id="275" r:id="rId8"/>
    <p:sldId id="277" r:id="rId9"/>
    <p:sldId id="264" r:id="rId10"/>
    <p:sldId id="281" r:id="rId11"/>
    <p:sldId id="262" r:id="rId12"/>
    <p:sldId id="263" r:id="rId13"/>
    <p:sldId id="266" r:id="rId14"/>
    <p:sldId id="270" r:id="rId15"/>
    <p:sldId id="278" r:id="rId16"/>
    <p:sldId id="279" r:id="rId17"/>
    <p:sldId id="280" r:id="rId18"/>
    <p:sldId id="267" r:id="rId19"/>
    <p:sldId id="269" r:id="rId20"/>
    <p:sldId id="268" r:id="rId21"/>
    <p:sldId id="276" r:id="rId22"/>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1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94569-3678-4756-9812-F2A991CF8B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61F3010-528A-4943-895E-5A1095B6AF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18BE8A4-FAF8-45AB-9251-7C70877E8982}"/>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5" name="Footer Placeholder 4">
            <a:extLst>
              <a:ext uri="{FF2B5EF4-FFF2-40B4-BE49-F238E27FC236}">
                <a16:creationId xmlns:a16="http://schemas.microsoft.com/office/drawing/2014/main" id="{336303FA-2BE6-47F5-B4AA-B1499FAB7F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CD06CE-E7FB-480A-AF13-8104CBEF82E1}"/>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3584026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E3972-BDBE-4BBB-A6DF-3A93941EB56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2321E8-73D0-4A87-8276-5D45D850A7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13C66E-0167-4F60-810F-FD91D39A81E7}"/>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5" name="Footer Placeholder 4">
            <a:extLst>
              <a:ext uri="{FF2B5EF4-FFF2-40B4-BE49-F238E27FC236}">
                <a16:creationId xmlns:a16="http://schemas.microsoft.com/office/drawing/2014/main" id="{F1AEC599-DF2A-4E5D-99E9-AAE300EE44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A736B9-252F-4BBD-9481-80A7748B6D7F}"/>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2656419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ACF8AA-D168-4FEE-B685-79B162F31E0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FDAC8FB-98DE-4BA3-96F6-E1DD250DDD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2A5182-D81B-4FDD-8D84-F7554C9C1CD7}"/>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5" name="Footer Placeholder 4">
            <a:extLst>
              <a:ext uri="{FF2B5EF4-FFF2-40B4-BE49-F238E27FC236}">
                <a16:creationId xmlns:a16="http://schemas.microsoft.com/office/drawing/2014/main" id="{24CDFF12-F316-45A5-96C6-E4F1238329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F1717C-295F-45EE-A974-31B5E79BAE4A}"/>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3758496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8C082-2859-4363-810E-20B875C82F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E2803F8-B4CC-4F61-9180-47FE82EF15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701C63-054C-4C44-81AA-90ACA986CD33}"/>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5" name="Footer Placeholder 4">
            <a:extLst>
              <a:ext uri="{FF2B5EF4-FFF2-40B4-BE49-F238E27FC236}">
                <a16:creationId xmlns:a16="http://schemas.microsoft.com/office/drawing/2014/main" id="{DEAD43BB-EF2F-4B1C-BFA3-F990479F7F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FCE8F4-7F9B-472C-A803-29406E00DAC3}"/>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2715762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C6189-9487-45CE-8B88-6113B7E771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C45CF45-BFEA-4BEE-8934-71BBA4226D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EE0917-341E-4743-AAFD-1D39B27D0694}"/>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5" name="Footer Placeholder 4">
            <a:extLst>
              <a:ext uri="{FF2B5EF4-FFF2-40B4-BE49-F238E27FC236}">
                <a16:creationId xmlns:a16="http://schemas.microsoft.com/office/drawing/2014/main" id="{7E6A469D-0621-44F4-A44C-9B69FC447E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056725-C883-47EF-BCD3-808595489498}"/>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3619774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4B132-D375-48E4-9F3D-19D0E8530D5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D584EB-0A1A-481E-BC58-50A06FF44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D391233-6C41-4647-999B-1A1C21FD44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C6C78FD-EC15-41FC-9827-EB9F7DE3939D}"/>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6" name="Footer Placeholder 5">
            <a:extLst>
              <a:ext uri="{FF2B5EF4-FFF2-40B4-BE49-F238E27FC236}">
                <a16:creationId xmlns:a16="http://schemas.microsoft.com/office/drawing/2014/main" id="{1DFD2CE9-5ED6-4623-B7AE-4A6B6ED82E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BB807F-0B9C-4DC5-A2D3-8395B931F9F5}"/>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1087206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16F9B-183E-4991-8463-1C29219ED90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FE7F78C-6049-4A61-8EFA-E271251B64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2AF7C8-379B-4A2C-A222-9A045EB6C1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80CA5D0-5D9B-4070-A911-C2B820E581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3D1FF2-5F9A-497B-9DA5-FD0A4FEEF6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6C3F553-FD2C-4B5D-AF7C-B838EDDDF4A2}"/>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8" name="Footer Placeholder 7">
            <a:extLst>
              <a:ext uri="{FF2B5EF4-FFF2-40B4-BE49-F238E27FC236}">
                <a16:creationId xmlns:a16="http://schemas.microsoft.com/office/drawing/2014/main" id="{F680BF20-1BD2-4A51-B61D-FD6B75D821F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ED40ADB-4375-4965-BD07-602AAB0DE3EB}"/>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2763389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E7C0B-7B42-4023-8DF0-A389DB2D9B5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9E2E011-C9A2-4F3C-B446-1C7E8E400D7A}"/>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4" name="Footer Placeholder 3">
            <a:extLst>
              <a:ext uri="{FF2B5EF4-FFF2-40B4-BE49-F238E27FC236}">
                <a16:creationId xmlns:a16="http://schemas.microsoft.com/office/drawing/2014/main" id="{1FACC0DC-7AEA-4A75-9181-10447757235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423347B-F225-41C9-975C-FC587C1E1512}"/>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3740259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3C61A3-A4CA-48A5-B6FD-C5C98EAFA044}"/>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3" name="Footer Placeholder 2">
            <a:extLst>
              <a:ext uri="{FF2B5EF4-FFF2-40B4-BE49-F238E27FC236}">
                <a16:creationId xmlns:a16="http://schemas.microsoft.com/office/drawing/2014/main" id="{0020D3BA-2294-4AD5-B24A-24A504A189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EEC6104-21BD-48B7-82B5-8E74BE63EBA4}"/>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2207508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9D638-4D2F-4CAA-A49A-493226F246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9E1304-049D-4C25-AFD2-23E9DFF64F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D82A38-D160-4ADC-9CBE-A8A0B53017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B96CB5-F802-4929-B249-81B7CB036F96}"/>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6" name="Footer Placeholder 5">
            <a:extLst>
              <a:ext uri="{FF2B5EF4-FFF2-40B4-BE49-F238E27FC236}">
                <a16:creationId xmlns:a16="http://schemas.microsoft.com/office/drawing/2014/main" id="{53B8F0F6-208C-4136-A4D3-55406AC105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F4BF38-64A3-4423-B106-168E4E5EC17D}"/>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3873627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D2273-FAD7-411F-870B-38C4DD5CD9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827B6E6-AE34-44C0-A22C-691E7D1031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EC7D687-1F6E-49B1-8521-D98256E3D5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B90172-F88A-474D-99B0-2D0A7EC5294C}"/>
              </a:ext>
            </a:extLst>
          </p:cNvPr>
          <p:cNvSpPr>
            <a:spLocks noGrp="1"/>
          </p:cNvSpPr>
          <p:nvPr>
            <p:ph type="dt" sz="half" idx="10"/>
          </p:nvPr>
        </p:nvSpPr>
        <p:spPr/>
        <p:txBody>
          <a:bodyPr/>
          <a:lstStyle/>
          <a:p>
            <a:fld id="{DB86F975-1BB1-43B0-BFBA-34602C694AC0}" type="datetimeFigureOut">
              <a:rPr lang="en-GB" smtClean="0"/>
              <a:t>13/09/2020</a:t>
            </a:fld>
            <a:endParaRPr lang="en-GB"/>
          </a:p>
        </p:txBody>
      </p:sp>
      <p:sp>
        <p:nvSpPr>
          <p:cNvPr id="6" name="Footer Placeholder 5">
            <a:extLst>
              <a:ext uri="{FF2B5EF4-FFF2-40B4-BE49-F238E27FC236}">
                <a16:creationId xmlns:a16="http://schemas.microsoft.com/office/drawing/2014/main" id="{A7CC0A94-638A-4C5A-9719-9FF82D796F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FCA741-4590-4CB7-988B-C5AF42DC73D7}"/>
              </a:ext>
            </a:extLst>
          </p:cNvPr>
          <p:cNvSpPr>
            <a:spLocks noGrp="1"/>
          </p:cNvSpPr>
          <p:nvPr>
            <p:ph type="sldNum" sz="quarter" idx="12"/>
          </p:nvPr>
        </p:nvSpPr>
        <p:spPr/>
        <p:txBody>
          <a:bodyPr/>
          <a:lstStyle/>
          <a:p>
            <a:fld id="{66A5F7FA-2C47-4EF5-9E89-0107E765DB5D}" type="slidenum">
              <a:rPr lang="en-GB" smtClean="0"/>
              <a:t>‹#›</a:t>
            </a:fld>
            <a:endParaRPr lang="en-GB"/>
          </a:p>
        </p:txBody>
      </p:sp>
    </p:spTree>
    <p:extLst>
      <p:ext uri="{BB962C8B-B14F-4D97-AF65-F5344CB8AC3E}">
        <p14:creationId xmlns:p14="http://schemas.microsoft.com/office/powerpoint/2010/main" val="2685179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89FA31-78AE-4C19-A1A3-4E2E156529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994171-17C5-427F-84D7-6C14FA74E7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5BA290-2638-4DA8-AC19-A5662857A1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86F975-1BB1-43B0-BFBA-34602C694AC0}" type="datetimeFigureOut">
              <a:rPr lang="en-GB" smtClean="0"/>
              <a:t>13/09/2020</a:t>
            </a:fld>
            <a:endParaRPr lang="en-GB"/>
          </a:p>
        </p:txBody>
      </p:sp>
      <p:sp>
        <p:nvSpPr>
          <p:cNvPr id="5" name="Footer Placeholder 4">
            <a:extLst>
              <a:ext uri="{FF2B5EF4-FFF2-40B4-BE49-F238E27FC236}">
                <a16:creationId xmlns:a16="http://schemas.microsoft.com/office/drawing/2014/main" id="{C9963A76-DE50-42F3-AA39-2540EB1710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8D10290-6FD9-4E51-B3F1-34AC65A62F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5F7FA-2C47-4EF5-9E89-0107E765DB5D}" type="slidenum">
              <a:rPr lang="en-GB" smtClean="0"/>
              <a:t>‹#›</a:t>
            </a:fld>
            <a:endParaRPr lang="en-GB"/>
          </a:p>
        </p:txBody>
      </p:sp>
    </p:spTree>
    <p:extLst>
      <p:ext uri="{BB962C8B-B14F-4D97-AF65-F5344CB8AC3E}">
        <p14:creationId xmlns:p14="http://schemas.microsoft.com/office/powerpoint/2010/main" val="1269963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loebclassics.com/view/plutarch-moralia_malice_herodotus/1965/pb_LCL426.9.xml" TargetMode="Externa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hyperlink" Target="https://en.wikipedia.org/wiki/Nine_lyric_poets" TargetMode="External"/><Relationship Id="rId3" Type="http://schemas.openxmlformats.org/officeDocument/2006/relationships/image" Target="../media/image23.png"/><Relationship Id="rId7" Type="http://schemas.openxmlformats.org/officeDocument/2006/relationships/hyperlink" Target="https://en.wikipedia.org/wiki/Western_canon" TargetMode="External"/><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hyperlink" Target="https://en.wikipedia.org/wiki/Thebes,_Greece" TargetMode="External"/><Relationship Id="rId11" Type="http://schemas.openxmlformats.org/officeDocument/2006/relationships/hyperlink" Target="https://en.wikipedia.org/wiki/Pindar#cite_note-2" TargetMode="External"/><Relationship Id="rId5" Type="http://schemas.openxmlformats.org/officeDocument/2006/relationships/hyperlink" Target="https://en.wikipedia.org/wiki/Greek_lyric" TargetMode="External"/><Relationship Id="rId10" Type="http://schemas.openxmlformats.org/officeDocument/2006/relationships/hyperlink" Target="https://en.wikipedia.org/wiki/Horace" TargetMode="External"/><Relationship Id="rId4" Type="http://schemas.openxmlformats.org/officeDocument/2006/relationships/image" Target="../media/image24.jpeg"/><Relationship Id="rId9" Type="http://schemas.openxmlformats.org/officeDocument/2006/relationships/hyperlink" Target="https://en.wikipedia.org/wiki/Quintilian"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penelope.uchicago.edu/Thayer/E/Roman/Texts/Herodotu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2" Type="http://schemas.openxmlformats.org/officeDocument/2006/relationships/hyperlink" Target="https://en.wikipedia.org/wiki/Archidamus_II"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ndex.php?title=Xenocritus&amp;action=edit&amp;redlink=1" TargetMode="External"/><Relationship Id="rId13" Type="http://schemas.openxmlformats.org/officeDocument/2006/relationships/hyperlink" Target="https://en.wikipedia.org/wiki/Thurii#cite_note-4" TargetMode="External"/><Relationship Id="rId3" Type="http://schemas.openxmlformats.org/officeDocument/2006/relationships/hyperlink" Target="https://en.wikipedia.org/wiki/Thurii#cite_note-2" TargetMode="External"/><Relationship Id="rId7" Type="http://schemas.openxmlformats.org/officeDocument/2006/relationships/hyperlink" Target="https://en.wikipedia.org/w/index.php?title=Lampon&amp;action=edit&amp;redlink=1" TargetMode="External"/><Relationship Id="rId12" Type="http://schemas.openxmlformats.org/officeDocument/2006/relationships/hyperlink" Target="https://en.wikipedia.org/wiki/Lysias" TargetMode="External"/><Relationship Id="rId17" Type="http://schemas.openxmlformats.org/officeDocument/2006/relationships/image" Target="../media/image8.png"/><Relationship Id="rId2" Type="http://schemas.openxmlformats.org/officeDocument/2006/relationships/hyperlink" Target="https://en.wikipedia.org/wiki/Thessaly" TargetMode="External"/><Relationship Id="rId16"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hyperlink" Target="https://en.wikipedia.org/wiki/Pericles" TargetMode="External"/><Relationship Id="rId11" Type="http://schemas.openxmlformats.org/officeDocument/2006/relationships/hyperlink" Target="https://en.wikipedia.org/wiki/Herodotus" TargetMode="External"/><Relationship Id="rId5" Type="http://schemas.openxmlformats.org/officeDocument/2006/relationships/hyperlink" Target="https://en.wikipedia.org/wiki/Athens" TargetMode="External"/><Relationship Id="rId15" Type="http://schemas.openxmlformats.org/officeDocument/2006/relationships/hyperlink" Target="https://en.wikipedia.org/wiki/Thurii#cite_note-5" TargetMode="External"/><Relationship Id="rId10" Type="http://schemas.openxmlformats.org/officeDocument/2006/relationships/hyperlink" Target="https://en.wikipedia.org/wiki/Greece" TargetMode="External"/><Relationship Id="rId4" Type="http://schemas.openxmlformats.org/officeDocument/2006/relationships/hyperlink" Target="https://en.wikipedia.org/wiki/Sparta" TargetMode="External"/><Relationship Id="rId9" Type="http://schemas.openxmlformats.org/officeDocument/2006/relationships/hyperlink" Target="https://en.wikipedia.org/wiki/Thurii#cite_note-Pomeroy_2008_275-3" TargetMode="External"/><Relationship Id="rId14" Type="http://schemas.openxmlformats.org/officeDocument/2006/relationships/hyperlink" Target="https://en.wikipedia.org/wiki/Protagora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ssassin's Creed Odyssey - Meeting Herodotus The Historian - YouTube">
            <a:extLst>
              <a:ext uri="{FF2B5EF4-FFF2-40B4-BE49-F238E27FC236}">
                <a16:creationId xmlns:a16="http://schemas.microsoft.com/office/drawing/2014/main" id="{04F5EB99-6FC2-420C-A0BF-125E79AAB2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0392A2A3-E64D-4A3A-AE11-0D354D505C92}"/>
              </a:ext>
            </a:extLst>
          </p:cNvPr>
          <p:cNvSpPr txBox="1">
            <a:spLocks/>
          </p:cNvSpPr>
          <p:nvPr/>
        </p:nvSpPr>
        <p:spPr>
          <a:xfrm>
            <a:off x="6430735" y="195716"/>
            <a:ext cx="5913664" cy="1317398"/>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0000" dirty="0"/>
              <a:t>Herodotus</a:t>
            </a:r>
          </a:p>
        </p:txBody>
      </p:sp>
      <p:sp>
        <p:nvSpPr>
          <p:cNvPr id="4" name="Subtitle 2">
            <a:extLst>
              <a:ext uri="{FF2B5EF4-FFF2-40B4-BE49-F238E27FC236}">
                <a16:creationId xmlns:a16="http://schemas.microsoft.com/office/drawing/2014/main" id="{6C96D42C-33FF-4CB5-A0C6-A71A20C691B2}"/>
              </a:ext>
            </a:extLst>
          </p:cNvPr>
          <p:cNvSpPr txBox="1">
            <a:spLocks/>
          </p:cNvSpPr>
          <p:nvPr/>
        </p:nvSpPr>
        <p:spPr>
          <a:xfrm>
            <a:off x="6262008" y="1513114"/>
            <a:ext cx="6006192" cy="1655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How much do we know about Herodotus, his reasons for writing his account of the Persian Wars and his strengths and weaknesses?</a:t>
            </a:r>
          </a:p>
          <a:p>
            <a:r>
              <a:rPr lang="en-GB" dirty="0"/>
              <a:t>Use your own research and the following extracts to inform your answer. </a:t>
            </a:r>
            <a:r>
              <a:rPr lang="en-GB" sz="2000" dirty="0"/>
              <a:t>(1.1., 6.97-8 and 7.93-152)</a:t>
            </a:r>
            <a:endParaRPr lang="en-GB" dirty="0"/>
          </a:p>
        </p:txBody>
      </p:sp>
      <p:pic>
        <p:nvPicPr>
          <p:cNvPr id="8194" name="Picture 2">
            <a:extLst>
              <a:ext uri="{FF2B5EF4-FFF2-40B4-BE49-F238E27FC236}">
                <a16:creationId xmlns:a16="http://schemas.microsoft.com/office/drawing/2014/main" id="{CF8453EA-BD0F-4564-AD55-F4B3D97610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881" t="11111" r="24007" b="10074"/>
          <a:stretch/>
        </p:blipFill>
        <p:spPr bwMode="auto">
          <a:xfrm>
            <a:off x="0" y="8709"/>
            <a:ext cx="2224246" cy="3984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75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ecataeus of Miletus - Wikipedia">
            <a:extLst>
              <a:ext uri="{FF2B5EF4-FFF2-40B4-BE49-F238E27FC236}">
                <a16:creationId xmlns:a16="http://schemas.microsoft.com/office/drawing/2014/main" id="{19F3BFE8-9893-477F-9D67-52463B9374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06" r="13115" b="2563"/>
          <a:stretch/>
        </p:blipFill>
        <p:spPr bwMode="auto">
          <a:xfrm>
            <a:off x="0" y="956890"/>
            <a:ext cx="2432996" cy="38255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DA8416D-A07E-4504-9669-C09392B452E2}"/>
              </a:ext>
            </a:extLst>
          </p:cNvPr>
          <p:cNvSpPr txBox="1"/>
          <p:nvPr/>
        </p:nvSpPr>
        <p:spPr>
          <a:xfrm>
            <a:off x="2795586" y="1256746"/>
            <a:ext cx="4219575" cy="1015663"/>
          </a:xfrm>
          <a:prstGeom prst="rect">
            <a:avLst/>
          </a:prstGeom>
          <a:noFill/>
        </p:spPr>
        <p:txBody>
          <a:bodyPr wrap="square" rtlCol="0">
            <a:spAutoFit/>
          </a:bodyPr>
          <a:lstStyle/>
          <a:p>
            <a:pPr algn="ctr"/>
            <a:r>
              <a:rPr lang="en-GB" sz="3600" b="1" dirty="0" err="1"/>
              <a:t>Hecataeus</a:t>
            </a:r>
            <a:r>
              <a:rPr lang="en-GB" sz="3600" b="1" dirty="0"/>
              <a:t> of Miletus </a:t>
            </a:r>
          </a:p>
          <a:p>
            <a:pPr algn="ctr"/>
            <a:r>
              <a:rPr lang="en-GB" sz="2400" b="1" dirty="0"/>
              <a:t>550-476BC</a:t>
            </a:r>
          </a:p>
        </p:txBody>
      </p:sp>
      <p:sp>
        <p:nvSpPr>
          <p:cNvPr id="3" name="TextBox 2">
            <a:extLst>
              <a:ext uri="{FF2B5EF4-FFF2-40B4-BE49-F238E27FC236}">
                <a16:creationId xmlns:a16="http://schemas.microsoft.com/office/drawing/2014/main" id="{FF85C6C9-9D97-4CDD-8ED4-BC8E2FB7969E}"/>
              </a:ext>
            </a:extLst>
          </p:cNvPr>
          <p:cNvSpPr txBox="1"/>
          <p:nvPr/>
        </p:nvSpPr>
        <p:spPr>
          <a:xfrm>
            <a:off x="2432996" y="2474096"/>
            <a:ext cx="5524501" cy="2308324"/>
          </a:xfrm>
          <a:prstGeom prst="rect">
            <a:avLst/>
          </a:prstGeom>
          <a:noFill/>
        </p:spPr>
        <p:txBody>
          <a:bodyPr wrap="square" rtlCol="0">
            <a:spAutoFit/>
          </a:bodyPr>
          <a:lstStyle/>
          <a:p>
            <a:r>
              <a:rPr lang="en-GB" dirty="0"/>
              <a:t>Herodotus references this earlier prose writer and geographer several times, showing how he advised Aristagoras and the Ionians against revolt in 499BC.</a:t>
            </a:r>
          </a:p>
          <a:p>
            <a:endParaRPr lang="en-GB" dirty="0"/>
          </a:p>
          <a:p>
            <a:r>
              <a:rPr lang="en-GB" i="1" dirty="0"/>
              <a:t>‘</a:t>
            </a:r>
            <a:r>
              <a:rPr lang="en-GB" i="1" dirty="0" err="1"/>
              <a:t>Hecataeus</a:t>
            </a:r>
            <a:r>
              <a:rPr lang="en-GB" i="1" dirty="0"/>
              <a:t> was strongly oppose to war with Persia, enumerating the resources at Darius’ command, </a:t>
            </a:r>
          </a:p>
          <a:p>
            <a:r>
              <a:rPr lang="en-GB" i="1" dirty="0"/>
              <a:t>and supporting his point with a long list of the </a:t>
            </a:r>
          </a:p>
          <a:p>
            <a:r>
              <a:rPr lang="en-GB" i="1" dirty="0"/>
              <a:t>nations under Persian dominance. </a:t>
            </a:r>
            <a:r>
              <a:rPr lang="en-GB" b="1" dirty="0"/>
              <a:t>5.36</a:t>
            </a:r>
          </a:p>
        </p:txBody>
      </p:sp>
      <p:sp>
        <p:nvSpPr>
          <p:cNvPr id="4" name="TextBox 3">
            <a:extLst>
              <a:ext uri="{FF2B5EF4-FFF2-40B4-BE49-F238E27FC236}">
                <a16:creationId xmlns:a16="http://schemas.microsoft.com/office/drawing/2014/main" id="{FFEA8989-086F-439B-9DB1-9B77A1F51E77}"/>
              </a:ext>
            </a:extLst>
          </p:cNvPr>
          <p:cNvSpPr txBox="1"/>
          <p:nvPr/>
        </p:nvSpPr>
        <p:spPr>
          <a:xfrm>
            <a:off x="380999" y="170428"/>
            <a:ext cx="4524375" cy="584775"/>
          </a:xfrm>
          <a:prstGeom prst="rect">
            <a:avLst/>
          </a:prstGeom>
          <a:noFill/>
        </p:spPr>
        <p:txBody>
          <a:bodyPr wrap="square" rtlCol="0">
            <a:spAutoFit/>
          </a:bodyPr>
          <a:lstStyle/>
          <a:p>
            <a:r>
              <a:rPr lang="en-GB" sz="3200" dirty="0"/>
              <a:t>Herodotus’ chief source?</a:t>
            </a:r>
          </a:p>
        </p:txBody>
      </p:sp>
      <p:pic>
        <p:nvPicPr>
          <p:cNvPr id="13316" name="Picture 4" descr="Hecataeus of Miletus' Map – Digital Maps of the Ancient World">
            <a:extLst>
              <a:ext uri="{FF2B5EF4-FFF2-40B4-BE49-F238E27FC236}">
                <a16:creationId xmlns:a16="http://schemas.microsoft.com/office/drawing/2014/main" id="{C82154B7-F024-40D0-A1BF-EB5190EBC4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7377" y="1972553"/>
            <a:ext cx="5183254" cy="5047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233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3D78A0-F53C-4E02-80D0-D22665AD6989}"/>
              </a:ext>
            </a:extLst>
          </p:cNvPr>
          <p:cNvPicPr>
            <a:picLocks noChangeAspect="1"/>
          </p:cNvPicPr>
          <p:nvPr/>
        </p:nvPicPr>
        <p:blipFill>
          <a:blip r:embed="rId2"/>
          <a:stretch>
            <a:fillRect/>
          </a:stretch>
        </p:blipFill>
        <p:spPr>
          <a:xfrm>
            <a:off x="1564821" y="0"/>
            <a:ext cx="9062357" cy="6858000"/>
          </a:xfrm>
          <a:prstGeom prst="rect">
            <a:avLst/>
          </a:prstGeom>
        </p:spPr>
      </p:pic>
    </p:spTree>
    <p:extLst>
      <p:ext uri="{BB962C8B-B14F-4D97-AF65-F5344CB8AC3E}">
        <p14:creationId xmlns:p14="http://schemas.microsoft.com/office/powerpoint/2010/main" val="2032249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0374C7-4B30-4004-8FCF-D593A1901017}"/>
              </a:ext>
            </a:extLst>
          </p:cNvPr>
          <p:cNvPicPr>
            <a:picLocks noChangeAspect="1"/>
          </p:cNvPicPr>
          <p:nvPr/>
        </p:nvPicPr>
        <p:blipFill>
          <a:blip r:embed="rId2"/>
          <a:stretch>
            <a:fillRect/>
          </a:stretch>
        </p:blipFill>
        <p:spPr>
          <a:xfrm>
            <a:off x="1595437" y="0"/>
            <a:ext cx="9001125" cy="6858000"/>
          </a:xfrm>
          <a:prstGeom prst="rect">
            <a:avLst/>
          </a:prstGeom>
        </p:spPr>
      </p:pic>
    </p:spTree>
    <p:extLst>
      <p:ext uri="{BB962C8B-B14F-4D97-AF65-F5344CB8AC3E}">
        <p14:creationId xmlns:p14="http://schemas.microsoft.com/office/powerpoint/2010/main" val="1496820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E2EC18-C633-4E2B-88B2-DD5448D7DAE1}"/>
              </a:ext>
            </a:extLst>
          </p:cNvPr>
          <p:cNvPicPr>
            <a:picLocks noChangeAspect="1"/>
          </p:cNvPicPr>
          <p:nvPr/>
        </p:nvPicPr>
        <p:blipFill>
          <a:blip r:embed="rId2"/>
          <a:stretch>
            <a:fillRect/>
          </a:stretch>
        </p:blipFill>
        <p:spPr>
          <a:xfrm>
            <a:off x="1631372" y="0"/>
            <a:ext cx="8929255" cy="6858000"/>
          </a:xfrm>
          <a:prstGeom prst="rect">
            <a:avLst/>
          </a:prstGeom>
        </p:spPr>
      </p:pic>
    </p:spTree>
    <p:extLst>
      <p:ext uri="{BB962C8B-B14F-4D97-AF65-F5344CB8AC3E}">
        <p14:creationId xmlns:p14="http://schemas.microsoft.com/office/powerpoint/2010/main" val="2121833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8883E6-459A-4BDD-857D-EE0400366CF3}"/>
              </a:ext>
            </a:extLst>
          </p:cNvPr>
          <p:cNvSpPr txBox="1"/>
          <p:nvPr/>
        </p:nvSpPr>
        <p:spPr>
          <a:xfrm>
            <a:off x="4789486" y="95335"/>
            <a:ext cx="7311073" cy="861774"/>
          </a:xfrm>
          <a:prstGeom prst="rect">
            <a:avLst/>
          </a:prstGeom>
          <a:noFill/>
        </p:spPr>
        <p:txBody>
          <a:bodyPr wrap="square">
            <a:spAutoFit/>
          </a:bodyPr>
          <a:lstStyle/>
          <a:p>
            <a:pPr algn="l"/>
            <a:r>
              <a:rPr lang="en-GB" b="0" i="0" cap="all" dirty="0">
                <a:solidFill>
                  <a:srgbClr val="000000"/>
                </a:solidFill>
                <a:effectLst/>
                <a:latin typeface="zephtextregular"/>
              </a:rPr>
              <a:t>PLUTARCH</a:t>
            </a:r>
            <a:r>
              <a:rPr lang="en-GB" b="0" i="0" dirty="0">
                <a:solidFill>
                  <a:srgbClr val="000000"/>
                </a:solidFill>
                <a:effectLst/>
                <a:latin typeface="zephtextregular"/>
              </a:rPr>
              <a:t>, </a:t>
            </a:r>
            <a:r>
              <a:rPr lang="en-GB" b="0" i="0" u="none" strike="noStrike" dirty="0" err="1">
                <a:solidFill>
                  <a:srgbClr val="11B872"/>
                </a:solidFill>
                <a:effectLst/>
                <a:latin typeface="zephtextitalic"/>
                <a:hlinkClick r:id="rId2"/>
              </a:rPr>
              <a:t>Moralia</a:t>
            </a:r>
            <a:r>
              <a:rPr lang="en-GB" b="0" i="0" u="none" strike="noStrike" dirty="0">
                <a:solidFill>
                  <a:srgbClr val="11B872"/>
                </a:solidFill>
                <a:effectLst/>
                <a:latin typeface="zephtextitalic"/>
                <a:hlinkClick r:id="rId2"/>
              </a:rPr>
              <a:t>. On the Malice of Herodotus</a:t>
            </a:r>
            <a:r>
              <a:rPr lang="en-GB" b="0" i="0" u="none" strike="noStrike" dirty="0">
                <a:solidFill>
                  <a:srgbClr val="11B872"/>
                </a:solidFill>
                <a:effectLst/>
                <a:latin typeface="zephtextitalic"/>
              </a:rPr>
              <a:t> </a:t>
            </a:r>
            <a:r>
              <a:rPr lang="en-GB" sz="1400" b="1" i="0" u="none" strike="noStrike" dirty="0">
                <a:effectLst/>
                <a:latin typeface="zephtextitalic"/>
              </a:rPr>
              <a:t>Born c.AD45 in Chaeronea, Boeotia</a:t>
            </a:r>
            <a:endParaRPr lang="en-GB" sz="1400" b="1" i="0" dirty="0">
              <a:effectLst/>
              <a:latin typeface="zephtextregular"/>
            </a:endParaRPr>
          </a:p>
          <a:p>
            <a:pPr algn="l"/>
            <a:r>
              <a:rPr lang="en-GB" sz="1600" b="0" i="0" cap="small" dirty="0">
                <a:solidFill>
                  <a:srgbClr val="333333"/>
                </a:solidFill>
                <a:effectLst/>
                <a:latin typeface="zephtextregular"/>
              </a:rPr>
              <a:t>In</a:t>
            </a:r>
            <a:r>
              <a:rPr lang="en-GB" sz="1600" b="0" i="0" dirty="0">
                <a:solidFill>
                  <a:srgbClr val="333333"/>
                </a:solidFill>
                <a:effectLst/>
                <a:latin typeface="zephtextregular"/>
              </a:rPr>
              <a:t> this essay Herodotus is accused not only of malice, duplicity, and a preference for putting the worst interpretation on other people’s acts.</a:t>
            </a:r>
          </a:p>
        </p:txBody>
      </p:sp>
      <p:sp>
        <p:nvSpPr>
          <p:cNvPr id="5" name="TextBox 4">
            <a:extLst>
              <a:ext uri="{FF2B5EF4-FFF2-40B4-BE49-F238E27FC236}">
                <a16:creationId xmlns:a16="http://schemas.microsoft.com/office/drawing/2014/main" id="{A8B8AD60-E377-42B6-A6EF-F909332E26F8}"/>
              </a:ext>
            </a:extLst>
          </p:cNvPr>
          <p:cNvSpPr txBox="1"/>
          <p:nvPr/>
        </p:nvSpPr>
        <p:spPr>
          <a:xfrm>
            <a:off x="4789487" y="883167"/>
            <a:ext cx="7020560" cy="338554"/>
          </a:xfrm>
          <a:prstGeom prst="rect">
            <a:avLst/>
          </a:prstGeom>
          <a:noFill/>
        </p:spPr>
        <p:txBody>
          <a:bodyPr wrap="square">
            <a:spAutoFit/>
          </a:bodyPr>
          <a:lstStyle/>
          <a:p>
            <a:r>
              <a:rPr lang="en-GB" sz="1600" b="0" i="0" dirty="0">
                <a:solidFill>
                  <a:srgbClr val="4D5156"/>
                </a:solidFill>
                <a:effectLst/>
              </a:rPr>
              <a:t>It has been called the "first instance in literature of the slashing review.”</a:t>
            </a:r>
            <a:endParaRPr lang="en-GB" sz="1600" dirty="0"/>
          </a:p>
        </p:txBody>
      </p:sp>
      <p:pic>
        <p:nvPicPr>
          <p:cNvPr id="4098" name="Picture 2" descr="Liverpool University Press: Books: Plutarch: Malice of Herodotos">
            <a:extLst>
              <a:ext uri="{FF2B5EF4-FFF2-40B4-BE49-F238E27FC236}">
                <a16:creationId xmlns:a16="http://schemas.microsoft.com/office/drawing/2014/main" id="{D18915B7-0D59-4835-BD12-28D2726C1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78948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51AB842-FE5C-4580-9BC5-6440F0D89288}"/>
              </a:ext>
            </a:extLst>
          </p:cNvPr>
          <p:cNvPicPr>
            <a:picLocks noChangeAspect="1"/>
          </p:cNvPicPr>
          <p:nvPr/>
        </p:nvPicPr>
        <p:blipFill rotWithShape="1">
          <a:blip r:embed="rId4"/>
          <a:srcRect l="3102" t="3061" r="53741" b="78956"/>
          <a:stretch/>
        </p:blipFill>
        <p:spPr>
          <a:xfrm>
            <a:off x="5252563" y="1204442"/>
            <a:ext cx="4805682" cy="861774"/>
          </a:xfrm>
          <a:prstGeom prst="rect">
            <a:avLst/>
          </a:prstGeom>
        </p:spPr>
      </p:pic>
      <p:pic>
        <p:nvPicPr>
          <p:cNvPr id="8" name="Picture 7">
            <a:extLst>
              <a:ext uri="{FF2B5EF4-FFF2-40B4-BE49-F238E27FC236}">
                <a16:creationId xmlns:a16="http://schemas.microsoft.com/office/drawing/2014/main" id="{2AF12A31-28C6-4106-AD43-F43D24C82ACA}"/>
              </a:ext>
            </a:extLst>
          </p:cNvPr>
          <p:cNvPicPr>
            <a:picLocks noChangeAspect="1"/>
          </p:cNvPicPr>
          <p:nvPr/>
        </p:nvPicPr>
        <p:blipFill rotWithShape="1">
          <a:blip r:embed="rId4"/>
          <a:srcRect l="56989" t="-3180"/>
          <a:stretch/>
        </p:blipFill>
        <p:spPr>
          <a:xfrm>
            <a:off x="5252563" y="1913641"/>
            <a:ext cx="4789487" cy="4944359"/>
          </a:xfrm>
          <a:prstGeom prst="rect">
            <a:avLst/>
          </a:prstGeom>
        </p:spPr>
      </p:pic>
    </p:spTree>
    <p:extLst>
      <p:ext uri="{BB962C8B-B14F-4D97-AF65-F5344CB8AC3E}">
        <p14:creationId xmlns:p14="http://schemas.microsoft.com/office/powerpoint/2010/main" val="321501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A6C171-351E-4054-8FCF-DE7946A8C863}"/>
              </a:ext>
            </a:extLst>
          </p:cNvPr>
          <p:cNvPicPr>
            <a:picLocks noChangeAspect="1"/>
          </p:cNvPicPr>
          <p:nvPr/>
        </p:nvPicPr>
        <p:blipFill>
          <a:blip r:embed="rId2"/>
          <a:stretch>
            <a:fillRect/>
          </a:stretch>
        </p:blipFill>
        <p:spPr>
          <a:xfrm>
            <a:off x="142240" y="0"/>
            <a:ext cx="4598114" cy="6858000"/>
          </a:xfrm>
          <a:prstGeom prst="rect">
            <a:avLst/>
          </a:prstGeom>
        </p:spPr>
      </p:pic>
      <p:pic>
        <p:nvPicPr>
          <p:cNvPr id="11271" name="Picture 7">
            <a:extLst>
              <a:ext uri="{FF2B5EF4-FFF2-40B4-BE49-F238E27FC236}">
                <a16:creationId xmlns:a16="http://schemas.microsoft.com/office/drawing/2014/main" id="{EDCE5A0A-33D1-4076-843D-9D0D60D798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0354" y="0"/>
            <a:ext cx="7136686" cy="5475134"/>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Pindar - Wikipedia">
            <a:extLst>
              <a:ext uri="{FF2B5EF4-FFF2-40B4-BE49-F238E27FC236}">
                <a16:creationId xmlns:a16="http://schemas.microsoft.com/office/drawing/2014/main" id="{8C9781A1-6F49-4A41-9935-9D3F42F9BF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505" t="260" r="17652" b="-1"/>
          <a:stretch/>
        </p:blipFill>
        <p:spPr bwMode="auto">
          <a:xfrm>
            <a:off x="10342879" y="2737567"/>
            <a:ext cx="1849121" cy="390144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E70D1F88-7611-477E-B0ED-662B7332DCDC}"/>
              </a:ext>
            </a:extLst>
          </p:cNvPr>
          <p:cNvSpPr>
            <a:spLocks noChangeArrowheads="1"/>
          </p:cNvSpPr>
          <p:nvPr/>
        </p:nvSpPr>
        <p:spPr bwMode="auto">
          <a:xfrm>
            <a:off x="4740354" y="5657671"/>
            <a:ext cx="7451645" cy="12003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Pindar </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c. 518 – 438 BC</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was an </a:t>
            </a:r>
            <a:r>
              <a:rPr kumimoji="0" lang="en-US" altLang="en-US" sz="12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5" tooltip="Greek lyric"/>
              </a:rPr>
              <a:t>Ancient Greek lyric poet</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from </a:t>
            </a:r>
            <a:r>
              <a:rPr kumimoji="0" lang="en-US" altLang="en-US" sz="12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6" tooltip="Thebes, Greece"/>
              </a:rPr>
              <a:t>Thebes</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Of the </a:t>
            </a:r>
            <a:r>
              <a:rPr kumimoji="0" lang="en-US" altLang="en-US" sz="12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7" tooltip="Western canon"/>
              </a:rPr>
              <a:t>canonical</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8" tooltip="Nine lyric poets"/>
              </a:rPr>
              <a:t>nine lyric poets</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of ancient Greece,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his work is the best preserved. </a:t>
            </a:r>
            <a:r>
              <a:rPr kumimoji="0" lang="en-US" altLang="en-US" sz="12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9" tooltip="Quintilian"/>
              </a:rPr>
              <a:t>Quintilian</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wrote, "Of the nine lyric poets, Pindar is by far the greatest,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in virtue of his inspired magnificence, the beauty of his thoughts and figures, the rich exuberance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of his language and matter, and his rolling flood of eloquence, characteristics which, as </a:t>
            </a:r>
            <a:r>
              <a:rPr kumimoji="0" lang="en-US" altLang="en-US" sz="1200" b="0"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10" tooltip="Horace"/>
              </a:rPr>
              <a:t>Horace</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rightly held,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make him inimitable."</a:t>
            </a:r>
            <a:r>
              <a:rPr kumimoji="0" lang="en-US" altLang="en-US" sz="1200" b="0" i="0" u="none" strike="noStrike" cap="none" normalizeH="0" baseline="30000" dirty="0">
                <a:ln>
                  <a:noFill/>
                </a:ln>
                <a:solidFill>
                  <a:srgbClr val="0B0080"/>
                </a:solidFill>
                <a:effectLst/>
                <a:latin typeface="Arial" panose="020B0604020202020204" pitchFamily="34" charset="0"/>
                <a:cs typeface="Arial" panose="020B0604020202020204" pitchFamily="34" charset="0"/>
                <a:hlinkClick r:id="rId11"/>
              </a:rPr>
              <a:t>[2]</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His poems can also, however, seem difficult and even peculiar.</a:t>
            </a:r>
            <a:r>
              <a:rPr kumimoji="0" lang="en-US" altLang="en-US" sz="1200" b="0" i="0" u="none" strike="noStrike" cap="none" normalizeH="0" baseline="0" dirty="0">
                <a:ln>
                  <a:noFill/>
                </a:ln>
                <a:solidFill>
                  <a:schemeClr val="tx1"/>
                </a:solidFill>
                <a:effectLst/>
              </a:rPr>
              <a:t> </a:t>
            </a:r>
            <a:endParaRPr kumimoji="0" lang="en-US" altLang="en-US" sz="1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28802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Serpent Column - Wikiwand">
            <a:extLst>
              <a:ext uri="{FF2B5EF4-FFF2-40B4-BE49-F238E27FC236}">
                <a16:creationId xmlns:a16="http://schemas.microsoft.com/office/drawing/2014/main" id="{E3636790-C44D-49AC-B037-E23F884CF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282" y="0"/>
            <a:ext cx="24511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71914B5-3579-47E3-BB9A-50CB782F2621}"/>
              </a:ext>
            </a:extLst>
          </p:cNvPr>
          <p:cNvPicPr>
            <a:picLocks noChangeAspect="1"/>
          </p:cNvPicPr>
          <p:nvPr/>
        </p:nvPicPr>
        <p:blipFill>
          <a:blip r:embed="rId3"/>
          <a:stretch>
            <a:fillRect/>
          </a:stretch>
        </p:blipFill>
        <p:spPr>
          <a:xfrm>
            <a:off x="0" y="0"/>
            <a:ext cx="5344170" cy="6858000"/>
          </a:xfrm>
          <a:prstGeom prst="rect">
            <a:avLst/>
          </a:prstGeom>
        </p:spPr>
      </p:pic>
      <p:pic>
        <p:nvPicPr>
          <p:cNvPr id="5" name="Picture 4">
            <a:extLst>
              <a:ext uri="{FF2B5EF4-FFF2-40B4-BE49-F238E27FC236}">
                <a16:creationId xmlns:a16="http://schemas.microsoft.com/office/drawing/2014/main" id="{14EB2BC8-4377-448B-B3EB-71AF8F2408E1}"/>
              </a:ext>
            </a:extLst>
          </p:cNvPr>
          <p:cNvPicPr>
            <a:picLocks noChangeAspect="1"/>
          </p:cNvPicPr>
          <p:nvPr/>
        </p:nvPicPr>
        <p:blipFill>
          <a:blip r:embed="rId4"/>
          <a:stretch>
            <a:fillRect/>
          </a:stretch>
        </p:blipFill>
        <p:spPr>
          <a:xfrm>
            <a:off x="7889495" y="0"/>
            <a:ext cx="4302505" cy="6858000"/>
          </a:xfrm>
          <a:prstGeom prst="rect">
            <a:avLst/>
          </a:prstGeom>
        </p:spPr>
      </p:pic>
      <p:pic>
        <p:nvPicPr>
          <p:cNvPr id="10242" name="Picture 2" descr="Serpent Column - Wikipedia">
            <a:extLst>
              <a:ext uri="{FF2B5EF4-FFF2-40B4-BE49-F238E27FC236}">
                <a16:creationId xmlns:a16="http://schemas.microsoft.com/office/drawing/2014/main" id="{64184A03-6DAE-4D21-BEE0-9F741BC1E3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1322" y="4505960"/>
            <a:ext cx="11811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116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03EA24-AF3A-4F4C-AA0A-1163789DCAB7}"/>
              </a:ext>
            </a:extLst>
          </p:cNvPr>
          <p:cNvPicPr>
            <a:picLocks noChangeAspect="1"/>
          </p:cNvPicPr>
          <p:nvPr/>
        </p:nvPicPr>
        <p:blipFill>
          <a:blip r:embed="rId2"/>
          <a:stretch>
            <a:fillRect/>
          </a:stretch>
        </p:blipFill>
        <p:spPr>
          <a:xfrm>
            <a:off x="5060950" y="1292860"/>
            <a:ext cx="7181850" cy="3733800"/>
          </a:xfrm>
          <a:prstGeom prst="rect">
            <a:avLst/>
          </a:prstGeom>
        </p:spPr>
      </p:pic>
      <p:pic>
        <p:nvPicPr>
          <p:cNvPr id="12290" name="Picture 2" descr="Fuller's Rose Weevil | Fuller rose beetle adults are brown a… | Flickr">
            <a:extLst>
              <a:ext uri="{FF2B5EF4-FFF2-40B4-BE49-F238E27FC236}">
                <a16:creationId xmlns:a16="http://schemas.microsoft.com/office/drawing/2014/main" id="{4EB28AF9-21CF-43A8-8117-30A4CC10EE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292" t="11603" r="313" b="9569"/>
          <a:stretch/>
        </p:blipFill>
        <p:spPr bwMode="auto">
          <a:xfrm>
            <a:off x="7416800" y="5223145"/>
            <a:ext cx="2286000" cy="137323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Plutarch | Biography, Works, &amp; Facts | Britannica">
            <a:extLst>
              <a:ext uri="{FF2B5EF4-FFF2-40B4-BE49-F238E27FC236}">
                <a16:creationId xmlns:a16="http://schemas.microsoft.com/office/drawing/2014/main" id="{63A8F37D-7DCD-4859-8722-5898A76CBD0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630" r="10829"/>
          <a:stretch/>
        </p:blipFill>
        <p:spPr bwMode="auto">
          <a:xfrm>
            <a:off x="0" y="330200"/>
            <a:ext cx="4988560" cy="619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216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Gold' Digging Ants to Purple-Coloured Beards: 5 Ways Ancient India  Fascinated the Greeks! - The Better India">
            <a:extLst>
              <a:ext uri="{FF2B5EF4-FFF2-40B4-BE49-F238E27FC236}">
                <a16:creationId xmlns:a16="http://schemas.microsoft.com/office/drawing/2014/main" id="{58953AFE-D0C7-4944-A67F-AC19B21EB4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50" y="625823"/>
            <a:ext cx="2008440" cy="194994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BBABC44-75E5-43F4-A69E-16521B0917ED}"/>
              </a:ext>
            </a:extLst>
          </p:cNvPr>
          <p:cNvPicPr>
            <a:picLocks noChangeAspect="1"/>
          </p:cNvPicPr>
          <p:nvPr/>
        </p:nvPicPr>
        <p:blipFill>
          <a:blip r:embed="rId3"/>
          <a:stretch>
            <a:fillRect/>
          </a:stretch>
        </p:blipFill>
        <p:spPr>
          <a:xfrm>
            <a:off x="54226" y="2575765"/>
            <a:ext cx="6067424" cy="3188810"/>
          </a:xfrm>
          <a:prstGeom prst="rect">
            <a:avLst/>
          </a:prstGeom>
        </p:spPr>
      </p:pic>
      <p:sp>
        <p:nvSpPr>
          <p:cNvPr id="12" name="TextBox 11">
            <a:extLst>
              <a:ext uri="{FF2B5EF4-FFF2-40B4-BE49-F238E27FC236}">
                <a16:creationId xmlns:a16="http://schemas.microsoft.com/office/drawing/2014/main" id="{35C47438-4B3B-45E9-8A71-AAE4F14F636E}"/>
              </a:ext>
            </a:extLst>
          </p:cNvPr>
          <p:cNvSpPr txBox="1"/>
          <p:nvPr/>
        </p:nvSpPr>
        <p:spPr>
          <a:xfrm>
            <a:off x="28576" y="223380"/>
            <a:ext cx="6343650" cy="369332"/>
          </a:xfrm>
          <a:prstGeom prst="rect">
            <a:avLst/>
          </a:prstGeom>
          <a:noFill/>
        </p:spPr>
        <p:txBody>
          <a:bodyPr wrap="square" rtlCol="0">
            <a:spAutoFit/>
          </a:bodyPr>
          <a:lstStyle/>
          <a:p>
            <a:r>
              <a:rPr lang="en-GB" b="1" dirty="0"/>
              <a:t>Father of Lies? </a:t>
            </a:r>
            <a:r>
              <a:rPr lang="en-GB" dirty="0"/>
              <a:t>(gullible consumer of lies?)  </a:t>
            </a:r>
            <a:r>
              <a:rPr lang="en-GB" b="1" dirty="0"/>
              <a:t>Herodotus 3.102-5</a:t>
            </a:r>
          </a:p>
        </p:txBody>
      </p:sp>
      <p:pic>
        <p:nvPicPr>
          <p:cNvPr id="16" name="Picture 15">
            <a:extLst>
              <a:ext uri="{FF2B5EF4-FFF2-40B4-BE49-F238E27FC236}">
                <a16:creationId xmlns:a16="http://schemas.microsoft.com/office/drawing/2014/main" id="{E7418C45-BF5C-4F2E-84D3-6EB180857361}"/>
              </a:ext>
            </a:extLst>
          </p:cNvPr>
          <p:cNvPicPr>
            <a:picLocks noChangeAspect="1"/>
          </p:cNvPicPr>
          <p:nvPr/>
        </p:nvPicPr>
        <p:blipFill rotWithShape="1">
          <a:blip r:embed="rId4"/>
          <a:srcRect t="13820"/>
          <a:stretch/>
        </p:blipFill>
        <p:spPr>
          <a:xfrm>
            <a:off x="6096000" y="0"/>
            <a:ext cx="6070349" cy="4427428"/>
          </a:xfrm>
          <a:prstGeom prst="rect">
            <a:avLst/>
          </a:prstGeom>
        </p:spPr>
      </p:pic>
      <p:pic>
        <p:nvPicPr>
          <p:cNvPr id="17" name="Picture 16">
            <a:extLst>
              <a:ext uri="{FF2B5EF4-FFF2-40B4-BE49-F238E27FC236}">
                <a16:creationId xmlns:a16="http://schemas.microsoft.com/office/drawing/2014/main" id="{B47BD912-CCCC-4F98-B189-08FF9A38219B}"/>
              </a:ext>
            </a:extLst>
          </p:cNvPr>
          <p:cNvPicPr>
            <a:picLocks noChangeAspect="1"/>
          </p:cNvPicPr>
          <p:nvPr/>
        </p:nvPicPr>
        <p:blipFill rotWithShape="1">
          <a:blip r:embed="rId4"/>
          <a:srcRect l="-1362" b="79936"/>
          <a:stretch/>
        </p:blipFill>
        <p:spPr>
          <a:xfrm>
            <a:off x="-368342" y="5764575"/>
            <a:ext cx="6067424" cy="1016433"/>
          </a:xfrm>
          <a:prstGeom prst="rect">
            <a:avLst/>
          </a:prstGeom>
        </p:spPr>
      </p:pic>
      <p:pic>
        <p:nvPicPr>
          <p:cNvPr id="1032" name="Picture 8" descr="Gold-digging Ant | A Book of Creatures">
            <a:extLst>
              <a:ext uri="{FF2B5EF4-FFF2-40B4-BE49-F238E27FC236}">
                <a16:creationId xmlns:a16="http://schemas.microsoft.com/office/drawing/2014/main" id="{E0A5D7AB-CF61-41E3-AE7F-890F40D2E6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1058" y="586791"/>
            <a:ext cx="1788235" cy="19889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9E46A076-E137-44E1-8A1F-725C84AC15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60971" y="4206473"/>
            <a:ext cx="2754086" cy="250160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3542421E-6E85-498B-A741-9CDE43D8F0D2}"/>
              </a:ext>
            </a:extLst>
          </p:cNvPr>
          <p:cNvSpPr txBox="1"/>
          <p:nvPr/>
        </p:nvSpPr>
        <p:spPr>
          <a:xfrm>
            <a:off x="7837714" y="6627119"/>
            <a:ext cx="5127172" cy="307777"/>
          </a:xfrm>
          <a:prstGeom prst="rect">
            <a:avLst/>
          </a:prstGeom>
          <a:noFill/>
        </p:spPr>
        <p:txBody>
          <a:bodyPr wrap="square" rtlCol="0">
            <a:spAutoFit/>
          </a:bodyPr>
          <a:lstStyle/>
          <a:p>
            <a:pPr algn="ctr"/>
            <a:r>
              <a:rPr lang="en-GB" sz="1400" i="1" dirty="0"/>
              <a:t>Athenian Red-figure vase painting c.460BC</a:t>
            </a:r>
          </a:p>
        </p:txBody>
      </p:sp>
    </p:spTree>
    <p:extLst>
      <p:ext uri="{BB962C8B-B14F-4D97-AF65-F5344CB8AC3E}">
        <p14:creationId xmlns:p14="http://schemas.microsoft.com/office/powerpoint/2010/main" val="367926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36"/>
                                        </p:tgtEl>
                                        <p:attrNameLst>
                                          <p:attrName>style.visibility</p:attrName>
                                        </p:attrNameLst>
                                      </p:cBhvr>
                                      <p:to>
                                        <p:strVal val="visible"/>
                                      </p:to>
                                    </p:set>
                                    <p:animEffect transition="in" filter="circle(in)">
                                      <p:cBhvr>
                                        <p:cTn id="14" dur="2000"/>
                                        <p:tgtEl>
                                          <p:spTgt spid="1036"/>
                                        </p:tgtEl>
                                      </p:cBhvr>
                                    </p:animEffect>
                                  </p:childTnLst>
                                </p:cTn>
                              </p:par>
                            </p:childTnLst>
                          </p:cTn>
                        </p:par>
                        <p:par>
                          <p:cTn id="15" fill="hold">
                            <p:stCondLst>
                              <p:cond delay="2000"/>
                            </p:stCondLst>
                            <p:childTnLst>
                              <p:par>
                                <p:cTn id="16" presetID="2" presetClass="entr" presetSubtype="4" fill="hold" nodeType="afterEffect">
                                  <p:stCondLst>
                                    <p:cond delay="0"/>
                                  </p:stCondLst>
                                  <p:childTnLst>
                                    <p:set>
                                      <p:cBhvr>
                                        <p:cTn id="17" dur="1" fill="hold">
                                          <p:stCondLst>
                                            <p:cond delay="0"/>
                                          </p:stCondLst>
                                        </p:cTn>
                                        <p:tgtEl>
                                          <p:spTgt spid="19">
                                            <p:txEl>
                                              <p:pRg st="0" end="0"/>
                                            </p:txEl>
                                          </p:spTgt>
                                        </p:tgtEl>
                                        <p:attrNameLst>
                                          <p:attrName>style.visibility</p:attrName>
                                        </p:attrNameLst>
                                      </p:cBhvr>
                                      <p:to>
                                        <p:strVal val="visible"/>
                                      </p:to>
                                    </p:set>
                                    <p:anim calcmode="lin" valueType="num">
                                      <p:cBhvr additive="base">
                                        <p:cTn id="18"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actrian Camel hd images">
            <a:extLst>
              <a:ext uri="{FF2B5EF4-FFF2-40B4-BE49-F238E27FC236}">
                <a16:creationId xmlns:a16="http://schemas.microsoft.com/office/drawing/2014/main" id="{AF25312E-E415-4C8D-898A-8EEB776E5B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6339"/>
            <a:ext cx="8096250" cy="52387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2">
            <a:extLst>
              <a:ext uri="{FF2B5EF4-FFF2-40B4-BE49-F238E27FC236}">
                <a16:creationId xmlns:a16="http://schemas.microsoft.com/office/drawing/2014/main" id="{7033A82E-FC7C-41BC-98E0-3B229D57F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3156" y="455839"/>
            <a:ext cx="6186929" cy="561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06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6" presetClass="exit" presetSubtype="32" fill="hold" nodeType="afterEffect">
                                  <p:stCondLst>
                                    <p:cond delay="0"/>
                                  </p:stCondLst>
                                  <p:childTnLst>
                                    <p:animEffect transition="out" filter="circle(out)">
                                      <p:cBhvr>
                                        <p:cTn id="10" dur="2000"/>
                                        <p:tgtEl>
                                          <p:spTgt spid="3"/>
                                        </p:tgtEl>
                                      </p:cBhvr>
                                    </p:animEffect>
                                    <p:set>
                                      <p:cBhvr>
                                        <p:cTn id="11"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BDA25-7920-4D1D-8824-9EDE3FB5B0A9}"/>
              </a:ext>
            </a:extLst>
          </p:cNvPr>
          <p:cNvSpPr>
            <a:spLocks noGrp="1"/>
          </p:cNvSpPr>
          <p:nvPr>
            <p:ph type="title"/>
          </p:nvPr>
        </p:nvSpPr>
        <p:spPr>
          <a:xfrm>
            <a:off x="1523999" y="263313"/>
            <a:ext cx="8029940" cy="832430"/>
          </a:xfrm>
        </p:spPr>
        <p:txBody>
          <a:bodyPr/>
          <a:lstStyle/>
          <a:p>
            <a:pPr algn="ctr"/>
            <a:r>
              <a:rPr lang="en-GB" b="1" dirty="0">
                <a:latin typeface="Arial Black" panose="020B0A04020102020204" pitchFamily="34" charset="0"/>
              </a:rPr>
              <a:t>Herodotus’ </a:t>
            </a:r>
            <a:r>
              <a:rPr lang="en-GB" b="1" i="1" dirty="0">
                <a:latin typeface="Arial Black" panose="020B0A04020102020204" pitchFamily="34" charset="0"/>
              </a:rPr>
              <a:t>Histories</a:t>
            </a:r>
          </a:p>
        </p:txBody>
      </p:sp>
      <p:sp>
        <p:nvSpPr>
          <p:cNvPr id="3" name="Content Placeholder 2">
            <a:extLst>
              <a:ext uri="{FF2B5EF4-FFF2-40B4-BE49-F238E27FC236}">
                <a16:creationId xmlns:a16="http://schemas.microsoft.com/office/drawing/2014/main" id="{AA4E0092-6176-4038-B045-A1CE5C1EBADE}"/>
              </a:ext>
            </a:extLst>
          </p:cNvPr>
          <p:cNvSpPr>
            <a:spLocks noGrp="1"/>
          </p:cNvSpPr>
          <p:nvPr>
            <p:ph idx="1"/>
          </p:nvPr>
        </p:nvSpPr>
        <p:spPr>
          <a:xfrm>
            <a:off x="2179319" y="1815580"/>
            <a:ext cx="9738361" cy="2703477"/>
          </a:xfrm>
          <a:solidFill>
            <a:schemeClr val="accent5">
              <a:lumMod val="20000"/>
              <a:lumOff val="80000"/>
            </a:schemeClr>
          </a:solidFill>
          <a:ln>
            <a:solidFill>
              <a:schemeClr val="accent5">
                <a:lumMod val="50000"/>
              </a:schemeClr>
            </a:solidFill>
          </a:ln>
        </p:spPr>
        <p:txBody>
          <a:bodyPr>
            <a:normAutofit fontScale="92500" lnSpcReduction="20000"/>
          </a:bodyPr>
          <a:lstStyle/>
          <a:p>
            <a:pPr marL="0" indent="0">
              <a:lnSpc>
                <a:spcPct val="170000"/>
              </a:lnSpc>
              <a:buNone/>
            </a:pPr>
            <a:r>
              <a:rPr lang="en-GB" sz="2400" dirty="0"/>
              <a:t>‘</a:t>
            </a:r>
            <a:r>
              <a:rPr lang="en-GB" sz="2400" i="1" dirty="0"/>
              <a:t>Herodotus of Halicarnassus here displays his </a:t>
            </a:r>
            <a:r>
              <a:rPr lang="en-GB" sz="2400" b="1" i="1" dirty="0"/>
              <a:t>inquiry</a:t>
            </a:r>
            <a:r>
              <a:rPr lang="en-GB" sz="2400" i="1" dirty="0"/>
              <a:t> </a:t>
            </a:r>
            <a:r>
              <a:rPr lang="en-GB" sz="2400" dirty="0"/>
              <a:t>(</a:t>
            </a:r>
            <a:r>
              <a:rPr lang="en-GB" sz="2400" dirty="0" err="1"/>
              <a:t>historia</a:t>
            </a:r>
            <a:r>
              <a:rPr lang="en-GB" sz="2400" dirty="0"/>
              <a:t> - </a:t>
            </a:r>
            <a:r>
              <a:rPr lang="el-GR" sz="2400" dirty="0"/>
              <a:t>ἱστορία)</a:t>
            </a:r>
            <a:r>
              <a:rPr lang="en-GB" sz="2400" i="1" dirty="0"/>
              <a:t>, so that human achievements may not become forgotten in time, and great and marvellous deeds – some displayed by Greeks, some by barbarians – may not be without their </a:t>
            </a:r>
            <a:r>
              <a:rPr lang="en-GB" sz="2400" b="1" i="1" dirty="0"/>
              <a:t>glor</a:t>
            </a:r>
            <a:r>
              <a:rPr lang="en-GB" sz="2400" i="1" dirty="0"/>
              <a:t>y</a:t>
            </a:r>
            <a:r>
              <a:rPr lang="el-GR" sz="2400" i="1" dirty="0"/>
              <a:t> </a:t>
            </a:r>
            <a:r>
              <a:rPr lang="el-GR" sz="2400" dirty="0"/>
              <a:t>(</a:t>
            </a:r>
            <a:r>
              <a:rPr lang="en-GB" sz="2400" dirty="0" err="1"/>
              <a:t>kleos</a:t>
            </a:r>
            <a:r>
              <a:rPr lang="en-GB" sz="2400" dirty="0"/>
              <a:t> - </a:t>
            </a:r>
            <a:r>
              <a:rPr lang="el-GR" sz="2400" dirty="0"/>
              <a:t>κλέος)</a:t>
            </a:r>
            <a:r>
              <a:rPr lang="en-GB" sz="2400" i="1" dirty="0"/>
              <a:t>; and especially to show why the two peoples fought with each other</a:t>
            </a:r>
            <a:r>
              <a:rPr lang="en-GB" sz="2400" dirty="0"/>
              <a:t>.’</a:t>
            </a:r>
            <a:endParaRPr lang="el-GR" sz="2400" dirty="0"/>
          </a:p>
          <a:p>
            <a:pPr marL="0" indent="0">
              <a:buNone/>
            </a:pPr>
            <a:endParaRPr lang="el-GR" sz="1600" dirty="0"/>
          </a:p>
          <a:p>
            <a:pPr marL="0" indent="0">
              <a:buNone/>
            </a:pPr>
            <a:endParaRPr lang="en-GB" sz="1600" dirty="0"/>
          </a:p>
        </p:txBody>
      </p:sp>
      <p:sp>
        <p:nvSpPr>
          <p:cNvPr id="4" name="Rectangle 3">
            <a:extLst>
              <a:ext uri="{FF2B5EF4-FFF2-40B4-BE49-F238E27FC236}">
                <a16:creationId xmlns:a16="http://schemas.microsoft.com/office/drawing/2014/main" id="{18C644A1-3502-4263-80AA-4315E06A1DF6}"/>
              </a:ext>
            </a:extLst>
          </p:cNvPr>
          <p:cNvSpPr/>
          <p:nvPr/>
        </p:nvSpPr>
        <p:spPr>
          <a:xfrm>
            <a:off x="2766059" y="4891808"/>
            <a:ext cx="8077200" cy="923330"/>
          </a:xfrm>
          <a:prstGeom prst="rect">
            <a:avLst/>
          </a:prstGeom>
        </p:spPr>
        <p:txBody>
          <a:bodyPr wrap="square">
            <a:spAutoFit/>
          </a:bodyPr>
          <a:lstStyle/>
          <a:p>
            <a:r>
              <a:rPr lang="en-GB" b="1" dirty="0"/>
              <a:t>Two Greek </a:t>
            </a:r>
            <a:r>
              <a:rPr lang="en-GB" dirty="0"/>
              <a:t>concepts</a:t>
            </a:r>
            <a:r>
              <a:rPr lang="en-GB" b="1" dirty="0"/>
              <a:t> </a:t>
            </a:r>
            <a:r>
              <a:rPr lang="en-GB" dirty="0"/>
              <a:t>as defined in the Oxford Classical Greek Dictionary.</a:t>
            </a:r>
          </a:p>
          <a:p>
            <a:pPr marL="285750" indent="-285750">
              <a:buFont typeface="Arial" panose="020B0604020202020204" pitchFamily="34" charset="0"/>
              <a:buChar char="•"/>
            </a:pPr>
            <a:r>
              <a:rPr lang="en-GB" b="1" dirty="0" err="1"/>
              <a:t>historia</a:t>
            </a:r>
            <a:r>
              <a:rPr lang="en-GB" b="1" dirty="0"/>
              <a:t> </a:t>
            </a:r>
            <a:r>
              <a:rPr lang="en-GB" dirty="0"/>
              <a:t>(</a:t>
            </a:r>
            <a:r>
              <a:rPr lang="el-GR" dirty="0"/>
              <a:t>ἱστορία</a:t>
            </a:r>
            <a:r>
              <a:rPr lang="en-GB" dirty="0"/>
              <a:t>)</a:t>
            </a:r>
            <a:r>
              <a:rPr lang="en-GB" i="1" dirty="0"/>
              <a:t> </a:t>
            </a:r>
            <a:r>
              <a:rPr lang="en-GB" dirty="0"/>
              <a:t>– ‘</a:t>
            </a:r>
            <a:r>
              <a:rPr lang="en-GB" i="1" dirty="0"/>
              <a:t>inquiry, knowledge, information, science, narration, history</a:t>
            </a:r>
            <a:r>
              <a:rPr lang="en-GB" dirty="0"/>
              <a:t>’ </a:t>
            </a:r>
          </a:p>
          <a:p>
            <a:pPr marL="285750" indent="-285750">
              <a:buFont typeface="Arial" panose="020B0604020202020204" pitchFamily="34" charset="0"/>
              <a:buChar char="•"/>
            </a:pPr>
            <a:r>
              <a:rPr lang="en-GB" b="1" dirty="0" err="1"/>
              <a:t>kleos</a:t>
            </a:r>
            <a:r>
              <a:rPr lang="en-GB" i="1" dirty="0"/>
              <a:t> </a:t>
            </a:r>
            <a:r>
              <a:rPr lang="en-GB" dirty="0"/>
              <a:t>(</a:t>
            </a:r>
            <a:r>
              <a:rPr lang="el-GR" dirty="0"/>
              <a:t>κλέος</a:t>
            </a:r>
            <a:r>
              <a:rPr lang="en-GB" dirty="0"/>
              <a:t>) – ‘</a:t>
            </a:r>
            <a:r>
              <a:rPr lang="en-GB" i="1" dirty="0"/>
              <a:t>report, fame, rumour, glory, good repute, honour</a:t>
            </a:r>
            <a:r>
              <a:rPr lang="en-GB" dirty="0"/>
              <a:t>’.</a:t>
            </a:r>
          </a:p>
        </p:txBody>
      </p:sp>
      <p:pic>
        <p:nvPicPr>
          <p:cNvPr id="1034" name="Picture 10" descr="The Histories&quot; by Herodotus. I always loved this book featured in ...">
            <a:extLst>
              <a:ext uri="{FF2B5EF4-FFF2-40B4-BE49-F238E27FC236}">
                <a16:creationId xmlns:a16="http://schemas.microsoft.com/office/drawing/2014/main" id="{63E4EFCA-DE71-4427-96C8-750D24B8EC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3757" y="5635249"/>
            <a:ext cx="1903923" cy="109951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6C9F021-5046-4829-8448-2DFAEC29426B}"/>
              </a:ext>
            </a:extLst>
          </p:cNvPr>
          <p:cNvSpPr txBox="1"/>
          <p:nvPr/>
        </p:nvSpPr>
        <p:spPr>
          <a:xfrm>
            <a:off x="6962756" y="6141554"/>
            <a:ext cx="2755515" cy="646331"/>
          </a:xfrm>
          <a:prstGeom prst="rect">
            <a:avLst/>
          </a:prstGeom>
          <a:noFill/>
        </p:spPr>
        <p:txBody>
          <a:bodyPr wrap="square" rtlCol="0">
            <a:spAutoFit/>
          </a:bodyPr>
          <a:lstStyle/>
          <a:p>
            <a:r>
              <a:rPr lang="en-GB" sz="1200" dirty="0"/>
              <a:t>A copy of Herodotus features in the film </a:t>
            </a:r>
            <a:r>
              <a:rPr lang="en-GB" sz="1200" i="1" dirty="0"/>
              <a:t>The English Patient</a:t>
            </a:r>
            <a:r>
              <a:rPr lang="en-GB" sz="1200" dirty="0"/>
              <a:t>. Herodotus was first translated from Greek (into Latin) by </a:t>
            </a:r>
          </a:p>
        </p:txBody>
      </p:sp>
      <p:pic>
        <p:nvPicPr>
          <p:cNvPr id="1036" name="Picture 12" descr="The Histories, Herodotus I've wanted to read this since I saw the ...">
            <a:extLst>
              <a:ext uri="{FF2B5EF4-FFF2-40B4-BE49-F238E27FC236}">
                <a16:creationId xmlns:a16="http://schemas.microsoft.com/office/drawing/2014/main" id="{8F1C0D20-8A6A-4362-BC5E-9AD77C7961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01" y="1469283"/>
            <a:ext cx="1993316" cy="307848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24CA506-49B7-4DB9-95BD-59202645DB92}"/>
              </a:ext>
            </a:extLst>
          </p:cNvPr>
          <p:cNvSpPr/>
          <p:nvPr/>
        </p:nvSpPr>
        <p:spPr>
          <a:xfrm>
            <a:off x="-1" y="5922947"/>
            <a:ext cx="2179319" cy="430887"/>
          </a:xfrm>
          <a:prstGeom prst="rect">
            <a:avLst/>
          </a:prstGeom>
        </p:spPr>
        <p:txBody>
          <a:bodyPr wrap="square">
            <a:spAutoFit/>
          </a:bodyPr>
          <a:lstStyle/>
          <a:p>
            <a:r>
              <a:rPr lang="en-GB" sz="1100" dirty="0">
                <a:hlinkClick r:id="rId4"/>
              </a:rPr>
              <a:t>http://penelope.uchicago.edu/Thayer/E/Roman/Texts/Herodotus/</a:t>
            </a:r>
            <a:endParaRPr lang="en-GB" sz="1100" dirty="0"/>
          </a:p>
        </p:txBody>
      </p:sp>
      <p:sp>
        <p:nvSpPr>
          <p:cNvPr id="5" name="TextBox 4">
            <a:extLst>
              <a:ext uri="{FF2B5EF4-FFF2-40B4-BE49-F238E27FC236}">
                <a16:creationId xmlns:a16="http://schemas.microsoft.com/office/drawing/2014/main" id="{A2D1C693-B04C-4BA1-A988-AC04B2FCF2EB}"/>
              </a:ext>
            </a:extLst>
          </p:cNvPr>
          <p:cNvSpPr txBox="1"/>
          <p:nvPr/>
        </p:nvSpPr>
        <p:spPr>
          <a:xfrm>
            <a:off x="2288020" y="1446248"/>
            <a:ext cx="9223513" cy="369332"/>
          </a:xfrm>
          <a:prstGeom prst="rect">
            <a:avLst/>
          </a:prstGeom>
          <a:noFill/>
        </p:spPr>
        <p:txBody>
          <a:bodyPr wrap="square" rtlCol="0">
            <a:spAutoFit/>
          </a:bodyPr>
          <a:lstStyle/>
          <a:p>
            <a:r>
              <a:rPr lang="en-GB" dirty="0"/>
              <a:t>These are the opening words of Herodotus’s history of the Greco-Persian Wars. (Herodotus 1.1)</a:t>
            </a:r>
          </a:p>
        </p:txBody>
      </p:sp>
      <p:sp>
        <p:nvSpPr>
          <p:cNvPr id="13" name="TextBox 12">
            <a:extLst>
              <a:ext uri="{FF2B5EF4-FFF2-40B4-BE49-F238E27FC236}">
                <a16:creationId xmlns:a16="http://schemas.microsoft.com/office/drawing/2014/main" id="{55C4DF77-7AC5-4975-9AB0-B2C54393CB5A}"/>
              </a:ext>
            </a:extLst>
          </p:cNvPr>
          <p:cNvSpPr txBox="1"/>
          <p:nvPr/>
        </p:nvSpPr>
        <p:spPr>
          <a:xfrm>
            <a:off x="93001" y="4551861"/>
            <a:ext cx="2086318" cy="553998"/>
          </a:xfrm>
          <a:prstGeom prst="rect">
            <a:avLst/>
          </a:prstGeom>
          <a:noFill/>
        </p:spPr>
        <p:txBody>
          <a:bodyPr wrap="square" rtlCol="0">
            <a:spAutoFit/>
          </a:bodyPr>
          <a:lstStyle/>
          <a:p>
            <a:r>
              <a:rPr lang="en-GB" sz="1000" dirty="0"/>
              <a:t>It would be great if you could buy your own copy of Herodotus in time for the start of the course.</a:t>
            </a:r>
          </a:p>
        </p:txBody>
      </p:sp>
      <p:sp>
        <p:nvSpPr>
          <p:cNvPr id="6" name="TextBox 5">
            <a:extLst>
              <a:ext uri="{FF2B5EF4-FFF2-40B4-BE49-F238E27FC236}">
                <a16:creationId xmlns:a16="http://schemas.microsoft.com/office/drawing/2014/main" id="{A8623A90-C629-487F-957B-3E857348AFEF}"/>
              </a:ext>
            </a:extLst>
          </p:cNvPr>
          <p:cNvSpPr txBox="1"/>
          <p:nvPr/>
        </p:nvSpPr>
        <p:spPr>
          <a:xfrm>
            <a:off x="0" y="5531373"/>
            <a:ext cx="1993316" cy="400110"/>
          </a:xfrm>
          <a:prstGeom prst="rect">
            <a:avLst/>
          </a:prstGeom>
          <a:noFill/>
        </p:spPr>
        <p:txBody>
          <a:bodyPr wrap="square" rtlCol="0">
            <a:spAutoFit/>
          </a:bodyPr>
          <a:lstStyle/>
          <a:p>
            <a:r>
              <a:rPr lang="en-GB" sz="1000" dirty="0"/>
              <a:t>The text is also available on-line in a different translation:</a:t>
            </a:r>
          </a:p>
        </p:txBody>
      </p:sp>
    </p:spTree>
    <p:extLst>
      <p:ext uri="{BB962C8B-B14F-4D97-AF65-F5344CB8AC3E}">
        <p14:creationId xmlns:p14="http://schemas.microsoft.com/office/powerpoint/2010/main" val="3432844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4391F8-3B80-4220-8A77-81699ECAC10F}"/>
              </a:ext>
            </a:extLst>
          </p:cNvPr>
          <p:cNvPicPr>
            <a:picLocks noChangeAspect="1"/>
          </p:cNvPicPr>
          <p:nvPr/>
        </p:nvPicPr>
        <p:blipFill rotWithShape="1">
          <a:blip r:embed="rId2"/>
          <a:srcRect l="25783" t="70973" r="8749" b="8333"/>
          <a:stretch/>
        </p:blipFill>
        <p:spPr>
          <a:xfrm>
            <a:off x="1562099" y="5299806"/>
            <a:ext cx="7981951" cy="1419225"/>
          </a:xfrm>
          <a:prstGeom prst="rect">
            <a:avLst/>
          </a:prstGeom>
        </p:spPr>
      </p:pic>
      <p:sp>
        <p:nvSpPr>
          <p:cNvPr id="9" name="TextBox 8">
            <a:extLst>
              <a:ext uri="{FF2B5EF4-FFF2-40B4-BE49-F238E27FC236}">
                <a16:creationId xmlns:a16="http://schemas.microsoft.com/office/drawing/2014/main" id="{6AB06C84-F51F-48DF-BE53-3EB5656435BD}"/>
              </a:ext>
            </a:extLst>
          </p:cNvPr>
          <p:cNvSpPr txBox="1"/>
          <p:nvPr/>
        </p:nvSpPr>
        <p:spPr>
          <a:xfrm>
            <a:off x="6648449" y="6596390"/>
            <a:ext cx="5648325" cy="261610"/>
          </a:xfrm>
          <a:prstGeom prst="rect">
            <a:avLst/>
          </a:prstGeom>
          <a:noFill/>
        </p:spPr>
        <p:txBody>
          <a:bodyPr wrap="square">
            <a:spAutoFit/>
          </a:bodyPr>
          <a:lstStyle/>
          <a:p>
            <a:r>
              <a:rPr lang="en-GB" sz="1100" dirty="0"/>
              <a:t>https://www.college.columbia.edu/core/content/herodotus-furry-ants-hymalayan-marmot</a:t>
            </a:r>
          </a:p>
        </p:txBody>
      </p:sp>
      <p:pic>
        <p:nvPicPr>
          <p:cNvPr id="1030" name="Picture 6" descr="Gold' Digging Ants to Purple-Coloured Beards: 5 Ways Ancient India  Fascinated the Greeks! - The Better India">
            <a:extLst>
              <a:ext uri="{FF2B5EF4-FFF2-40B4-BE49-F238E27FC236}">
                <a16:creationId xmlns:a16="http://schemas.microsoft.com/office/drawing/2014/main" id="{58953AFE-D0C7-4944-A67F-AC19B21EB4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42" y="5314950"/>
            <a:ext cx="1589341" cy="154305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5C47438-4B3B-45E9-8A71-AAE4F14F636E}"/>
              </a:ext>
            </a:extLst>
          </p:cNvPr>
          <p:cNvSpPr txBox="1"/>
          <p:nvPr/>
        </p:nvSpPr>
        <p:spPr>
          <a:xfrm>
            <a:off x="28576" y="223380"/>
            <a:ext cx="6343650" cy="369332"/>
          </a:xfrm>
          <a:prstGeom prst="rect">
            <a:avLst/>
          </a:prstGeom>
          <a:noFill/>
        </p:spPr>
        <p:txBody>
          <a:bodyPr wrap="square" rtlCol="0">
            <a:spAutoFit/>
          </a:bodyPr>
          <a:lstStyle/>
          <a:p>
            <a:r>
              <a:rPr lang="en-GB" b="1" dirty="0"/>
              <a:t>Father of Lies? </a:t>
            </a:r>
            <a:r>
              <a:rPr lang="en-GB" dirty="0"/>
              <a:t>(gullible consumer of lies?)  </a:t>
            </a:r>
            <a:r>
              <a:rPr lang="en-GB" b="1" dirty="0"/>
              <a:t>Herodotus 3.102-5</a:t>
            </a:r>
          </a:p>
        </p:txBody>
      </p:sp>
      <p:pic>
        <p:nvPicPr>
          <p:cNvPr id="2050" name="Picture 2" descr="Herodotus's Legendary Fox Sized Gold Digging Ants">
            <a:extLst>
              <a:ext uri="{FF2B5EF4-FFF2-40B4-BE49-F238E27FC236}">
                <a16:creationId xmlns:a16="http://schemas.microsoft.com/office/drawing/2014/main" id="{9929294B-9173-4CBD-A799-9CFB32599F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200" t="26911" r="24900" b="10869"/>
          <a:stretch/>
        </p:blipFill>
        <p:spPr bwMode="auto">
          <a:xfrm>
            <a:off x="8163057" y="0"/>
            <a:ext cx="4086225" cy="39528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F67A49D-0F32-4F94-AB5C-7FC9C5B1665B}"/>
              </a:ext>
            </a:extLst>
          </p:cNvPr>
          <p:cNvSpPr/>
          <p:nvPr/>
        </p:nvSpPr>
        <p:spPr>
          <a:xfrm>
            <a:off x="7429500" y="5191125"/>
            <a:ext cx="1457324" cy="10763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5AB84D75-73FC-4E96-8639-7CE354099868}"/>
              </a:ext>
            </a:extLst>
          </p:cNvPr>
          <p:cNvPicPr>
            <a:picLocks noChangeAspect="1"/>
          </p:cNvPicPr>
          <p:nvPr/>
        </p:nvPicPr>
        <p:blipFill>
          <a:blip r:embed="rId5"/>
          <a:stretch>
            <a:fillRect/>
          </a:stretch>
        </p:blipFill>
        <p:spPr>
          <a:xfrm>
            <a:off x="153758" y="659035"/>
            <a:ext cx="7120726" cy="4076252"/>
          </a:xfrm>
          <a:prstGeom prst="rect">
            <a:avLst/>
          </a:prstGeom>
        </p:spPr>
      </p:pic>
      <p:pic>
        <p:nvPicPr>
          <p:cNvPr id="1028" name="Picture 4" descr="Gold-digging-ants Images, Stock Photos &amp; Vectors | Shutterstock">
            <a:extLst>
              <a:ext uri="{FF2B5EF4-FFF2-40B4-BE49-F238E27FC236}">
                <a16:creationId xmlns:a16="http://schemas.microsoft.com/office/drawing/2014/main" id="{B853B6B1-BBEA-465D-AD1E-3C9301F8F0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39209" y="3600450"/>
            <a:ext cx="3305175" cy="2667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6ED5E4-6AE0-44B2-8C52-8828F65469B5}"/>
              </a:ext>
            </a:extLst>
          </p:cNvPr>
          <p:cNvSpPr txBox="1"/>
          <p:nvPr/>
        </p:nvSpPr>
        <p:spPr>
          <a:xfrm>
            <a:off x="7429500" y="5930045"/>
            <a:ext cx="1224643" cy="369332"/>
          </a:xfrm>
          <a:prstGeom prst="rect">
            <a:avLst/>
          </a:prstGeom>
          <a:noFill/>
        </p:spPr>
        <p:txBody>
          <a:bodyPr wrap="square" rtlCol="0">
            <a:spAutoFit/>
          </a:bodyPr>
          <a:lstStyle/>
          <a:p>
            <a:r>
              <a:rPr lang="en-GB" dirty="0"/>
              <a:t>in 1984</a:t>
            </a:r>
          </a:p>
        </p:txBody>
      </p:sp>
    </p:spTree>
    <p:extLst>
      <p:ext uri="{BB962C8B-B14F-4D97-AF65-F5344CB8AC3E}">
        <p14:creationId xmlns:p14="http://schemas.microsoft.com/office/powerpoint/2010/main" val="417134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fade">
                                      <p:cBhvr>
                                        <p:cTn id="25" dur="1000"/>
                                        <p:tgtEl>
                                          <p:spTgt spid="2050"/>
                                        </p:tgtEl>
                                      </p:cBhvr>
                                    </p:animEffect>
                                    <p:anim calcmode="lin" valueType="num">
                                      <p:cBhvr>
                                        <p:cTn id="26" dur="1000" fill="hold"/>
                                        <p:tgtEl>
                                          <p:spTgt spid="2050"/>
                                        </p:tgtEl>
                                        <p:attrNameLst>
                                          <p:attrName>ppt_x</p:attrName>
                                        </p:attrNameLst>
                                      </p:cBhvr>
                                      <p:tavLst>
                                        <p:tav tm="0">
                                          <p:val>
                                            <p:strVal val="#ppt_x"/>
                                          </p:val>
                                        </p:tav>
                                        <p:tav tm="100000">
                                          <p:val>
                                            <p:strVal val="#ppt_x"/>
                                          </p:val>
                                        </p:tav>
                                      </p:tavLst>
                                    </p:anim>
                                    <p:anim calcmode="lin" valueType="num">
                                      <p:cBhvr>
                                        <p:cTn id="27" dur="1000" fill="hold"/>
                                        <p:tgtEl>
                                          <p:spTgt spid="2050"/>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2" presetClass="entr" presetSubtype="0" fill="hold" nodeType="afterEffect">
                                  <p:stCondLst>
                                    <p:cond delay="0"/>
                                  </p:stCondLst>
                                  <p:childTnLst>
                                    <p:set>
                                      <p:cBhvr>
                                        <p:cTn id="30" dur="1" fill="hold">
                                          <p:stCondLst>
                                            <p:cond delay="0"/>
                                          </p:stCondLst>
                                        </p:cTn>
                                        <p:tgtEl>
                                          <p:spTgt spid="1028"/>
                                        </p:tgtEl>
                                        <p:attrNameLst>
                                          <p:attrName>style.visibility</p:attrName>
                                        </p:attrNameLst>
                                      </p:cBhvr>
                                      <p:to>
                                        <p:strVal val="visible"/>
                                      </p:to>
                                    </p:set>
                                    <p:animEffect transition="in" filter="fade">
                                      <p:cBhvr>
                                        <p:cTn id="31" dur="1000"/>
                                        <p:tgtEl>
                                          <p:spTgt spid="1028"/>
                                        </p:tgtEl>
                                      </p:cBhvr>
                                    </p:animEffect>
                                    <p:anim calcmode="lin" valueType="num">
                                      <p:cBhvr>
                                        <p:cTn id="32" dur="1000" fill="hold"/>
                                        <p:tgtEl>
                                          <p:spTgt spid="1028"/>
                                        </p:tgtEl>
                                        <p:attrNameLst>
                                          <p:attrName>ppt_x</p:attrName>
                                        </p:attrNameLst>
                                      </p:cBhvr>
                                      <p:tavLst>
                                        <p:tav tm="0">
                                          <p:val>
                                            <p:strVal val="#ppt_x"/>
                                          </p:val>
                                        </p:tav>
                                        <p:tav tm="100000">
                                          <p:val>
                                            <p:strVal val="#ppt_x"/>
                                          </p:val>
                                        </p:tav>
                                      </p:tavLst>
                                    </p:anim>
                                    <p:anim calcmode="lin" valueType="num">
                                      <p:cBhvr>
                                        <p:cTn id="33"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43DF65B-E473-4705-B9C5-6208AAA809F8}"/>
              </a:ext>
            </a:extLst>
          </p:cNvPr>
          <p:cNvGraphicFramePr>
            <a:graphicFrameLocks noGrp="1"/>
          </p:cNvGraphicFramePr>
          <p:nvPr>
            <p:extLst>
              <p:ext uri="{D42A27DB-BD31-4B8C-83A1-F6EECF244321}">
                <p14:modId xmlns:p14="http://schemas.microsoft.com/office/powerpoint/2010/main" val="4086623467"/>
              </p:ext>
            </p:extLst>
          </p:nvPr>
        </p:nvGraphicFramePr>
        <p:xfrm>
          <a:off x="97654" y="881874"/>
          <a:ext cx="6578375" cy="2895600"/>
        </p:xfrm>
        <a:graphic>
          <a:graphicData uri="http://schemas.openxmlformats.org/drawingml/2006/table">
            <a:tbl>
              <a:tblPr/>
              <a:tblGrid>
                <a:gridCol w="1552576">
                  <a:extLst>
                    <a:ext uri="{9D8B030D-6E8A-4147-A177-3AD203B41FA5}">
                      <a16:colId xmlns:a16="http://schemas.microsoft.com/office/drawing/2014/main" val="3459730834"/>
                    </a:ext>
                  </a:extLst>
                </a:gridCol>
                <a:gridCol w="1447800">
                  <a:extLst>
                    <a:ext uri="{9D8B030D-6E8A-4147-A177-3AD203B41FA5}">
                      <a16:colId xmlns:a16="http://schemas.microsoft.com/office/drawing/2014/main" val="564161445"/>
                    </a:ext>
                  </a:extLst>
                </a:gridCol>
                <a:gridCol w="3577999">
                  <a:extLst>
                    <a:ext uri="{9D8B030D-6E8A-4147-A177-3AD203B41FA5}">
                      <a16:colId xmlns:a16="http://schemas.microsoft.com/office/drawing/2014/main" val="1556008262"/>
                    </a:ext>
                  </a:extLst>
                </a:gridCol>
              </a:tblGrid>
              <a:tr h="0">
                <a:tc>
                  <a:txBody>
                    <a:bodyPr/>
                    <a:lstStyle/>
                    <a:p>
                      <a:r>
                        <a:rPr lang="en-GB" sz="1400" dirty="0"/>
                        <a:t>c. 520 – 490 BC</a:t>
                      </a:r>
                    </a:p>
                  </a:txBody>
                  <a:tcPr anchor="ctr">
                    <a:lnL>
                      <a:noFill/>
                    </a:lnL>
                    <a:lnR>
                      <a:noFill/>
                    </a:lnR>
                    <a:lnT>
                      <a:noFill/>
                    </a:lnT>
                    <a:lnB>
                      <a:noFill/>
                    </a:lnB>
                    <a:solidFill>
                      <a:schemeClr val="bg1"/>
                    </a:solidFill>
                  </a:tcPr>
                </a:tc>
                <a:tc>
                  <a:txBody>
                    <a:bodyPr/>
                    <a:lstStyle/>
                    <a:p>
                      <a:r>
                        <a:rPr lang="en-GB" b="1" u="none" strike="noStrike" dirty="0">
                          <a:solidFill>
                            <a:srgbClr val="0B0080"/>
                          </a:solidFill>
                          <a:effectLst/>
                        </a:rPr>
                        <a:t>Cleomenes  </a:t>
                      </a:r>
                      <a:endParaRPr lang="en-GB" b="1" dirty="0"/>
                    </a:p>
                  </a:txBody>
                  <a:tcPr anchor="ctr">
                    <a:lnL>
                      <a:noFill/>
                    </a:lnL>
                    <a:lnR>
                      <a:noFill/>
                    </a:lnR>
                    <a:lnT>
                      <a:noFill/>
                    </a:lnT>
                    <a:lnB>
                      <a:noFill/>
                    </a:lnB>
                    <a:solidFill>
                      <a:schemeClr val="bg1"/>
                    </a:solidFill>
                  </a:tcPr>
                </a:tc>
                <a:tc>
                  <a:txBody>
                    <a:bodyPr/>
                    <a:lstStyle/>
                    <a:p>
                      <a:r>
                        <a:rPr lang="en-GB" sz="1600" b="0" u="none" dirty="0"/>
                        <a:t>Greco Persian Wars begin  </a:t>
                      </a:r>
                    </a:p>
                  </a:txBody>
                  <a:tcPr anchor="ctr">
                    <a:lnL>
                      <a:noFill/>
                    </a:lnL>
                    <a:lnR>
                      <a:noFill/>
                    </a:lnR>
                    <a:lnT>
                      <a:noFill/>
                    </a:lnT>
                    <a:lnB>
                      <a:noFill/>
                    </a:lnB>
                    <a:solidFill>
                      <a:schemeClr val="bg1"/>
                    </a:solidFill>
                  </a:tcPr>
                </a:tc>
                <a:extLst>
                  <a:ext uri="{0D108BD9-81ED-4DB2-BD59-A6C34878D82A}">
                    <a16:rowId xmlns:a16="http://schemas.microsoft.com/office/drawing/2014/main" val="1760427427"/>
                  </a:ext>
                </a:extLst>
              </a:tr>
              <a:tr h="0">
                <a:tc>
                  <a:txBody>
                    <a:bodyPr/>
                    <a:lstStyle/>
                    <a:p>
                      <a:r>
                        <a:rPr lang="en-GB" sz="1400" dirty="0"/>
                        <a:t>c. 490 – 480 BC</a:t>
                      </a:r>
                    </a:p>
                  </a:txBody>
                  <a:tcPr anchor="ctr">
                    <a:lnL>
                      <a:noFill/>
                    </a:lnL>
                    <a:lnR>
                      <a:noFill/>
                    </a:lnR>
                    <a:lnT>
                      <a:noFill/>
                    </a:lnT>
                    <a:lnB>
                      <a:noFill/>
                    </a:lnB>
                    <a:solidFill>
                      <a:schemeClr val="accent6">
                        <a:lumMod val="20000"/>
                        <a:lumOff val="80000"/>
                      </a:schemeClr>
                    </a:solidFill>
                  </a:tcPr>
                </a:tc>
                <a:tc>
                  <a:txBody>
                    <a:bodyPr/>
                    <a:lstStyle/>
                    <a:p>
                      <a:r>
                        <a:rPr lang="en-GB" b="1" u="none" strike="noStrike" dirty="0">
                          <a:solidFill>
                            <a:srgbClr val="0B0080"/>
                          </a:solidFill>
                          <a:effectLst/>
                        </a:rPr>
                        <a:t>Leonidas </a:t>
                      </a:r>
                    </a:p>
                  </a:txBody>
                  <a:tcPr anchor="ctr">
                    <a:lnL>
                      <a:noFill/>
                    </a:lnL>
                    <a:lnR>
                      <a:noFill/>
                    </a:lnR>
                    <a:lnT>
                      <a:noFill/>
                    </a:lnT>
                    <a:lnB>
                      <a:noFill/>
                    </a:lnB>
                    <a:solidFill>
                      <a:schemeClr val="accent6">
                        <a:lumMod val="20000"/>
                        <a:lumOff val="80000"/>
                      </a:schemeClr>
                    </a:solidFill>
                  </a:tcPr>
                </a:tc>
                <a:tc>
                  <a:txBody>
                    <a:bodyPr/>
                    <a:lstStyle/>
                    <a:p>
                      <a:r>
                        <a:rPr lang="en-GB" sz="1600" b="0" u="none" strike="noStrike" dirty="0">
                          <a:solidFill>
                            <a:schemeClr val="tx1"/>
                          </a:solidFill>
                          <a:effectLst/>
                        </a:rPr>
                        <a:t>Dies in the </a:t>
                      </a:r>
                      <a:r>
                        <a:rPr lang="en-GB" sz="1600" b="1" u="none" strike="noStrike" dirty="0">
                          <a:solidFill>
                            <a:schemeClr val="tx1"/>
                          </a:solidFill>
                          <a:effectLst/>
                        </a:rPr>
                        <a:t>Battle of Thermopylae</a:t>
                      </a:r>
                      <a:endParaRPr lang="en-GB" sz="1600" b="1" u="none" dirty="0">
                        <a:solidFill>
                          <a:schemeClr val="tx1"/>
                        </a:solidFill>
                      </a:endParaRPr>
                    </a:p>
                  </a:txBody>
                  <a:tcPr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130569512"/>
                  </a:ext>
                </a:extLst>
              </a:tr>
              <a:tr h="0">
                <a:tc>
                  <a:txBody>
                    <a:bodyPr/>
                    <a:lstStyle/>
                    <a:p>
                      <a:r>
                        <a:rPr lang="en-GB" sz="1400" dirty="0"/>
                        <a:t>Regents  </a:t>
                      </a:r>
                      <a:r>
                        <a:rPr lang="en-GB" sz="1200" dirty="0"/>
                        <a:t>480-479 and 479-c.470</a:t>
                      </a:r>
                    </a:p>
                    <a:p>
                      <a:r>
                        <a:rPr lang="en-GB" sz="1400" dirty="0"/>
                        <a:t>c. 480 – 459 BC</a:t>
                      </a:r>
                    </a:p>
                  </a:txBody>
                  <a:tcPr anchor="ctr">
                    <a:lnL>
                      <a:noFill/>
                    </a:lnL>
                    <a:lnR>
                      <a:noFill/>
                    </a:lnR>
                    <a:lnT>
                      <a:noFill/>
                    </a:lnT>
                    <a:lnB>
                      <a:noFill/>
                    </a:lnB>
                    <a:solidFill>
                      <a:schemeClr val="accent6">
                        <a:lumMod val="40000"/>
                        <a:lumOff val="60000"/>
                      </a:schemeClr>
                    </a:solidFill>
                  </a:tcPr>
                </a:tc>
                <a:tc>
                  <a:txBody>
                    <a:bodyPr/>
                    <a:lstStyle/>
                    <a:p>
                      <a:r>
                        <a:rPr lang="en-GB" sz="1200" b="0" u="none" strike="noStrike" dirty="0" err="1">
                          <a:solidFill>
                            <a:srgbClr val="0B0080"/>
                          </a:solidFill>
                          <a:effectLst/>
                        </a:rPr>
                        <a:t>Cleombrotus</a:t>
                      </a:r>
                      <a:endParaRPr lang="en-GB" sz="1200" b="0" u="none" strike="noStrike" dirty="0">
                        <a:solidFill>
                          <a:srgbClr val="0B0080"/>
                        </a:solidFill>
                        <a:effectLst/>
                      </a:endParaRPr>
                    </a:p>
                    <a:p>
                      <a:r>
                        <a:rPr lang="en-GB" sz="1200" b="1" u="none" strike="noStrike" dirty="0">
                          <a:solidFill>
                            <a:srgbClr val="0B0080"/>
                          </a:solidFill>
                          <a:effectLst/>
                        </a:rPr>
                        <a:t>Pausanias</a:t>
                      </a:r>
                    </a:p>
                    <a:p>
                      <a:r>
                        <a:rPr lang="en-GB" b="1" u="none" strike="noStrike" dirty="0" err="1">
                          <a:solidFill>
                            <a:srgbClr val="0B0080"/>
                          </a:solidFill>
                          <a:effectLst/>
                        </a:rPr>
                        <a:t>Pleistarchus</a:t>
                      </a:r>
                      <a:endParaRPr lang="en-GB" b="1" u="none" strike="noStrike" dirty="0">
                        <a:solidFill>
                          <a:srgbClr val="0B0080"/>
                        </a:solidFill>
                        <a:effectLst/>
                      </a:endParaRPr>
                    </a:p>
                    <a:p>
                      <a:r>
                        <a:rPr lang="en-GB" sz="1200" b="0" u="none" strike="noStrike" dirty="0">
                          <a:solidFill>
                            <a:srgbClr val="0B0080"/>
                          </a:solidFill>
                          <a:effectLst/>
                        </a:rPr>
                        <a:t>Son of Leonidas</a:t>
                      </a:r>
                      <a:endParaRPr lang="en-GB" sz="1200" b="0" dirty="0"/>
                    </a:p>
                  </a:txBody>
                  <a:tcPr anchor="ctr">
                    <a:lnL>
                      <a:noFill/>
                    </a:lnL>
                    <a:lnR>
                      <a:noFill/>
                    </a:lnR>
                    <a:lnT>
                      <a:noFill/>
                    </a:lnT>
                    <a:lnB>
                      <a:noFill/>
                    </a:lnB>
                    <a:solidFill>
                      <a:schemeClr val="accent6">
                        <a:lumMod val="40000"/>
                        <a:lumOff val="60000"/>
                      </a:schemeClr>
                    </a:solidFill>
                  </a:tcPr>
                </a:tc>
                <a:tc>
                  <a:txBody>
                    <a:bodyPr/>
                    <a:lstStyle/>
                    <a:p>
                      <a:r>
                        <a:rPr lang="en-GB" sz="1600" b="0" u="none" dirty="0">
                          <a:solidFill>
                            <a:schemeClr val="tx1"/>
                          </a:solidFill>
                          <a:effectLst/>
                        </a:rPr>
                        <a:t> </a:t>
                      </a:r>
                      <a:r>
                        <a:rPr lang="en-GB" sz="1200" b="0" u="none" dirty="0">
                          <a:solidFill>
                            <a:schemeClr val="tx1"/>
                          </a:solidFill>
                          <a:effectLst/>
                        </a:rPr>
                        <a:t>Disgrace of the Regent Pausanias</a:t>
                      </a:r>
                      <a:endParaRPr lang="en-GB" sz="1600" b="0" u="none" dirty="0">
                        <a:solidFill>
                          <a:schemeClr val="tx1"/>
                        </a:solidFill>
                        <a:effectLst/>
                      </a:endParaRPr>
                    </a:p>
                    <a:p>
                      <a:endParaRPr lang="en-GB" sz="1600" b="0" u="none" dirty="0">
                        <a:solidFill>
                          <a:schemeClr val="tx1"/>
                        </a:solidFill>
                        <a:effectLst/>
                      </a:endParaRPr>
                    </a:p>
                    <a:p>
                      <a:r>
                        <a:rPr lang="en-GB" sz="1600" b="0" u="none" dirty="0">
                          <a:solidFill>
                            <a:schemeClr val="tx1"/>
                          </a:solidFill>
                          <a:effectLst/>
                        </a:rPr>
                        <a:t>The First Peloponnesian War </a:t>
                      </a:r>
                      <a:r>
                        <a:rPr lang="en-GB" sz="1600" b="0" u="none" dirty="0">
                          <a:solidFill>
                            <a:schemeClr val="tx1"/>
                          </a:solidFill>
                        </a:rPr>
                        <a:t>begins</a:t>
                      </a:r>
                    </a:p>
                  </a:txBody>
                  <a:tcPr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1786098741"/>
                  </a:ext>
                </a:extLst>
              </a:tr>
              <a:tr h="0">
                <a:tc>
                  <a:txBody>
                    <a:bodyPr/>
                    <a:lstStyle/>
                    <a:p>
                      <a:r>
                        <a:rPr lang="pl-PL" sz="1400" dirty="0"/>
                        <a:t>c. 459 – 445 BC, </a:t>
                      </a:r>
                      <a:endParaRPr lang="en-GB" sz="1400" dirty="0"/>
                    </a:p>
                    <a:p>
                      <a:r>
                        <a:rPr lang="en-GB" sz="1400" dirty="0"/>
                        <a:t>    </a:t>
                      </a:r>
                      <a:r>
                        <a:rPr lang="pl-PL" sz="1400" dirty="0"/>
                        <a:t>426 – 409 BC</a:t>
                      </a:r>
                    </a:p>
                  </a:txBody>
                  <a:tcPr anchor="ctr">
                    <a:lnL>
                      <a:noFill/>
                    </a:lnL>
                    <a:lnR>
                      <a:noFill/>
                    </a:lnR>
                    <a:lnT>
                      <a:noFill/>
                    </a:lnT>
                    <a:lnB>
                      <a:noFill/>
                    </a:lnB>
                    <a:solidFill>
                      <a:srgbClr val="92D050"/>
                    </a:solidFill>
                  </a:tcPr>
                </a:tc>
                <a:tc>
                  <a:txBody>
                    <a:bodyPr/>
                    <a:lstStyle/>
                    <a:p>
                      <a:r>
                        <a:rPr lang="en-GB" b="1" u="none" strike="noStrike" dirty="0" err="1">
                          <a:solidFill>
                            <a:srgbClr val="0B0080"/>
                          </a:solidFill>
                          <a:effectLst/>
                        </a:rPr>
                        <a:t>Pleistoanax</a:t>
                      </a:r>
                      <a:endParaRPr lang="en-GB" b="1" u="none" strike="noStrike" dirty="0">
                        <a:solidFill>
                          <a:srgbClr val="0B0080"/>
                        </a:solidFill>
                        <a:effectLst/>
                      </a:endParaRPr>
                    </a:p>
                    <a:p>
                      <a:r>
                        <a:rPr lang="en-GB" sz="1200" b="0" u="none" strike="noStrike" dirty="0">
                          <a:solidFill>
                            <a:srgbClr val="0B0080"/>
                          </a:solidFill>
                          <a:effectLst/>
                        </a:rPr>
                        <a:t>Son of Pausanias</a:t>
                      </a:r>
                      <a:endParaRPr lang="en-GB" sz="1200" b="0" dirty="0"/>
                    </a:p>
                  </a:txBody>
                  <a:tcPr anchor="ctr">
                    <a:lnL>
                      <a:noFill/>
                    </a:lnL>
                    <a:lnR>
                      <a:noFill/>
                    </a:lnR>
                    <a:lnT>
                      <a:noFill/>
                    </a:lnT>
                    <a:lnB>
                      <a:noFill/>
                    </a:lnB>
                    <a:solidFill>
                      <a:srgbClr val="92D050"/>
                    </a:solidFill>
                  </a:tcPr>
                </a:tc>
                <a:tc>
                  <a:txBody>
                    <a:bodyPr/>
                    <a:lstStyle/>
                    <a:p>
                      <a:r>
                        <a:rPr lang="en-GB" sz="1200" b="0" u="none" strike="noStrike" dirty="0">
                          <a:solidFill>
                            <a:schemeClr val="tx1"/>
                          </a:solidFill>
                          <a:effectLst/>
                        </a:rPr>
                        <a:t>Exile of </a:t>
                      </a:r>
                      <a:r>
                        <a:rPr lang="en-GB" sz="1200" b="0" u="none" strike="noStrike" dirty="0" err="1">
                          <a:solidFill>
                            <a:schemeClr val="tx1"/>
                          </a:solidFill>
                          <a:effectLst/>
                        </a:rPr>
                        <a:t>Pleistoanax</a:t>
                      </a:r>
                      <a:r>
                        <a:rPr lang="en-GB" sz="1200" b="0" u="none" strike="noStrike" dirty="0">
                          <a:solidFill>
                            <a:schemeClr val="tx1"/>
                          </a:solidFill>
                          <a:effectLst/>
                        </a:rPr>
                        <a:t> 445BC</a:t>
                      </a:r>
                    </a:p>
                    <a:p>
                      <a:endParaRPr lang="en-GB" sz="1200" b="0" u="none" strike="noStrike" dirty="0">
                        <a:solidFill>
                          <a:schemeClr val="tx1"/>
                        </a:solidFill>
                        <a:effectLst/>
                      </a:endParaRPr>
                    </a:p>
                    <a:p>
                      <a:r>
                        <a:rPr lang="en-GB" sz="1600" b="0" u="none" strike="noStrike" dirty="0">
                          <a:solidFill>
                            <a:schemeClr val="tx1"/>
                          </a:solidFill>
                          <a:effectLst/>
                        </a:rPr>
                        <a:t>The Peloponnesian War begins 431BC </a:t>
                      </a:r>
                      <a:endParaRPr lang="en-GB" sz="1600" b="0" u="none" dirty="0">
                        <a:solidFill>
                          <a:schemeClr val="tx1"/>
                        </a:solidFill>
                      </a:endParaRPr>
                    </a:p>
                  </a:txBody>
                  <a:tcPr anchor="ctr">
                    <a:lnL>
                      <a:noFill/>
                    </a:lnL>
                    <a:lnR>
                      <a:noFill/>
                    </a:lnR>
                    <a:lnT>
                      <a:noFill/>
                    </a:lnT>
                    <a:lnB>
                      <a:noFill/>
                    </a:lnB>
                    <a:solidFill>
                      <a:srgbClr val="92D050"/>
                    </a:solidFill>
                  </a:tcPr>
                </a:tc>
                <a:extLst>
                  <a:ext uri="{0D108BD9-81ED-4DB2-BD59-A6C34878D82A}">
                    <a16:rowId xmlns:a16="http://schemas.microsoft.com/office/drawing/2014/main" val="3169725958"/>
                  </a:ext>
                </a:extLst>
              </a:tr>
              <a:tr h="0">
                <a:tc>
                  <a:txBody>
                    <a:bodyPr/>
                    <a:lstStyle/>
                    <a:p>
                      <a:r>
                        <a:rPr lang="pl-PL" sz="1400" dirty="0"/>
                        <a:t>c. 445 – 426 BC, </a:t>
                      </a:r>
                      <a:endParaRPr lang="en-GB" sz="1400" dirty="0"/>
                    </a:p>
                    <a:p>
                      <a:r>
                        <a:rPr lang="en-GB" sz="1400" dirty="0"/>
                        <a:t>    </a:t>
                      </a:r>
                      <a:r>
                        <a:rPr lang="pl-PL" sz="1400" dirty="0"/>
                        <a:t>409 – 395 BC</a:t>
                      </a:r>
                    </a:p>
                  </a:txBody>
                  <a:tcPr anchor="ctr">
                    <a:lnL>
                      <a:noFill/>
                    </a:lnL>
                    <a:lnR>
                      <a:noFill/>
                    </a:lnR>
                    <a:lnT>
                      <a:noFill/>
                    </a:lnT>
                    <a:lnB>
                      <a:noFill/>
                    </a:lnB>
                    <a:solidFill>
                      <a:schemeClr val="accent6">
                        <a:lumMod val="60000"/>
                        <a:lumOff val="40000"/>
                      </a:schemeClr>
                    </a:solidFill>
                  </a:tcPr>
                </a:tc>
                <a:tc>
                  <a:txBody>
                    <a:bodyPr/>
                    <a:lstStyle/>
                    <a:p>
                      <a:r>
                        <a:rPr lang="en-GB" b="1" u="none" strike="noStrike" dirty="0">
                          <a:solidFill>
                            <a:srgbClr val="0B0080"/>
                          </a:solidFill>
                          <a:effectLst/>
                        </a:rPr>
                        <a:t>Pausanias</a:t>
                      </a:r>
                    </a:p>
                    <a:p>
                      <a:r>
                        <a:rPr lang="en-GB" sz="1200" b="0" u="none" strike="noStrike" dirty="0">
                          <a:solidFill>
                            <a:srgbClr val="0B0080"/>
                          </a:solidFill>
                          <a:effectLst/>
                        </a:rPr>
                        <a:t>Son of </a:t>
                      </a:r>
                      <a:r>
                        <a:rPr lang="en-GB" sz="1200" b="0" u="none" strike="noStrike" dirty="0" err="1">
                          <a:solidFill>
                            <a:srgbClr val="0B0080"/>
                          </a:solidFill>
                          <a:effectLst/>
                        </a:rPr>
                        <a:t>Pleistoanax</a:t>
                      </a:r>
                      <a:endParaRPr lang="en-GB" sz="1200" b="0" dirty="0"/>
                    </a:p>
                  </a:txBody>
                  <a:tcPr anchor="ctr">
                    <a:lnL>
                      <a:noFill/>
                    </a:lnL>
                    <a:lnR>
                      <a:noFill/>
                    </a:lnR>
                    <a:lnT>
                      <a:noFill/>
                    </a:lnT>
                    <a:lnB>
                      <a:noFill/>
                    </a:lnB>
                    <a:solidFill>
                      <a:schemeClr val="accent6">
                        <a:lumMod val="60000"/>
                        <a:lumOff val="40000"/>
                      </a:schemeClr>
                    </a:solidFill>
                  </a:tcPr>
                </a:tc>
                <a:tc>
                  <a:txBody>
                    <a:bodyPr/>
                    <a:lstStyle/>
                    <a:p>
                      <a:r>
                        <a:rPr lang="en-GB" sz="1600" dirty="0"/>
                        <a:t> </a:t>
                      </a:r>
                    </a:p>
                  </a:txBody>
                  <a:tcPr anchor="ctr">
                    <a:lnL>
                      <a:noFill/>
                    </a:lnL>
                    <a:lnR>
                      <a:noFill/>
                    </a:lnR>
                    <a:lnT>
                      <a:noFill/>
                    </a:lnT>
                    <a:lnB>
                      <a:noFill/>
                    </a:lnB>
                    <a:solidFill>
                      <a:schemeClr val="accent6">
                        <a:lumMod val="60000"/>
                        <a:lumOff val="40000"/>
                      </a:schemeClr>
                    </a:solidFill>
                  </a:tcPr>
                </a:tc>
                <a:extLst>
                  <a:ext uri="{0D108BD9-81ED-4DB2-BD59-A6C34878D82A}">
                    <a16:rowId xmlns:a16="http://schemas.microsoft.com/office/drawing/2014/main" val="3025874536"/>
                  </a:ext>
                </a:extLst>
              </a:tr>
            </a:tbl>
          </a:graphicData>
        </a:graphic>
      </p:graphicFrame>
      <p:sp>
        <p:nvSpPr>
          <p:cNvPr id="3" name="TextBox 2">
            <a:extLst>
              <a:ext uri="{FF2B5EF4-FFF2-40B4-BE49-F238E27FC236}">
                <a16:creationId xmlns:a16="http://schemas.microsoft.com/office/drawing/2014/main" id="{E00FB55F-3B31-4200-A792-93F6C413A127}"/>
              </a:ext>
            </a:extLst>
          </p:cNvPr>
          <p:cNvSpPr txBox="1"/>
          <p:nvPr/>
        </p:nvSpPr>
        <p:spPr>
          <a:xfrm>
            <a:off x="2397942" y="270393"/>
            <a:ext cx="1796143" cy="369332"/>
          </a:xfrm>
          <a:prstGeom prst="rect">
            <a:avLst/>
          </a:prstGeom>
          <a:noFill/>
          <a:ln>
            <a:solidFill>
              <a:schemeClr val="tx1"/>
            </a:solidFill>
          </a:ln>
        </p:spPr>
        <p:txBody>
          <a:bodyPr wrap="square" rtlCol="0">
            <a:spAutoFit/>
          </a:bodyPr>
          <a:lstStyle/>
          <a:p>
            <a:r>
              <a:rPr lang="en-GB" b="1" dirty="0"/>
              <a:t>The </a:t>
            </a:r>
            <a:r>
              <a:rPr lang="en-GB" b="1" dirty="0" err="1"/>
              <a:t>Agiad</a:t>
            </a:r>
            <a:r>
              <a:rPr lang="en-GB" b="1" dirty="0"/>
              <a:t> Kings</a:t>
            </a:r>
          </a:p>
        </p:txBody>
      </p:sp>
      <p:graphicFrame>
        <p:nvGraphicFramePr>
          <p:cNvPr id="4" name="Table 3">
            <a:extLst>
              <a:ext uri="{FF2B5EF4-FFF2-40B4-BE49-F238E27FC236}">
                <a16:creationId xmlns:a16="http://schemas.microsoft.com/office/drawing/2014/main" id="{3CB8D8DB-BD72-4E1A-9B14-C50E30B6D082}"/>
              </a:ext>
            </a:extLst>
          </p:cNvPr>
          <p:cNvGraphicFramePr>
            <a:graphicFrameLocks noGrp="1"/>
          </p:cNvGraphicFramePr>
          <p:nvPr>
            <p:extLst>
              <p:ext uri="{D42A27DB-BD31-4B8C-83A1-F6EECF244321}">
                <p14:modId xmlns:p14="http://schemas.microsoft.com/office/powerpoint/2010/main" val="1744653358"/>
              </p:ext>
            </p:extLst>
          </p:nvPr>
        </p:nvGraphicFramePr>
        <p:xfrm>
          <a:off x="6485891" y="716136"/>
          <a:ext cx="5720079" cy="3061338"/>
        </p:xfrm>
        <a:graphic>
          <a:graphicData uri="http://schemas.openxmlformats.org/drawingml/2006/table">
            <a:tbl>
              <a:tblPr/>
              <a:tblGrid>
                <a:gridCol w="1562055">
                  <a:extLst>
                    <a:ext uri="{9D8B030D-6E8A-4147-A177-3AD203B41FA5}">
                      <a16:colId xmlns:a16="http://schemas.microsoft.com/office/drawing/2014/main" val="2598373861"/>
                    </a:ext>
                  </a:extLst>
                </a:gridCol>
                <a:gridCol w="1618025">
                  <a:extLst>
                    <a:ext uri="{9D8B030D-6E8A-4147-A177-3AD203B41FA5}">
                      <a16:colId xmlns:a16="http://schemas.microsoft.com/office/drawing/2014/main" val="1578412558"/>
                    </a:ext>
                  </a:extLst>
                </a:gridCol>
                <a:gridCol w="2539999">
                  <a:extLst>
                    <a:ext uri="{9D8B030D-6E8A-4147-A177-3AD203B41FA5}">
                      <a16:colId xmlns:a16="http://schemas.microsoft.com/office/drawing/2014/main" val="2503771987"/>
                    </a:ext>
                  </a:extLst>
                </a:gridCol>
              </a:tblGrid>
              <a:tr h="338164">
                <a:tc>
                  <a:txBody>
                    <a:bodyPr/>
                    <a:lstStyle/>
                    <a:p>
                      <a:r>
                        <a:rPr lang="en-GB" sz="1400" dirty="0"/>
                        <a:t>c. 515 – 491 BC</a:t>
                      </a:r>
                    </a:p>
                  </a:txBody>
                  <a:tcPr marL="88803" marR="88803" marT="44401" marB="44401" anchor="ctr">
                    <a:lnL>
                      <a:noFill/>
                    </a:lnL>
                    <a:lnR>
                      <a:noFill/>
                    </a:lnR>
                    <a:lnT>
                      <a:noFill/>
                    </a:lnT>
                    <a:lnB>
                      <a:noFill/>
                    </a:lnB>
                    <a:solidFill>
                      <a:schemeClr val="bg1"/>
                    </a:solidFill>
                  </a:tcPr>
                </a:tc>
                <a:tc>
                  <a:txBody>
                    <a:bodyPr/>
                    <a:lstStyle/>
                    <a:p>
                      <a:r>
                        <a:rPr lang="en-GB" sz="1800" b="1" u="none" strike="noStrike" dirty="0">
                          <a:solidFill>
                            <a:srgbClr val="0B0080"/>
                          </a:solidFill>
                          <a:effectLst/>
                        </a:rPr>
                        <a:t>Demaratus</a:t>
                      </a:r>
                      <a:endParaRPr lang="en-GB" sz="1800" b="1" dirty="0"/>
                    </a:p>
                  </a:txBody>
                  <a:tcPr marL="88803" marR="88803" marT="44401" marB="44401" anchor="ctr">
                    <a:lnL>
                      <a:noFill/>
                    </a:lnL>
                    <a:lnR>
                      <a:noFill/>
                    </a:lnR>
                    <a:lnT>
                      <a:noFill/>
                    </a:lnT>
                    <a:lnB>
                      <a:noFill/>
                    </a:lnB>
                    <a:solidFill>
                      <a:schemeClr val="bg1"/>
                    </a:solidFill>
                  </a:tcPr>
                </a:tc>
                <a:tc>
                  <a:txBody>
                    <a:bodyPr/>
                    <a:lstStyle/>
                    <a:p>
                      <a:r>
                        <a:rPr lang="en-GB" sz="1200" dirty="0" err="1"/>
                        <a:t>Quarreled</a:t>
                      </a:r>
                      <a:r>
                        <a:rPr lang="en-GB" sz="1200" dirty="0"/>
                        <a:t> with Cleomenes</a:t>
                      </a:r>
                    </a:p>
                  </a:txBody>
                  <a:tcPr marL="88803" marR="88803" marT="44401" marB="44401" anchor="ctr">
                    <a:lnL>
                      <a:noFill/>
                    </a:lnL>
                    <a:lnR>
                      <a:noFill/>
                    </a:lnR>
                    <a:lnT>
                      <a:noFill/>
                    </a:lnT>
                    <a:lnB>
                      <a:noFill/>
                    </a:lnB>
                    <a:solidFill>
                      <a:schemeClr val="bg1"/>
                    </a:solidFill>
                  </a:tcPr>
                </a:tc>
                <a:extLst>
                  <a:ext uri="{0D108BD9-81ED-4DB2-BD59-A6C34878D82A}">
                    <a16:rowId xmlns:a16="http://schemas.microsoft.com/office/drawing/2014/main" val="3313001789"/>
                  </a:ext>
                </a:extLst>
              </a:tr>
              <a:tr h="338164">
                <a:tc>
                  <a:txBody>
                    <a:bodyPr/>
                    <a:lstStyle/>
                    <a:p>
                      <a:r>
                        <a:rPr lang="en-GB" sz="1400" dirty="0"/>
                        <a:t>c. 491 – 469 BC</a:t>
                      </a:r>
                    </a:p>
                  </a:txBody>
                  <a:tcPr marL="88803" marR="88803" marT="44401" marB="44401" anchor="ctr">
                    <a:lnL>
                      <a:noFill/>
                    </a:lnL>
                    <a:lnR>
                      <a:noFill/>
                    </a:lnR>
                    <a:lnT>
                      <a:noFill/>
                    </a:lnT>
                    <a:lnB>
                      <a:noFill/>
                    </a:lnB>
                    <a:solidFill>
                      <a:schemeClr val="accent1">
                        <a:lumMod val="20000"/>
                        <a:lumOff val="80000"/>
                      </a:schemeClr>
                    </a:solidFill>
                  </a:tcPr>
                </a:tc>
                <a:tc>
                  <a:txBody>
                    <a:bodyPr/>
                    <a:lstStyle/>
                    <a:p>
                      <a:r>
                        <a:rPr lang="en-GB" sz="1800" b="1" u="none" strike="noStrike" dirty="0" err="1">
                          <a:solidFill>
                            <a:srgbClr val="0B0080"/>
                          </a:solidFill>
                          <a:effectLst/>
                        </a:rPr>
                        <a:t>Leotychides</a:t>
                      </a:r>
                      <a:r>
                        <a:rPr lang="en-GB" sz="1800" b="1" u="none" strike="noStrike" dirty="0">
                          <a:solidFill>
                            <a:srgbClr val="0B0080"/>
                          </a:solidFill>
                          <a:effectLst/>
                        </a:rPr>
                        <a:t> </a:t>
                      </a:r>
                      <a:endParaRPr lang="en-GB" sz="1800" b="1" dirty="0"/>
                    </a:p>
                  </a:txBody>
                  <a:tcPr marL="88803" marR="88803" marT="44401" marB="44401" anchor="ctr">
                    <a:lnL>
                      <a:noFill/>
                    </a:lnL>
                    <a:lnR>
                      <a:noFill/>
                    </a:lnR>
                    <a:lnT>
                      <a:noFill/>
                    </a:lnT>
                    <a:lnB>
                      <a:noFill/>
                    </a:lnB>
                    <a:solidFill>
                      <a:schemeClr val="accent1">
                        <a:lumMod val="20000"/>
                        <a:lumOff val="80000"/>
                      </a:schemeClr>
                    </a:solidFill>
                  </a:tcPr>
                </a:tc>
                <a:tc>
                  <a:txBody>
                    <a:bodyPr/>
                    <a:lstStyle/>
                    <a:p>
                      <a:r>
                        <a:rPr lang="en-GB" sz="1200" b="0" u="none" dirty="0"/>
                        <a:t>Deposed for failure in Thessaly</a:t>
                      </a:r>
                    </a:p>
                  </a:txBody>
                  <a:tcPr marL="88803" marR="88803" marT="44401" marB="44401" anchor="ctr">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2974725572"/>
                  </a:ext>
                </a:extLst>
              </a:tr>
              <a:tr h="536859">
                <a:tc>
                  <a:txBody>
                    <a:bodyPr/>
                    <a:lstStyle/>
                    <a:p>
                      <a:r>
                        <a:rPr lang="en-GB" sz="1400" dirty="0"/>
                        <a:t>c. 469 – 427 BC</a:t>
                      </a:r>
                    </a:p>
                  </a:txBody>
                  <a:tcPr marL="88803" marR="88803" marT="44401" marB="44401" anchor="ctr">
                    <a:lnL>
                      <a:noFill/>
                    </a:lnL>
                    <a:lnR>
                      <a:noFill/>
                    </a:lnR>
                    <a:lnT>
                      <a:noFill/>
                    </a:lnT>
                    <a:lnB>
                      <a:noFill/>
                    </a:lnB>
                    <a:solidFill>
                      <a:schemeClr val="accent1">
                        <a:lumMod val="40000"/>
                        <a:lumOff val="60000"/>
                      </a:schemeClr>
                    </a:solidFill>
                  </a:tcPr>
                </a:tc>
                <a:tc>
                  <a:txBody>
                    <a:bodyPr/>
                    <a:lstStyle/>
                    <a:p>
                      <a:endParaRPr lang="en-GB" sz="2200" b="1" u="none" strike="noStrike" dirty="0">
                        <a:solidFill>
                          <a:srgbClr val="0B0080"/>
                        </a:solidFill>
                        <a:effectLst/>
                        <a:hlinkClick r:id="rId2" tooltip="Archidamus II"/>
                      </a:endParaRPr>
                    </a:p>
                    <a:p>
                      <a:r>
                        <a:rPr lang="en-GB" sz="1800" b="1" u="none" strike="noStrike" dirty="0" err="1">
                          <a:solidFill>
                            <a:srgbClr val="0B0080"/>
                          </a:solidFill>
                          <a:effectLst/>
                        </a:rPr>
                        <a:t>Archidamus</a:t>
                      </a:r>
                      <a:endParaRPr lang="en-GB" sz="1800" b="1" u="none" strike="noStrike" dirty="0">
                        <a:solidFill>
                          <a:srgbClr val="0B0080"/>
                        </a:solidFill>
                        <a:effectLst/>
                      </a:endParaRPr>
                    </a:p>
                    <a:p>
                      <a:r>
                        <a:rPr lang="en-GB" sz="1100" b="0" u="none" strike="noStrike" dirty="0">
                          <a:solidFill>
                            <a:srgbClr val="0B0080"/>
                          </a:solidFill>
                          <a:effectLst/>
                        </a:rPr>
                        <a:t>Guest friend of Pericles</a:t>
                      </a:r>
                    </a:p>
                    <a:p>
                      <a:endParaRPr lang="en-GB" sz="1800" b="1" dirty="0"/>
                    </a:p>
                    <a:p>
                      <a:endParaRPr lang="en-GB" sz="1800" b="1" dirty="0"/>
                    </a:p>
                  </a:txBody>
                  <a:tcPr marL="88803" marR="88803" marT="44401" marB="44401" anchor="ctr">
                    <a:lnL>
                      <a:noFill/>
                    </a:lnL>
                    <a:lnR>
                      <a:noFill/>
                    </a:lnR>
                    <a:lnT>
                      <a:noFill/>
                    </a:lnT>
                    <a:lnB>
                      <a:noFill/>
                    </a:lnB>
                    <a:solidFill>
                      <a:schemeClr val="accent1">
                        <a:lumMod val="40000"/>
                        <a:lumOff val="60000"/>
                      </a:schemeClr>
                    </a:solidFill>
                  </a:tcPr>
                </a:tc>
                <a:tc>
                  <a:txBody>
                    <a:bodyPr/>
                    <a:lstStyle/>
                    <a:p>
                      <a:r>
                        <a:rPr lang="en-GB" sz="1200" b="0" u="none" strike="noStrike" dirty="0">
                          <a:solidFill>
                            <a:schemeClr val="tx1"/>
                          </a:solidFill>
                          <a:effectLst/>
                        </a:rPr>
                        <a:t>The first 10 years of the Peloponnesian War are named after him The </a:t>
                      </a:r>
                      <a:r>
                        <a:rPr lang="en-GB" sz="1200" b="0" u="none" strike="noStrike" dirty="0" err="1">
                          <a:solidFill>
                            <a:schemeClr val="tx1"/>
                          </a:solidFill>
                          <a:effectLst/>
                        </a:rPr>
                        <a:t>Archidamian</a:t>
                      </a:r>
                      <a:r>
                        <a:rPr lang="en-GB" sz="1200" b="0" u="none" strike="noStrike" dirty="0">
                          <a:solidFill>
                            <a:schemeClr val="tx1"/>
                          </a:solidFill>
                          <a:effectLst/>
                        </a:rPr>
                        <a:t> War (431-421BC) </a:t>
                      </a:r>
                      <a:endParaRPr lang="en-GB" sz="1200" b="0" u="none" dirty="0">
                        <a:solidFill>
                          <a:schemeClr val="tx1"/>
                        </a:solidFill>
                      </a:endParaRPr>
                    </a:p>
                  </a:txBody>
                  <a:tcPr marL="88803" marR="88803" marT="44401" marB="44401"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1333756814"/>
                  </a:ext>
                </a:extLst>
              </a:tr>
              <a:tr h="920412">
                <a:tc>
                  <a:txBody>
                    <a:bodyPr/>
                    <a:lstStyle/>
                    <a:p>
                      <a:r>
                        <a:rPr lang="pt-BR" sz="1400" dirty="0"/>
                        <a:t>c. 427 – 401 BC</a:t>
                      </a:r>
                      <a:r>
                        <a:rPr lang="pt-BR" sz="1400" b="0" i="0" u="none" strike="noStrike" baseline="30000" dirty="0">
                          <a:solidFill>
                            <a:srgbClr val="0B0080"/>
                          </a:solidFill>
                          <a:effectLst/>
                        </a:rPr>
                        <a:t> </a:t>
                      </a:r>
                      <a:endParaRPr lang="pt-BR" sz="1400" dirty="0"/>
                    </a:p>
                  </a:txBody>
                  <a:tcPr marL="88803" marR="88803" marT="44401" marB="44401" anchor="ctr">
                    <a:lnL>
                      <a:noFill/>
                    </a:lnL>
                    <a:lnR>
                      <a:noFill/>
                    </a:lnR>
                    <a:lnT>
                      <a:noFill/>
                    </a:lnT>
                    <a:lnB>
                      <a:noFill/>
                    </a:lnB>
                    <a:solidFill>
                      <a:schemeClr val="accent1">
                        <a:lumMod val="60000"/>
                        <a:lumOff val="40000"/>
                      </a:schemeClr>
                    </a:solidFill>
                  </a:tcPr>
                </a:tc>
                <a:tc>
                  <a:txBody>
                    <a:bodyPr/>
                    <a:lstStyle/>
                    <a:p>
                      <a:r>
                        <a:rPr lang="en-GB" sz="1800" b="1" u="none" strike="noStrike" dirty="0">
                          <a:solidFill>
                            <a:srgbClr val="0B0080"/>
                          </a:solidFill>
                          <a:effectLst/>
                        </a:rPr>
                        <a:t>Agis II</a:t>
                      </a:r>
                      <a:endParaRPr lang="en-GB" sz="1800" b="1" dirty="0"/>
                    </a:p>
                  </a:txBody>
                  <a:tcPr marL="88803" marR="88803" marT="44401" marB="44401" anchor="ctr">
                    <a:lnL>
                      <a:noFill/>
                    </a:lnL>
                    <a:lnR>
                      <a:noFill/>
                    </a:lnR>
                    <a:lnT>
                      <a:noFill/>
                    </a:lnT>
                    <a:lnB>
                      <a:noFill/>
                    </a:lnB>
                    <a:solidFill>
                      <a:schemeClr val="accent1">
                        <a:lumMod val="60000"/>
                        <a:lumOff val="40000"/>
                      </a:schemeClr>
                    </a:solidFill>
                  </a:tcPr>
                </a:tc>
                <a:tc>
                  <a:txBody>
                    <a:bodyPr/>
                    <a:lstStyle/>
                    <a:p>
                      <a:r>
                        <a:rPr lang="en-GB" sz="1700" u="none" strike="noStrike" dirty="0">
                          <a:solidFill>
                            <a:srgbClr val="0B0080"/>
                          </a:solidFill>
                          <a:effectLst/>
                        </a:rPr>
                        <a:t> </a:t>
                      </a:r>
                      <a:endParaRPr lang="en-GB" sz="1700" dirty="0"/>
                    </a:p>
                  </a:txBody>
                  <a:tcPr marL="88803" marR="88803" marT="44401" marB="44401" anchor="ctr">
                    <a:lnL>
                      <a:noFill/>
                    </a:lnL>
                    <a:lnR>
                      <a:noFill/>
                    </a:lnR>
                    <a:lnT>
                      <a:noFill/>
                    </a:lnT>
                    <a:lnB>
                      <a:noFill/>
                    </a:lnB>
                    <a:solidFill>
                      <a:schemeClr val="accent1">
                        <a:lumMod val="60000"/>
                        <a:lumOff val="40000"/>
                      </a:schemeClr>
                    </a:solidFill>
                  </a:tcPr>
                </a:tc>
                <a:extLst>
                  <a:ext uri="{0D108BD9-81ED-4DB2-BD59-A6C34878D82A}">
                    <a16:rowId xmlns:a16="http://schemas.microsoft.com/office/drawing/2014/main" val="1192849030"/>
                  </a:ext>
                </a:extLst>
              </a:tr>
            </a:tbl>
          </a:graphicData>
        </a:graphic>
      </p:graphicFrame>
      <p:sp>
        <p:nvSpPr>
          <p:cNvPr id="6" name="TextBox 5">
            <a:extLst>
              <a:ext uri="{FF2B5EF4-FFF2-40B4-BE49-F238E27FC236}">
                <a16:creationId xmlns:a16="http://schemas.microsoft.com/office/drawing/2014/main" id="{79865048-1968-4D9C-B5F0-11160A196E7E}"/>
              </a:ext>
            </a:extLst>
          </p:cNvPr>
          <p:cNvSpPr txBox="1"/>
          <p:nvPr/>
        </p:nvSpPr>
        <p:spPr>
          <a:xfrm>
            <a:off x="8134714" y="270393"/>
            <a:ext cx="2340428" cy="369332"/>
          </a:xfrm>
          <a:prstGeom prst="rect">
            <a:avLst/>
          </a:prstGeom>
          <a:noFill/>
          <a:ln>
            <a:solidFill>
              <a:schemeClr val="tx1"/>
            </a:solidFill>
          </a:ln>
        </p:spPr>
        <p:txBody>
          <a:bodyPr wrap="square" rtlCol="0">
            <a:spAutoFit/>
          </a:bodyPr>
          <a:lstStyle/>
          <a:p>
            <a:r>
              <a:rPr lang="en-GB" b="1" dirty="0"/>
              <a:t>The </a:t>
            </a:r>
            <a:r>
              <a:rPr lang="en-GB" b="1" dirty="0" err="1"/>
              <a:t>Eurypontid</a:t>
            </a:r>
            <a:r>
              <a:rPr lang="en-GB" b="1" dirty="0"/>
              <a:t> Kings</a:t>
            </a:r>
          </a:p>
        </p:txBody>
      </p:sp>
      <p:sp>
        <p:nvSpPr>
          <p:cNvPr id="7" name="Rectangle 6">
            <a:extLst>
              <a:ext uri="{FF2B5EF4-FFF2-40B4-BE49-F238E27FC236}">
                <a16:creationId xmlns:a16="http://schemas.microsoft.com/office/drawing/2014/main" id="{6A5C3539-1419-4B12-A99B-8A7A6910387B}"/>
              </a:ext>
            </a:extLst>
          </p:cNvPr>
          <p:cNvSpPr/>
          <p:nvPr/>
        </p:nvSpPr>
        <p:spPr>
          <a:xfrm>
            <a:off x="97654" y="716136"/>
            <a:ext cx="12108317" cy="30613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59A570E-864D-4D11-A69E-F213C1B644E4}"/>
              </a:ext>
            </a:extLst>
          </p:cNvPr>
          <p:cNvSpPr txBox="1"/>
          <p:nvPr/>
        </p:nvSpPr>
        <p:spPr>
          <a:xfrm>
            <a:off x="5235575" y="25704"/>
            <a:ext cx="2153920" cy="461665"/>
          </a:xfrm>
          <a:prstGeom prst="rect">
            <a:avLst/>
          </a:prstGeom>
          <a:noFill/>
          <a:ln>
            <a:solidFill>
              <a:schemeClr val="tx1"/>
            </a:solidFill>
          </a:ln>
        </p:spPr>
        <p:txBody>
          <a:bodyPr wrap="square" rtlCol="0">
            <a:spAutoFit/>
          </a:bodyPr>
          <a:lstStyle/>
          <a:p>
            <a:pPr algn="ctr"/>
            <a:r>
              <a:rPr lang="en-GB" sz="2400" b="1" dirty="0"/>
              <a:t>Spartan Kings</a:t>
            </a:r>
          </a:p>
        </p:txBody>
      </p:sp>
      <p:sp>
        <p:nvSpPr>
          <p:cNvPr id="9" name="TextBox 8">
            <a:extLst>
              <a:ext uri="{FF2B5EF4-FFF2-40B4-BE49-F238E27FC236}">
                <a16:creationId xmlns:a16="http://schemas.microsoft.com/office/drawing/2014/main" id="{6E296741-CBAD-458D-A14B-BB9C14AF8E23}"/>
              </a:ext>
            </a:extLst>
          </p:cNvPr>
          <p:cNvSpPr txBox="1"/>
          <p:nvPr/>
        </p:nvSpPr>
        <p:spPr>
          <a:xfrm>
            <a:off x="0" y="3792740"/>
            <a:ext cx="6005196" cy="3093154"/>
          </a:xfrm>
          <a:prstGeom prst="rect">
            <a:avLst/>
          </a:prstGeom>
          <a:noFill/>
        </p:spPr>
        <p:txBody>
          <a:bodyPr wrap="square" rtlCol="0">
            <a:spAutoFit/>
          </a:bodyPr>
          <a:lstStyle/>
          <a:p>
            <a:pPr>
              <a:lnSpc>
                <a:spcPct val="150000"/>
              </a:lnSpc>
            </a:pPr>
            <a:r>
              <a:rPr lang="en-GB" b="1" dirty="0"/>
              <a:t>Demaratus’s deposition</a:t>
            </a:r>
          </a:p>
          <a:p>
            <a:r>
              <a:rPr lang="en-GB" sz="1400" b="1" dirty="0"/>
              <a:t>6.61.</a:t>
            </a:r>
            <a:r>
              <a:rPr lang="en-GB" sz="1400" dirty="0"/>
              <a:t> At this time when Cleomenes was in Aegina, working for the common good of Greece, Demaratus continued to spread malicious stories about him.</a:t>
            </a:r>
          </a:p>
          <a:p>
            <a:r>
              <a:rPr lang="en-GB" sz="1400" b="1" dirty="0"/>
              <a:t>6.64</a:t>
            </a:r>
            <a:r>
              <a:rPr lang="en-GB" sz="1400" dirty="0"/>
              <a:t> Eager to have his revenge, Cleomenes entered into an agreement with Demaratus’ kinsman, </a:t>
            </a:r>
            <a:r>
              <a:rPr lang="en-GB" sz="1400" dirty="0" err="1"/>
              <a:t>Leotychides</a:t>
            </a:r>
            <a:r>
              <a:rPr lang="en-GB" sz="1400" dirty="0"/>
              <a:t>, whereby he undertook to make him king in place of Demaratus, on condition of getting his support in the attack on Aegina.</a:t>
            </a:r>
          </a:p>
          <a:p>
            <a:r>
              <a:rPr lang="en-GB" sz="1400" b="1" dirty="0"/>
              <a:t>6.66</a:t>
            </a:r>
            <a:r>
              <a:rPr lang="en-GB" sz="1400" dirty="0"/>
              <a:t> The Spartans determined to settle the question of Demaratus’ parentage (</a:t>
            </a:r>
            <a:r>
              <a:rPr lang="en-GB" sz="1400" i="1" dirty="0"/>
              <a:t>he was rumoured not to be the true son of Ariston</a:t>
            </a:r>
            <a:r>
              <a:rPr lang="en-GB" sz="1400" dirty="0"/>
              <a:t>) by consulting the Delphic oracle. Cleomenes, who was mainly responsible for getting them to take this step, secured the support of a very influential person in Delphi and he persuaded the prophetess to give the answer Cleomenes wanted.</a:t>
            </a:r>
          </a:p>
          <a:p>
            <a:r>
              <a:rPr lang="en-GB" sz="1400" dirty="0"/>
              <a:t>(</a:t>
            </a:r>
            <a:r>
              <a:rPr lang="en-GB" sz="1400" i="1" dirty="0"/>
              <a:t>Cleomenes  later went bonkers and came to a very sticky end for this deception </a:t>
            </a:r>
            <a:r>
              <a:rPr lang="en-GB" sz="1400" dirty="0"/>
              <a:t>– see </a:t>
            </a:r>
            <a:r>
              <a:rPr lang="en-GB" sz="1400" b="1" dirty="0"/>
              <a:t>6.73-5</a:t>
            </a:r>
            <a:r>
              <a:rPr lang="en-GB" sz="1400" dirty="0"/>
              <a:t>)</a:t>
            </a:r>
          </a:p>
        </p:txBody>
      </p:sp>
      <p:sp>
        <p:nvSpPr>
          <p:cNvPr id="11" name="TextBox 10">
            <a:extLst>
              <a:ext uri="{FF2B5EF4-FFF2-40B4-BE49-F238E27FC236}">
                <a16:creationId xmlns:a16="http://schemas.microsoft.com/office/drawing/2014/main" id="{DCB0ABC0-9B54-4150-B005-EC1A0415C871}"/>
              </a:ext>
            </a:extLst>
          </p:cNvPr>
          <p:cNvSpPr txBox="1"/>
          <p:nvPr/>
        </p:nvSpPr>
        <p:spPr>
          <a:xfrm>
            <a:off x="5791200" y="3792740"/>
            <a:ext cx="6483305" cy="2877711"/>
          </a:xfrm>
          <a:prstGeom prst="rect">
            <a:avLst/>
          </a:prstGeom>
          <a:noFill/>
        </p:spPr>
        <p:txBody>
          <a:bodyPr wrap="square" rtlCol="0">
            <a:spAutoFit/>
          </a:bodyPr>
          <a:lstStyle/>
          <a:p>
            <a:pPr>
              <a:lnSpc>
                <a:spcPct val="150000"/>
              </a:lnSpc>
            </a:pPr>
            <a:r>
              <a:rPr lang="en-GB" b="1" dirty="0"/>
              <a:t>Demaratus goes to Persia</a:t>
            </a:r>
          </a:p>
          <a:p>
            <a:r>
              <a:rPr lang="en-GB" sz="1400" b="1" dirty="0"/>
              <a:t>6.67.</a:t>
            </a:r>
            <a:r>
              <a:rPr lang="en-GB" sz="1400" dirty="0"/>
              <a:t> His leaving the country was the result of a later </a:t>
            </a:r>
            <a:r>
              <a:rPr lang="en-GB" sz="1400" dirty="0" err="1"/>
              <a:t>humliation</a:t>
            </a:r>
            <a:r>
              <a:rPr lang="en-GB" sz="1400" dirty="0"/>
              <a:t>: sitting among the spectators at the Festival of the Naked Boys, </a:t>
            </a:r>
            <a:r>
              <a:rPr lang="en-GB" sz="1400" dirty="0" err="1"/>
              <a:t>Leotychides</a:t>
            </a:r>
            <a:r>
              <a:rPr lang="en-GB" sz="1400" dirty="0"/>
              <a:t>, who was now king in his place, sent his servant to ask him what it felt like to be a magistrate after being a king. </a:t>
            </a:r>
          </a:p>
          <a:p>
            <a:r>
              <a:rPr lang="en-GB" sz="1400" i="1" dirty="0"/>
              <a:t>Demaratus questions his mother about his birth, who confirms his legitimacy.</a:t>
            </a:r>
          </a:p>
          <a:p>
            <a:r>
              <a:rPr lang="en-GB" sz="1400" b="1" dirty="0"/>
              <a:t>6.70</a:t>
            </a:r>
            <a:r>
              <a:rPr lang="en-GB" sz="1400" dirty="0"/>
              <a:t> Demaratus went to Elis, giving out that he was going to Delphi to consult the oracle. The Spartans suspected he meant to flee the country, started in pursuit, laid hands on him, and took away his servants; but the people of </a:t>
            </a:r>
            <a:r>
              <a:rPr lang="en-GB" sz="1400" dirty="0" err="1"/>
              <a:t>Zacynthus</a:t>
            </a:r>
            <a:r>
              <a:rPr lang="en-GB" sz="1400" dirty="0"/>
              <a:t> refused to give him up and he crossed to Asia and presented himself at the court of Darius, who welcomed him with a magnificent gift of land and cities.’</a:t>
            </a:r>
          </a:p>
          <a:p>
            <a:r>
              <a:rPr lang="en-GB" sz="1400" dirty="0"/>
              <a:t>He had been a man of the highest distinction and was the only king of Sparta ever to win at Olympia in the four-horse chariot race. (see </a:t>
            </a:r>
            <a:r>
              <a:rPr lang="en-GB" sz="1400" b="1" dirty="0"/>
              <a:t>7.3</a:t>
            </a:r>
            <a:r>
              <a:rPr lang="en-GB" sz="1400" dirty="0"/>
              <a:t>; </a:t>
            </a:r>
            <a:r>
              <a:rPr lang="en-GB" sz="1400" b="1" dirty="0"/>
              <a:t>101-105; 209; 234-237; 8.65</a:t>
            </a:r>
            <a:r>
              <a:rPr lang="en-GB" sz="1400" dirty="0"/>
              <a:t>)</a:t>
            </a:r>
          </a:p>
        </p:txBody>
      </p:sp>
    </p:spTree>
    <p:extLst>
      <p:ext uri="{BB962C8B-B14F-4D97-AF65-F5344CB8AC3E}">
        <p14:creationId xmlns:p14="http://schemas.microsoft.com/office/powerpoint/2010/main" val="518267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C28AD-36A4-4FCC-B43C-F799940FA9ED}"/>
              </a:ext>
            </a:extLst>
          </p:cNvPr>
          <p:cNvSpPr/>
          <p:nvPr/>
        </p:nvSpPr>
        <p:spPr>
          <a:xfrm>
            <a:off x="3048000" y="2690336"/>
            <a:ext cx="6096000" cy="1477328"/>
          </a:xfrm>
          <a:prstGeom prst="rect">
            <a:avLst/>
          </a:prstGeom>
        </p:spPr>
        <p:txBody>
          <a:bodyPr>
            <a:spAutoFit/>
          </a:bodyPr>
          <a:lstStyle/>
          <a:p>
            <a:r>
              <a:rPr lang="en-GB" dirty="0"/>
              <a:t>Herodotus was born in Halicarnassus into a wealthy family c.484BC. He lived in a number of places, including Samos, and was part of an Athenian led venture as a founding member of the new colony of </a:t>
            </a:r>
            <a:r>
              <a:rPr lang="en-GB" dirty="0" err="1"/>
              <a:t>Thurii</a:t>
            </a:r>
            <a:r>
              <a:rPr lang="en-GB" dirty="0"/>
              <a:t> in 444-3BC. wrote his nine books of history probably while living on Samos. He </a:t>
            </a:r>
          </a:p>
        </p:txBody>
      </p:sp>
      <p:pic>
        <p:nvPicPr>
          <p:cNvPr id="2050" name="Picture 2">
            <a:extLst>
              <a:ext uri="{FF2B5EF4-FFF2-40B4-BE49-F238E27FC236}">
                <a16:creationId xmlns:a16="http://schemas.microsoft.com/office/drawing/2014/main" id="{95C1A87C-9039-4137-8101-301C1FF754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9" t="5171" b="1612"/>
          <a:stretch/>
        </p:blipFill>
        <p:spPr bwMode="auto">
          <a:xfrm>
            <a:off x="0" y="772160"/>
            <a:ext cx="12201794" cy="60858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85428CF-2B1B-44F9-85CA-9259E2BE28E3}"/>
              </a:ext>
            </a:extLst>
          </p:cNvPr>
          <p:cNvSpPr txBox="1"/>
          <p:nvPr/>
        </p:nvSpPr>
        <p:spPr>
          <a:xfrm>
            <a:off x="0" y="23039"/>
            <a:ext cx="8585200" cy="769441"/>
          </a:xfrm>
          <a:prstGeom prst="rect">
            <a:avLst/>
          </a:prstGeom>
          <a:noFill/>
        </p:spPr>
        <p:txBody>
          <a:bodyPr wrap="square" rtlCol="0">
            <a:spAutoFit/>
          </a:bodyPr>
          <a:lstStyle/>
          <a:p>
            <a:r>
              <a:rPr lang="en-GB" sz="4400" dirty="0"/>
              <a:t>Herodotus’ life and times</a:t>
            </a:r>
          </a:p>
        </p:txBody>
      </p:sp>
      <p:sp>
        <p:nvSpPr>
          <p:cNvPr id="6" name="Arrow: Right 5">
            <a:extLst>
              <a:ext uri="{FF2B5EF4-FFF2-40B4-BE49-F238E27FC236}">
                <a16:creationId xmlns:a16="http://schemas.microsoft.com/office/drawing/2014/main" id="{966FE059-309C-4C18-81D7-49B73CDA670F}"/>
              </a:ext>
            </a:extLst>
          </p:cNvPr>
          <p:cNvSpPr/>
          <p:nvPr/>
        </p:nvSpPr>
        <p:spPr>
          <a:xfrm rot="9706102">
            <a:off x="8064911" y="4201256"/>
            <a:ext cx="1389043" cy="9251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B66B7B6B-92C2-45AD-A715-00D84C4C344D}"/>
              </a:ext>
            </a:extLst>
          </p:cNvPr>
          <p:cNvSpPr/>
          <p:nvPr/>
        </p:nvSpPr>
        <p:spPr>
          <a:xfrm rot="2383922">
            <a:off x="3482863" y="2806921"/>
            <a:ext cx="2650966" cy="7653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DD51EA60-1F79-4231-AA31-40C61840F334}"/>
              </a:ext>
            </a:extLst>
          </p:cNvPr>
          <p:cNvSpPr/>
          <p:nvPr/>
        </p:nvSpPr>
        <p:spPr>
          <a:xfrm rot="18160911" flipV="1">
            <a:off x="10913535" y="5059665"/>
            <a:ext cx="1650594" cy="1495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extLst>
              <a:ext uri="{FF2B5EF4-FFF2-40B4-BE49-F238E27FC236}">
                <a16:creationId xmlns:a16="http://schemas.microsoft.com/office/drawing/2014/main" id="{8B9DB46F-11DB-4E3B-B6CA-754C07D0450F}"/>
              </a:ext>
            </a:extLst>
          </p:cNvPr>
          <p:cNvSpPr/>
          <p:nvPr/>
        </p:nvSpPr>
        <p:spPr>
          <a:xfrm rot="14282689" flipV="1">
            <a:off x="6897132" y="4015914"/>
            <a:ext cx="4286961" cy="14752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66BC65E-C96C-4294-B24E-58B4777CE4A1}"/>
              </a:ext>
            </a:extLst>
          </p:cNvPr>
          <p:cNvSpPr txBox="1"/>
          <p:nvPr/>
        </p:nvSpPr>
        <p:spPr>
          <a:xfrm>
            <a:off x="9372600" y="3815080"/>
            <a:ext cx="2590800" cy="1200329"/>
          </a:xfrm>
          <a:prstGeom prst="rect">
            <a:avLst/>
          </a:prstGeom>
          <a:solidFill>
            <a:schemeClr val="bg1"/>
          </a:solidFill>
        </p:spPr>
        <p:txBody>
          <a:bodyPr wrap="square" rtlCol="0">
            <a:spAutoFit/>
          </a:bodyPr>
          <a:lstStyle/>
          <a:p>
            <a:r>
              <a:rPr lang="en-GB" dirty="0"/>
              <a:t>Herodotus was born c.484BC in Halicarnassus, a Greek city that was part of the Persian empire.</a:t>
            </a:r>
          </a:p>
        </p:txBody>
      </p:sp>
      <p:sp>
        <p:nvSpPr>
          <p:cNvPr id="13" name="Arrow: Right 12">
            <a:extLst>
              <a:ext uri="{FF2B5EF4-FFF2-40B4-BE49-F238E27FC236}">
                <a16:creationId xmlns:a16="http://schemas.microsoft.com/office/drawing/2014/main" id="{9756C1DC-7970-43F8-88E8-F9974CCAC7B8}"/>
              </a:ext>
            </a:extLst>
          </p:cNvPr>
          <p:cNvSpPr/>
          <p:nvPr/>
        </p:nvSpPr>
        <p:spPr>
          <a:xfrm rot="11178650" flipV="1">
            <a:off x="7430037" y="5920618"/>
            <a:ext cx="2595166" cy="10334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extLst>
              <a:ext uri="{FF2B5EF4-FFF2-40B4-BE49-F238E27FC236}">
                <a16:creationId xmlns:a16="http://schemas.microsoft.com/office/drawing/2014/main" id="{18EA83BA-3AFD-47AD-80A6-A01806F7D298}"/>
              </a:ext>
            </a:extLst>
          </p:cNvPr>
          <p:cNvSpPr/>
          <p:nvPr/>
        </p:nvSpPr>
        <p:spPr>
          <a:xfrm rot="7244597">
            <a:off x="9431530" y="6339861"/>
            <a:ext cx="790552" cy="21077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9222B18A-6E30-4111-BD06-55C8E7473739}"/>
              </a:ext>
            </a:extLst>
          </p:cNvPr>
          <p:cNvSpPr/>
          <p:nvPr/>
        </p:nvSpPr>
        <p:spPr>
          <a:xfrm rot="18236892" flipV="1">
            <a:off x="5664930" y="5067577"/>
            <a:ext cx="2216794" cy="14349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id="{26A2497D-E986-42AF-80EF-CE1DA9BF8B1C}"/>
              </a:ext>
            </a:extLst>
          </p:cNvPr>
          <p:cNvSpPr/>
          <p:nvPr/>
        </p:nvSpPr>
        <p:spPr>
          <a:xfrm rot="17427538" flipV="1">
            <a:off x="5563812" y="5405711"/>
            <a:ext cx="2216794" cy="14331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5D827361-6A6C-4A27-B98B-D6B8D0360490}"/>
              </a:ext>
            </a:extLst>
          </p:cNvPr>
          <p:cNvSpPr txBox="1"/>
          <p:nvPr/>
        </p:nvSpPr>
        <p:spPr>
          <a:xfrm>
            <a:off x="2393223" y="5326856"/>
            <a:ext cx="3913942" cy="1477328"/>
          </a:xfrm>
          <a:prstGeom prst="rect">
            <a:avLst/>
          </a:prstGeom>
          <a:solidFill>
            <a:schemeClr val="bg1"/>
          </a:solidFill>
        </p:spPr>
        <p:txBody>
          <a:bodyPr wrap="square" rtlCol="0">
            <a:spAutoFit/>
          </a:bodyPr>
          <a:lstStyle/>
          <a:p>
            <a:r>
              <a:rPr lang="en-GB" dirty="0"/>
              <a:t>Herodotus also spent time in the Peloponnese and in Athens. His </a:t>
            </a:r>
            <a:r>
              <a:rPr lang="en-GB" i="1" dirty="0"/>
              <a:t>Histories</a:t>
            </a:r>
            <a:r>
              <a:rPr lang="en-GB" dirty="0"/>
              <a:t> would have been performed here and elsewhere before an audience rather than circulated as books.</a:t>
            </a:r>
          </a:p>
        </p:txBody>
      </p:sp>
      <p:sp>
        <p:nvSpPr>
          <p:cNvPr id="18" name="Arrow: Right 17">
            <a:extLst>
              <a:ext uri="{FF2B5EF4-FFF2-40B4-BE49-F238E27FC236}">
                <a16:creationId xmlns:a16="http://schemas.microsoft.com/office/drawing/2014/main" id="{BD424611-A5F5-4719-AFD7-59A348337697}"/>
              </a:ext>
            </a:extLst>
          </p:cNvPr>
          <p:cNvSpPr/>
          <p:nvPr/>
        </p:nvSpPr>
        <p:spPr>
          <a:xfrm rot="6358430" flipV="1">
            <a:off x="6984289" y="2815324"/>
            <a:ext cx="2724585" cy="11768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761B483-5D2C-4FF3-90D4-BA9E3C87900F}"/>
              </a:ext>
            </a:extLst>
          </p:cNvPr>
          <p:cNvSpPr txBox="1"/>
          <p:nvPr/>
        </p:nvSpPr>
        <p:spPr>
          <a:xfrm>
            <a:off x="7848600" y="653143"/>
            <a:ext cx="2296886" cy="923330"/>
          </a:xfrm>
          <a:prstGeom prst="rect">
            <a:avLst/>
          </a:prstGeom>
          <a:solidFill>
            <a:srgbClr val="FFFFFF"/>
          </a:solidFill>
        </p:spPr>
        <p:txBody>
          <a:bodyPr wrap="square" rtlCol="0">
            <a:spAutoFit/>
          </a:bodyPr>
          <a:lstStyle/>
          <a:p>
            <a:r>
              <a:rPr lang="en-GB" dirty="0"/>
              <a:t>Herodotus lived for some time on the island of Samos. </a:t>
            </a:r>
          </a:p>
        </p:txBody>
      </p:sp>
      <p:sp>
        <p:nvSpPr>
          <p:cNvPr id="7" name="TextBox 6">
            <a:extLst>
              <a:ext uri="{FF2B5EF4-FFF2-40B4-BE49-F238E27FC236}">
                <a16:creationId xmlns:a16="http://schemas.microsoft.com/office/drawing/2014/main" id="{F98FED1E-3B02-4A90-B1CA-4D8C1B58D643}"/>
              </a:ext>
            </a:extLst>
          </p:cNvPr>
          <p:cNvSpPr txBox="1"/>
          <p:nvPr/>
        </p:nvSpPr>
        <p:spPr>
          <a:xfrm>
            <a:off x="889463" y="937318"/>
            <a:ext cx="3261118" cy="1200329"/>
          </a:xfrm>
          <a:prstGeom prst="rect">
            <a:avLst/>
          </a:prstGeom>
          <a:solidFill>
            <a:schemeClr val="bg1"/>
          </a:solidFill>
        </p:spPr>
        <p:txBody>
          <a:bodyPr wrap="square" rtlCol="0">
            <a:spAutoFit/>
          </a:bodyPr>
          <a:lstStyle/>
          <a:p>
            <a:r>
              <a:rPr lang="en-GB" dirty="0"/>
              <a:t>Herodotus died c. 425BC in </a:t>
            </a:r>
            <a:r>
              <a:rPr lang="en-GB" dirty="0" err="1"/>
              <a:t>Thurii</a:t>
            </a:r>
            <a:r>
              <a:rPr lang="en-GB" dirty="0"/>
              <a:t>, where he had gone to live as part of a new Athenian-led colony founded in c.444/3.</a:t>
            </a:r>
          </a:p>
        </p:txBody>
      </p:sp>
      <p:sp>
        <p:nvSpPr>
          <p:cNvPr id="2" name="TextBox 1">
            <a:extLst>
              <a:ext uri="{FF2B5EF4-FFF2-40B4-BE49-F238E27FC236}">
                <a16:creationId xmlns:a16="http://schemas.microsoft.com/office/drawing/2014/main" id="{5F3E77FA-1371-420B-AEB5-C52AE4D9037B}"/>
              </a:ext>
            </a:extLst>
          </p:cNvPr>
          <p:cNvSpPr txBox="1"/>
          <p:nvPr/>
        </p:nvSpPr>
        <p:spPr>
          <a:xfrm>
            <a:off x="10023021" y="5647444"/>
            <a:ext cx="2260821" cy="1200329"/>
          </a:xfrm>
          <a:prstGeom prst="rect">
            <a:avLst/>
          </a:prstGeom>
          <a:solidFill>
            <a:schemeClr val="bg1"/>
          </a:solidFill>
        </p:spPr>
        <p:txBody>
          <a:bodyPr wrap="square" rtlCol="0">
            <a:spAutoFit/>
          </a:bodyPr>
          <a:lstStyle/>
          <a:p>
            <a:r>
              <a:rPr lang="en-GB" dirty="0"/>
              <a:t>His extensive travels included Persia and Mesopotamia, Egypt, Scythia and Cyrene.</a:t>
            </a:r>
          </a:p>
        </p:txBody>
      </p:sp>
    </p:spTree>
    <p:extLst>
      <p:ext uri="{BB962C8B-B14F-4D97-AF65-F5344CB8AC3E}">
        <p14:creationId xmlns:p14="http://schemas.microsoft.com/office/powerpoint/2010/main" val="276625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par>
                                <p:cTn id="46" presetID="22" presetClass="entr" presetSubtype="4"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down)">
                                      <p:cBhvr>
                                        <p:cTn id="48" dur="500"/>
                                        <p:tgtEl>
                                          <p:spTgt spid="11"/>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down)">
                                      <p:cBhvr>
                                        <p:cTn id="51" dur="500"/>
                                        <p:tgtEl>
                                          <p:spTgt spid="12"/>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down)">
                                      <p:cBhvr>
                                        <p:cTn id="54" dur="500"/>
                                        <p:tgtEl>
                                          <p:spTgt spid="13"/>
                                        </p:tgtEl>
                                      </p:cBhvr>
                                    </p:animEffect>
                                  </p:childTnLst>
                                </p:cTn>
                              </p:par>
                              <p:par>
                                <p:cTn id="55" presetID="22" presetClass="entr" presetSubtype="1"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up)">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additive="base">
                                        <p:cTn id="62" dur="500" fill="hold"/>
                                        <p:tgtEl>
                                          <p:spTgt spid="10"/>
                                        </p:tgtEl>
                                        <p:attrNameLst>
                                          <p:attrName>ppt_x</p:attrName>
                                        </p:attrNameLst>
                                      </p:cBhvr>
                                      <p:tavLst>
                                        <p:tav tm="0">
                                          <p:val>
                                            <p:strVal val="#ppt_x"/>
                                          </p:val>
                                        </p:tav>
                                        <p:tav tm="100000">
                                          <p:val>
                                            <p:strVal val="#ppt_x"/>
                                          </p:val>
                                        </p:tav>
                                      </p:tavLst>
                                    </p:anim>
                                    <p:anim calcmode="lin" valueType="num">
                                      <p:cBhvr additive="base">
                                        <p:cTn id="63" dur="500" fill="hold"/>
                                        <p:tgtEl>
                                          <p:spTgt spid="10"/>
                                        </p:tgtEl>
                                        <p:attrNameLst>
                                          <p:attrName>ppt_y</p:attrName>
                                        </p:attrNameLst>
                                      </p:cBhvr>
                                      <p:tavLst>
                                        <p:tav tm="0">
                                          <p:val>
                                            <p:strVal val="1+#ppt_h/2"/>
                                          </p:val>
                                        </p:tav>
                                        <p:tav tm="100000">
                                          <p:val>
                                            <p:strVal val="#ppt_y"/>
                                          </p:val>
                                        </p:tav>
                                      </p:tavLst>
                                    </p:anim>
                                  </p:childTnLst>
                                </p:cTn>
                              </p:par>
                              <p:par>
                                <p:cTn id="64" presetID="22" presetClass="entr" presetSubtype="4" fill="hold" grpId="0"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wipe(down)">
                                      <p:cBhvr>
                                        <p:cTn id="66" dur="500"/>
                                        <p:tgtEl>
                                          <p:spTgt spid="15"/>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down)">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1" grpId="0" animBg="1"/>
      <p:bldP spid="12" grpId="0" animBg="1"/>
      <p:bldP spid="5" grpId="0" animBg="1"/>
      <p:bldP spid="13" grpId="0" animBg="1"/>
      <p:bldP spid="14" grpId="0" animBg="1"/>
      <p:bldP spid="15" grpId="0" animBg="1"/>
      <p:bldP spid="16" grpId="0" animBg="1"/>
      <p:bldP spid="10" grpId="0" animBg="1"/>
      <p:bldP spid="18" grpId="0" animBg="1"/>
      <p:bldP spid="8" grpId="0" animBg="1"/>
      <p:bldP spid="7"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DD0442-A7A2-4233-BF51-21949693DB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268" y="0"/>
            <a:ext cx="10425463" cy="6858000"/>
          </a:xfrm>
          <a:prstGeom prst="rect">
            <a:avLst/>
          </a:prstGeom>
        </p:spPr>
      </p:pic>
    </p:spTree>
    <p:extLst>
      <p:ext uri="{BB962C8B-B14F-4D97-AF65-F5344CB8AC3E}">
        <p14:creationId xmlns:p14="http://schemas.microsoft.com/office/powerpoint/2010/main" val="2458744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933F27-D39B-46E2-85CE-6AD3389D5AED}"/>
              </a:ext>
            </a:extLst>
          </p:cNvPr>
          <p:cNvSpPr txBox="1"/>
          <p:nvPr/>
        </p:nvSpPr>
        <p:spPr>
          <a:xfrm>
            <a:off x="0" y="1926967"/>
            <a:ext cx="6281057" cy="5016758"/>
          </a:xfrm>
          <a:prstGeom prst="rect">
            <a:avLst/>
          </a:prstGeom>
          <a:noFill/>
        </p:spPr>
        <p:txBody>
          <a:bodyPr wrap="square">
            <a:spAutoFit/>
          </a:bodyPr>
          <a:lstStyle/>
          <a:p>
            <a:r>
              <a:rPr lang="en-GB" sz="1600" b="0" i="0" dirty="0">
                <a:solidFill>
                  <a:srgbClr val="202122"/>
                </a:solidFill>
                <a:effectLst/>
              </a:rPr>
              <a:t>In 452 BC, a number of the Sybarite exiles and their descendants made an attempt to establish themselves on the spot, under the guidance of some leaders of </a:t>
            </a:r>
            <a:r>
              <a:rPr lang="en-GB" sz="1600" b="0" i="0" u="none" strike="noStrike" dirty="0">
                <a:solidFill>
                  <a:srgbClr val="0B0080"/>
                </a:solidFill>
                <a:effectLst/>
                <a:hlinkClick r:id="rId2" tooltip="Thessaly"/>
              </a:rPr>
              <a:t>Thessalian</a:t>
            </a:r>
            <a:r>
              <a:rPr lang="en-GB" sz="1600" b="0" i="0" dirty="0">
                <a:solidFill>
                  <a:srgbClr val="202122"/>
                </a:solidFill>
                <a:effectLst/>
              </a:rPr>
              <a:t> origin; and the new colony rose so rapidly to prosperity that it excited the jealousy of the </a:t>
            </a:r>
            <a:r>
              <a:rPr lang="en-GB" sz="1600" b="0" i="0" dirty="0" err="1">
                <a:solidFill>
                  <a:srgbClr val="202122"/>
                </a:solidFill>
                <a:effectLst/>
              </a:rPr>
              <a:t>Crotoniats</a:t>
            </a:r>
            <a:r>
              <a:rPr lang="en-GB" sz="1600" b="0" i="0" dirty="0">
                <a:solidFill>
                  <a:srgbClr val="202122"/>
                </a:solidFill>
                <a:effectLst/>
              </a:rPr>
              <a:t>, who, in consequence, expelled the new settlers a little more than 5 years after the establishment of the colony.</a:t>
            </a:r>
            <a:r>
              <a:rPr lang="en-GB" sz="1600" b="0" i="0" u="none" strike="noStrike" baseline="30000" dirty="0">
                <a:solidFill>
                  <a:srgbClr val="0B0080"/>
                </a:solidFill>
                <a:effectLst/>
                <a:hlinkClick r:id="rId3"/>
              </a:rPr>
              <a:t>[2]</a:t>
            </a:r>
            <a:r>
              <a:rPr lang="en-GB" sz="1600" b="0" i="0" dirty="0">
                <a:solidFill>
                  <a:srgbClr val="202122"/>
                </a:solidFill>
                <a:effectLst/>
              </a:rPr>
              <a:t> </a:t>
            </a:r>
          </a:p>
          <a:p>
            <a:endParaRPr lang="en-GB" sz="1600" dirty="0">
              <a:solidFill>
                <a:srgbClr val="202122"/>
              </a:solidFill>
            </a:endParaRPr>
          </a:p>
          <a:p>
            <a:r>
              <a:rPr lang="en-GB" sz="1600" b="0" i="0" dirty="0">
                <a:solidFill>
                  <a:srgbClr val="202122"/>
                </a:solidFill>
                <a:effectLst/>
              </a:rPr>
              <a:t>The fugitive Sybarites first appealed for support to </a:t>
            </a:r>
            <a:r>
              <a:rPr lang="en-GB" sz="1600" b="0" i="0" u="none" strike="noStrike" dirty="0">
                <a:solidFill>
                  <a:srgbClr val="0B0080"/>
                </a:solidFill>
                <a:effectLst/>
                <a:hlinkClick r:id="rId4" tooltip="Sparta"/>
              </a:rPr>
              <a:t>Sparta</a:t>
            </a:r>
            <a:r>
              <a:rPr lang="en-GB" sz="1600" b="0" i="0" dirty="0">
                <a:solidFill>
                  <a:srgbClr val="202122"/>
                </a:solidFill>
                <a:effectLst/>
              </a:rPr>
              <a:t>, but without success: their application to the </a:t>
            </a:r>
            <a:r>
              <a:rPr lang="en-GB" sz="1600" b="0" i="0" u="none" strike="noStrike" dirty="0">
                <a:solidFill>
                  <a:srgbClr val="0B0080"/>
                </a:solidFill>
                <a:effectLst/>
                <a:hlinkClick r:id="rId5" tooltip="Athens"/>
              </a:rPr>
              <a:t>Athenians</a:t>
            </a:r>
            <a:r>
              <a:rPr lang="en-GB" sz="1600" b="0" i="0" dirty="0">
                <a:solidFill>
                  <a:srgbClr val="202122"/>
                </a:solidFill>
                <a:effectLst/>
              </a:rPr>
              <a:t> was more successful, and that people determined to send out a fresh colony, at the same time that they reinstated the settlers who had been lately expelled from thence. A body of Athenian colonists was accordingly sent out by </a:t>
            </a:r>
            <a:r>
              <a:rPr lang="en-GB" sz="1600" b="0" i="0" u="none" strike="noStrike" dirty="0">
                <a:solidFill>
                  <a:srgbClr val="0B0080"/>
                </a:solidFill>
                <a:effectLst/>
                <a:hlinkClick r:id="rId6" tooltip="Pericles"/>
              </a:rPr>
              <a:t>Pericles</a:t>
            </a:r>
            <a:r>
              <a:rPr lang="en-GB" sz="1600" b="0" i="0" dirty="0">
                <a:solidFill>
                  <a:srgbClr val="202122"/>
                </a:solidFill>
                <a:effectLst/>
              </a:rPr>
              <a:t>, under the command of </a:t>
            </a:r>
            <a:r>
              <a:rPr lang="en-GB" sz="1600" b="0" i="0" u="none" strike="noStrike" dirty="0" err="1">
                <a:solidFill>
                  <a:srgbClr val="A55858"/>
                </a:solidFill>
                <a:effectLst/>
                <a:hlinkClick r:id="rId7" tooltip="Lampon (page does not exist)"/>
              </a:rPr>
              <a:t>Lampon</a:t>
            </a:r>
            <a:r>
              <a:rPr lang="en-GB" sz="1600" b="0" i="0" dirty="0">
                <a:solidFill>
                  <a:srgbClr val="202122"/>
                </a:solidFill>
                <a:effectLst/>
              </a:rPr>
              <a:t> and </a:t>
            </a:r>
            <a:r>
              <a:rPr lang="en-GB" sz="1600" b="0" i="0" u="none" strike="noStrike" dirty="0" err="1">
                <a:solidFill>
                  <a:srgbClr val="A55858"/>
                </a:solidFill>
                <a:effectLst/>
                <a:hlinkClick r:id="rId8" tooltip="Xenocritus (page does not exist)"/>
              </a:rPr>
              <a:t>Xenocritus</a:t>
            </a:r>
            <a:r>
              <a:rPr lang="en-GB" sz="1600" b="0" i="0" dirty="0">
                <a:solidFill>
                  <a:srgbClr val="202122"/>
                </a:solidFill>
                <a:effectLst/>
              </a:rPr>
              <a:t>. Pericles' expressed intent was for it to be a Panhellenic colony,</a:t>
            </a:r>
            <a:r>
              <a:rPr lang="en-GB" sz="1600" b="0" i="0" u="none" strike="noStrike" baseline="30000" dirty="0">
                <a:solidFill>
                  <a:srgbClr val="0B0080"/>
                </a:solidFill>
                <a:effectLst/>
                <a:hlinkClick r:id="rId9"/>
              </a:rPr>
              <a:t>[3]</a:t>
            </a:r>
            <a:r>
              <a:rPr lang="en-GB" sz="1600" b="0" i="0" dirty="0">
                <a:solidFill>
                  <a:srgbClr val="202122"/>
                </a:solidFill>
                <a:effectLst/>
              </a:rPr>
              <a:t> and the number of Athenian citizens was small, the greater part of those who took part in the colony being collected from various parts of </a:t>
            </a:r>
            <a:r>
              <a:rPr lang="en-GB" sz="1600" b="0" i="0" u="none" strike="noStrike" dirty="0">
                <a:solidFill>
                  <a:srgbClr val="0B0080"/>
                </a:solidFill>
                <a:effectLst/>
                <a:hlinkClick r:id="rId10" tooltip="Greece"/>
              </a:rPr>
              <a:t>Greece</a:t>
            </a:r>
            <a:r>
              <a:rPr lang="en-GB" sz="1600" b="0" i="0" dirty="0">
                <a:solidFill>
                  <a:srgbClr val="202122"/>
                </a:solidFill>
                <a:effectLst/>
              </a:rPr>
              <a:t>. Among them were two celebrated names – </a:t>
            </a:r>
            <a:r>
              <a:rPr lang="en-GB" sz="1600" b="0" i="0" u="none" strike="noStrike" dirty="0">
                <a:solidFill>
                  <a:srgbClr val="0B0080"/>
                </a:solidFill>
                <a:effectLst/>
                <a:hlinkClick r:id="rId11" tooltip="Herodotus"/>
              </a:rPr>
              <a:t>Herodotus</a:t>
            </a:r>
            <a:r>
              <a:rPr lang="en-GB" sz="1600" b="0" i="0" dirty="0">
                <a:solidFill>
                  <a:srgbClr val="202122"/>
                </a:solidFill>
                <a:effectLst/>
              </a:rPr>
              <a:t> the historian, and the orator </a:t>
            </a:r>
            <a:r>
              <a:rPr lang="en-GB" sz="1600" b="0" i="0" u="none" strike="noStrike" dirty="0">
                <a:solidFill>
                  <a:srgbClr val="0B0080"/>
                </a:solidFill>
                <a:effectLst/>
                <a:hlinkClick r:id="rId12" tooltip="Lysias"/>
              </a:rPr>
              <a:t>Lysias</a:t>
            </a:r>
            <a:r>
              <a:rPr lang="en-GB" sz="1600" b="0" i="0" dirty="0">
                <a:solidFill>
                  <a:srgbClr val="202122"/>
                </a:solidFill>
                <a:effectLst/>
              </a:rPr>
              <a:t>, both of whom appear to have formed part of the original colony.</a:t>
            </a:r>
            <a:r>
              <a:rPr lang="en-GB" sz="1600" b="0" i="0" u="none" strike="noStrike" baseline="30000" dirty="0">
                <a:solidFill>
                  <a:srgbClr val="0B0080"/>
                </a:solidFill>
                <a:effectLst/>
                <a:hlinkClick r:id="rId13"/>
              </a:rPr>
              <a:t>[4]</a:t>
            </a:r>
            <a:r>
              <a:rPr lang="en-GB" sz="1600" b="0" i="0" dirty="0">
                <a:solidFill>
                  <a:srgbClr val="202122"/>
                </a:solidFill>
                <a:effectLst/>
              </a:rPr>
              <a:t> The laws of the new colony were established by the sophist </a:t>
            </a:r>
            <a:r>
              <a:rPr lang="en-GB" sz="1600" b="0" i="0" u="none" strike="noStrike" dirty="0">
                <a:solidFill>
                  <a:srgbClr val="0B0080"/>
                </a:solidFill>
                <a:effectLst/>
                <a:hlinkClick r:id="rId14" tooltip="Protagoras"/>
              </a:rPr>
              <a:t>Protagoras</a:t>
            </a:r>
            <a:r>
              <a:rPr lang="en-GB" sz="1600" b="0" i="0" dirty="0">
                <a:solidFill>
                  <a:srgbClr val="202122"/>
                </a:solidFill>
                <a:effectLst/>
              </a:rPr>
              <a:t> at the request of Pericles,</a:t>
            </a:r>
            <a:r>
              <a:rPr lang="en-GB" sz="1600" b="0" i="0" u="none" strike="noStrike" baseline="30000" dirty="0">
                <a:solidFill>
                  <a:srgbClr val="0B0080"/>
                </a:solidFill>
                <a:effectLst/>
                <a:hlinkClick r:id="rId15"/>
              </a:rPr>
              <a:t>[5]</a:t>
            </a:r>
            <a:r>
              <a:rPr lang="en-GB" sz="1600" b="0" i="0" dirty="0">
                <a:solidFill>
                  <a:srgbClr val="202122"/>
                </a:solidFill>
                <a:effectLst/>
              </a:rPr>
              <a:t> </a:t>
            </a:r>
            <a:endParaRPr lang="en-GB" sz="1600" dirty="0"/>
          </a:p>
        </p:txBody>
      </p:sp>
      <p:pic>
        <p:nvPicPr>
          <p:cNvPr id="5122" name="Picture 2">
            <a:extLst>
              <a:ext uri="{FF2B5EF4-FFF2-40B4-BE49-F238E27FC236}">
                <a16:creationId xmlns:a16="http://schemas.microsoft.com/office/drawing/2014/main" id="{F85F1F7E-7618-42F1-9E7E-A1BA45CFF16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8199" y="0"/>
            <a:ext cx="4308021" cy="191276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775D37B1-3624-4769-8B9E-77BF1FED96C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369196" y="691243"/>
            <a:ext cx="5822804" cy="547551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4CFE0CF-B08A-4B06-AD87-6D490B927334}"/>
              </a:ext>
            </a:extLst>
          </p:cNvPr>
          <p:cNvSpPr txBox="1"/>
          <p:nvPr/>
        </p:nvSpPr>
        <p:spPr>
          <a:xfrm>
            <a:off x="6463393" y="6254234"/>
            <a:ext cx="6112328" cy="369332"/>
          </a:xfrm>
          <a:prstGeom prst="rect">
            <a:avLst/>
          </a:prstGeom>
          <a:noFill/>
        </p:spPr>
        <p:txBody>
          <a:bodyPr wrap="square">
            <a:spAutoFit/>
          </a:bodyPr>
          <a:lstStyle/>
          <a:p>
            <a:r>
              <a:rPr lang="en-GB" dirty="0"/>
              <a:t>https://en.wikipedia.org/wiki/Thurii</a:t>
            </a:r>
          </a:p>
        </p:txBody>
      </p:sp>
      <p:sp>
        <p:nvSpPr>
          <p:cNvPr id="5" name="TextBox 4">
            <a:extLst>
              <a:ext uri="{FF2B5EF4-FFF2-40B4-BE49-F238E27FC236}">
                <a16:creationId xmlns:a16="http://schemas.microsoft.com/office/drawing/2014/main" id="{F848FFDF-C66C-45D8-9B30-AC003CF85587}"/>
              </a:ext>
            </a:extLst>
          </p:cNvPr>
          <p:cNvSpPr txBox="1"/>
          <p:nvPr/>
        </p:nvSpPr>
        <p:spPr>
          <a:xfrm>
            <a:off x="6281057" y="142101"/>
            <a:ext cx="5822804" cy="461665"/>
          </a:xfrm>
          <a:prstGeom prst="rect">
            <a:avLst/>
          </a:prstGeom>
          <a:noFill/>
        </p:spPr>
        <p:txBody>
          <a:bodyPr wrap="square" rtlCol="0">
            <a:spAutoFit/>
          </a:bodyPr>
          <a:lstStyle/>
          <a:p>
            <a:r>
              <a:rPr lang="en-GB" sz="2400" b="1" dirty="0"/>
              <a:t>What you can learn from Wikipedia</a:t>
            </a:r>
          </a:p>
        </p:txBody>
      </p:sp>
    </p:spTree>
    <p:extLst>
      <p:ext uri="{BB962C8B-B14F-4D97-AF65-F5344CB8AC3E}">
        <p14:creationId xmlns:p14="http://schemas.microsoft.com/office/powerpoint/2010/main" val="1522734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CD0BDE-BEDE-4D44-BEE6-B29B16C5D7FE}"/>
              </a:ext>
            </a:extLst>
          </p:cNvPr>
          <p:cNvSpPr txBox="1"/>
          <p:nvPr/>
        </p:nvSpPr>
        <p:spPr>
          <a:xfrm>
            <a:off x="446315" y="219279"/>
            <a:ext cx="12115800" cy="584775"/>
          </a:xfrm>
          <a:prstGeom prst="rect">
            <a:avLst/>
          </a:prstGeom>
          <a:noFill/>
        </p:spPr>
        <p:txBody>
          <a:bodyPr wrap="square">
            <a:spAutoFit/>
          </a:bodyPr>
          <a:lstStyle/>
          <a:p>
            <a:r>
              <a:rPr lang="en-GB" sz="1600" b="0" i="0" dirty="0">
                <a:solidFill>
                  <a:srgbClr val="3D3D3C"/>
                </a:solidFill>
                <a:effectLst/>
                <a:latin typeface="Calibri" panose="020F0502020204030204" pitchFamily="34" charset="0"/>
                <a:cs typeface="Calibri" panose="020F0502020204030204" pitchFamily="34" charset="0"/>
              </a:rPr>
              <a:t>The association of Herodotus with the colony at </a:t>
            </a:r>
            <a:r>
              <a:rPr lang="en-GB" sz="1600" b="0" i="0" dirty="0" err="1">
                <a:solidFill>
                  <a:srgbClr val="3D3D3C"/>
                </a:solidFill>
                <a:effectLst/>
                <a:latin typeface="Calibri" panose="020F0502020204030204" pitchFamily="34" charset="0"/>
                <a:cs typeface="Calibri" panose="020F0502020204030204" pitchFamily="34" charset="0"/>
              </a:rPr>
              <a:t>Thurii</a:t>
            </a:r>
            <a:r>
              <a:rPr lang="en-GB" sz="1600" b="0" i="0" dirty="0">
                <a:solidFill>
                  <a:srgbClr val="3D3D3C"/>
                </a:solidFill>
                <a:effectLst/>
                <a:latin typeface="Calibri" panose="020F0502020204030204" pitchFamily="34" charset="0"/>
                <a:cs typeface="Calibri" panose="020F0502020204030204" pitchFamily="34" charset="0"/>
              </a:rPr>
              <a:t> in southern Italy is generally accepted (Murray 2001: 323-24) based on Aristotle's quotation of the first line of the </a:t>
            </a:r>
            <a:r>
              <a:rPr lang="en-GB" sz="1600" b="0" i="1" dirty="0">
                <a:solidFill>
                  <a:srgbClr val="3D3D3C"/>
                </a:solidFill>
                <a:effectLst/>
                <a:latin typeface="Calibri" panose="020F0502020204030204" pitchFamily="34" charset="0"/>
                <a:cs typeface="Calibri" panose="020F0502020204030204" pitchFamily="34" charset="0"/>
              </a:rPr>
              <a:t>Histories</a:t>
            </a:r>
            <a:r>
              <a:rPr lang="en-GB" sz="1600" b="0" i="0" dirty="0">
                <a:solidFill>
                  <a:srgbClr val="3D3D3C"/>
                </a:solidFill>
                <a:effectLst/>
                <a:latin typeface="Calibri" panose="020F0502020204030204" pitchFamily="34" charset="0"/>
                <a:cs typeface="Calibri" panose="020F0502020204030204" pitchFamily="34" charset="0"/>
              </a:rPr>
              <a:t> (</a:t>
            </a:r>
            <a:r>
              <a:rPr lang="en-GB" sz="1600" b="0" i="1" dirty="0">
                <a:solidFill>
                  <a:srgbClr val="3D3D3C"/>
                </a:solidFill>
                <a:effectLst/>
                <a:latin typeface="Calibri" panose="020F0502020204030204" pitchFamily="34" charset="0"/>
                <a:cs typeface="Calibri" panose="020F0502020204030204" pitchFamily="34" charset="0"/>
              </a:rPr>
              <a:t>Rhet</a:t>
            </a:r>
            <a:r>
              <a:rPr lang="en-GB" sz="1600" b="0" i="0" dirty="0">
                <a:solidFill>
                  <a:srgbClr val="3D3D3C"/>
                </a:solidFill>
                <a:effectLst/>
                <a:latin typeface="Calibri" panose="020F0502020204030204" pitchFamily="34" charset="0"/>
                <a:cs typeface="Calibri" panose="020F0502020204030204" pitchFamily="34" charset="0"/>
              </a:rPr>
              <a:t>. 1409a26-28) and scattered testimony from later antiquity (Priestley 2014: 19-34).  </a:t>
            </a:r>
            <a:endParaRPr lang="en-GB" sz="1600"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9CABC3CB-0B17-43F2-AF93-77EC073D51AC}"/>
              </a:ext>
            </a:extLst>
          </p:cNvPr>
          <p:cNvPicPr>
            <a:picLocks noChangeAspect="1"/>
          </p:cNvPicPr>
          <p:nvPr/>
        </p:nvPicPr>
        <p:blipFill rotWithShape="1">
          <a:blip r:embed="rId2"/>
          <a:srcRect l="-1" t="4761" r="-1517" b="26031"/>
          <a:stretch/>
        </p:blipFill>
        <p:spPr>
          <a:xfrm>
            <a:off x="0" y="1055913"/>
            <a:ext cx="12377057" cy="4746173"/>
          </a:xfrm>
          <a:prstGeom prst="rect">
            <a:avLst/>
          </a:prstGeom>
        </p:spPr>
      </p:pic>
    </p:spTree>
    <p:extLst>
      <p:ext uri="{BB962C8B-B14F-4D97-AF65-F5344CB8AC3E}">
        <p14:creationId xmlns:p14="http://schemas.microsoft.com/office/powerpoint/2010/main" val="517378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5EB9CBE2-23D5-496F-9217-857988E5D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9040" y="0"/>
            <a:ext cx="5902960" cy="69458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CE7B964-64E6-49A2-97FB-B5641D1BDEF0}"/>
              </a:ext>
            </a:extLst>
          </p:cNvPr>
          <p:cNvPicPr>
            <a:picLocks noChangeAspect="1"/>
          </p:cNvPicPr>
          <p:nvPr/>
        </p:nvPicPr>
        <p:blipFill rotWithShape="1">
          <a:blip r:embed="rId3"/>
          <a:srcRect t="95111" r="55730" b="2074"/>
          <a:stretch/>
        </p:blipFill>
        <p:spPr>
          <a:xfrm>
            <a:off x="0" y="333434"/>
            <a:ext cx="4683760" cy="220276"/>
          </a:xfrm>
          <a:prstGeom prst="rect">
            <a:avLst/>
          </a:prstGeom>
        </p:spPr>
      </p:pic>
      <p:pic>
        <p:nvPicPr>
          <p:cNvPr id="8" name="Picture 7">
            <a:extLst>
              <a:ext uri="{FF2B5EF4-FFF2-40B4-BE49-F238E27FC236}">
                <a16:creationId xmlns:a16="http://schemas.microsoft.com/office/drawing/2014/main" id="{DFB821CA-E92A-433F-B8B9-5A4ABB6CBE47}"/>
              </a:ext>
            </a:extLst>
          </p:cNvPr>
          <p:cNvPicPr>
            <a:picLocks noChangeAspect="1"/>
          </p:cNvPicPr>
          <p:nvPr/>
        </p:nvPicPr>
        <p:blipFill>
          <a:blip r:embed="rId4"/>
          <a:stretch>
            <a:fillRect/>
          </a:stretch>
        </p:blipFill>
        <p:spPr>
          <a:xfrm>
            <a:off x="6096000" y="4022090"/>
            <a:ext cx="4894571" cy="2835910"/>
          </a:xfrm>
          <a:prstGeom prst="rect">
            <a:avLst/>
          </a:prstGeom>
        </p:spPr>
      </p:pic>
      <p:pic>
        <p:nvPicPr>
          <p:cNvPr id="10" name="Picture 9">
            <a:extLst>
              <a:ext uri="{FF2B5EF4-FFF2-40B4-BE49-F238E27FC236}">
                <a16:creationId xmlns:a16="http://schemas.microsoft.com/office/drawing/2014/main" id="{67859976-4DD7-4A42-926E-B5DF773F9351}"/>
              </a:ext>
            </a:extLst>
          </p:cNvPr>
          <p:cNvPicPr>
            <a:picLocks noChangeAspect="1"/>
          </p:cNvPicPr>
          <p:nvPr/>
        </p:nvPicPr>
        <p:blipFill rotWithShape="1">
          <a:blip r:embed="rId3"/>
          <a:srcRect l="52269" t="4148" r="283" b="17333"/>
          <a:stretch/>
        </p:blipFill>
        <p:spPr>
          <a:xfrm>
            <a:off x="163195" y="553710"/>
            <a:ext cx="5150486" cy="6304290"/>
          </a:xfrm>
          <a:prstGeom prst="rect">
            <a:avLst/>
          </a:prstGeom>
        </p:spPr>
      </p:pic>
      <p:sp>
        <p:nvSpPr>
          <p:cNvPr id="4" name="TextBox 3">
            <a:extLst>
              <a:ext uri="{FF2B5EF4-FFF2-40B4-BE49-F238E27FC236}">
                <a16:creationId xmlns:a16="http://schemas.microsoft.com/office/drawing/2014/main" id="{FE6EE570-98D4-4EB5-A419-F8C87FF37060}"/>
              </a:ext>
            </a:extLst>
          </p:cNvPr>
          <p:cNvSpPr txBox="1"/>
          <p:nvPr/>
        </p:nvSpPr>
        <p:spPr>
          <a:xfrm>
            <a:off x="4795520" y="538480"/>
            <a:ext cx="2987040" cy="1077218"/>
          </a:xfrm>
          <a:prstGeom prst="rect">
            <a:avLst/>
          </a:prstGeom>
          <a:solidFill>
            <a:schemeClr val="bg1"/>
          </a:solidFill>
          <a:ln>
            <a:solidFill>
              <a:schemeClr val="tx1"/>
            </a:solidFill>
          </a:ln>
        </p:spPr>
        <p:txBody>
          <a:bodyPr wrap="square" rtlCol="0">
            <a:spAutoFit/>
          </a:bodyPr>
          <a:lstStyle/>
          <a:p>
            <a:pPr algn="ctr"/>
            <a:r>
              <a:rPr lang="en-GB" sz="1600" b="1" dirty="0"/>
              <a:t>Her. 6.98 The shaking of Delos</a:t>
            </a:r>
          </a:p>
          <a:p>
            <a:pPr algn="ctr"/>
            <a:r>
              <a:rPr lang="en-GB" sz="1200" i="1" dirty="0"/>
              <a:t>‘Greece suffered more evils than in the 20 generations before Darius was born – partly from the Persian wars, </a:t>
            </a:r>
            <a:r>
              <a:rPr lang="en-GB" sz="1200" b="1" i="1" dirty="0"/>
              <a:t>partly from her own internal struggles for supremacy</a:t>
            </a:r>
            <a:r>
              <a:rPr lang="en-GB" sz="1200" i="1" dirty="0"/>
              <a:t>.’</a:t>
            </a:r>
            <a:endParaRPr lang="en-GB" i="1" dirty="0"/>
          </a:p>
        </p:txBody>
      </p:sp>
      <p:sp>
        <p:nvSpPr>
          <p:cNvPr id="12" name="TextBox 11">
            <a:extLst>
              <a:ext uri="{FF2B5EF4-FFF2-40B4-BE49-F238E27FC236}">
                <a16:creationId xmlns:a16="http://schemas.microsoft.com/office/drawing/2014/main" id="{CF0015B6-EB60-4167-9DCA-8E38A071E7CA}"/>
              </a:ext>
            </a:extLst>
          </p:cNvPr>
          <p:cNvSpPr txBox="1"/>
          <p:nvPr/>
        </p:nvSpPr>
        <p:spPr>
          <a:xfrm>
            <a:off x="6807201" y="3706281"/>
            <a:ext cx="3606800" cy="338554"/>
          </a:xfrm>
          <a:prstGeom prst="rect">
            <a:avLst/>
          </a:prstGeom>
          <a:solidFill>
            <a:schemeClr val="bg1"/>
          </a:solidFill>
          <a:ln>
            <a:solidFill>
              <a:schemeClr val="tx1"/>
            </a:solidFill>
          </a:ln>
        </p:spPr>
        <p:txBody>
          <a:bodyPr wrap="square" rtlCol="0">
            <a:spAutoFit/>
          </a:bodyPr>
          <a:lstStyle/>
          <a:p>
            <a:pPr algn="ctr"/>
            <a:r>
              <a:rPr lang="en-GB" sz="1600" b="1" dirty="0"/>
              <a:t>Thucydides II.8 The shaking of Delos</a:t>
            </a:r>
          </a:p>
        </p:txBody>
      </p:sp>
      <p:sp>
        <p:nvSpPr>
          <p:cNvPr id="6" name="TextBox 5">
            <a:extLst>
              <a:ext uri="{FF2B5EF4-FFF2-40B4-BE49-F238E27FC236}">
                <a16:creationId xmlns:a16="http://schemas.microsoft.com/office/drawing/2014/main" id="{BB617DBD-C4E1-4AAC-8AA3-6D42C6CD9D68}"/>
              </a:ext>
            </a:extLst>
          </p:cNvPr>
          <p:cNvSpPr txBox="1"/>
          <p:nvPr/>
        </p:nvSpPr>
        <p:spPr>
          <a:xfrm>
            <a:off x="4894572" y="1845885"/>
            <a:ext cx="2255520" cy="1384995"/>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r>
              <a:rPr lang="en-GB" sz="1600" b="1" dirty="0"/>
              <a:t>Darius </a:t>
            </a:r>
            <a:r>
              <a:rPr lang="en-GB" sz="1600" dirty="0"/>
              <a:t>522-486 </a:t>
            </a:r>
          </a:p>
          <a:p>
            <a:pPr marL="285750" indent="-285750">
              <a:buFont typeface="Arial" panose="020B0604020202020204" pitchFamily="34" charset="0"/>
              <a:buChar char="•"/>
            </a:pPr>
            <a:r>
              <a:rPr lang="en-GB" sz="1600" b="1" dirty="0"/>
              <a:t>Xerxes</a:t>
            </a:r>
            <a:r>
              <a:rPr lang="en-GB" sz="1600" dirty="0"/>
              <a:t> 486-464</a:t>
            </a:r>
          </a:p>
          <a:p>
            <a:pPr marL="285750" indent="-285750">
              <a:buFont typeface="Arial" panose="020B0604020202020204" pitchFamily="34" charset="0"/>
              <a:buChar char="•"/>
            </a:pPr>
            <a:r>
              <a:rPr lang="en-GB" sz="1600" b="1" dirty="0"/>
              <a:t>Artaxerxes</a:t>
            </a:r>
            <a:r>
              <a:rPr lang="en-GB" sz="1600" dirty="0"/>
              <a:t> 464-424</a:t>
            </a:r>
          </a:p>
          <a:p>
            <a:endParaRPr lang="en-GB" sz="800" dirty="0"/>
          </a:p>
          <a:p>
            <a:pPr marL="285750" indent="-285750">
              <a:buFont typeface="Arial" panose="020B0604020202020204" pitchFamily="34" charset="0"/>
              <a:buChar char="•"/>
            </a:pPr>
            <a:r>
              <a:rPr lang="en-GB" sz="1200" dirty="0"/>
              <a:t>[Xerxes 2 and </a:t>
            </a:r>
            <a:r>
              <a:rPr lang="en-GB" sz="1200" dirty="0" err="1"/>
              <a:t>Sogdianus</a:t>
            </a:r>
            <a:r>
              <a:rPr lang="en-GB" sz="1200" dirty="0"/>
              <a:t>[</a:t>
            </a:r>
          </a:p>
          <a:p>
            <a:pPr marL="285750" indent="-285750">
              <a:buFont typeface="Arial" panose="020B0604020202020204" pitchFamily="34" charset="0"/>
              <a:buChar char="•"/>
            </a:pPr>
            <a:r>
              <a:rPr lang="en-GB" sz="1600" dirty="0"/>
              <a:t>[</a:t>
            </a:r>
            <a:r>
              <a:rPr lang="en-GB" sz="1600" b="1" dirty="0"/>
              <a:t>Darius II</a:t>
            </a:r>
            <a:r>
              <a:rPr lang="en-GB" sz="1600" dirty="0"/>
              <a:t> 424-404</a:t>
            </a:r>
          </a:p>
        </p:txBody>
      </p:sp>
      <p:sp>
        <p:nvSpPr>
          <p:cNvPr id="13" name="Oval 12">
            <a:extLst>
              <a:ext uri="{FF2B5EF4-FFF2-40B4-BE49-F238E27FC236}">
                <a16:creationId xmlns:a16="http://schemas.microsoft.com/office/drawing/2014/main" id="{FAB587AE-7D02-402C-9CC4-47844073F189}"/>
              </a:ext>
            </a:extLst>
          </p:cNvPr>
          <p:cNvSpPr/>
          <p:nvPr/>
        </p:nvSpPr>
        <p:spPr>
          <a:xfrm>
            <a:off x="8755372" y="2538382"/>
            <a:ext cx="477520" cy="428338"/>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160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33A586-0403-4A32-ADFE-E67CF8E176A1}"/>
              </a:ext>
            </a:extLst>
          </p:cNvPr>
          <p:cNvPicPr>
            <a:picLocks noChangeAspect="1"/>
          </p:cNvPicPr>
          <p:nvPr/>
        </p:nvPicPr>
        <p:blipFill rotWithShape="1">
          <a:blip r:embed="rId2"/>
          <a:srcRect t="10370" r="1250" b="7704"/>
          <a:stretch/>
        </p:blipFill>
        <p:spPr>
          <a:xfrm>
            <a:off x="-21771" y="538480"/>
            <a:ext cx="12213771" cy="5699760"/>
          </a:xfrm>
          <a:prstGeom prst="rect">
            <a:avLst/>
          </a:prstGeom>
        </p:spPr>
      </p:pic>
      <p:sp>
        <p:nvSpPr>
          <p:cNvPr id="5" name="Oval 4">
            <a:extLst>
              <a:ext uri="{FF2B5EF4-FFF2-40B4-BE49-F238E27FC236}">
                <a16:creationId xmlns:a16="http://schemas.microsoft.com/office/drawing/2014/main" id="{400A5A00-B82F-4592-83B8-22D509BBC6BA}"/>
              </a:ext>
            </a:extLst>
          </p:cNvPr>
          <p:cNvSpPr/>
          <p:nvPr/>
        </p:nvSpPr>
        <p:spPr>
          <a:xfrm>
            <a:off x="5524492" y="760382"/>
            <a:ext cx="477520" cy="641698"/>
          </a:xfrm>
          <a:prstGeom prst="ellipse">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9116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E678E7-3835-4584-8707-7B1A68CB85DB}"/>
              </a:ext>
            </a:extLst>
          </p:cNvPr>
          <p:cNvPicPr>
            <a:picLocks noChangeAspect="1"/>
          </p:cNvPicPr>
          <p:nvPr/>
        </p:nvPicPr>
        <p:blipFill>
          <a:blip r:embed="rId2"/>
          <a:stretch>
            <a:fillRect/>
          </a:stretch>
        </p:blipFill>
        <p:spPr>
          <a:xfrm>
            <a:off x="1687817" y="0"/>
            <a:ext cx="8816365" cy="6858000"/>
          </a:xfrm>
          <a:prstGeom prst="rect">
            <a:avLst/>
          </a:prstGeom>
        </p:spPr>
      </p:pic>
    </p:spTree>
    <p:extLst>
      <p:ext uri="{BB962C8B-B14F-4D97-AF65-F5344CB8AC3E}">
        <p14:creationId xmlns:p14="http://schemas.microsoft.com/office/powerpoint/2010/main" val="26223960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2678</TotalTime>
  <Words>1579</Words>
  <Application>Microsoft Office PowerPoint</Application>
  <PresentationFormat>Widescreen</PresentationFormat>
  <Paragraphs>111</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Arial Black</vt:lpstr>
      <vt:lpstr>Calibri</vt:lpstr>
      <vt:lpstr>Calibri Light</vt:lpstr>
      <vt:lpstr>zephtextitalic</vt:lpstr>
      <vt:lpstr>zephtextregular</vt:lpstr>
      <vt:lpstr>Office Theme</vt:lpstr>
      <vt:lpstr>PowerPoint Presentation</vt:lpstr>
      <vt:lpstr>Herodotus’ Histories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Herodotus</dc:title>
  <dc:creator>Judith Letchford</dc:creator>
  <cp:lastModifiedBy>Judith Letchford</cp:lastModifiedBy>
  <cp:revision>34</cp:revision>
  <cp:lastPrinted>2020-09-13T10:38:56Z</cp:lastPrinted>
  <dcterms:created xsi:type="dcterms:W3CDTF">2020-09-07T06:55:18Z</dcterms:created>
  <dcterms:modified xsi:type="dcterms:W3CDTF">2020-09-15T06:32:54Z</dcterms:modified>
</cp:coreProperties>
</file>