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5C86-A155-4D7E-B005-233A2B7A361D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3032-A30E-4C4D-904E-3920D6A9F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0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to do the experiment then analyse what they did through the questions.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032-A30E-4C4D-904E-3920D6A9F5F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1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4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4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8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1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0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5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vod/vod_window.html?pid=158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j-7axay48w&amp;spfreload=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76664" cy="2886221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Title</a:t>
            </a:r>
            <a:r>
              <a:rPr lang="en-GB" b="1" dirty="0" smtClean="0">
                <a:latin typeface="Comic Sans MS" panose="030F0702030302020204" pitchFamily="66" charset="0"/>
              </a:rPr>
              <a:t>: What are the explanations for why we 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forget</a:t>
            </a:r>
            <a:r>
              <a:rPr lang="en-GB" b="1" dirty="0" smtClean="0">
                <a:latin typeface="Comic Sans MS" panose="030F0702030302020204" pitchFamily="66" charset="0"/>
              </a:rPr>
              <a:t>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806541"/>
            <a:ext cx="6300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99">
            <a:off x="6743388" y="681132"/>
            <a:ext cx="2038328" cy="203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HOWEVER, there is an </a:t>
            </a:r>
            <a:r>
              <a:rPr lang="en-GB" b="1" i="1" dirty="0" smtClean="0"/>
              <a:t>alternative</a:t>
            </a:r>
            <a:r>
              <a:rPr lang="en-GB" dirty="0" smtClean="0"/>
              <a:t> theory to forgetting in LTM…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 </a:t>
            </a:r>
            <a:r>
              <a:rPr lang="en-GB" sz="4400" b="1" dirty="0" smtClean="0">
                <a:solidFill>
                  <a:srgbClr val="FFC000"/>
                </a:solidFill>
              </a:rPr>
              <a:t>‘Retrieval failure’</a:t>
            </a:r>
            <a:endParaRPr lang="en-GB" sz="4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328074">
            <a:off x="6552711" y="305128"/>
            <a:ext cx="248622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Use as A02 in essays!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444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2" y="548680"/>
            <a:ext cx="9123737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Retrieval failure is where the information </a:t>
            </a:r>
            <a:r>
              <a:rPr lang="en-GB" i="1" dirty="0"/>
              <a:t>is</a:t>
            </a:r>
            <a:r>
              <a:rPr lang="en-GB" dirty="0"/>
              <a:t> in long term memory, but cannot be </a:t>
            </a:r>
            <a:r>
              <a:rPr lang="en-GB" dirty="0" smtClean="0"/>
              <a:t>accessed because </a:t>
            </a:r>
            <a:r>
              <a:rPr lang="en-GB" b="1" dirty="0" smtClean="0"/>
              <a:t>retrieval </a:t>
            </a:r>
            <a:r>
              <a:rPr lang="en-GB" b="1" dirty="0"/>
              <a:t>cues </a:t>
            </a:r>
            <a:r>
              <a:rPr lang="en-GB" dirty="0"/>
              <a:t>are not present.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263" y="0"/>
            <a:ext cx="9144000" cy="548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Retrieval failure </a:t>
            </a:r>
            <a:r>
              <a:rPr lang="en-GB" sz="3600" b="1" dirty="0" smtClean="0">
                <a:latin typeface="Comic Sans MS" panose="030F0702030302020204" pitchFamily="66" charset="0"/>
              </a:rPr>
              <a:t>of forgetting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6336704" cy="32403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Experiment…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Try to remember the list of 20 words. You have 3 minutes.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Half of the class to go to the study room with a piece of paper and write down as many as can remember, half to stay here and do the same.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Which group remember more?</a:t>
            </a:r>
          </a:p>
        </p:txBody>
      </p:sp>
    </p:spTree>
    <p:extLst>
      <p:ext uri="{BB962C8B-B14F-4D97-AF65-F5344CB8AC3E}">
        <p14:creationId xmlns:p14="http://schemas.microsoft.com/office/powerpoint/2010/main" val="2815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9144000" cy="43204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Experiment</a:t>
            </a:r>
          </a:p>
          <a:p>
            <a:pPr marL="285750" indent="-285750" algn="ctr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How many conditions were there?</a:t>
            </a:r>
          </a:p>
          <a:p>
            <a:pPr marL="285750" indent="-285750" algn="ctr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Which was the </a:t>
            </a:r>
            <a:r>
              <a:rPr lang="en-GB" sz="2800" i="1" dirty="0" smtClean="0">
                <a:latin typeface="Comic Sans MS" panose="030F0702030302020204" pitchFamily="66" charset="0"/>
              </a:rPr>
              <a:t>experimental condition</a:t>
            </a:r>
            <a:r>
              <a:rPr lang="en-GB" sz="2800" dirty="0" smtClean="0">
                <a:latin typeface="Comic Sans MS" panose="030F0702030302020204" pitchFamily="66" charset="0"/>
              </a:rPr>
              <a:t> and which the </a:t>
            </a:r>
            <a:r>
              <a:rPr lang="en-GB" sz="2800" i="1" dirty="0" smtClean="0">
                <a:latin typeface="Comic Sans MS" panose="030F0702030302020204" pitchFamily="66" charset="0"/>
              </a:rPr>
              <a:t>control</a:t>
            </a:r>
            <a:r>
              <a:rPr lang="en-GB" sz="2800" dirty="0" smtClean="0">
                <a:latin typeface="Comic Sans MS" panose="030F0702030302020204" pitchFamily="66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What was the </a:t>
            </a:r>
            <a:r>
              <a:rPr lang="en-GB" sz="2800" i="1" dirty="0" smtClean="0">
                <a:latin typeface="Comic Sans MS" panose="030F0702030302020204" pitchFamily="66" charset="0"/>
              </a:rPr>
              <a:t>IV</a:t>
            </a:r>
            <a:r>
              <a:rPr lang="en-GB" sz="2800" dirty="0" smtClean="0">
                <a:latin typeface="Comic Sans MS" panose="030F0702030302020204" pitchFamily="66" charset="0"/>
              </a:rPr>
              <a:t> and </a:t>
            </a:r>
            <a:r>
              <a:rPr lang="en-GB" sz="2800" i="1" dirty="0" smtClean="0">
                <a:latin typeface="Comic Sans MS" panose="030F0702030302020204" pitchFamily="66" charset="0"/>
              </a:rPr>
              <a:t>DV</a:t>
            </a:r>
            <a:r>
              <a:rPr lang="en-GB" sz="2800" dirty="0" smtClean="0">
                <a:latin typeface="Comic Sans MS" panose="030F0702030302020204" pitchFamily="66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What type of </a:t>
            </a:r>
            <a:r>
              <a:rPr lang="en-GB" sz="2800" i="1" dirty="0" smtClean="0">
                <a:latin typeface="Comic Sans MS" panose="030F0702030302020204" pitchFamily="66" charset="0"/>
              </a:rPr>
              <a:t>experimental design </a:t>
            </a:r>
            <a:r>
              <a:rPr lang="en-GB" sz="2800" dirty="0" smtClean="0">
                <a:latin typeface="Comic Sans MS" panose="030F0702030302020204" pitchFamily="66" charset="0"/>
              </a:rPr>
              <a:t>was used?</a:t>
            </a:r>
          </a:p>
          <a:p>
            <a:pPr marL="285750" indent="-285750" algn="ctr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How could we make this a </a:t>
            </a:r>
            <a:r>
              <a:rPr lang="en-GB" sz="2800" i="1" dirty="0" smtClean="0">
                <a:latin typeface="Comic Sans MS" panose="030F0702030302020204" pitchFamily="66" charset="0"/>
              </a:rPr>
              <a:t>repeated measures </a:t>
            </a:r>
            <a:r>
              <a:rPr lang="en-GB" sz="2800" dirty="0" smtClean="0">
                <a:latin typeface="Comic Sans MS" panose="030F0702030302020204" pitchFamily="66" charset="0"/>
              </a:rPr>
              <a:t>design?</a:t>
            </a:r>
          </a:p>
          <a:p>
            <a:pPr marL="285750" indent="-285750" algn="ctr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What are a strength and weakness of this design?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" y="0"/>
            <a:ext cx="9142931" cy="47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Use the textbook to write answers to the following questions:</a:t>
            </a:r>
          </a:p>
          <a:p>
            <a:pPr marL="0" indent="0">
              <a:buNone/>
            </a:pPr>
            <a:endParaRPr lang="en-GB" dirty="0"/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What are retrieval cues? And what are the key different types? (including examples).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What research did </a:t>
            </a:r>
            <a:r>
              <a:rPr lang="en-GB" dirty="0" err="1" smtClean="0"/>
              <a:t>Tulving</a:t>
            </a:r>
            <a:r>
              <a:rPr lang="en-GB" dirty="0" smtClean="0"/>
              <a:t> (1974) do? – AFPC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What research did </a:t>
            </a:r>
            <a:r>
              <a:rPr lang="en-GB" dirty="0" err="1" smtClean="0"/>
              <a:t>Baddley</a:t>
            </a:r>
            <a:r>
              <a:rPr lang="en-GB" dirty="0" smtClean="0"/>
              <a:t> (1975) do? How this corroborate the earlier findings?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What are the strengths and weaknesses of the ‘retrieval cues’ theory of forgetting?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How could you apply the knowledge of ‘retrieval cues’ to improve exam performance in the school?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is it like living with a neurological disorder that means you have problems with memory loss? E.g. amnesia or dementia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video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43808" y="806541"/>
            <a:ext cx="6300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9818" y="1248632"/>
            <a:ext cx="3168352" cy="20629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 Because the memory has disappeared from the brain.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80112" y="1253715"/>
            <a:ext cx="3168352" cy="20899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 The memory is still stored but, for some reason, it cannot be retrieved.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2460209">
            <a:off x="3385324" y="484023"/>
            <a:ext cx="530198" cy="184895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19910457">
            <a:off x="5169173" y="544477"/>
            <a:ext cx="530198" cy="171182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834" y="0"/>
            <a:ext cx="9104165" cy="806541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latin typeface="Comic Sans MS" panose="030F0702030302020204" pitchFamily="66" charset="0"/>
              </a:rPr>
              <a:t>Why do we forget?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66" y="3311577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More applied to forgetting in </a:t>
            </a:r>
            <a:r>
              <a:rPr lang="en-GB" sz="2800" b="1" dirty="0" smtClean="0"/>
              <a:t>STM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15136" y="3300123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More applied to forgetting in </a:t>
            </a:r>
            <a:r>
              <a:rPr lang="en-GB" sz="2800" b="1" dirty="0" smtClean="0"/>
              <a:t>LTM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8372" y="4254230"/>
            <a:ext cx="4769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  <a:latin typeface="Helvetica"/>
              </a:rPr>
              <a:t>Forgetting information from 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</a:rPr>
              <a:t>STM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</a:rPr>
              <a:t>can be explained using the theories of </a:t>
            </a:r>
            <a:r>
              <a:rPr lang="en-GB" sz="2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</a:rPr>
              <a:t>trace decay </a:t>
            </a:r>
            <a:r>
              <a:rPr lang="en-GB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</a:rPr>
              <a:t>and </a:t>
            </a:r>
            <a:r>
              <a:rPr lang="en-GB" sz="2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</a:rPr>
              <a:t>displacemen</a:t>
            </a:r>
            <a:r>
              <a:rPr lang="en-GB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</a:rPr>
              <a:t>t.</a:t>
            </a:r>
            <a:endParaRPr lang="en-GB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259442"/>
            <a:ext cx="4572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Forgetting from </a:t>
            </a:r>
            <a:r>
              <a:rPr lang="en-GB" sz="2200" dirty="0" smtClean="0"/>
              <a:t>LTM can </a:t>
            </a:r>
            <a:r>
              <a:rPr lang="en-GB" sz="2200" dirty="0"/>
              <a:t>be explained using the theories of </a:t>
            </a:r>
            <a:r>
              <a:rPr lang="en-GB" sz="2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interference</a:t>
            </a:r>
            <a:r>
              <a:rPr lang="en-GB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</a:t>
            </a:r>
            <a:r>
              <a:rPr lang="en-GB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lack of</a:t>
            </a:r>
            <a:r>
              <a:rPr lang="en-GB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retrieval cues.</a:t>
            </a:r>
            <a:endParaRPr lang="en-GB" sz="22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21" y="10530"/>
            <a:ext cx="3093270" cy="79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9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9" grpId="0" animBg="1"/>
      <p:bldP spid="4" grpId="0"/>
      <p:bldP spid="1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" y="0"/>
            <a:ext cx="9144000" cy="634082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i="1" u="sng" dirty="0">
                <a:latin typeface="Comic Sans MS" panose="030F0702030302020204" pitchFamily="66" charset="0"/>
              </a:rPr>
              <a:t>Trace Decay </a:t>
            </a:r>
            <a:r>
              <a:rPr lang="en-GB" sz="3600" b="1" dirty="0">
                <a:latin typeface="Comic Sans MS" panose="030F0702030302020204" pitchFamily="66" charset="0"/>
              </a:rPr>
              <a:t>Theory of </a:t>
            </a:r>
            <a:r>
              <a:rPr lang="en-GB" sz="3600" b="1" dirty="0" smtClean="0">
                <a:latin typeface="Comic Sans MS" panose="030F0702030302020204" pitchFamily="66" charset="0"/>
              </a:rPr>
              <a:t>Forgetting in STM…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6" y="725213"/>
            <a:ext cx="9131633" cy="25244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Assumes </a:t>
            </a:r>
            <a:r>
              <a:rPr lang="en-GB" dirty="0"/>
              <a:t>that memories leave a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trace</a:t>
            </a:r>
            <a:r>
              <a:rPr lang="en-GB" dirty="0"/>
              <a:t> in the </a:t>
            </a:r>
            <a:r>
              <a:rPr lang="en-GB" dirty="0" smtClean="0"/>
              <a:t>brain (a </a:t>
            </a:r>
            <a:r>
              <a:rPr lang="en-GB" dirty="0"/>
              <a:t>trace is some form of physical and/or chemical </a:t>
            </a:r>
            <a:r>
              <a:rPr lang="en-GB" dirty="0" smtClean="0"/>
              <a:t>change).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Trace </a:t>
            </a:r>
            <a:r>
              <a:rPr lang="en-GB" dirty="0"/>
              <a:t>decay theory states that forgetting occurs as a result of the </a:t>
            </a:r>
            <a:r>
              <a:rPr lang="en-GB" i="1" dirty="0"/>
              <a:t>automatic decay or fading of the memory trace</a:t>
            </a:r>
            <a:r>
              <a:rPr lang="en-GB" dirty="0"/>
              <a:t>. Trace decay theory focuses on time and the limited duration of short term </a:t>
            </a:r>
            <a:r>
              <a:rPr lang="en-GB" dirty="0" smtClean="0"/>
              <a:t>memory, suggesting STM holds memory for only up to 30 secs before it fades.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49674"/>
            <a:ext cx="4896544" cy="22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0" y="2708920"/>
            <a:ext cx="4464496" cy="32403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/>
              <a:t>There are two types of interference.</a:t>
            </a:r>
          </a:p>
          <a:p>
            <a:pPr algn="ctr"/>
            <a:r>
              <a:rPr lang="en-GB" sz="2000" b="1" dirty="0" smtClean="0"/>
              <a:t>Watch the </a:t>
            </a:r>
            <a:r>
              <a:rPr lang="en-GB" sz="2000" b="1" dirty="0" smtClean="0">
                <a:hlinkClick r:id="rId2"/>
              </a:rPr>
              <a:t>video.</a:t>
            </a:r>
            <a:endParaRPr lang="en-GB" sz="2000" b="1" dirty="0" smtClean="0"/>
          </a:p>
          <a:p>
            <a:pPr algn="ctr"/>
            <a:r>
              <a:rPr lang="en-GB" sz="2000" b="1" dirty="0" smtClean="0"/>
              <a:t>What are they?</a:t>
            </a:r>
          </a:p>
          <a:p>
            <a:pPr algn="ctr"/>
            <a:r>
              <a:rPr lang="en-GB" sz="2000" b="1" dirty="0" smtClean="0"/>
              <a:t>What are the differences?</a:t>
            </a:r>
            <a:endParaRPr lang="en-GB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" y="0"/>
            <a:ext cx="9144000" cy="634082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Interference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latin typeface="Comic Sans MS" panose="030F0702030302020204" pitchFamily="66" charset="0"/>
              </a:rPr>
              <a:t>theory </a:t>
            </a:r>
            <a:r>
              <a:rPr lang="en-GB" sz="3600" b="1" dirty="0">
                <a:latin typeface="Comic Sans MS" panose="030F0702030302020204" pitchFamily="66" charset="0"/>
              </a:rPr>
              <a:t>of </a:t>
            </a:r>
            <a:r>
              <a:rPr lang="en-GB" sz="3600" b="1" dirty="0" smtClean="0">
                <a:latin typeface="Comic Sans MS" panose="030F0702030302020204" pitchFamily="66" charset="0"/>
              </a:rPr>
              <a:t>forgetting in LTM…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6" y="725213"/>
            <a:ext cx="9131633" cy="2524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Memory </a:t>
            </a:r>
            <a:r>
              <a:rPr lang="en-GB" dirty="0"/>
              <a:t>can be </a:t>
            </a:r>
            <a:r>
              <a:rPr lang="en-GB" b="1" i="1" dirty="0"/>
              <a:t>disrupted</a:t>
            </a:r>
            <a:r>
              <a:rPr lang="en-GB" dirty="0"/>
              <a:t> or </a:t>
            </a:r>
            <a:r>
              <a:rPr lang="en-GB" b="1" i="1" dirty="0"/>
              <a:t>interfered</a:t>
            </a:r>
            <a:r>
              <a:rPr lang="en-GB" dirty="0"/>
              <a:t> with by what we have </a:t>
            </a:r>
            <a:r>
              <a:rPr lang="en-GB" dirty="0">
                <a:solidFill>
                  <a:schemeClr val="bg1"/>
                </a:solidFill>
              </a:rPr>
              <a:t>previously learned </a:t>
            </a:r>
            <a:r>
              <a:rPr lang="en-GB" dirty="0" smtClean="0"/>
              <a:t>or </a:t>
            </a:r>
            <a:r>
              <a:rPr lang="en-GB" dirty="0"/>
              <a:t>by what </a:t>
            </a:r>
            <a:r>
              <a:rPr lang="en-GB" dirty="0">
                <a:solidFill>
                  <a:schemeClr val="bg1"/>
                </a:solidFill>
              </a:rPr>
              <a:t>we will learn in the future</a:t>
            </a:r>
            <a:r>
              <a:rPr lang="en-GB" dirty="0"/>
              <a:t>.  This idea suggests that information in long term memory may become confused or combined with other information during encoding thus distorting or disrupting memories.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3064660"/>
            <a:ext cx="4320480" cy="238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708920"/>
            <a:ext cx="4464496" cy="32403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/>
              <a:t>1. Proactive interference </a:t>
            </a:r>
            <a:r>
              <a:rPr lang="en-GB" sz="2000" dirty="0"/>
              <a:t>(pro=forward</a:t>
            </a:r>
            <a:r>
              <a:rPr lang="en-GB" sz="2000" dirty="0" smtClean="0"/>
              <a:t>) - </a:t>
            </a:r>
            <a:r>
              <a:rPr lang="en-GB" sz="2000" dirty="0"/>
              <a:t>you cannot learn a new task because of an old task that had been </a:t>
            </a:r>
            <a:r>
              <a:rPr lang="en-GB" sz="2000" dirty="0" smtClean="0"/>
              <a:t>learnt (old </a:t>
            </a:r>
            <a:r>
              <a:rPr lang="en-GB" sz="2000" dirty="0"/>
              <a:t>memories disrupt new </a:t>
            </a:r>
            <a:r>
              <a:rPr lang="en-GB" sz="2000" dirty="0" smtClean="0"/>
              <a:t>memories).</a:t>
            </a:r>
            <a:endParaRPr lang="en-GB" sz="2000" dirty="0"/>
          </a:p>
          <a:p>
            <a:pPr algn="ctr"/>
            <a:endParaRPr lang="en-GB" sz="2000" b="1" i="1" dirty="0"/>
          </a:p>
          <a:p>
            <a:pPr algn="ctr"/>
            <a:r>
              <a:rPr lang="en-GB" sz="2000" b="1" i="1" dirty="0"/>
              <a:t>2. Retroactive interference </a:t>
            </a:r>
            <a:r>
              <a:rPr lang="en-GB" sz="2000" dirty="0"/>
              <a:t>(retro=backward) </a:t>
            </a:r>
            <a:r>
              <a:rPr lang="en-GB" sz="2000" dirty="0" smtClean="0"/>
              <a:t>you </a:t>
            </a:r>
            <a:r>
              <a:rPr lang="en-GB" sz="2000" dirty="0"/>
              <a:t>forget a previously learnt task due to the learning of a new </a:t>
            </a:r>
            <a:r>
              <a:rPr lang="en-GB" sz="2000" dirty="0" smtClean="0"/>
              <a:t>task (new </a:t>
            </a:r>
            <a:r>
              <a:rPr lang="en-GB" sz="2000" dirty="0"/>
              <a:t>memories disrupt old </a:t>
            </a:r>
            <a:r>
              <a:rPr lang="en-GB" sz="2000" dirty="0" smtClean="0"/>
              <a:t>memories).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84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5" y="260646"/>
            <a:ext cx="5904656" cy="51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92696"/>
            <a:ext cx="2376264" cy="34563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Proactive and retroactive interference are </a:t>
            </a:r>
            <a:r>
              <a:rPr lang="en-GB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more likely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the memories are 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similar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3" y="0"/>
            <a:ext cx="9144000" cy="54868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Interference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latin typeface="Comic Sans MS" panose="030F0702030302020204" pitchFamily="66" charset="0"/>
              </a:rPr>
              <a:t>theory: </a:t>
            </a:r>
            <a:r>
              <a:rPr lang="en-GB" sz="3600" b="1" i="1" dirty="0" smtClean="0">
                <a:latin typeface="Comic Sans MS" panose="030F0702030302020204" pitchFamily="66" charset="0"/>
              </a:rPr>
              <a:t>Evidence</a:t>
            </a:r>
            <a:r>
              <a:rPr lang="en-GB" sz="3600" b="1" dirty="0" smtClean="0">
                <a:latin typeface="Comic Sans MS" panose="030F0702030302020204" pitchFamily="66" charset="0"/>
              </a:rPr>
              <a:t> …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6" y="548680"/>
            <a:ext cx="9131633" cy="51089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Read the APFC of ‘Postman (1960)’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000" dirty="0" smtClean="0"/>
              <a:t>In pairs, discuss:</a:t>
            </a:r>
          </a:p>
          <a:p>
            <a:r>
              <a:rPr lang="en-GB" sz="3000" dirty="0" smtClean="0"/>
              <a:t>How this supports the theory previously discussed</a:t>
            </a:r>
          </a:p>
          <a:p>
            <a:r>
              <a:rPr lang="en-GB" sz="3000" dirty="0" smtClean="0"/>
              <a:t>The strengths and weaknesses of the research.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96">
            <a:off x="7384634" y="625011"/>
            <a:ext cx="1472952" cy="14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Kirsty\AppData\Local\Microsoft\Windows\Temporary Internet Files\Content.Outlook\XDBFZ37B\20150927_1656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7595" r="3484" b="4075"/>
          <a:stretch/>
        </p:blipFill>
        <p:spPr bwMode="auto">
          <a:xfrm>
            <a:off x="107504" y="908719"/>
            <a:ext cx="5976664" cy="33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3" y="700241"/>
            <a:ext cx="8229600" cy="1288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do you get all the marks for ‘draw a bar graph’ questions?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263" y="0"/>
            <a:ext cx="9144000" cy="548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latin typeface="Comic Sans MS" panose="030F0702030302020204" pitchFamily="66" charset="0"/>
              </a:rPr>
              <a:t>Bar graph task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2663" y="198884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Title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Label both axis WITH units!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Accuracy of bars drawn with a ruler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Suitable scale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4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62503"/>
            <a:ext cx="9164263" cy="9942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1. Work out the </a:t>
            </a:r>
            <a:r>
              <a:rPr lang="en-GB" b="1" dirty="0" smtClean="0"/>
              <a:t>average number </a:t>
            </a:r>
            <a:r>
              <a:rPr lang="en-GB" dirty="0" smtClean="0"/>
              <a:t>of words recalled from each </a:t>
            </a:r>
            <a:r>
              <a:rPr lang="en-GB" i="1" dirty="0" smtClean="0"/>
              <a:t>condition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2. Draw a </a:t>
            </a:r>
            <a:r>
              <a:rPr lang="en-GB" b="1" dirty="0" smtClean="0"/>
              <a:t>suitable bar graph </a:t>
            </a:r>
            <a:r>
              <a:rPr lang="en-GB" dirty="0" smtClean="0"/>
              <a:t>to represent the data from Postman’s experiment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263" y="0"/>
            <a:ext cx="9144000" cy="548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Bar graph task</a:t>
            </a:r>
            <a:endParaRPr lang="en-GB" sz="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2663" y="198884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87082"/>
              </p:ext>
            </p:extLst>
          </p:nvPr>
        </p:nvGraphicFramePr>
        <p:xfrm>
          <a:off x="156430" y="1492678"/>
          <a:ext cx="42672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043"/>
                <a:gridCol w="301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Participant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paired words recalled </a:t>
                      </a:r>
                    </a:p>
                    <a:p>
                      <a:pPr algn="ctr"/>
                      <a:r>
                        <a:rPr lang="en-GB" sz="2400" i="1" dirty="0" smtClean="0"/>
                        <a:t>(Condition</a:t>
                      </a:r>
                      <a:r>
                        <a:rPr lang="en-GB" sz="2400" i="1" baseline="0" dirty="0" smtClean="0"/>
                        <a:t> A – control)</a:t>
                      </a:r>
                      <a:endParaRPr lang="en-GB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9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7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9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8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10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7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56273"/>
              </p:ext>
            </p:extLst>
          </p:nvPr>
        </p:nvGraphicFramePr>
        <p:xfrm>
          <a:off x="4572000" y="1512391"/>
          <a:ext cx="4572001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3275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Participant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paired words recalled </a:t>
                      </a:r>
                    </a:p>
                    <a:p>
                      <a:pPr algn="ctr"/>
                      <a:r>
                        <a:rPr lang="en-GB" sz="2400" dirty="0" smtClean="0"/>
                        <a:t>(Condition</a:t>
                      </a:r>
                      <a:r>
                        <a:rPr lang="en-GB" sz="2400" baseline="0" dirty="0" smtClean="0"/>
                        <a:t> B – experimental)</a:t>
                      </a:r>
                      <a:endParaRPr lang="en-GB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5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5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4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3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3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4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DEFINE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EXPLAIN retrieval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failure as an explanation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 forgetting.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‘retrieval’ explanation , with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reference to research studies that have investigated context and state dependent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forgetting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 rot="513267">
            <a:off x="6930660" y="4540660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Retrieval failure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State dependent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Interference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" y="0"/>
            <a:ext cx="9144000" cy="634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latin typeface="Comic Sans MS" panose="030F0702030302020204" pitchFamily="66" charset="0"/>
              </a:rPr>
              <a:t>Evaluating</a:t>
            </a:r>
            <a:r>
              <a:rPr lang="en-GB" sz="3600" b="1" u="sng" dirty="0" smtClean="0">
                <a:latin typeface="Comic Sans MS" panose="030F0702030302020204" pitchFamily="66" charset="0"/>
              </a:rPr>
              <a:t> </a:t>
            </a:r>
            <a:r>
              <a:rPr lang="en-GB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interference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latin typeface="Comic Sans MS" panose="030F0702030302020204" pitchFamily="66" charset="0"/>
              </a:rPr>
              <a:t>theory (A02)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7437" y="1642557"/>
            <a:ext cx="5760640" cy="4032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+ Supported by experimental evidence.</a:t>
            </a:r>
          </a:p>
          <a:p>
            <a:pPr algn="ctr"/>
            <a:r>
              <a:rPr lang="en-GB" sz="2400" dirty="0" smtClean="0"/>
              <a:t>- However, the </a:t>
            </a:r>
            <a:r>
              <a:rPr lang="en-GB" sz="2400" dirty="0"/>
              <a:t>majority of research </a:t>
            </a:r>
            <a:r>
              <a:rPr lang="en-GB" sz="2400" dirty="0" smtClean="0"/>
              <a:t>has </a:t>
            </a:r>
            <a:r>
              <a:rPr lang="en-GB" sz="2400" dirty="0"/>
              <a:t>been carried out in a laboratory using lists of words, a situation which is likely to occur fairly infrequently in everyday </a:t>
            </a:r>
            <a:r>
              <a:rPr lang="en-GB" sz="2400" dirty="0" smtClean="0"/>
              <a:t>life, and not necessarily reflect real-life behaviour. The majority of the research therefore has </a:t>
            </a:r>
            <a:r>
              <a:rPr lang="en-GB" sz="2400" dirty="0"/>
              <a:t>low ecological </a:t>
            </a:r>
            <a:r>
              <a:rPr lang="en-GB" sz="2400" dirty="0" smtClean="0"/>
              <a:t>validity, as </a:t>
            </a:r>
            <a:r>
              <a:rPr lang="en-GB" sz="2400" dirty="0"/>
              <a:t>a result, it </a:t>
            </a:r>
            <a:r>
              <a:rPr lang="en-GB" sz="2400" dirty="0" smtClean="0"/>
              <a:t>may be difficult to generalise the findings to wider settings.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339752" y="775192"/>
            <a:ext cx="6374190" cy="10943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Tells </a:t>
            </a:r>
            <a:r>
              <a:rPr lang="en-GB" sz="2800" dirty="0"/>
              <a:t>us little about the </a:t>
            </a:r>
            <a:r>
              <a:rPr lang="en-GB" sz="2800" b="1" dirty="0"/>
              <a:t>cognitive processes </a:t>
            </a:r>
            <a:r>
              <a:rPr lang="en-GB" sz="2800" dirty="0"/>
              <a:t>involved in forgetting.</a:t>
            </a:r>
          </a:p>
        </p:txBody>
      </p:sp>
    </p:spTree>
    <p:extLst>
      <p:ext uri="{BB962C8B-B14F-4D97-AF65-F5344CB8AC3E}">
        <p14:creationId xmlns:p14="http://schemas.microsoft.com/office/powerpoint/2010/main" val="22507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1429</Words>
  <Application>Microsoft Office PowerPoint</Application>
  <PresentationFormat>On-screen Show (4:3)</PresentationFormat>
  <Paragraphs>196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Title: What are the explanations for why we forget?</vt:lpstr>
      <vt:lpstr>Why do we forget?</vt:lpstr>
      <vt:lpstr>Trace Decay Theory of Forgetting in STM…</vt:lpstr>
      <vt:lpstr>Interference theory of forgetting in LTM…</vt:lpstr>
      <vt:lpstr>PowerPoint Presentation</vt:lpstr>
      <vt:lpstr>Interference theory: Evidence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 Finney</cp:lastModifiedBy>
  <cp:revision>22</cp:revision>
  <dcterms:created xsi:type="dcterms:W3CDTF">2015-09-25T20:37:10Z</dcterms:created>
  <dcterms:modified xsi:type="dcterms:W3CDTF">2015-09-28T10:44:00Z</dcterms:modified>
</cp:coreProperties>
</file>