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7" r:id="rId2"/>
    <p:sldId id="258" r:id="rId3"/>
    <p:sldId id="259" r:id="rId4"/>
    <p:sldId id="260" r:id="rId5"/>
    <p:sldId id="262" r:id="rId6"/>
    <p:sldId id="263" r:id="rId7"/>
    <p:sldId id="264" r:id="rId8"/>
    <p:sldId id="267" r:id="rId9"/>
    <p:sldId id="265" r:id="rId10"/>
    <p:sldId id="268" r:id="rId11"/>
    <p:sldId id="269" r:id="rId12"/>
    <p:sldId id="270" r:id="rId13"/>
    <p:sldId id="271" r:id="rId14"/>
    <p:sldId id="261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336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5C5C86-A155-4D7E-B005-233A2B7A361D}" type="datetimeFigureOut">
              <a:rPr lang="en-GB" smtClean="0"/>
              <a:t>28/09/2015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BE3032-A30E-4C4D-904E-3920D6A9F5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45011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Students to do the experiment then analyse what they did through the questions.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3032-A30E-4C4D-904E-3920D6A9F5FE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51170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B3D08-2B8C-4BA0-9828-31280351E91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28/09/2015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0EC31-3937-4C9A-8FB5-08F49CA3EE2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941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B3D08-2B8C-4BA0-9828-31280351E91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28/09/2015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0EC31-3937-4C9A-8FB5-08F49CA3EE2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81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B3D08-2B8C-4BA0-9828-31280351E91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28/09/2015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0EC31-3937-4C9A-8FB5-08F49CA3EE2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173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B3D08-2B8C-4BA0-9828-31280351E91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28/09/2015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0EC31-3937-4C9A-8FB5-08F49CA3EE2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096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B3D08-2B8C-4BA0-9828-31280351E91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28/09/2015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0EC31-3937-4C9A-8FB5-08F49CA3EE2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245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B3D08-2B8C-4BA0-9828-31280351E91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28/09/2015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0EC31-3937-4C9A-8FB5-08F49CA3EE2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587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B3D08-2B8C-4BA0-9828-31280351E91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28/09/2015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0EC31-3937-4C9A-8FB5-08F49CA3EE2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912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B3D08-2B8C-4BA0-9828-31280351E91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28/09/2015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0EC31-3937-4C9A-8FB5-08F49CA3EE2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883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B3D08-2B8C-4BA0-9828-31280351E91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28/09/2015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0EC31-3937-4C9A-8FB5-08F49CA3EE2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107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B3D08-2B8C-4BA0-9828-31280351E91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28/09/2015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0EC31-3937-4C9A-8FB5-08F49CA3EE2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1951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B3D08-2B8C-4BA0-9828-31280351E91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28/09/2015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0EC31-3937-4C9A-8FB5-08F49CA3EE2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302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5B3D08-2B8C-4BA0-9828-31280351E91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28/09/2015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60EC31-3937-4C9A-8FB5-08F49CA3EE2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7144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learner.org/vod/vod_window.html?pid=1586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youtube.com/watch?v=Bj-7axay48w&amp;spfreload=10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51520" y="260648"/>
            <a:ext cx="5976664" cy="2886221"/>
          </a:xfrm>
          <a:solidFill>
            <a:schemeClr val="bg1"/>
          </a:solidFill>
          <a:ln w="6350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en-GB" sz="3200" b="1" dirty="0" smtClean="0">
                <a:latin typeface="Calibri" panose="020F0502020204030204" pitchFamily="34" charset="0"/>
              </a:rPr>
              <a:t>Title</a:t>
            </a:r>
            <a:r>
              <a:rPr lang="en-GB" b="1" dirty="0" smtClean="0">
                <a:latin typeface="Comic Sans MS" panose="030F0702030302020204" pitchFamily="66" charset="0"/>
              </a:rPr>
              <a:t>: What are the explanations for why we </a:t>
            </a:r>
            <a:r>
              <a:rPr lang="en-GB" b="1" i="1" dirty="0" smtClean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forget</a:t>
            </a:r>
            <a:r>
              <a:rPr lang="en-GB" b="1" dirty="0" smtClean="0">
                <a:latin typeface="Comic Sans MS" panose="030F0702030302020204" pitchFamily="66" charset="0"/>
              </a:rPr>
              <a:t>?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43808" y="806541"/>
            <a:ext cx="630019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1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5657671"/>
            <a:ext cx="9144000" cy="1200329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DEFINE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and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EXPLAIN retrieval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failure as an explanation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for forgetting.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EVALUATE the ‘retrieval’ explanation , with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reference to research studies that have investigated context and state dependent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forgetting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(A02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).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</p:txBody>
      </p:sp>
      <p:sp>
        <p:nvSpPr>
          <p:cNvPr id="13" name="Rectangle 12"/>
          <p:cNvSpPr/>
          <p:nvPr/>
        </p:nvSpPr>
        <p:spPr>
          <a:xfrm rot="513267">
            <a:off x="6930660" y="4540660"/>
            <a:ext cx="2052329" cy="138315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i="1" u="sng" dirty="0">
                <a:solidFill>
                  <a:prstClr val="black"/>
                </a:solidFill>
                <a:latin typeface="Comic Sans MS" panose="030F0702030302020204" pitchFamily="66" charset="0"/>
              </a:rPr>
              <a:t>Key words</a:t>
            </a:r>
          </a:p>
          <a:p>
            <a:pPr algn="ctr"/>
            <a:r>
              <a:rPr lang="en-GB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Retrieval failure</a:t>
            </a:r>
          </a:p>
          <a:p>
            <a:pPr algn="ctr"/>
            <a:r>
              <a:rPr lang="en-GB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State dependent</a:t>
            </a:r>
          </a:p>
          <a:p>
            <a:pPr algn="ctr"/>
            <a:r>
              <a:rPr lang="en-GB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Interference</a:t>
            </a:r>
            <a:endParaRPr lang="en-GB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2099">
            <a:off x="6743388" y="681132"/>
            <a:ext cx="2038328" cy="20383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3361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HOWEVER, there is an </a:t>
            </a:r>
            <a:r>
              <a:rPr lang="en-GB" b="1" i="1" dirty="0" smtClean="0"/>
              <a:t>alternative</a:t>
            </a:r>
            <a:r>
              <a:rPr lang="en-GB" dirty="0" smtClean="0"/>
              <a:t> theory to forgetting in LTM…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… </a:t>
            </a:r>
            <a:r>
              <a:rPr lang="en-GB" sz="4400" b="1" dirty="0" smtClean="0">
                <a:solidFill>
                  <a:srgbClr val="FFC000"/>
                </a:solidFill>
              </a:rPr>
              <a:t>‘Retrieval failure’</a:t>
            </a:r>
            <a:endParaRPr lang="en-GB" sz="4400" b="1" dirty="0">
              <a:solidFill>
                <a:srgbClr val="FFC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5657671"/>
            <a:ext cx="9144000" cy="1200329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DEFINE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and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EXPLAIN retrieval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failure as an explanation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for forgetting.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EVALUATE the ‘retrieval’ explanation , with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reference to research studies that have investigated context and state dependent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forgetting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(A02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).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</p:txBody>
      </p:sp>
      <p:sp>
        <p:nvSpPr>
          <p:cNvPr id="5" name="Rectangle 4"/>
          <p:cNvSpPr/>
          <p:nvPr/>
        </p:nvSpPr>
        <p:spPr>
          <a:xfrm rot="513267">
            <a:off x="6930660" y="4540660"/>
            <a:ext cx="2052329" cy="138315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i="1" u="sng" dirty="0">
                <a:solidFill>
                  <a:prstClr val="black"/>
                </a:solidFill>
                <a:latin typeface="Comic Sans MS" panose="030F0702030302020204" pitchFamily="66" charset="0"/>
              </a:rPr>
              <a:t>Key words</a:t>
            </a:r>
          </a:p>
          <a:p>
            <a:pPr algn="ctr"/>
            <a:r>
              <a:rPr lang="en-GB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Retrieval failure</a:t>
            </a:r>
          </a:p>
          <a:p>
            <a:pPr algn="ctr"/>
            <a:r>
              <a:rPr lang="en-GB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State dependent</a:t>
            </a:r>
          </a:p>
          <a:p>
            <a:pPr algn="ctr"/>
            <a:r>
              <a:rPr lang="en-GB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Interference</a:t>
            </a:r>
            <a:endParaRPr lang="en-GB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 rot="328074">
            <a:off x="6552711" y="305128"/>
            <a:ext cx="2486221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Use as A02 in essays!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044409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262" y="548680"/>
            <a:ext cx="9123737" cy="4525963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Retrieval failure is where the information </a:t>
            </a:r>
            <a:r>
              <a:rPr lang="en-GB" i="1" dirty="0"/>
              <a:t>is</a:t>
            </a:r>
            <a:r>
              <a:rPr lang="en-GB" dirty="0"/>
              <a:t> in long term memory, but cannot be </a:t>
            </a:r>
            <a:r>
              <a:rPr lang="en-GB" dirty="0" smtClean="0"/>
              <a:t>accessed because </a:t>
            </a:r>
            <a:r>
              <a:rPr lang="en-GB" b="1" dirty="0" smtClean="0"/>
              <a:t>retrieval </a:t>
            </a:r>
            <a:r>
              <a:rPr lang="en-GB" b="1" dirty="0"/>
              <a:t>cues </a:t>
            </a:r>
            <a:r>
              <a:rPr lang="en-GB" dirty="0"/>
              <a:t>are not present.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5657671"/>
            <a:ext cx="9144000" cy="1200329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DEFINE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and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EXPLAIN retrieval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failure as an explanation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for forgetting.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EVALUATE the ‘retrieval’ explanation , with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reference to research studies that have investigated context and state dependent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forgetting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(A02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).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</p:txBody>
      </p:sp>
      <p:sp>
        <p:nvSpPr>
          <p:cNvPr id="5" name="Rectangle 4"/>
          <p:cNvSpPr/>
          <p:nvPr/>
        </p:nvSpPr>
        <p:spPr>
          <a:xfrm rot="513267">
            <a:off x="6930660" y="4540660"/>
            <a:ext cx="2052329" cy="138315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i="1" u="sng" dirty="0">
                <a:solidFill>
                  <a:prstClr val="black"/>
                </a:solidFill>
                <a:latin typeface="Comic Sans MS" panose="030F0702030302020204" pitchFamily="66" charset="0"/>
              </a:rPr>
              <a:t>Key words</a:t>
            </a:r>
          </a:p>
          <a:p>
            <a:pPr algn="ctr"/>
            <a:r>
              <a:rPr lang="en-GB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Retrieval failure</a:t>
            </a:r>
          </a:p>
          <a:p>
            <a:pPr algn="ctr"/>
            <a:r>
              <a:rPr lang="en-GB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State dependent</a:t>
            </a:r>
          </a:p>
          <a:p>
            <a:pPr algn="ctr"/>
            <a:r>
              <a:rPr lang="en-GB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Interference</a:t>
            </a:r>
            <a:endParaRPr lang="en-GB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0263" y="0"/>
            <a:ext cx="9144000" cy="54868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dirty="0" smtClean="0">
                <a:solidFill>
                  <a:srgbClr val="FFC000"/>
                </a:solidFill>
                <a:latin typeface="Comic Sans MS" panose="030F0702030302020204" pitchFamily="66" charset="0"/>
              </a:rPr>
              <a:t>Retrieval failure </a:t>
            </a:r>
            <a:r>
              <a:rPr lang="en-GB" sz="3600" b="1" dirty="0" smtClean="0">
                <a:latin typeface="Comic Sans MS" panose="030F0702030302020204" pitchFamily="66" charset="0"/>
              </a:rPr>
              <a:t>of forgetting</a:t>
            </a:r>
            <a:endParaRPr lang="en-GB" sz="3600" b="1" dirty="0">
              <a:latin typeface="Comic Sans MS" panose="030F0702030302020204" pitchFamily="66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1520" y="2204864"/>
            <a:ext cx="6336704" cy="324036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u="sng" dirty="0" smtClean="0">
                <a:latin typeface="Comic Sans MS" panose="030F0702030302020204" pitchFamily="66" charset="0"/>
              </a:rPr>
              <a:t>Experiment…</a:t>
            </a:r>
          </a:p>
          <a:p>
            <a:pPr algn="ctr"/>
            <a:endParaRPr lang="en-GB" dirty="0">
              <a:latin typeface="Comic Sans MS" panose="030F0702030302020204" pitchFamily="66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Comic Sans MS" panose="030F0702030302020204" pitchFamily="66" charset="0"/>
              </a:rPr>
              <a:t>Try to remember the list of 20 words. You have 3 minutes.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Comic Sans MS" panose="030F0702030302020204" pitchFamily="66" charset="0"/>
              </a:rPr>
              <a:t>Half of the class to go to the study room with a piece of paper and write down as many as can remember, half to stay here and do the same.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Comic Sans MS" panose="030F0702030302020204" pitchFamily="66" charset="0"/>
              </a:rPr>
              <a:t>Which group remember more?</a:t>
            </a:r>
          </a:p>
        </p:txBody>
      </p:sp>
    </p:spTree>
    <p:extLst>
      <p:ext uri="{BB962C8B-B14F-4D97-AF65-F5344CB8AC3E}">
        <p14:creationId xmlns:p14="http://schemas.microsoft.com/office/powerpoint/2010/main" val="2815116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0" y="260648"/>
            <a:ext cx="9144000" cy="432048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u="sng" dirty="0" smtClean="0">
                <a:latin typeface="Comic Sans MS" panose="030F0702030302020204" pitchFamily="66" charset="0"/>
              </a:rPr>
              <a:t>Experiment</a:t>
            </a:r>
          </a:p>
          <a:p>
            <a:pPr marL="285750" indent="-285750" algn="ctr">
              <a:buFontTx/>
              <a:buChar char="-"/>
            </a:pPr>
            <a:r>
              <a:rPr lang="en-GB" sz="2800" dirty="0" smtClean="0">
                <a:latin typeface="Comic Sans MS" panose="030F0702030302020204" pitchFamily="66" charset="0"/>
              </a:rPr>
              <a:t>How many conditions were there?</a:t>
            </a:r>
          </a:p>
          <a:p>
            <a:pPr marL="285750" indent="-285750" algn="ctr">
              <a:buFontTx/>
              <a:buChar char="-"/>
            </a:pPr>
            <a:r>
              <a:rPr lang="en-GB" sz="2800" dirty="0" smtClean="0">
                <a:latin typeface="Comic Sans MS" panose="030F0702030302020204" pitchFamily="66" charset="0"/>
              </a:rPr>
              <a:t>Which was the </a:t>
            </a:r>
            <a:r>
              <a:rPr lang="en-GB" sz="2800" i="1" dirty="0" smtClean="0">
                <a:latin typeface="Comic Sans MS" panose="030F0702030302020204" pitchFamily="66" charset="0"/>
              </a:rPr>
              <a:t>experimental condition</a:t>
            </a:r>
            <a:r>
              <a:rPr lang="en-GB" sz="2800" dirty="0" smtClean="0">
                <a:latin typeface="Comic Sans MS" panose="030F0702030302020204" pitchFamily="66" charset="0"/>
              </a:rPr>
              <a:t> and which the </a:t>
            </a:r>
            <a:r>
              <a:rPr lang="en-GB" sz="2800" i="1" dirty="0" smtClean="0">
                <a:latin typeface="Comic Sans MS" panose="030F0702030302020204" pitchFamily="66" charset="0"/>
              </a:rPr>
              <a:t>control</a:t>
            </a:r>
            <a:r>
              <a:rPr lang="en-GB" sz="2800" dirty="0" smtClean="0">
                <a:latin typeface="Comic Sans MS" panose="030F0702030302020204" pitchFamily="66" charset="0"/>
              </a:rPr>
              <a:t>?</a:t>
            </a:r>
          </a:p>
          <a:p>
            <a:pPr marL="285750" indent="-285750" algn="ctr">
              <a:buFontTx/>
              <a:buChar char="-"/>
            </a:pPr>
            <a:r>
              <a:rPr lang="en-GB" sz="2800" dirty="0" smtClean="0">
                <a:latin typeface="Comic Sans MS" panose="030F0702030302020204" pitchFamily="66" charset="0"/>
              </a:rPr>
              <a:t>What was the </a:t>
            </a:r>
            <a:r>
              <a:rPr lang="en-GB" sz="2800" i="1" dirty="0" smtClean="0">
                <a:latin typeface="Comic Sans MS" panose="030F0702030302020204" pitchFamily="66" charset="0"/>
              </a:rPr>
              <a:t>IV</a:t>
            </a:r>
            <a:r>
              <a:rPr lang="en-GB" sz="2800" dirty="0" smtClean="0">
                <a:latin typeface="Comic Sans MS" panose="030F0702030302020204" pitchFamily="66" charset="0"/>
              </a:rPr>
              <a:t> and </a:t>
            </a:r>
            <a:r>
              <a:rPr lang="en-GB" sz="2800" i="1" dirty="0" smtClean="0">
                <a:latin typeface="Comic Sans MS" panose="030F0702030302020204" pitchFamily="66" charset="0"/>
              </a:rPr>
              <a:t>DV</a:t>
            </a:r>
            <a:r>
              <a:rPr lang="en-GB" sz="2800" dirty="0" smtClean="0">
                <a:latin typeface="Comic Sans MS" panose="030F0702030302020204" pitchFamily="66" charset="0"/>
              </a:rPr>
              <a:t>?</a:t>
            </a:r>
          </a:p>
          <a:p>
            <a:pPr marL="285750" indent="-285750" algn="ctr">
              <a:buFontTx/>
              <a:buChar char="-"/>
            </a:pPr>
            <a:r>
              <a:rPr lang="en-GB" sz="2800" dirty="0" smtClean="0">
                <a:latin typeface="Comic Sans MS" panose="030F0702030302020204" pitchFamily="66" charset="0"/>
              </a:rPr>
              <a:t>What type of </a:t>
            </a:r>
            <a:r>
              <a:rPr lang="en-GB" sz="2800" i="1" dirty="0" smtClean="0">
                <a:latin typeface="Comic Sans MS" panose="030F0702030302020204" pitchFamily="66" charset="0"/>
              </a:rPr>
              <a:t>experimental design </a:t>
            </a:r>
            <a:r>
              <a:rPr lang="en-GB" sz="2800" dirty="0" smtClean="0">
                <a:latin typeface="Comic Sans MS" panose="030F0702030302020204" pitchFamily="66" charset="0"/>
              </a:rPr>
              <a:t>was used?</a:t>
            </a:r>
          </a:p>
          <a:p>
            <a:pPr marL="285750" indent="-285750" algn="ctr">
              <a:buFontTx/>
              <a:buChar char="-"/>
            </a:pPr>
            <a:r>
              <a:rPr lang="en-GB" sz="2800" dirty="0" smtClean="0">
                <a:latin typeface="Comic Sans MS" panose="030F0702030302020204" pitchFamily="66" charset="0"/>
              </a:rPr>
              <a:t>How could we make this a </a:t>
            </a:r>
            <a:r>
              <a:rPr lang="en-GB" sz="2800" i="1" dirty="0" smtClean="0">
                <a:latin typeface="Comic Sans MS" panose="030F0702030302020204" pitchFamily="66" charset="0"/>
              </a:rPr>
              <a:t>repeated measures </a:t>
            </a:r>
            <a:r>
              <a:rPr lang="en-GB" sz="2800" dirty="0" smtClean="0">
                <a:latin typeface="Comic Sans MS" panose="030F0702030302020204" pitchFamily="66" charset="0"/>
              </a:rPr>
              <a:t>design?</a:t>
            </a:r>
          </a:p>
          <a:p>
            <a:pPr marL="285750" indent="-285750" algn="ctr">
              <a:buFontTx/>
              <a:buChar char="-"/>
            </a:pPr>
            <a:r>
              <a:rPr lang="en-GB" sz="2800" dirty="0" smtClean="0">
                <a:latin typeface="Comic Sans MS" panose="030F0702030302020204" pitchFamily="66" charset="0"/>
              </a:rPr>
              <a:t>What are a strength and weakness of this design?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5657671"/>
            <a:ext cx="9144000" cy="1200329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DEFINE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and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EXPLAIN retrieval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failure as an explanation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for forgetting.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EVALUATE the ‘retrieval’ explanation , with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reference to research studies that have investigated context and state dependent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forgetting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(A02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).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</p:txBody>
      </p:sp>
      <p:sp>
        <p:nvSpPr>
          <p:cNvPr id="6" name="Rectangle 5"/>
          <p:cNvSpPr/>
          <p:nvPr/>
        </p:nvSpPr>
        <p:spPr>
          <a:xfrm rot="513267">
            <a:off x="6930660" y="4540660"/>
            <a:ext cx="2052329" cy="138315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i="1" u="sng" dirty="0">
                <a:solidFill>
                  <a:prstClr val="black"/>
                </a:solidFill>
                <a:latin typeface="Comic Sans MS" panose="030F0702030302020204" pitchFamily="66" charset="0"/>
              </a:rPr>
              <a:t>Key words</a:t>
            </a:r>
          </a:p>
          <a:p>
            <a:pPr algn="ctr"/>
            <a:r>
              <a:rPr lang="en-GB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Retrieval failure</a:t>
            </a:r>
          </a:p>
          <a:p>
            <a:pPr algn="ctr"/>
            <a:r>
              <a:rPr lang="en-GB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State dependent</a:t>
            </a:r>
          </a:p>
          <a:p>
            <a:pPr algn="ctr"/>
            <a:r>
              <a:rPr lang="en-GB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Interference</a:t>
            </a:r>
            <a:endParaRPr lang="en-GB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7262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8" y="0"/>
            <a:ext cx="9142931" cy="472514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b="1" dirty="0" smtClean="0">
                <a:latin typeface="Comic Sans MS" panose="030F0702030302020204" pitchFamily="66" charset="0"/>
              </a:rPr>
              <a:t>Use the textbook to write answers to the following questions:</a:t>
            </a:r>
          </a:p>
          <a:p>
            <a:pPr marL="0" indent="0">
              <a:buNone/>
            </a:pPr>
            <a:endParaRPr lang="en-GB" dirty="0"/>
          </a:p>
          <a:p>
            <a:pPr marL="571500" indent="-571500">
              <a:buFont typeface="+mj-lt"/>
              <a:buAutoNum type="romanUcPeriod"/>
            </a:pPr>
            <a:r>
              <a:rPr lang="en-GB" dirty="0" smtClean="0"/>
              <a:t>What are retrieval cues? And what are the key different types? (including examples).</a:t>
            </a:r>
          </a:p>
          <a:p>
            <a:pPr marL="571500" indent="-571500">
              <a:buFont typeface="+mj-lt"/>
              <a:buAutoNum type="romanUcPeriod"/>
            </a:pPr>
            <a:r>
              <a:rPr lang="en-GB" dirty="0" smtClean="0"/>
              <a:t>What research did </a:t>
            </a:r>
            <a:r>
              <a:rPr lang="en-GB" dirty="0" err="1" smtClean="0"/>
              <a:t>Tulving</a:t>
            </a:r>
            <a:r>
              <a:rPr lang="en-GB" dirty="0" smtClean="0"/>
              <a:t> (1974) do? – AFPC</a:t>
            </a:r>
          </a:p>
          <a:p>
            <a:pPr marL="571500" indent="-571500">
              <a:buFont typeface="+mj-lt"/>
              <a:buAutoNum type="romanUcPeriod"/>
            </a:pPr>
            <a:r>
              <a:rPr lang="en-GB" dirty="0" smtClean="0"/>
              <a:t>What research did </a:t>
            </a:r>
            <a:r>
              <a:rPr lang="en-GB" dirty="0" err="1" smtClean="0"/>
              <a:t>Baddley</a:t>
            </a:r>
            <a:r>
              <a:rPr lang="en-GB" dirty="0" smtClean="0"/>
              <a:t> (1975) do? How this corroborate the earlier findings?</a:t>
            </a:r>
          </a:p>
          <a:p>
            <a:pPr marL="571500" indent="-571500">
              <a:buFont typeface="+mj-lt"/>
              <a:buAutoNum type="romanUcPeriod"/>
            </a:pPr>
            <a:r>
              <a:rPr lang="en-GB" dirty="0" smtClean="0"/>
              <a:t>What are the strengths and weaknesses of the ‘retrieval cues’ theory of forgetting?</a:t>
            </a:r>
          </a:p>
          <a:p>
            <a:pPr marL="571500" indent="-571500">
              <a:buFont typeface="+mj-lt"/>
              <a:buAutoNum type="romanUcPeriod"/>
            </a:pPr>
            <a:r>
              <a:rPr lang="en-GB" dirty="0" smtClean="0"/>
              <a:t>How could you apply the knowledge of ‘retrieval cues’ to improve exam performance in the school?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0" y="5657671"/>
            <a:ext cx="9144000" cy="1200329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DEFINE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and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EXPLAIN retrieval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failure as an explanation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for forgetting.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EVALUATE the ‘retrieval’ explanation , with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reference to research studies that have investigated context and state dependent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forgetting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(A02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).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</p:txBody>
      </p:sp>
      <p:sp>
        <p:nvSpPr>
          <p:cNvPr id="5" name="Rectangle 4"/>
          <p:cNvSpPr/>
          <p:nvPr/>
        </p:nvSpPr>
        <p:spPr>
          <a:xfrm rot="513267">
            <a:off x="6930660" y="4540660"/>
            <a:ext cx="2052329" cy="138315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i="1" u="sng" dirty="0">
                <a:solidFill>
                  <a:prstClr val="black"/>
                </a:solidFill>
                <a:latin typeface="Comic Sans MS" panose="030F0702030302020204" pitchFamily="66" charset="0"/>
              </a:rPr>
              <a:t>Key words</a:t>
            </a:r>
          </a:p>
          <a:p>
            <a:pPr algn="ctr"/>
            <a:r>
              <a:rPr lang="en-GB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Retrieval failure</a:t>
            </a:r>
          </a:p>
          <a:p>
            <a:pPr algn="ctr"/>
            <a:r>
              <a:rPr lang="en-GB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State dependent</a:t>
            </a:r>
          </a:p>
          <a:p>
            <a:pPr algn="ctr"/>
            <a:r>
              <a:rPr lang="en-GB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Interference</a:t>
            </a:r>
            <a:endParaRPr lang="en-GB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2378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0872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What is it like living with a neurological disorder that means you have problems with memory loss? E.g. amnesia or dementia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>
                <a:hlinkClick r:id="rId2"/>
              </a:rPr>
              <a:t>video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0" y="5657671"/>
            <a:ext cx="9144000" cy="1200329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DEFINE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and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EXPLAIN retrieval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failure as an explanation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for forgetting.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EVALUATE the ‘retrieval’ explanation , with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reference to research studies that have investigated context and state dependent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forgetting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(A02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).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</p:txBody>
      </p:sp>
      <p:sp>
        <p:nvSpPr>
          <p:cNvPr id="5" name="Rectangle 4"/>
          <p:cNvSpPr/>
          <p:nvPr/>
        </p:nvSpPr>
        <p:spPr>
          <a:xfrm rot="513267">
            <a:off x="6930660" y="4540660"/>
            <a:ext cx="2052329" cy="138315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i="1" u="sng" dirty="0">
                <a:solidFill>
                  <a:prstClr val="black"/>
                </a:solidFill>
                <a:latin typeface="Comic Sans MS" panose="030F0702030302020204" pitchFamily="66" charset="0"/>
              </a:rPr>
              <a:t>Key words</a:t>
            </a:r>
          </a:p>
          <a:p>
            <a:pPr algn="ctr"/>
            <a:r>
              <a:rPr lang="en-GB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Retrieval failure</a:t>
            </a:r>
          </a:p>
          <a:p>
            <a:pPr algn="ctr"/>
            <a:r>
              <a:rPr lang="en-GB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State dependent</a:t>
            </a:r>
          </a:p>
          <a:p>
            <a:pPr algn="ctr"/>
            <a:r>
              <a:rPr lang="en-GB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Interference</a:t>
            </a:r>
            <a:endParaRPr lang="en-GB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628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843808" y="806541"/>
            <a:ext cx="630019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1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5657671"/>
            <a:ext cx="9144000" cy="1200329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DEFINE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and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EXPLAIN retrieval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failure as an explanation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for forgetting.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EVALUATE the ‘retrieval’ explanation , with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reference to research studies that have investigated context and state dependent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forgetting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(A02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).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</p:txBody>
      </p:sp>
      <p:sp>
        <p:nvSpPr>
          <p:cNvPr id="2" name="Oval 1"/>
          <p:cNvSpPr/>
          <p:nvPr/>
        </p:nvSpPr>
        <p:spPr>
          <a:xfrm>
            <a:off x="169818" y="1248632"/>
            <a:ext cx="3168352" cy="2062945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1. Because the memory has disappeared from the brain.</a:t>
            </a:r>
            <a:endParaRPr lang="en-GB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5580112" y="1253715"/>
            <a:ext cx="3168352" cy="208991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2. The memory is still stored but, for some reason, it cannot be retrieved.</a:t>
            </a:r>
            <a:endParaRPr lang="en-GB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Down Arrow 2"/>
          <p:cNvSpPr/>
          <p:nvPr/>
        </p:nvSpPr>
        <p:spPr>
          <a:xfrm rot="2460209">
            <a:off x="3385324" y="484023"/>
            <a:ext cx="530198" cy="1848950"/>
          </a:xfrm>
          <a:prstGeom prst="down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Down Arrow 8"/>
          <p:cNvSpPr/>
          <p:nvPr/>
        </p:nvSpPr>
        <p:spPr>
          <a:xfrm rot="19910457">
            <a:off x="5169173" y="544477"/>
            <a:ext cx="530198" cy="1711827"/>
          </a:xfrm>
          <a:prstGeom prst="down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9834" y="0"/>
            <a:ext cx="9104165" cy="806541"/>
          </a:xfrm>
          <a:solidFill>
            <a:schemeClr val="bg1"/>
          </a:solidFill>
          <a:ln w="635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l"/>
            <a:r>
              <a:rPr lang="en-GB" b="1" dirty="0" smtClean="0">
                <a:latin typeface="Comic Sans MS" panose="030F0702030302020204" pitchFamily="66" charset="0"/>
              </a:rPr>
              <a:t>Why do we forget?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0166" y="3311577"/>
            <a:ext cx="31683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More applied to forgetting in </a:t>
            </a:r>
            <a:r>
              <a:rPr lang="en-GB" sz="2800" b="1" dirty="0" smtClean="0"/>
              <a:t>STM</a:t>
            </a:r>
            <a:endParaRPr lang="en-GB" sz="28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5615136" y="3300123"/>
            <a:ext cx="31683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More applied to forgetting in </a:t>
            </a:r>
            <a:r>
              <a:rPr lang="en-GB" sz="2800" b="1" dirty="0" smtClean="0"/>
              <a:t>LTM</a:t>
            </a:r>
            <a:endParaRPr lang="en-GB" sz="2800" b="1" dirty="0"/>
          </a:p>
        </p:txBody>
      </p:sp>
      <p:sp>
        <p:nvSpPr>
          <p:cNvPr id="6" name="Rectangle 5"/>
          <p:cNvSpPr/>
          <p:nvPr/>
        </p:nvSpPr>
        <p:spPr>
          <a:xfrm>
            <a:off x="18372" y="4254230"/>
            <a:ext cx="476965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b="1" dirty="0">
                <a:solidFill>
                  <a:srgbClr val="000000"/>
                </a:solidFill>
                <a:latin typeface="Helvetica"/>
              </a:rPr>
              <a:t>Forgetting information from </a:t>
            </a:r>
            <a:r>
              <a:rPr lang="en-GB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elvetica"/>
              </a:rPr>
              <a:t>STM </a:t>
            </a:r>
            <a:r>
              <a:rPr lang="en-GB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Helvetica"/>
              </a:rPr>
              <a:t>can be explained using the theories of </a:t>
            </a:r>
            <a:r>
              <a:rPr lang="en-GB" sz="2200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Helvetica"/>
              </a:rPr>
              <a:t>trace decay </a:t>
            </a:r>
            <a:r>
              <a:rPr lang="en-GB" sz="2200" dirty="0">
                <a:solidFill>
                  <a:schemeClr val="accent1">
                    <a:lumMod val="20000"/>
                    <a:lumOff val="80000"/>
                  </a:schemeClr>
                </a:solidFill>
                <a:latin typeface="Helvetica"/>
              </a:rPr>
              <a:t>and </a:t>
            </a:r>
            <a:r>
              <a:rPr lang="en-GB" sz="2200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Helvetica"/>
              </a:rPr>
              <a:t>displacemen</a:t>
            </a:r>
            <a:r>
              <a:rPr lang="en-GB" sz="2200" dirty="0">
                <a:solidFill>
                  <a:schemeClr val="accent1">
                    <a:lumMod val="20000"/>
                    <a:lumOff val="80000"/>
                  </a:schemeClr>
                </a:solidFill>
                <a:latin typeface="Helvetica"/>
              </a:rPr>
              <a:t>t.</a:t>
            </a:r>
            <a:endParaRPr lang="en-GB" sz="22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2000" y="4259442"/>
            <a:ext cx="457200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b="1" dirty="0"/>
              <a:t>Forgetting from </a:t>
            </a:r>
            <a:r>
              <a:rPr lang="en-GB" sz="2200" dirty="0" smtClean="0"/>
              <a:t>LTM can </a:t>
            </a:r>
            <a:r>
              <a:rPr lang="en-GB" sz="2200" dirty="0"/>
              <a:t>be explained using the theories of </a:t>
            </a:r>
            <a:r>
              <a:rPr lang="en-GB" sz="2200" i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interference</a:t>
            </a:r>
            <a:r>
              <a:rPr lang="en-GB" sz="22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 and </a:t>
            </a:r>
            <a:r>
              <a:rPr lang="en-GB" sz="22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lack of</a:t>
            </a:r>
            <a:r>
              <a:rPr lang="en-GB" sz="2200" i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 retrieval cues.</a:t>
            </a:r>
            <a:endParaRPr lang="en-GB" sz="2200" i="1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0921" y="10530"/>
            <a:ext cx="3093270" cy="796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3924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3" grpId="0" animBg="1"/>
      <p:bldP spid="9" grpId="0" animBg="1"/>
      <p:bldP spid="4" grpId="0"/>
      <p:bldP spid="14" grpId="0"/>
      <p:bldP spid="6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3" y="0"/>
            <a:ext cx="9144000" cy="634082"/>
          </a:xfr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n-GB" sz="3600" b="1" i="1" u="sng" dirty="0">
                <a:latin typeface="Comic Sans MS" panose="030F0702030302020204" pitchFamily="66" charset="0"/>
              </a:rPr>
              <a:t>Trace Decay </a:t>
            </a:r>
            <a:r>
              <a:rPr lang="en-GB" sz="3600" b="1" dirty="0">
                <a:latin typeface="Comic Sans MS" panose="030F0702030302020204" pitchFamily="66" charset="0"/>
              </a:rPr>
              <a:t>Theory of </a:t>
            </a:r>
            <a:r>
              <a:rPr lang="en-GB" sz="3600" b="1" dirty="0" smtClean="0">
                <a:latin typeface="Comic Sans MS" panose="030F0702030302020204" pitchFamily="66" charset="0"/>
              </a:rPr>
              <a:t>Forgetting in STM…</a:t>
            </a:r>
            <a:endParaRPr lang="en-GB" sz="3600" b="1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66" y="725213"/>
            <a:ext cx="9131633" cy="252446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 smtClean="0"/>
              <a:t>Assumes </a:t>
            </a:r>
            <a:r>
              <a:rPr lang="en-GB" dirty="0"/>
              <a:t>that memories leave a </a:t>
            </a:r>
            <a:r>
              <a:rPr lang="en-GB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trace</a:t>
            </a:r>
            <a:r>
              <a:rPr lang="en-GB" dirty="0"/>
              <a:t> in the </a:t>
            </a:r>
            <a:r>
              <a:rPr lang="en-GB" dirty="0" smtClean="0"/>
              <a:t>brain (a </a:t>
            </a:r>
            <a:r>
              <a:rPr lang="en-GB" dirty="0"/>
              <a:t>trace is some form of physical and/or chemical </a:t>
            </a:r>
            <a:r>
              <a:rPr lang="en-GB" dirty="0" smtClean="0"/>
              <a:t>change). 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Trace </a:t>
            </a:r>
            <a:r>
              <a:rPr lang="en-GB" dirty="0"/>
              <a:t>decay theory states that forgetting occurs as a result of the </a:t>
            </a:r>
            <a:r>
              <a:rPr lang="en-GB" i="1" dirty="0"/>
              <a:t>automatic decay or fading of the memory trace</a:t>
            </a:r>
            <a:r>
              <a:rPr lang="en-GB" dirty="0"/>
              <a:t>. Trace decay theory focuses on time and the limited duration of short term </a:t>
            </a:r>
            <a:r>
              <a:rPr lang="en-GB" dirty="0" smtClean="0"/>
              <a:t>memory, suggesting STM holds memory for only up to 30 secs before it fades.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0" y="5657671"/>
            <a:ext cx="9144000" cy="1200329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DEFINE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and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EXPLAIN retrieval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failure as an explanation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for forgetting.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EVALUATE the ‘retrieval’ explanation , with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reference to research studies that have investigated context and state dependent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forgetting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(A02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).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</p:txBody>
      </p:sp>
      <p:sp>
        <p:nvSpPr>
          <p:cNvPr id="5" name="Rectangle 4"/>
          <p:cNvSpPr/>
          <p:nvPr/>
        </p:nvSpPr>
        <p:spPr>
          <a:xfrm rot="513267">
            <a:off x="6930660" y="4540660"/>
            <a:ext cx="2052329" cy="138315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i="1" u="sng" dirty="0">
                <a:solidFill>
                  <a:prstClr val="black"/>
                </a:solidFill>
                <a:latin typeface="Comic Sans MS" panose="030F0702030302020204" pitchFamily="66" charset="0"/>
              </a:rPr>
              <a:t>Key words</a:t>
            </a:r>
          </a:p>
          <a:p>
            <a:pPr algn="ctr"/>
            <a:r>
              <a:rPr lang="en-GB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Retrieval failure</a:t>
            </a:r>
          </a:p>
          <a:p>
            <a:pPr algn="ctr"/>
            <a:r>
              <a:rPr lang="en-GB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State dependent</a:t>
            </a:r>
          </a:p>
          <a:p>
            <a:pPr algn="ctr"/>
            <a:r>
              <a:rPr lang="en-GB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Interference</a:t>
            </a:r>
            <a:endParaRPr lang="en-GB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3249674"/>
            <a:ext cx="4896544" cy="2204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354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4572000" y="2708920"/>
            <a:ext cx="4464496" cy="324036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i="1" dirty="0" smtClean="0"/>
              <a:t>There are two types of interference.</a:t>
            </a:r>
          </a:p>
          <a:p>
            <a:pPr algn="ctr"/>
            <a:r>
              <a:rPr lang="en-GB" sz="2000" b="1" dirty="0" smtClean="0"/>
              <a:t>Watch the </a:t>
            </a:r>
            <a:r>
              <a:rPr lang="en-GB" sz="2000" b="1" dirty="0" smtClean="0">
                <a:hlinkClick r:id="rId2"/>
              </a:rPr>
              <a:t>video.</a:t>
            </a:r>
            <a:endParaRPr lang="en-GB" sz="2000" b="1" dirty="0" smtClean="0"/>
          </a:p>
          <a:p>
            <a:pPr algn="ctr"/>
            <a:r>
              <a:rPr lang="en-GB" sz="2000" b="1" dirty="0" smtClean="0"/>
              <a:t>What are they?</a:t>
            </a:r>
          </a:p>
          <a:p>
            <a:pPr algn="ctr"/>
            <a:r>
              <a:rPr lang="en-GB" sz="2000" b="1" dirty="0" smtClean="0"/>
              <a:t>What are the differences?</a:t>
            </a:r>
            <a:endParaRPr lang="en-GB" sz="2000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3" y="0"/>
            <a:ext cx="9144000" cy="634082"/>
          </a:xfr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n-GB" sz="3600" b="1" i="1" u="sng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Interference</a:t>
            </a:r>
            <a:r>
              <a:rPr lang="en-GB" sz="36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GB" sz="3600" b="1" dirty="0" smtClean="0">
                <a:latin typeface="Comic Sans MS" panose="030F0702030302020204" pitchFamily="66" charset="0"/>
              </a:rPr>
              <a:t>theory </a:t>
            </a:r>
            <a:r>
              <a:rPr lang="en-GB" sz="3600" b="1" dirty="0">
                <a:latin typeface="Comic Sans MS" panose="030F0702030302020204" pitchFamily="66" charset="0"/>
              </a:rPr>
              <a:t>of </a:t>
            </a:r>
            <a:r>
              <a:rPr lang="en-GB" sz="3600" b="1" dirty="0" smtClean="0">
                <a:latin typeface="Comic Sans MS" panose="030F0702030302020204" pitchFamily="66" charset="0"/>
              </a:rPr>
              <a:t>forgetting in LTM…</a:t>
            </a:r>
            <a:endParaRPr lang="en-GB" sz="3600" b="1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66" y="725213"/>
            <a:ext cx="9131633" cy="252446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 smtClean="0"/>
              <a:t>Memory </a:t>
            </a:r>
            <a:r>
              <a:rPr lang="en-GB" dirty="0"/>
              <a:t>can be </a:t>
            </a:r>
            <a:r>
              <a:rPr lang="en-GB" b="1" i="1" dirty="0"/>
              <a:t>disrupted</a:t>
            </a:r>
            <a:r>
              <a:rPr lang="en-GB" dirty="0"/>
              <a:t> or </a:t>
            </a:r>
            <a:r>
              <a:rPr lang="en-GB" b="1" i="1" dirty="0"/>
              <a:t>interfered</a:t>
            </a:r>
            <a:r>
              <a:rPr lang="en-GB" dirty="0"/>
              <a:t> with by what we have </a:t>
            </a:r>
            <a:r>
              <a:rPr lang="en-GB" dirty="0">
                <a:solidFill>
                  <a:schemeClr val="bg1"/>
                </a:solidFill>
              </a:rPr>
              <a:t>previously learned </a:t>
            </a:r>
            <a:r>
              <a:rPr lang="en-GB" dirty="0" smtClean="0"/>
              <a:t>or </a:t>
            </a:r>
            <a:r>
              <a:rPr lang="en-GB" dirty="0"/>
              <a:t>by what </a:t>
            </a:r>
            <a:r>
              <a:rPr lang="en-GB" dirty="0">
                <a:solidFill>
                  <a:schemeClr val="bg1"/>
                </a:solidFill>
              </a:rPr>
              <a:t>we will learn in the future</a:t>
            </a:r>
            <a:r>
              <a:rPr lang="en-GB" dirty="0"/>
              <a:t>.  This idea suggests that information in long term memory may become confused or combined with other information during encoding thus distorting or disrupting memories.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5657671"/>
            <a:ext cx="9144000" cy="1200329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DEFINE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and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EXPLAIN retrieval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failure as an explanation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for forgetting.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EVALUATE the ‘retrieval’ explanation , with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reference to research studies that have investigated context and state dependent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forgetting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(A02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).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44" y="3064660"/>
            <a:ext cx="4320480" cy="23810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4572000" y="2708920"/>
            <a:ext cx="4464496" cy="324036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i="1" dirty="0"/>
              <a:t>1. Proactive interference </a:t>
            </a:r>
            <a:r>
              <a:rPr lang="en-GB" sz="2000" dirty="0"/>
              <a:t>(pro=forward</a:t>
            </a:r>
            <a:r>
              <a:rPr lang="en-GB" sz="2000" dirty="0" smtClean="0"/>
              <a:t>) - </a:t>
            </a:r>
            <a:r>
              <a:rPr lang="en-GB" sz="2000" dirty="0"/>
              <a:t>you cannot learn a new task because of an old task that had been </a:t>
            </a:r>
            <a:r>
              <a:rPr lang="en-GB" sz="2000" dirty="0" smtClean="0"/>
              <a:t>learnt (old </a:t>
            </a:r>
            <a:r>
              <a:rPr lang="en-GB" sz="2000" dirty="0"/>
              <a:t>memories disrupt new </a:t>
            </a:r>
            <a:r>
              <a:rPr lang="en-GB" sz="2000" dirty="0" smtClean="0"/>
              <a:t>memories).</a:t>
            </a:r>
            <a:endParaRPr lang="en-GB" sz="2000" dirty="0"/>
          </a:p>
          <a:p>
            <a:pPr algn="ctr"/>
            <a:endParaRPr lang="en-GB" sz="2000" b="1" i="1" dirty="0"/>
          </a:p>
          <a:p>
            <a:pPr algn="ctr"/>
            <a:r>
              <a:rPr lang="en-GB" sz="2000" b="1" i="1" dirty="0"/>
              <a:t>2. Retroactive interference </a:t>
            </a:r>
            <a:r>
              <a:rPr lang="en-GB" sz="2000" dirty="0"/>
              <a:t>(retro=backward) </a:t>
            </a:r>
            <a:r>
              <a:rPr lang="en-GB" sz="2000" dirty="0" smtClean="0"/>
              <a:t>you </a:t>
            </a:r>
            <a:r>
              <a:rPr lang="en-GB" sz="2000" dirty="0"/>
              <a:t>forget a previously learnt task due to the learning of a new </a:t>
            </a:r>
            <a:r>
              <a:rPr lang="en-GB" sz="2000" dirty="0" smtClean="0"/>
              <a:t>task (new </a:t>
            </a:r>
            <a:r>
              <a:rPr lang="en-GB" sz="2000" dirty="0"/>
              <a:t>memories disrupt old </a:t>
            </a:r>
            <a:r>
              <a:rPr lang="en-GB" sz="2000" dirty="0" smtClean="0"/>
              <a:t>memories).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548435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 build="p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35" y="260646"/>
            <a:ext cx="5904656" cy="5120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5657671"/>
            <a:ext cx="9144000" cy="1200329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DEFINE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and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EXPLAIN retrieval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failure as an explanation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for forgetting.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EVALUATE the ‘retrieval’ explanation , with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reference to research studies that have investigated context and state dependent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forgetting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(A02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).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</p:txBody>
      </p:sp>
      <p:sp>
        <p:nvSpPr>
          <p:cNvPr id="6" name="Rectangle 5"/>
          <p:cNvSpPr/>
          <p:nvPr/>
        </p:nvSpPr>
        <p:spPr>
          <a:xfrm rot="513267">
            <a:off x="6930660" y="4540660"/>
            <a:ext cx="2052329" cy="138315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i="1" u="sng" dirty="0">
                <a:solidFill>
                  <a:prstClr val="black"/>
                </a:solidFill>
                <a:latin typeface="Comic Sans MS" panose="030F0702030302020204" pitchFamily="66" charset="0"/>
              </a:rPr>
              <a:t>Key words</a:t>
            </a:r>
          </a:p>
          <a:p>
            <a:pPr algn="ctr"/>
            <a:r>
              <a:rPr lang="en-GB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Retrieval failure</a:t>
            </a:r>
          </a:p>
          <a:p>
            <a:pPr algn="ctr"/>
            <a:r>
              <a:rPr lang="en-GB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State dependent</a:t>
            </a:r>
          </a:p>
          <a:p>
            <a:pPr algn="ctr"/>
            <a:r>
              <a:rPr lang="en-GB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Interference</a:t>
            </a:r>
            <a:endParaRPr lang="en-GB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588224" y="692696"/>
            <a:ext cx="2376264" cy="3456384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Proactive and retroactive interference are </a:t>
            </a:r>
            <a:r>
              <a:rPr lang="en-GB" sz="2400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more likely </a:t>
            </a:r>
            <a:r>
              <a:rPr lang="en-GB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when the memories are </a:t>
            </a:r>
            <a:r>
              <a:rPr lang="en-GB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similar</a:t>
            </a:r>
            <a:r>
              <a:rPr lang="en-GB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.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587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63" y="0"/>
            <a:ext cx="9144000" cy="548680"/>
          </a:xfr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n-GB" sz="3600" b="1" u="sng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Interference</a:t>
            </a:r>
            <a:r>
              <a:rPr lang="en-GB" sz="36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GB" sz="3600" b="1" dirty="0" smtClean="0">
                <a:latin typeface="Comic Sans MS" panose="030F0702030302020204" pitchFamily="66" charset="0"/>
              </a:rPr>
              <a:t>theory: </a:t>
            </a:r>
            <a:r>
              <a:rPr lang="en-GB" sz="3600" b="1" i="1" dirty="0" smtClean="0">
                <a:latin typeface="Comic Sans MS" panose="030F0702030302020204" pitchFamily="66" charset="0"/>
              </a:rPr>
              <a:t>Evidence</a:t>
            </a:r>
            <a:r>
              <a:rPr lang="en-GB" sz="3600" b="1" dirty="0" smtClean="0">
                <a:latin typeface="Comic Sans MS" panose="030F0702030302020204" pitchFamily="66" charset="0"/>
              </a:rPr>
              <a:t> …</a:t>
            </a:r>
            <a:endParaRPr lang="en-GB" sz="3600" b="1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66" y="548680"/>
            <a:ext cx="9131633" cy="510899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 smtClean="0"/>
              <a:t>Read the APFC of ‘Postman (1960)’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sz="3000" dirty="0" smtClean="0"/>
              <a:t>In pairs, discuss:</a:t>
            </a:r>
          </a:p>
          <a:p>
            <a:r>
              <a:rPr lang="en-GB" sz="3000" dirty="0" smtClean="0"/>
              <a:t>How this supports the theory previously discussed</a:t>
            </a:r>
          </a:p>
          <a:p>
            <a:r>
              <a:rPr lang="en-GB" sz="3000" dirty="0" smtClean="0"/>
              <a:t>The strengths and weaknesses of the research.</a:t>
            </a:r>
            <a:endParaRPr lang="en-GB" sz="3000" dirty="0"/>
          </a:p>
        </p:txBody>
      </p:sp>
      <p:sp>
        <p:nvSpPr>
          <p:cNvPr id="4" name="TextBox 3"/>
          <p:cNvSpPr txBox="1"/>
          <p:nvPr/>
        </p:nvSpPr>
        <p:spPr>
          <a:xfrm>
            <a:off x="0" y="5657671"/>
            <a:ext cx="9144000" cy="1200329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DEFINE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and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EXPLAIN retrieval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failure as an explanation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for forgetting.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EVALUATE the ‘retrieval’ explanation , with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reference to research studies that have investigated context and state dependent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forgetting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(A02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).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7796">
            <a:off x="7384634" y="625011"/>
            <a:ext cx="1472952" cy="1472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 descr="C:\Users\Kirsty\AppData\Local\Microsoft\Windows\Temporary Internet Files\Content.Outlook\XDBFZ37B\20150927_16563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2" t="7595" r="3484" b="4075"/>
          <a:stretch/>
        </p:blipFill>
        <p:spPr bwMode="auto">
          <a:xfrm>
            <a:off x="107504" y="908719"/>
            <a:ext cx="5976664" cy="3396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7552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263" y="700241"/>
            <a:ext cx="8229600" cy="1288600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How do you get all the marks for ‘draw a bar graph’ questions?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0" y="5657671"/>
            <a:ext cx="9144000" cy="1200329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DEFINE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and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EXPLAIN retrieval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failure as an explanation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for forgetting.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EVALUATE the ‘retrieval’ explanation , with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reference to research studies that have investigated context and state dependent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forgetting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(A02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).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</p:txBody>
      </p:sp>
      <p:sp>
        <p:nvSpPr>
          <p:cNvPr id="6" name="Rectangle 5"/>
          <p:cNvSpPr/>
          <p:nvPr/>
        </p:nvSpPr>
        <p:spPr>
          <a:xfrm rot="513267">
            <a:off x="6930660" y="4540660"/>
            <a:ext cx="2052329" cy="138315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i="1" u="sng" dirty="0">
                <a:solidFill>
                  <a:prstClr val="black"/>
                </a:solidFill>
                <a:latin typeface="Comic Sans MS" panose="030F0702030302020204" pitchFamily="66" charset="0"/>
              </a:rPr>
              <a:t>Key words</a:t>
            </a:r>
          </a:p>
          <a:p>
            <a:pPr algn="ctr"/>
            <a:r>
              <a:rPr lang="en-GB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Retrieval failure</a:t>
            </a:r>
          </a:p>
          <a:p>
            <a:pPr algn="ctr"/>
            <a:r>
              <a:rPr lang="en-GB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State dependent</a:t>
            </a:r>
          </a:p>
          <a:p>
            <a:pPr algn="ctr"/>
            <a:r>
              <a:rPr lang="en-GB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Interference</a:t>
            </a:r>
            <a:endParaRPr lang="en-GB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0263" y="0"/>
            <a:ext cx="9144000" cy="54868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dirty="0" smtClean="0">
                <a:latin typeface="Comic Sans MS" panose="030F0702030302020204" pitchFamily="66" charset="0"/>
              </a:rPr>
              <a:t>Bar graph task</a:t>
            </a:r>
            <a:endParaRPr lang="en-GB" sz="3600" b="1" dirty="0">
              <a:latin typeface="Comic Sans MS" panose="030F0702030302020204" pitchFamily="66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72663" y="1988840"/>
            <a:ext cx="8229600" cy="194421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q"/>
            </a:pPr>
            <a:r>
              <a:rPr lang="en-GB" dirty="0" smtClean="0"/>
              <a:t>Title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dirty="0" smtClean="0"/>
              <a:t>Label both axis WITH units!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dirty="0" smtClean="0"/>
              <a:t>Accuracy of bars drawn with a ruler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dirty="0" smtClean="0"/>
              <a:t>Suitable scale</a:t>
            </a:r>
          </a:p>
          <a:p>
            <a:pPr>
              <a:buFont typeface="Wingdings" panose="05000000000000000000" pitchFamily="2" charset="2"/>
              <a:buChar char="q"/>
            </a:pPr>
            <a:endParaRPr lang="en-GB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en-GB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3456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562503"/>
            <a:ext cx="9164263" cy="99428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dirty="0" smtClean="0"/>
              <a:t>1. Work out the </a:t>
            </a:r>
            <a:r>
              <a:rPr lang="en-GB" b="1" dirty="0" smtClean="0"/>
              <a:t>average number </a:t>
            </a:r>
            <a:r>
              <a:rPr lang="en-GB" dirty="0" smtClean="0"/>
              <a:t>of words recalled from each </a:t>
            </a:r>
            <a:r>
              <a:rPr lang="en-GB" i="1" dirty="0" smtClean="0"/>
              <a:t>condition</a:t>
            </a:r>
            <a:r>
              <a:rPr lang="en-GB" dirty="0" smtClean="0"/>
              <a:t>.</a:t>
            </a:r>
          </a:p>
          <a:p>
            <a:pPr marL="0" indent="0">
              <a:buNone/>
            </a:pPr>
            <a:r>
              <a:rPr lang="en-GB" dirty="0" smtClean="0"/>
              <a:t>2. Draw a </a:t>
            </a:r>
            <a:r>
              <a:rPr lang="en-GB" b="1" dirty="0" smtClean="0"/>
              <a:t>suitable bar graph </a:t>
            </a:r>
            <a:r>
              <a:rPr lang="en-GB" dirty="0" smtClean="0"/>
              <a:t>to represent the data from Postman’s experiment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0" y="5657671"/>
            <a:ext cx="9144000" cy="1200329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DEFINE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and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EXPLAIN retrieval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failure as an explanation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for forgetting.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EVALUATE the ‘retrieval’ explanation , with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reference to research studies that have investigated context and state dependent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forgetting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(A02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).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0263" y="0"/>
            <a:ext cx="9144000" cy="54868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Bar graph task</a:t>
            </a:r>
            <a:endParaRPr lang="en-GB" sz="3600" b="1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72663" y="1988840"/>
            <a:ext cx="8229600" cy="19442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q"/>
            </a:pPr>
            <a:endParaRPr lang="en-GB" dirty="0" smtClean="0">
              <a:solidFill>
                <a:prstClr val="black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dirty="0" smtClean="0">
              <a:solidFill>
                <a:prstClr val="black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dirty="0">
              <a:solidFill>
                <a:prstClr val="black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4987082"/>
              </p:ext>
            </p:extLst>
          </p:nvPr>
        </p:nvGraphicFramePr>
        <p:xfrm>
          <a:off x="156430" y="1492678"/>
          <a:ext cx="4267200" cy="414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4043"/>
                <a:gridCol w="301315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Participant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Number of paired words recalled </a:t>
                      </a:r>
                    </a:p>
                    <a:p>
                      <a:pPr algn="ctr"/>
                      <a:r>
                        <a:rPr lang="en-GB" sz="2400" i="1" dirty="0" smtClean="0"/>
                        <a:t>(Condition</a:t>
                      </a:r>
                      <a:r>
                        <a:rPr lang="en-GB" sz="2400" i="1" baseline="0" dirty="0" smtClean="0"/>
                        <a:t> A – control)</a:t>
                      </a:r>
                      <a:endParaRPr lang="en-GB" sz="2400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smtClean="0"/>
                        <a:t>9</a:t>
                      </a:r>
                      <a:endParaRPr lang="en-GB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smtClean="0"/>
                        <a:t>7</a:t>
                      </a:r>
                      <a:endParaRPr lang="en-GB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smtClean="0"/>
                        <a:t>9</a:t>
                      </a:r>
                      <a:endParaRPr lang="en-GB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4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smtClean="0"/>
                        <a:t>8</a:t>
                      </a:r>
                      <a:endParaRPr lang="en-GB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smtClean="0"/>
                        <a:t>10</a:t>
                      </a:r>
                      <a:endParaRPr lang="en-GB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6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smtClean="0"/>
                        <a:t>6</a:t>
                      </a:r>
                      <a:endParaRPr lang="en-GB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7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smtClean="0"/>
                        <a:t>7</a:t>
                      </a:r>
                      <a:endParaRPr lang="en-GB" sz="2000" b="1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1856273"/>
              </p:ext>
            </p:extLst>
          </p:nvPr>
        </p:nvGraphicFramePr>
        <p:xfrm>
          <a:off x="4572000" y="1512391"/>
          <a:ext cx="4572001" cy="41452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4"/>
                <a:gridCol w="327585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Participant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Number of paired words recalled </a:t>
                      </a:r>
                    </a:p>
                    <a:p>
                      <a:pPr algn="ctr"/>
                      <a:r>
                        <a:rPr lang="en-GB" sz="2400" dirty="0" smtClean="0"/>
                        <a:t>(Condition</a:t>
                      </a:r>
                      <a:r>
                        <a:rPr lang="en-GB" sz="2400" baseline="0" dirty="0" smtClean="0"/>
                        <a:t> B – experimental)</a:t>
                      </a:r>
                      <a:endParaRPr lang="en-GB" sz="2400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smtClean="0"/>
                        <a:t>5</a:t>
                      </a:r>
                      <a:endParaRPr lang="en-GB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smtClean="0"/>
                        <a:t>5</a:t>
                      </a:r>
                      <a:endParaRPr lang="en-GB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smtClean="0"/>
                        <a:t>6</a:t>
                      </a:r>
                      <a:endParaRPr lang="en-GB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4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smtClean="0"/>
                        <a:t>4</a:t>
                      </a:r>
                      <a:endParaRPr lang="en-GB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smtClean="0"/>
                        <a:t>3</a:t>
                      </a:r>
                      <a:endParaRPr lang="en-GB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6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smtClean="0"/>
                        <a:t>3</a:t>
                      </a:r>
                      <a:endParaRPr lang="en-GB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7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smtClean="0"/>
                        <a:t>4</a:t>
                      </a:r>
                      <a:endParaRPr lang="en-GB" sz="20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289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5657671"/>
            <a:ext cx="9144000" cy="1200329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DEFINE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and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EXPLAIN retrieval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failure as an explanation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for forgetting.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EVALUATE the ‘retrieval’ explanation , with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reference to research studies that have investigated context and state dependent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forgetting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(A02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).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</p:txBody>
      </p:sp>
      <p:sp>
        <p:nvSpPr>
          <p:cNvPr id="5" name="Rectangle 4"/>
          <p:cNvSpPr/>
          <p:nvPr/>
        </p:nvSpPr>
        <p:spPr>
          <a:xfrm rot="513267">
            <a:off x="6930660" y="4540660"/>
            <a:ext cx="2052329" cy="138315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i="1" u="sng" dirty="0">
                <a:solidFill>
                  <a:prstClr val="black"/>
                </a:solidFill>
                <a:latin typeface="Comic Sans MS" panose="030F0702030302020204" pitchFamily="66" charset="0"/>
              </a:rPr>
              <a:t>Key words</a:t>
            </a:r>
          </a:p>
          <a:p>
            <a:pPr algn="ctr"/>
            <a:r>
              <a:rPr lang="en-GB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Retrieval failure</a:t>
            </a:r>
          </a:p>
          <a:p>
            <a:pPr algn="ctr"/>
            <a:r>
              <a:rPr lang="en-GB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State dependent</a:t>
            </a:r>
          </a:p>
          <a:p>
            <a:pPr algn="ctr"/>
            <a:r>
              <a:rPr lang="en-GB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Interference</a:t>
            </a:r>
            <a:endParaRPr lang="en-GB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4033" y="0"/>
            <a:ext cx="9144000" cy="63408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dirty="0" smtClean="0">
                <a:latin typeface="Comic Sans MS" panose="030F0702030302020204" pitchFamily="66" charset="0"/>
              </a:rPr>
              <a:t>Evaluating</a:t>
            </a:r>
            <a:r>
              <a:rPr lang="en-GB" sz="3600" b="1" u="sng" dirty="0" smtClean="0">
                <a:latin typeface="Comic Sans MS" panose="030F0702030302020204" pitchFamily="66" charset="0"/>
              </a:rPr>
              <a:t> </a:t>
            </a:r>
            <a:r>
              <a:rPr lang="en-GB" sz="3600" b="1" u="sng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interference</a:t>
            </a:r>
            <a:r>
              <a:rPr lang="en-GB" sz="36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GB" sz="3600" b="1" dirty="0" smtClean="0">
                <a:latin typeface="Comic Sans MS" panose="030F0702030302020204" pitchFamily="66" charset="0"/>
              </a:rPr>
              <a:t>theory (A02)</a:t>
            </a:r>
            <a:endParaRPr lang="en-GB" sz="3600" b="1" dirty="0">
              <a:latin typeface="Comic Sans MS" panose="030F0702030302020204" pitchFamily="66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27437" y="1642557"/>
            <a:ext cx="5760640" cy="403244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b="1" dirty="0" smtClean="0">
                <a:solidFill>
                  <a:srgbClr val="00B050"/>
                </a:solidFill>
              </a:rPr>
              <a:t>+ Supported by experimental evidence.</a:t>
            </a:r>
          </a:p>
          <a:p>
            <a:pPr algn="ctr"/>
            <a:r>
              <a:rPr lang="en-GB" sz="2400" dirty="0" smtClean="0"/>
              <a:t>- However, the </a:t>
            </a:r>
            <a:r>
              <a:rPr lang="en-GB" sz="2400" dirty="0"/>
              <a:t>majority of research </a:t>
            </a:r>
            <a:r>
              <a:rPr lang="en-GB" sz="2400" dirty="0" smtClean="0"/>
              <a:t>has </a:t>
            </a:r>
            <a:r>
              <a:rPr lang="en-GB" sz="2400" dirty="0"/>
              <a:t>been carried out in a laboratory using lists of words, a situation which is likely to occur fairly infrequently in everyday </a:t>
            </a:r>
            <a:r>
              <a:rPr lang="en-GB" sz="2400" dirty="0" smtClean="0"/>
              <a:t>life, and not necessarily reflect real-life behaviour. The majority of the research therefore has </a:t>
            </a:r>
            <a:r>
              <a:rPr lang="en-GB" sz="2400" dirty="0"/>
              <a:t>low ecological </a:t>
            </a:r>
            <a:r>
              <a:rPr lang="en-GB" sz="2400" dirty="0" smtClean="0"/>
              <a:t>validity, as </a:t>
            </a:r>
            <a:r>
              <a:rPr lang="en-GB" sz="2400" dirty="0"/>
              <a:t>a result, it </a:t>
            </a:r>
            <a:r>
              <a:rPr lang="en-GB" sz="2400" dirty="0" smtClean="0"/>
              <a:t>may be difficult to generalise the findings to wider settings.</a:t>
            </a:r>
            <a:endParaRPr lang="en-GB" sz="2400" dirty="0"/>
          </a:p>
        </p:txBody>
      </p:sp>
      <p:sp>
        <p:nvSpPr>
          <p:cNvPr id="7" name="Rounded Rectangle 6"/>
          <p:cNvSpPr/>
          <p:nvPr/>
        </p:nvSpPr>
        <p:spPr>
          <a:xfrm>
            <a:off x="2339752" y="775192"/>
            <a:ext cx="6374190" cy="109439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dirty="0" smtClean="0"/>
              <a:t>Tells </a:t>
            </a:r>
            <a:r>
              <a:rPr lang="en-GB" sz="2800" dirty="0"/>
              <a:t>us little about the </a:t>
            </a:r>
            <a:r>
              <a:rPr lang="en-GB" sz="2800" b="1" dirty="0"/>
              <a:t>cognitive processes </a:t>
            </a:r>
            <a:r>
              <a:rPr lang="en-GB" sz="2800" dirty="0"/>
              <a:t>involved in forgetting.</a:t>
            </a:r>
          </a:p>
        </p:txBody>
      </p:sp>
    </p:spTree>
    <p:extLst>
      <p:ext uri="{BB962C8B-B14F-4D97-AF65-F5344CB8AC3E}">
        <p14:creationId xmlns:p14="http://schemas.microsoft.com/office/powerpoint/2010/main" val="2250737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1429</Words>
  <Application>Microsoft Office PowerPoint</Application>
  <PresentationFormat>On-screen Show (4:3)</PresentationFormat>
  <Paragraphs>196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1_Office Theme</vt:lpstr>
      <vt:lpstr>Title: What are the explanations for why we forget?</vt:lpstr>
      <vt:lpstr>Why do we forget?</vt:lpstr>
      <vt:lpstr>Trace Decay Theory of Forgetting in STM…</vt:lpstr>
      <vt:lpstr>Interference theory of forgetting in LTM…</vt:lpstr>
      <vt:lpstr>PowerPoint Presentation</vt:lpstr>
      <vt:lpstr>Interference theory: Evidence 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Kirsty</dc:creator>
  <cp:lastModifiedBy>Kirsty Finney</cp:lastModifiedBy>
  <cp:revision>22</cp:revision>
  <dcterms:created xsi:type="dcterms:W3CDTF">2015-09-25T20:37:10Z</dcterms:created>
  <dcterms:modified xsi:type="dcterms:W3CDTF">2015-09-28T10:44:00Z</dcterms:modified>
</cp:coreProperties>
</file>