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10" r:id="rId4"/>
    <p:sldMasterId id="2147483722" r:id="rId5"/>
  </p:sldMasterIdLst>
  <p:notesMasterIdLst>
    <p:notesMasterId r:id="rId57"/>
  </p:notesMasterIdLst>
  <p:sldIdLst>
    <p:sldId id="325" r:id="rId6"/>
    <p:sldId id="339" r:id="rId7"/>
    <p:sldId id="260" r:id="rId8"/>
    <p:sldId id="262" r:id="rId9"/>
    <p:sldId id="265" r:id="rId10"/>
    <p:sldId id="286" r:id="rId11"/>
    <p:sldId id="326" r:id="rId12"/>
    <p:sldId id="327" r:id="rId13"/>
    <p:sldId id="288" r:id="rId14"/>
    <p:sldId id="328" r:id="rId15"/>
    <p:sldId id="289" r:id="rId16"/>
    <p:sldId id="290" r:id="rId17"/>
    <p:sldId id="329" r:id="rId18"/>
    <p:sldId id="291" r:id="rId19"/>
    <p:sldId id="292" r:id="rId20"/>
    <p:sldId id="293" r:id="rId21"/>
    <p:sldId id="294" r:id="rId22"/>
    <p:sldId id="330" r:id="rId23"/>
    <p:sldId id="295" r:id="rId24"/>
    <p:sldId id="296" r:id="rId25"/>
    <p:sldId id="297" r:id="rId26"/>
    <p:sldId id="298" r:id="rId27"/>
    <p:sldId id="299" r:id="rId28"/>
    <p:sldId id="300" r:id="rId29"/>
    <p:sldId id="333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34" r:id="rId47"/>
    <p:sldId id="317" r:id="rId48"/>
    <p:sldId id="318" r:id="rId49"/>
    <p:sldId id="319" r:id="rId50"/>
    <p:sldId id="320" r:id="rId51"/>
    <p:sldId id="336" r:id="rId52"/>
    <p:sldId id="321" r:id="rId53"/>
    <p:sldId id="335" r:id="rId54"/>
    <p:sldId id="322" r:id="rId55"/>
    <p:sldId id="32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D30AE9-CBFD-46C2-97FC-10965DF49D33}">
          <p14:sldIdLst>
            <p14:sldId id="325"/>
            <p14:sldId id="339"/>
            <p14:sldId id="260"/>
            <p14:sldId id="262"/>
            <p14:sldId id="265"/>
            <p14:sldId id="286"/>
            <p14:sldId id="326"/>
          </p14:sldIdLst>
        </p14:section>
        <p14:section name="Untitled Section" id="{9D1A9CE2-46FB-4F40-9C22-A1C42491ADC4}">
          <p14:sldIdLst>
            <p14:sldId id="327"/>
            <p14:sldId id="288"/>
            <p14:sldId id="328"/>
            <p14:sldId id="289"/>
            <p14:sldId id="290"/>
            <p14:sldId id="329"/>
            <p14:sldId id="291"/>
            <p14:sldId id="292"/>
            <p14:sldId id="293"/>
            <p14:sldId id="294"/>
            <p14:sldId id="330"/>
            <p14:sldId id="295"/>
            <p14:sldId id="296"/>
            <p14:sldId id="297"/>
            <p14:sldId id="298"/>
            <p14:sldId id="299"/>
            <p14:sldId id="300"/>
            <p14:sldId id="333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34"/>
            <p14:sldId id="317"/>
            <p14:sldId id="318"/>
            <p14:sldId id="319"/>
            <p14:sldId id="320"/>
            <p14:sldId id="336"/>
            <p14:sldId id="321"/>
            <p14:sldId id="335"/>
            <p14:sldId id="322"/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33D"/>
    <a:srgbClr val="3333CC"/>
    <a:srgbClr val="A80000"/>
    <a:srgbClr val="D7B46F"/>
    <a:srgbClr val="FF9966"/>
    <a:srgbClr val="860000"/>
    <a:srgbClr val="3CF65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EE7A0-F1E7-42FD-89DE-5B7FE6726E6A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6B0A-3F46-49D8-9BA4-C19965D99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2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F, F, T, 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6B0A-3F46-49D8-9BA4-C19965D990A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04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A21259-FCFC-4592-B49B-61D577EEC0F4}" type="slidenum">
              <a:rPr lang="en-GB" altLang="en-US" sz="1200">
                <a:solidFill>
                  <a:prstClr val="black"/>
                </a:solidFill>
              </a:rPr>
              <a:pPr/>
              <a:t>19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909E39-3BC6-45D7-B6C0-3D7CFB2ECF3D}" type="slidenum">
              <a:rPr lang="en-GB" altLang="en-US" sz="1200">
                <a:solidFill>
                  <a:prstClr val="black"/>
                </a:solidFill>
              </a:rPr>
              <a:pPr/>
              <a:t>40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7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0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23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8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61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8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8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4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84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2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6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17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47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6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2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34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9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50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36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35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44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27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09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02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73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81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35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8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77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26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52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1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23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20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10 h 385"/>
                <a:gd name="T2" fmla="*/ 5762 w 5762"/>
                <a:gd name="T3" fmla="*/ 20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AD51FC-E7F1-4012-B196-30610453E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6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043B-1410-4D96-B80A-5A2B34CF2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97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CA9C5-9B75-49BD-8A81-11A513F5F6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21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92603-17EA-4E95-A70A-2E5282F62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88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88ED9-8858-472F-B6C2-526E421433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0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18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09F1-B9E8-49C2-93B3-6387B0312B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571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DD06C-0DD0-4002-8722-A95A113C67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70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63BDA-24BA-4BDF-BC43-88E88CB2B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03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FB2E-AEEE-4CC0-B4AF-EFE871F320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0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FF4B-C676-489C-B175-C4F4ADEAD2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3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BE1C1-34C8-439F-B97D-38DA9C129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72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1587-F651-4A72-9FF4-9ECEFEC6AC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7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8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2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4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9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9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="0" smtClean="0"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 smtClean="0">
                <a:latin typeface="+mn-lt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 smtClean="0"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F8CB012B-612F-4226-98EA-00526CF05B1C}" type="slidenum">
              <a:rPr 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0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folensblogs.com/psychcompanion/blog/wp-content/uploads/2008/03/page_8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21"/>
            <a:ext cx="9144000" cy="451551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Home learning task - feedback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433138"/>
              </p:ext>
            </p:extLst>
          </p:nvPr>
        </p:nvGraphicFramePr>
        <p:xfrm>
          <a:off x="179512" y="764704"/>
          <a:ext cx="8856984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69847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Learning style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Methods and resources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Visual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Write out notes using different coloured pens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Draw diagrams and charts                     Use highlighters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Re-write facts, formulas, information, notes and pin them around your room.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Use pictorial reminders                           Use mind maps 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 Try to find videos on the topic.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Auditory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Discuss facts, concepts and ideas with a friend.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Do homework in a group              Listen to tapes or record notes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Walk around and talk through your notes            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 Read aloud</a:t>
                      </a:r>
                      <a:endParaRPr lang="en-GB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Use rhymes and songs to memorise facts   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 Use auditory reminders</a:t>
                      </a:r>
                      <a:endParaRPr lang="en-GB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Give presentations and speeches to yourself.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Kinaesthetic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Make models       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 Move around while learning something new</a:t>
                      </a:r>
                      <a:endParaRPr lang="en-GB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Take plenty of study breaks – Kinaesthetic learners need more breaks than visual or auditory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Write notes on post-it notes and arrange them into topics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Use the body pegs method of revising key points – attach a key word to a part of the body with an action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 Label diagrams          Re-enact information      Go on site visits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2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99" y="4664987"/>
            <a:ext cx="1483410" cy="135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19843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Comic Sans MS" pitchFamily="66" charset="0"/>
              </a:rPr>
              <a:t>Sensory Register</a:t>
            </a:r>
          </a:p>
        </p:txBody>
      </p:sp>
      <p:sp>
        <p:nvSpPr>
          <p:cNvPr id="2" name="Rectangle 1"/>
          <p:cNvSpPr/>
          <p:nvPr/>
        </p:nvSpPr>
        <p:spPr>
          <a:xfrm rot="21353512">
            <a:off x="685800" y="1484784"/>
            <a:ext cx="3022104" cy="19442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SR is </a:t>
            </a:r>
            <a:r>
              <a:rPr lang="en-GB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not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under cognitive control. What does this mean?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341700">
            <a:off x="4122685" y="1717347"/>
            <a:ext cx="4637760" cy="19442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store automatically responded to receiving information through the sense organs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772400" cy="1143000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Comic Sans MS" pitchFamily="66" charset="0"/>
              </a:rPr>
              <a:t>Sensory Register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933825"/>
            <a:ext cx="6400800" cy="1752600"/>
          </a:xfrm>
        </p:spPr>
        <p:txBody>
          <a:bodyPr/>
          <a:lstStyle/>
          <a:p>
            <a:pPr algn="ctr"/>
            <a:r>
              <a:rPr lang="en-GB" altLang="en-US" b="1" i="1" dirty="0" smtClean="0">
                <a:latin typeface="Comic Sans MS" pitchFamily="66" charset="0"/>
              </a:rPr>
              <a:t>Encoding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708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Sens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42433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82303" y="0"/>
            <a:ext cx="7772400" cy="1159737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SM takes info from one of the </a:t>
            </a:r>
            <a:r>
              <a:rPr lang="en-GB" altLang="en-US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sense organs</a:t>
            </a:r>
            <a:r>
              <a:rPr lang="en-GB" altLang="en-US" dirty="0" smtClean="0">
                <a:latin typeface="Comic Sans MS" panose="030F0702030302020204" pitchFamily="66" charset="0"/>
              </a:rPr>
              <a:t> and holds it in that same form</a:t>
            </a: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323850" y="1339850"/>
            <a:ext cx="2197100" cy="1873250"/>
          </a:xfrm>
          <a:prstGeom prst="wedgeRectCallout">
            <a:avLst>
              <a:gd name="adj1" fmla="val 97495"/>
              <a:gd name="adj2" fmla="val -10255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000000"/>
                </a:solidFill>
              </a:rPr>
              <a:t>“</a:t>
            </a:r>
            <a:r>
              <a:rPr lang="en-GB" altLang="en-US" sz="1800" u="sng" dirty="0" smtClean="0">
                <a:solidFill>
                  <a:srgbClr val="000000"/>
                </a:solidFill>
              </a:rPr>
              <a:t>ICONIC MEMORY</a:t>
            </a:r>
            <a:r>
              <a:rPr lang="en-GB" altLang="en-US" sz="1800" dirty="0" smtClean="0">
                <a:solidFill>
                  <a:srgbClr val="000000"/>
                </a:solidFill>
              </a:rPr>
              <a:t>”: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000000"/>
                </a:solidFill>
              </a:rPr>
              <a:t>visual info from the eyes –things you SEE. Stored as </a:t>
            </a:r>
            <a:r>
              <a:rPr lang="en-GB" altLang="en-US" sz="1800" i="1" dirty="0" smtClean="0">
                <a:solidFill>
                  <a:srgbClr val="000000"/>
                </a:solidFill>
              </a:rPr>
              <a:t>images</a:t>
            </a:r>
            <a:r>
              <a:rPr lang="en-GB" altLang="en-US" sz="1800" dirty="0" smtClean="0">
                <a:solidFill>
                  <a:srgbClr val="000000"/>
                </a:solidFill>
              </a:rPr>
              <a:t>.</a:t>
            </a:r>
            <a:endParaRPr lang="en-GB" altLang="en-US" sz="1800" u="sng" dirty="0" smtClean="0">
              <a:solidFill>
                <a:srgbClr val="000000"/>
              </a:solidFill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6872188" y="1052737"/>
            <a:ext cx="2126036" cy="1800200"/>
          </a:xfrm>
          <a:prstGeom prst="wedgeRectCallout">
            <a:avLst>
              <a:gd name="adj1" fmla="val -109032"/>
              <a:gd name="adj2" fmla="val -1495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000000"/>
                </a:solidFill>
              </a:rPr>
              <a:t>“</a:t>
            </a:r>
            <a:r>
              <a:rPr lang="en-GB" altLang="en-US" sz="1800" u="sng" dirty="0" smtClean="0">
                <a:solidFill>
                  <a:srgbClr val="000000"/>
                </a:solidFill>
              </a:rPr>
              <a:t>ECHOIC MEMORY</a:t>
            </a:r>
            <a:r>
              <a:rPr lang="en-GB" altLang="en-US" sz="1800" dirty="0" smtClean="0">
                <a:solidFill>
                  <a:srgbClr val="000000"/>
                </a:solidFill>
              </a:rPr>
              <a:t>”: auditory input from the ears – things you HEAR. Stored as </a:t>
            </a:r>
            <a:r>
              <a:rPr lang="en-GB" altLang="en-US" sz="1800" i="1" dirty="0" smtClean="0">
                <a:solidFill>
                  <a:srgbClr val="000000"/>
                </a:solidFill>
              </a:rPr>
              <a:t>sounds</a:t>
            </a:r>
            <a:r>
              <a:rPr lang="en-GB" altLang="en-US" sz="1800" dirty="0" smtClean="0">
                <a:solidFill>
                  <a:srgbClr val="000000"/>
                </a:solidFill>
              </a:rPr>
              <a:t>.</a:t>
            </a:r>
            <a:endParaRPr lang="en-GB" altLang="en-US" sz="1800" u="sng" dirty="0" smtClean="0">
              <a:solidFill>
                <a:srgbClr val="000000"/>
              </a:solidFill>
            </a:endParaRPr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6372200" y="5157713"/>
            <a:ext cx="2592288" cy="1511375"/>
          </a:xfrm>
          <a:prstGeom prst="wedgeRectCallout">
            <a:avLst>
              <a:gd name="adj1" fmla="val -63613"/>
              <a:gd name="adj2" fmla="val -4919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000000"/>
                </a:solidFill>
              </a:rPr>
              <a:t>“</a:t>
            </a:r>
            <a:r>
              <a:rPr lang="en-GB" altLang="en-US" sz="1800" u="sng" dirty="0" smtClean="0">
                <a:solidFill>
                  <a:srgbClr val="000000"/>
                </a:solidFill>
              </a:rPr>
              <a:t>HAPTIC MEMORY</a:t>
            </a:r>
            <a:r>
              <a:rPr lang="en-GB" altLang="en-US" sz="1800" dirty="0" smtClean="0">
                <a:solidFill>
                  <a:srgbClr val="000000"/>
                </a:solidFill>
              </a:rPr>
              <a:t>”: tactile input from the body – things you’ve TOUCHED. Stored as </a:t>
            </a:r>
            <a:r>
              <a:rPr lang="en-GB" altLang="en-US" sz="1800" i="1" dirty="0" smtClean="0">
                <a:solidFill>
                  <a:srgbClr val="000000"/>
                </a:solidFill>
              </a:rPr>
              <a:t>feelings</a:t>
            </a:r>
            <a:r>
              <a:rPr lang="en-GB" altLang="en-US" sz="1800" dirty="0" smtClean="0">
                <a:solidFill>
                  <a:srgbClr val="000000"/>
                </a:solidFill>
              </a:rPr>
              <a:t>.</a:t>
            </a:r>
            <a:endParaRPr lang="en-GB" altLang="en-US" sz="1800" u="sng" dirty="0" smtClean="0">
              <a:solidFill>
                <a:srgbClr val="000000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34016" y="4221088"/>
            <a:ext cx="2197100" cy="1873250"/>
          </a:xfrm>
          <a:prstGeom prst="wedgeRectCallout">
            <a:avLst>
              <a:gd name="adj1" fmla="val 103801"/>
              <a:gd name="adj2" fmla="val 119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000000"/>
                </a:solidFill>
              </a:rPr>
              <a:t>“</a:t>
            </a:r>
            <a:r>
              <a:rPr lang="en-GB" altLang="en-US" sz="1800" u="sng" dirty="0" smtClean="0">
                <a:solidFill>
                  <a:srgbClr val="000000"/>
                </a:solidFill>
              </a:rPr>
              <a:t>OLFACTORY MEMORY</a:t>
            </a:r>
            <a:r>
              <a:rPr lang="en-GB" altLang="en-US" sz="1800" dirty="0" smtClean="0">
                <a:solidFill>
                  <a:srgbClr val="000000"/>
                </a:solidFill>
              </a:rPr>
              <a:t>”: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000000"/>
                </a:solidFill>
              </a:rPr>
              <a:t>Scent info from the nose–things you SMELL. Stored as </a:t>
            </a:r>
            <a:r>
              <a:rPr lang="en-GB" altLang="en-US" sz="1800" i="1" dirty="0" smtClean="0">
                <a:solidFill>
                  <a:srgbClr val="000000"/>
                </a:solidFill>
              </a:rPr>
              <a:t>smells</a:t>
            </a:r>
            <a:r>
              <a:rPr lang="en-GB" altLang="en-US" sz="1800" dirty="0" smtClean="0">
                <a:solidFill>
                  <a:srgbClr val="000000"/>
                </a:solidFill>
              </a:rPr>
              <a:t>.</a:t>
            </a:r>
            <a:endParaRPr lang="en-GB" altLang="en-US" sz="1800" u="sng" dirty="0" smtClean="0">
              <a:solidFill>
                <a:srgbClr val="000000"/>
              </a:solidFill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164288" y="3032125"/>
            <a:ext cx="1979712" cy="1873250"/>
          </a:xfrm>
          <a:prstGeom prst="wedgeRectCallout">
            <a:avLst>
              <a:gd name="adj1" fmla="val -74024"/>
              <a:gd name="adj2" fmla="val -655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000000"/>
                </a:solidFill>
              </a:rPr>
              <a:t>“</a:t>
            </a:r>
            <a:r>
              <a:rPr lang="en-GB" altLang="en-US" sz="1800" u="sng" dirty="0" smtClean="0">
                <a:solidFill>
                  <a:srgbClr val="000000"/>
                </a:solidFill>
              </a:rPr>
              <a:t>GUSTATORY MEMORY</a:t>
            </a:r>
            <a:r>
              <a:rPr lang="en-GB" altLang="en-US" sz="1800" dirty="0" smtClean="0">
                <a:solidFill>
                  <a:srgbClr val="000000"/>
                </a:solidFill>
              </a:rPr>
              <a:t>”: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000000"/>
                </a:solidFill>
              </a:rPr>
              <a:t>Taste info from the mouth–things you TASTE. Stored as </a:t>
            </a:r>
            <a:r>
              <a:rPr lang="en-GB" altLang="en-US" sz="1800" i="1" dirty="0" smtClean="0">
                <a:solidFill>
                  <a:srgbClr val="000000"/>
                </a:solidFill>
              </a:rPr>
              <a:t>tastes</a:t>
            </a:r>
            <a:r>
              <a:rPr lang="en-GB" altLang="en-US" sz="1800" dirty="0" smtClean="0">
                <a:solidFill>
                  <a:srgbClr val="000000"/>
                </a:solidFill>
              </a:rPr>
              <a:t>.</a:t>
            </a:r>
            <a:endParaRPr lang="en-GB" altLang="en-US" sz="1800" u="sng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build="p"/>
      <p:bldP spid="74761" grpId="0" animBg="1"/>
      <p:bldP spid="74762" grpId="0" animBg="1"/>
      <p:bldP spid="7476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Sens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95" y="2636912"/>
            <a:ext cx="3590456" cy="395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82303" y="0"/>
            <a:ext cx="7772400" cy="1159737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Information that is paid </a:t>
            </a:r>
            <a:r>
              <a:rPr lang="en-GB" altLang="en-US" dirty="0" smtClean="0">
                <a:solidFill>
                  <a:srgbClr val="A80000"/>
                </a:solidFill>
                <a:latin typeface="Comic Sans MS" panose="030F0702030302020204" pitchFamily="66" charset="0"/>
              </a:rPr>
              <a:t>attention</a:t>
            </a:r>
            <a:r>
              <a:rPr lang="en-GB" altLang="en-US" dirty="0" smtClean="0">
                <a:latin typeface="Comic Sans MS" panose="030F0702030302020204" pitchFamily="66" charset="0"/>
              </a:rPr>
              <a:t> to passes to STM, the rest quickly fade through </a:t>
            </a:r>
            <a:r>
              <a:rPr lang="en-GB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trace decay</a:t>
            </a:r>
            <a:r>
              <a:rPr lang="en-GB" altLang="en-US" dirty="0" smtClean="0">
                <a:latin typeface="Comic Sans MS" panose="030F0702030302020204" pitchFamily="66" charset="0"/>
              </a:rPr>
              <a:t>, leaving no lasting impression.</a:t>
            </a:r>
          </a:p>
        </p:txBody>
      </p:sp>
    </p:spTree>
    <p:extLst>
      <p:ext uri="{BB962C8B-B14F-4D97-AF65-F5344CB8AC3E}">
        <p14:creationId xmlns:p14="http://schemas.microsoft.com/office/powerpoint/2010/main" val="14075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341438"/>
            <a:ext cx="7772400" cy="1143000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Comic Sans MS" pitchFamily="66" charset="0"/>
              </a:rPr>
              <a:t>Sensory Register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altLang="en-US" sz="3600" b="1" i="1" dirty="0" smtClean="0">
                <a:latin typeface="Comic Sans MS" pitchFamily="66" charset="0"/>
              </a:rPr>
              <a:t>Capacity and duration</a:t>
            </a:r>
            <a:endParaRPr lang="en-GB" altLang="en-US" sz="3600" b="1" i="1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662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en-US" sz="4400" b="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Testing Iconic SM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173163" y="1544236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endParaRPr kumimoji="1" lang="en-GB" altLang="en-US" sz="3200" b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32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 next slide demonstrates your </a:t>
            </a:r>
            <a:r>
              <a:rPr kumimoji="1" lang="en-GB" altLang="en-US" sz="3200" b="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iconic</a:t>
            </a:r>
            <a:r>
              <a:rPr kumimoji="1" lang="en-GB" altLang="en-US" sz="32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sensory memory duration and capacity at work.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endParaRPr kumimoji="1" lang="en-GB" altLang="en-US" sz="3200" b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32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Keep your eyes fixed on the slide and concentrate!!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662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Group 4"/>
          <p:cNvGraphicFramePr>
            <a:graphicFrameLocks noGrp="1"/>
          </p:cNvGraphicFramePr>
          <p:nvPr/>
        </p:nvGraphicFramePr>
        <p:xfrm>
          <a:off x="1676400" y="990600"/>
          <a:ext cx="6370638" cy="4627563"/>
        </p:xfrm>
        <a:graphic>
          <a:graphicData uri="http://schemas.openxmlformats.org/drawingml/2006/table">
            <a:tbl>
              <a:tblPr/>
              <a:tblGrid>
                <a:gridCol w="1592263"/>
                <a:gridCol w="1593850"/>
                <a:gridCol w="1592262"/>
                <a:gridCol w="1592263"/>
              </a:tblGrid>
              <a:tr h="1542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1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060709" y="-36276"/>
            <a:ext cx="8101012" cy="9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en-US" sz="4000" b="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How many letters can you recall?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088418" y="875299"/>
            <a:ext cx="79216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32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This was based on an experiment by </a:t>
            </a:r>
            <a:r>
              <a:rPr kumimoji="1" lang="en-GB" altLang="en-US" sz="320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Sperling (1960): 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Presented a 3X4 grid of letters for less than a second and asked </a:t>
            </a:r>
            <a:r>
              <a:rPr kumimoji="1" lang="en-GB" altLang="en-US" sz="2800" b="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ppts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to immediately recall the letters of one row.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People recalled on average </a:t>
            </a:r>
            <a:r>
              <a:rPr kumimoji="1" lang="en-GB" altLang="en-US" sz="2800" b="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4 letters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Although, when Sperling used “partial report” technique…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…showed that iconic memory </a:t>
            </a:r>
            <a:r>
              <a:rPr kumimoji="1" lang="en-GB" altLang="en-US" sz="2800" b="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capacity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was </a:t>
            </a:r>
            <a:r>
              <a:rPr kumimoji="1" lang="en-GB" altLang="en-US" sz="2800" b="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up to </a:t>
            </a:r>
            <a:r>
              <a:rPr kumimoji="1" lang="en-GB" altLang="en-US" sz="2800" b="0" u="sng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10 items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! … But decays very quickly before we can report them all 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  <a:sym typeface="Wingdings" pitchFamily="2" charset="2"/>
              </a:rPr>
              <a:t></a:t>
            </a:r>
            <a:endParaRPr kumimoji="1" lang="en-GB" altLang="en-US" sz="2800" dirty="0" smtClean="0">
              <a:solidFill>
                <a:srgbClr val="FD032D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32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Duration: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Info decays within </a:t>
            </a:r>
            <a:r>
              <a:rPr kumimoji="1" lang="en-GB" altLang="en-US" sz="2800" b="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about </a:t>
            </a:r>
            <a:r>
              <a:rPr kumimoji="1" lang="en-GB" altLang="en-US" sz="2800" b="0" u="sng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2 secs (or less)</a:t>
            </a:r>
          </a:p>
        </p:txBody>
      </p:sp>
    </p:spTree>
    <p:extLst>
      <p:ext uri="{BB962C8B-B14F-4D97-AF65-F5344CB8AC3E}">
        <p14:creationId xmlns:p14="http://schemas.microsoft.com/office/powerpoint/2010/main" val="23702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1731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en-US" sz="4400" b="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Evaluating research into </a:t>
            </a:r>
            <a:r>
              <a:rPr kumimoji="1" lang="en-GB" altLang="en-US" sz="4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SR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993054" y="103161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There are </a:t>
            </a:r>
            <a:r>
              <a:rPr kumimoji="1" lang="en-GB" altLang="en-US" sz="28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individual differences 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 SR capacity and duration based on the efficiency of each person’s nervous system.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Research has </a:t>
            </a:r>
            <a:r>
              <a:rPr kumimoji="1" lang="en-GB" altLang="en-US" sz="28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only really investigated the capacity and duration of iconic memory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well. It is possible the other sense have different capacity and durations.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Duration of SR </a:t>
            </a:r>
            <a:r>
              <a:rPr kumimoji="1" lang="en-GB" altLang="en-US" sz="28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decreases with 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09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1143000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Comic Sans MS" pitchFamily="66" charset="0"/>
              </a:rPr>
              <a:t>Short Term Memory</a:t>
            </a:r>
            <a:endParaRPr lang="en-GB" altLang="en-US" sz="2000" dirty="0" smtClean="0">
              <a:latin typeface="Comic Sans MS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10200" cy="1219200"/>
          </a:xfrm>
        </p:spPr>
        <p:txBody>
          <a:bodyPr/>
          <a:lstStyle/>
          <a:p>
            <a:pPr algn="ctr"/>
            <a:endParaRPr lang="en-GB" altLang="en-US" dirty="0" smtClean="0">
              <a:latin typeface="Comic Sans MS" pitchFamily="66" charset="0"/>
            </a:endParaRPr>
          </a:p>
          <a:p>
            <a:pPr algn="ctr"/>
            <a:r>
              <a:rPr lang="en-GB" altLang="en-US" b="1" i="1" dirty="0" smtClean="0">
                <a:latin typeface="Comic Sans MS" pitchFamily="66" charset="0"/>
              </a:rPr>
              <a:t>Encoding</a:t>
            </a:r>
          </a:p>
        </p:txBody>
      </p:sp>
      <p:sp>
        <p:nvSpPr>
          <p:cNvPr id="1536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032500"/>
            <a:ext cx="539750" cy="53975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115050" y="611505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b="0" dirty="0" smtClean="0">
                <a:solidFill>
                  <a:srgbClr val="000000"/>
                </a:solidFill>
                <a:latin typeface="Arial" charset="0"/>
              </a:rPr>
              <a:t>Click Here to Continue</a:t>
            </a:r>
            <a:endParaRPr lang="en-US" altLang="en-US" sz="1400" b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384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0609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Home learning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42" y="980728"/>
            <a:ext cx="8965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Download the ‘specification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’ from the </a:t>
            </a:r>
            <a:r>
              <a:rPr lang="en-GB" sz="2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moodle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have a look through it. Also have a look at a past paper and mark scheme to acquaint yourself with the format of question.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Read the article 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on the </a:t>
            </a:r>
            <a:r>
              <a:rPr lang="en-GB" sz="2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moodle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from </a:t>
            </a:r>
            <a:r>
              <a:rPr lang="en-GB" sz="28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‘the psychologist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’. </a:t>
            </a:r>
            <a:r>
              <a:rPr lang="en-GB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Make appropriate notes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11" y="4435302"/>
            <a:ext cx="1603918" cy="14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5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772400" cy="1143000"/>
          </a:xfrm>
        </p:spPr>
        <p:txBody>
          <a:bodyPr/>
          <a:lstStyle/>
          <a:p>
            <a:r>
              <a:rPr lang="en-GB" altLang="en-US" sz="4000" dirty="0" smtClean="0">
                <a:latin typeface="Comic Sans MS" pitchFamily="66" charset="0"/>
              </a:rPr>
              <a:t>Activity 1 - Encoding in STM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GB" altLang="en-US" sz="2800" dirty="0" smtClean="0">
                <a:latin typeface="Comic Sans MS" panose="030F0702030302020204" pitchFamily="66" charset="0"/>
              </a:rPr>
              <a:t>You will need a pen/pencil and paper.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GB" altLang="en-US" sz="2800" dirty="0" smtClean="0">
                <a:latin typeface="Comic Sans MS" panose="030F0702030302020204" pitchFamily="66" charset="0"/>
              </a:rPr>
              <a:t>When you go to the next page, you will be presented with a sequence of letters, which will appear in the centre of the screen one after another.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GB" altLang="en-US" sz="2800" dirty="0" smtClean="0">
                <a:latin typeface="Comic Sans MS" panose="030F0702030302020204" pitchFamily="66" charset="0"/>
              </a:rPr>
              <a:t>Try to memorise the letters 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in sequence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as they are presented.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GB" altLang="en-US" sz="2800" dirty="0" smtClean="0">
                <a:latin typeface="Comic Sans MS" panose="030F0702030302020204" pitchFamily="66" charset="0"/>
              </a:rPr>
              <a:t>ONLY when you see the word </a:t>
            </a:r>
            <a:r>
              <a:rPr lang="en-GB" altLang="en-US" sz="280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NOW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appear, write the letters down 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in the same order as they were presented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alt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GB" alt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413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305300" y="3113088"/>
            <a:ext cx="533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B</a:t>
            </a:r>
            <a:endParaRPr lang="en-GB" altLang="en-US" b="0" dirty="0" smtClean="0">
              <a:solidFill>
                <a:srgbClr val="000000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335463" y="3113088"/>
            <a:ext cx="47307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346575" y="3113088"/>
            <a:ext cx="4508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T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343400" y="3113088"/>
            <a:ext cx="457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GB" altLang="en-US" b="0" dirty="0" smtClean="0">
              <a:solidFill>
                <a:srgbClr val="000000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343400" y="3113088"/>
            <a:ext cx="457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321175" y="3113088"/>
            <a:ext cx="5032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V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000500" y="3708400"/>
            <a:ext cx="1981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4000" b="0" dirty="0" smtClean="0">
                <a:solidFill>
                  <a:srgbClr val="FD032D"/>
                </a:solidFill>
                <a:latin typeface="Comic Sans MS" pitchFamily="66" charset="0"/>
              </a:rPr>
              <a:t>NOW</a:t>
            </a:r>
          </a:p>
        </p:txBody>
      </p:sp>
      <p:sp>
        <p:nvSpPr>
          <p:cNvPr id="3584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6425" y="6032500"/>
            <a:ext cx="539750" cy="53975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321175" y="3113088"/>
            <a:ext cx="5032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E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321175" y="3113088"/>
            <a:ext cx="5032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0314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 autoUpdateAnimBg="0"/>
      <p:bldP spid="35843" grpId="0" animBg="1" autoUpdateAnimBg="0"/>
      <p:bldP spid="35844" grpId="0" animBg="1" autoUpdateAnimBg="0"/>
      <p:bldP spid="35845" grpId="0" animBg="1" autoUpdateAnimBg="0"/>
      <p:bldP spid="35846" grpId="0" animBg="1" autoUpdateAnimBg="0"/>
      <p:bldP spid="35847" grpId="0" animBg="1" autoUpdateAnimBg="0"/>
      <p:bldP spid="35848" grpId="0" animBg="1" autoUpdateAnimBg="0"/>
      <p:bldP spid="35849" grpId="0" animBg="1"/>
      <p:bldP spid="35850" grpId="0" animBg="1" autoUpdateAnimBg="0"/>
      <p:bldP spid="3585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>
                <a:latin typeface="Comic Sans MS" pitchFamily="66" charset="0"/>
              </a:rPr>
              <a:t>How many did you get? </a:t>
            </a:r>
            <a:endParaRPr lang="en-GB" alt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90000"/>
              <a:buFont typeface="Wingdings" pitchFamily="2" charset="2"/>
              <a:buChar char="§"/>
            </a:pPr>
            <a:r>
              <a:rPr lang="en-GB" altLang="en-US" b="1" dirty="0" smtClean="0">
                <a:latin typeface="Comic Sans MS" panose="030F0702030302020204" pitchFamily="66" charset="0"/>
              </a:rPr>
              <a:t>B D T G C P E V</a:t>
            </a:r>
          </a:p>
          <a:p>
            <a:pPr>
              <a:buSzTx/>
              <a:buFont typeface="Wingdings" pitchFamily="2" charset="2"/>
              <a:buChar char="§"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Remember, to count as correct, the letters must be in the correct sequence.</a:t>
            </a:r>
          </a:p>
          <a:p>
            <a:pPr>
              <a:buSzTx/>
              <a:buFont typeface="Wingdings" pitchFamily="2" charset="2"/>
              <a:buChar char="§"/>
            </a:pPr>
            <a:endParaRPr lang="en-GB" altLang="en-US" sz="2400" dirty="0" smtClean="0">
              <a:latin typeface="Comic Sans MS" panose="030F0702030302020204" pitchFamily="66" charset="0"/>
            </a:endParaRPr>
          </a:p>
          <a:p>
            <a:pPr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Now try it again!!</a:t>
            </a:r>
          </a:p>
          <a:p>
            <a:endParaRPr lang="en-GB" altLang="en-US" sz="2400" dirty="0" smtClean="0"/>
          </a:p>
          <a:p>
            <a:pPr>
              <a:buSzTx/>
              <a:buFont typeface="Wingdings" pitchFamily="2" charset="2"/>
              <a:buChar char="§"/>
            </a:pPr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000" dirty="0" smtClean="0"/>
          </a:p>
          <a:p>
            <a:endParaRPr lang="en-GB" altLang="en-US" sz="2000" dirty="0" smtClean="0"/>
          </a:p>
          <a:p>
            <a:endParaRPr lang="en-GB" altLang="en-US" sz="2000" dirty="0" smtClean="0"/>
          </a:p>
          <a:p>
            <a:endParaRPr lang="en-GB" altLang="en-US" sz="2000" dirty="0" smtClean="0"/>
          </a:p>
          <a:p>
            <a:endParaRPr lang="en-GB" altLang="en-US" sz="2000" dirty="0" smtClean="0"/>
          </a:p>
          <a:p>
            <a:endParaRPr lang="en-GB" altLang="en-US" sz="2800" dirty="0" smtClean="0"/>
          </a:p>
        </p:txBody>
      </p:sp>
      <p:sp>
        <p:nvSpPr>
          <p:cNvPr id="184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6425" y="6032500"/>
            <a:ext cx="539750" cy="53975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407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468813" y="3232150"/>
            <a:ext cx="685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GB" altLang="en-US" b="0" dirty="0" smtClean="0">
              <a:solidFill>
                <a:srgbClr val="0000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5175" y="3232150"/>
            <a:ext cx="47307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L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86288" y="3232150"/>
            <a:ext cx="4508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Z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83113" y="3232150"/>
            <a:ext cx="457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Q</a:t>
            </a:r>
            <a:endParaRPr lang="en-GB" altLang="en-US" b="0" dirty="0" smtClean="0">
              <a:solidFill>
                <a:srgbClr val="000000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583113" y="3232150"/>
            <a:ext cx="457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R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559300" y="3232150"/>
            <a:ext cx="5032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000500" y="3708400"/>
            <a:ext cx="1981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4000" b="0" dirty="0" smtClean="0">
                <a:solidFill>
                  <a:srgbClr val="FD032D"/>
                </a:solidFill>
                <a:latin typeface="Comic Sans MS" pitchFamily="66" charset="0"/>
              </a:rPr>
              <a:t>NOW</a:t>
            </a:r>
          </a:p>
        </p:txBody>
      </p:sp>
      <p:sp>
        <p:nvSpPr>
          <p:cNvPr id="3789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6425" y="6032500"/>
            <a:ext cx="539750" cy="53975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559300" y="3232150"/>
            <a:ext cx="5032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F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560888" y="3232150"/>
            <a:ext cx="5032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155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 autoUpdateAnimBg="0"/>
      <p:bldP spid="37891" grpId="0" animBg="1" autoUpdateAnimBg="0"/>
      <p:bldP spid="37892" grpId="0" animBg="1" autoUpdateAnimBg="0"/>
      <p:bldP spid="37893" grpId="0" animBg="1" autoUpdateAnimBg="0"/>
      <p:bldP spid="37894" grpId="0" animBg="1" autoUpdateAnimBg="0"/>
      <p:bldP spid="37895" grpId="0" animBg="1" autoUpdateAnimBg="0"/>
      <p:bldP spid="37896" grpId="0" animBg="1" autoUpdateAnimBg="0"/>
      <p:bldP spid="37897" grpId="0" animBg="1"/>
      <p:bldP spid="37898" grpId="0" animBg="1" autoUpdateAnimBg="0"/>
      <p:bldP spid="3789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33327"/>
            <a:ext cx="7772400" cy="641501"/>
          </a:xfrm>
        </p:spPr>
        <p:txBody>
          <a:bodyPr/>
          <a:lstStyle/>
          <a:p>
            <a:r>
              <a:rPr lang="en-GB" altLang="en-US" sz="3600" dirty="0" smtClean="0">
                <a:latin typeface="Comic Sans MS" pitchFamily="66" charset="0"/>
              </a:rPr>
              <a:t>How</a:t>
            </a:r>
            <a:r>
              <a:rPr lang="en-GB" altLang="en-US" dirty="0" smtClean="0"/>
              <a:t> </a:t>
            </a:r>
            <a:r>
              <a:rPr lang="en-GB" altLang="en-US" sz="3600" dirty="0" smtClean="0">
                <a:latin typeface="Comic Sans MS" pitchFamily="66" charset="0"/>
              </a:rPr>
              <a:t>did you do this time? </a:t>
            </a:r>
            <a:endParaRPr lang="en-GB" alt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980728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GB" altLang="en-US" sz="2800" b="1" dirty="0" smtClean="0">
                <a:latin typeface="Comic Sans MS" panose="030F0702030302020204" pitchFamily="66" charset="0"/>
              </a:rPr>
              <a:t>W L F Z M Q R A</a:t>
            </a:r>
            <a:endParaRPr lang="en-GB" alt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If you did better, this fits in with previous findings… 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GB" altLang="en-US" sz="2400" b="1" i="1" dirty="0" smtClean="0">
                <a:latin typeface="Comic Sans MS" panose="030F0702030302020204" pitchFamily="66" charset="0"/>
              </a:rPr>
              <a:t>Conrad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b="1" i="1" dirty="0" smtClean="0">
                <a:latin typeface="Comic Sans MS" panose="030F0702030302020204" pitchFamily="66" charset="0"/>
              </a:rPr>
              <a:t>(1964)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first did this experiment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Visually presented students with letters one at a time.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Found that: letters which are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acoustically similar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(rhyming) are harder to recall  from STM than those which are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acoustically dissimilar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(non-rhyming)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This suggests that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STM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mainly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encodes things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acoustically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(as </a:t>
            </a:r>
            <a:r>
              <a:rPr lang="en-GB" altLang="en-US" sz="2400" i="1" dirty="0" smtClean="0">
                <a:latin typeface="Comic Sans MS" panose="030F0702030302020204" pitchFamily="66" charset="0"/>
              </a:rPr>
              <a:t>sounds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), even though the items were presented visually. </a:t>
            </a:r>
          </a:p>
        </p:txBody>
      </p:sp>
      <p:sp>
        <p:nvSpPr>
          <p:cNvPr id="204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6425" y="6032500"/>
            <a:ext cx="539750" cy="53975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954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772400" cy="1143000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Comic Sans MS" pitchFamily="66" charset="0"/>
              </a:rPr>
              <a:t>Short Term Memory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altLang="en-US" b="1" i="1" dirty="0" smtClean="0">
                <a:latin typeface="Comic Sans MS" pitchFamily="66" charset="0"/>
              </a:rPr>
              <a:t>Capacity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188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99392"/>
            <a:ext cx="7772400" cy="1143000"/>
          </a:xfrm>
        </p:spPr>
        <p:txBody>
          <a:bodyPr/>
          <a:lstStyle/>
          <a:p>
            <a:r>
              <a:rPr lang="en-GB" altLang="en-US" sz="4000" dirty="0" smtClean="0">
                <a:latin typeface="Comic Sans MS" pitchFamily="66" charset="0"/>
              </a:rPr>
              <a:t>Activity 2: Capacity of STM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5288" y="90872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As before, you will need a pen/pencil and a piece of scrap paper.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When you go to the next page, you will be presented with a sequence of numbers, which will appear in the centre of the screen at one second intervals.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Try to memorise the numbers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in sequence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as they are presented, but </a:t>
            </a:r>
            <a:r>
              <a:rPr lang="en-GB" altLang="en-US" sz="2400" b="1" u="sng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DO NOT WRITE ANYTHING DOWN.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When you see the word </a:t>
            </a:r>
            <a:r>
              <a:rPr lang="en-GB" altLang="en-US" sz="240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“NOW”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appear, write the numbers down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in the same order as they were presented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(serial recall)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32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829175" y="2971800"/>
            <a:ext cx="36671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7</a:t>
            </a:r>
            <a:endParaRPr lang="en-GB" altLang="en-US" b="0" dirty="0" smtClean="0">
              <a:solidFill>
                <a:srgbClr val="000000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776788" y="2971800"/>
            <a:ext cx="47307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787900" y="2971800"/>
            <a:ext cx="4508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784725" y="2971800"/>
            <a:ext cx="457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GB" altLang="en-US" b="0" dirty="0" smtClean="0">
              <a:solidFill>
                <a:srgbClr val="000000"/>
              </a:solidFill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806950" y="2971800"/>
            <a:ext cx="41116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799013" y="2971800"/>
            <a:ext cx="4270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784725" y="2971800"/>
            <a:ext cx="457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800600" y="2971800"/>
            <a:ext cx="4254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000500" y="3708400"/>
            <a:ext cx="1981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4000" b="0" dirty="0" smtClean="0">
                <a:solidFill>
                  <a:srgbClr val="FD032D"/>
                </a:solidFill>
                <a:latin typeface="Comic Sans MS" pitchFamily="66" charset="0"/>
              </a:rPr>
              <a:t>NOW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822825" y="2971800"/>
            <a:ext cx="381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5</a:t>
            </a:r>
            <a:endParaRPr lang="en-GB" altLang="en-US" b="0" dirty="0" smtClean="0">
              <a:solidFill>
                <a:srgbClr val="000000"/>
              </a:solidFill>
            </a:endParaRPr>
          </a:p>
        </p:txBody>
      </p:sp>
      <p:sp>
        <p:nvSpPr>
          <p:cNvPr id="7194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6425" y="6032500"/>
            <a:ext cx="539750" cy="53975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 autoUpdateAnimBg="0"/>
      <p:bldP spid="7184" grpId="0" animBg="1" autoUpdateAnimBg="0"/>
      <p:bldP spid="7185" grpId="0" animBg="1" autoUpdateAnimBg="0"/>
      <p:bldP spid="7186" grpId="0" animBg="1" autoUpdateAnimBg="0"/>
      <p:bldP spid="7187" grpId="0" animBg="1" autoUpdateAnimBg="0"/>
      <p:bldP spid="7188" grpId="0" animBg="1" autoUpdateAnimBg="0"/>
      <p:bldP spid="7189" grpId="0" animBg="1" autoUpdateAnimBg="0"/>
      <p:bldP spid="7190" grpId="0" animBg="1" autoUpdateAnimBg="0"/>
      <p:bldP spid="7191" grpId="0" animBg="1" autoUpdateAnimBg="0"/>
      <p:bldP spid="7193" grpId="0" animBg="1" autoUpdateAnimBg="0"/>
      <p:bldP spid="71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43408"/>
            <a:ext cx="7772400" cy="1143000"/>
          </a:xfrm>
        </p:spPr>
        <p:txBody>
          <a:bodyPr/>
          <a:lstStyle/>
          <a:p>
            <a:r>
              <a:rPr lang="en-GB" altLang="en-US" sz="4000" dirty="0" smtClean="0">
                <a:latin typeface="Comic Sans MS" pitchFamily="66" charset="0"/>
              </a:rPr>
              <a:t>How did you do?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265872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en-GB" altLang="en-US" b="1" dirty="0" smtClean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GB" altLang="en-US" b="1" dirty="0" smtClean="0">
                <a:latin typeface="Comic Sans MS" panose="030F0702030302020204" pitchFamily="66" charset="0"/>
              </a:rPr>
              <a:t>5 7 4 8 3 1 9 6 2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None/>
            </a:pPr>
            <a:endParaRPr lang="en-GB" altLang="en-US" sz="2800" b="1" i="1" dirty="0" smtClean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GB" altLang="en-US" b="1" i="1" dirty="0" smtClean="0">
                <a:latin typeface="Comic Sans MS" panose="030F0702030302020204" pitchFamily="66" charset="0"/>
              </a:rPr>
              <a:t>Miller</a:t>
            </a:r>
            <a:r>
              <a:rPr lang="en-GB" altLang="en-US" dirty="0" smtClean="0">
                <a:latin typeface="Comic Sans MS" panose="030F0702030302020204" pitchFamily="66" charset="0"/>
              </a:rPr>
              <a:t> </a:t>
            </a:r>
            <a:r>
              <a:rPr lang="en-GB" altLang="en-US" b="1" i="1" dirty="0" smtClean="0">
                <a:latin typeface="Comic Sans MS" panose="030F0702030302020204" pitchFamily="66" charset="0"/>
              </a:rPr>
              <a:t>(1956)</a:t>
            </a:r>
            <a:r>
              <a:rPr lang="en-GB" altLang="en-US" i="1" dirty="0" smtClean="0">
                <a:latin typeface="Comic Sans MS" panose="030F0702030302020204" pitchFamily="66" charset="0"/>
              </a:rPr>
              <a:t>: </a:t>
            </a:r>
            <a:r>
              <a:rPr lang="en-GB" altLang="en-US" dirty="0" smtClean="0">
                <a:latin typeface="Comic Sans MS" panose="030F0702030302020204" pitchFamily="66" charset="0"/>
              </a:rPr>
              <a:t>the STM has the </a:t>
            </a:r>
            <a:r>
              <a:rPr lang="en-GB" altLang="en-US" i="1" dirty="0" smtClean="0">
                <a:latin typeface="Comic Sans MS" panose="030F0702030302020204" pitchFamily="66" charset="0"/>
              </a:rPr>
              <a:t>capacity</a:t>
            </a:r>
            <a:r>
              <a:rPr lang="en-GB" altLang="en-US" dirty="0" smtClean="0">
                <a:latin typeface="Comic Sans MS" panose="030F0702030302020204" pitchFamily="66" charset="0"/>
              </a:rPr>
              <a:t> of </a:t>
            </a:r>
            <a:r>
              <a:rPr lang="en-GB" altLang="en-US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‘the magic number seven, plus or minus two’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GB" altLang="en-US" dirty="0" smtClean="0">
                <a:latin typeface="Comic Sans MS" panose="030F0702030302020204" pitchFamily="66" charset="0"/>
              </a:rPr>
              <a:t>On average, the capacity of STM is between 5 and 9 items of information.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133"/>
            <a:ext cx="175203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322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>
                <a:latin typeface="Comic Sans MS" pitchFamily="66" charset="0"/>
              </a:rPr>
              <a:t>Activity 3: Extending STM capacity </a:t>
            </a:r>
            <a:r>
              <a:rPr lang="en-GB" altLang="en-US" sz="4000" dirty="0">
                <a:latin typeface="Comic Sans MS" pitchFamily="66" charset="0"/>
              </a:rPr>
              <a:t> </a:t>
            </a:r>
            <a:r>
              <a:rPr lang="en-GB" altLang="en-US" sz="4000" dirty="0" smtClean="0">
                <a:latin typeface="Comic Sans MS" pitchFamily="66" charset="0"/>
              </a:rPr>
              <a:t>through ‘chunking’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When we go to the next slide, you will be presented with a line of letters across the screen.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Memorise as many of the letters as you can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but do not write anything until the word </a:t>
            </a:r>
            <a:r>
              <a:rPr lang="en-GB" altLang="en-US" sz="240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NOW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appears.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GB" altLang="en-US" sz="2400" dirty="0" smtClean="0">
                <a:latin typeface="Comic Sans MS" panose="030F0702030302020204" pitchFamily="66" charset="0"/>
              </a:rPr>
              <a:t>When you see the word </a:t>
            </a:r>
            <a:r>
              <a:rPr lang="en-GB" altLang="en-US" sz="240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NOW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appear on the screen, write down on your paper as many of the letters as you can remember,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in the same order as they were presented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62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518" y="332656"/>
            <a:ext cx="7772400" cy="2284203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the </a:t>
            </a:r>
            <a:r>
              <a:rPr lang="en-GB" b="1" dirty="0">
                <a:latin typeface="Comic Sans MS" panose="030F0702030302020204" pitchFamily="66" charset="0"/>
              </a:rPr>
              <a:t>Multi-Store </a:t>
            </a:r>
            <a:r>
              <a:rPr lang="en-GB" b="1" dirty="0" smtClean="0">
                <a:latin typeface="Comic Sans MS" panose="030F0702030302020204" pitchFamily="66" charset="0"/>
              </a:rPr>
              <a:t>Model of memory?</a:t>
            </a:r>
            <a:br>
              <a:rPr lang="en-GB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(Atkinson &amp; Shiffrin, ‘68</a:t>
            </a:r>
            <a:r>
              <a:rPr lang="en-GB" dirty="0" smtClean="0">
                <a:latin typeface="Comic Sans MS" panose="030F0702030302020204" pitchFamily="66" charset="0"/>
              </a:rPr>
              <a:t>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13" descr="BD0925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18521"/>
            <a:ext cx="24907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be able to 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features of the multi-store model including the SR, STM and LTM and processes used to transfer information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that each store has a different coding, capacity &amp; duration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4" name="Rounded Rectangle 3"/>
          <p:cNvSpPr/>
          <p:nvPr/>
        </p:nvSpPr>
        <p:spPr>
          <a:xfrm rot="21145895">
            <a:off x="360025" y="2962235"/>
            <a:ext cx="5617749" cy="2335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u="sng" dirty="0" smtClean="0">
                <a:latin typeface="Arial Rounded MT Bold" panose="020F0704030504030204" pitchFamily="34" charset="0"/>
              </a:rPr>
              <a:t>Starter</a:t>
            </a:r>
            <a:r>
              <a:rPr lang="en-GB" sz="2000" u="sng" dirty="0" smtClean="0">
                <a:latin typeface="Arial Rounded MT Bold" panose="020F0704030504030204" pitchFamily="34" charset="0"/>
              </a:rPr>
              <a:t>: </a:t>
            </a:r>
            <a:r>
              <a:rPr lang="en-GB" sz="2000" b="1" u="sng" dirty="0" smtClean="0">
                <a:latin typeface="Arial Rounded MT Bold" panose="020F0704030504030204" pitchFamily="34" charset="0"/>
              </a:rPr>
              <a:t>True or False?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Rounded MT Bold" panose="020F0704030504030204" pitchFamily="34" charset="0"/>
              </a:rPr>
              <a:t>There are four different types of LTM.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Rounded MT Bold" panose="020F0704030504030204" pitchFamily="34" charset="0"/>
              </a:rPr>
              <a:t>Procedural memory is an explicit type of LTM.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Rounded MT Bold" panose="020F0704030504030204" pitchFamily="34" charset="0"/>
              </a:rPr>
              <a:t>STM is also known as working memory.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Rounded MT Bold" panose="020F0704030504030204" pitchFamily="34" charset="0"/>
              </a:rPr>
              <a:t>Episodic memories are specific personal events.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28956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G C E B T E C G C S E G N V Q A S</a:t>
            </a:r>
            <a:endParaRPr lang="en-GB" altLang="en-US" sz="2000" b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000500" y="3708400"/>
            <a:ext cx="1981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4000" b="0" dirty="0" smtClean="0">
                <a:solidFill>
                  <a:srgbClr val="FD032D"/>
                </a:solidFill>
                <a:latin typeface="Comic Sans MS" pitchFamily="66" charset="0"/>
              </a:rPr>
              <a:t>NOW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27088" y="2636838"/>
            <a:ext cx="8077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1434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6425" y="6032500"/>
            <a:ext cx="539750" cy="53975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1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nimBg="1" autoUpdateAnimBg="0"/>
      <p:bldP spid="14341" grpId="0" animBg="1"/>
      <p:bldP spid="143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>
                <a:latin typeface="Comic Sans MS" pitchFamily="66" charset="0"/>
              </a:rPr>
              <a:t>Could you remember more this time?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GB" altLang="en-US" dirty="0" smtClean="0"/>
              <a:t>Now try it again!!</a:t>
            </a:r>
          </a:p>
          <a:p>
            <a:pPr>
              <a:buSzTx/>
              <a:buFont typeface="Wingdings" pitchFamily="2" charset="2"/>
              <a:buChar char="§"/>
            </a:pPr>
            <a:endParaRPr lang="en-GB" altLang="en-US" sz="2000" dirty="0" smtClean="0"/>
          </a:p>
        </p:txBody>
      </p:sp>
      <p:sp>
        <p:nvSpPr>
          <p:cNvPr id="266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6425" y="6032500"/>
            <a:ext cx="539750" cy="53975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5213" y="28956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0" dirty="0" smtClean="0">
                <a:solidFill>
                  <a:srgbClr val="000000"/>
                </a:solidFill>
                <a:latin typeface="Arial" charset="0"/>
              </a:rPr>
              <a:t>GCE   BTEC   GCSE   GNVQ   AS</a:t>
            </a:r>
            <a:endParaRPr lang="en-GB" altLang="en-US" sz="2000" b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98913" y="3708400"/>
            <a:ext cx="1981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4000" b="0" dirty="0" smtClean="0">
                <a:solidFill>
                  <a:srgbClr val="FD032D"/>
                </a:solidFill>
                <a:latin typeface="Comic Sans MS" pitchFamily="66" charset="0"/>
              </a:rPr>
              <a:t>NOW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066800" y="2590800"/>
            <a:ext cx="8077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1844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6425" y="6032500"/>
            <a:ext cx="539750" cy="53975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animBg="1" autoUpdateAnimBg="0"/>
      <p:bldP spid="18439" grpId="0" animBg="1"/>
      <p:bldP spid="184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 smtClean="0">
                <a:latin typeface="Comic Sans MS" pitchFamily="66" charset="0"/>
              </a:rPr>
              <a:t>You probably did better this time</a:t>
            </a:r>
            <a:r>
              <a:rPr lang="en-GB" altLang="en-US" sz="2000" dirty="0" smtClean="0">
                <a:latin typeface="Comic Sans MS" pitchFamily="66" charset="0"/>
              </a:rPr>
              <a:t> - Answers below. </a:t>
            </a:r>
            <a:br>
              <a:rPr lang="en-GB" altLang="en-US" sz="2000" dirty="0" smtClean="0">
                <a:latin typeface="Comic Sans MS" pitchFamily="66" charset="0"/>
              </a:rPr>
            </a:br>
            <a:r>
              <a:rPr lang="en-GB" altLang="en-US" sz="2000" dirty="0" smtClean="0">
                <a:latin typeface="Comic Sans MS" pitchFamily="66" charset="0"/>
              </a:rPr>
              <a:t> </a:t>
            </a:r>
            <a:r>
              <a:rPr lang="en-GB" altLang="en-US" sz="3200" dirty="0" smtClean="0">
                <a:solidFill>
                  <a:schemeClr val="tx1"/>
                </a:solidFill>
                <a:latin typeface="Arial" charset="0"/>
              </a:rPr>
              <a:t>GCE  BTEC  GCSE  GNVQ  AS</a:t>
            </a:r>
            <a:r>
              <a:rPr lang="en-GB" altLang="en-US" sz="2000" dirty="0" smtClean="0">
                <a:latin typeface="Comic Sans MS" pitchFamily="66" charset="0"/>
              </a:rPr>
              <a:t> </a:t>
            </a:r>
            <a:br>
              <a:rPr lang="en-GB" altLang="en-US" sz="2000" dirty="0" smtClean="0">
                <a:latin typeface="Comic Sans MS" pitchFamily="66" charset="0"/>
              </a:rPr>
            </a:br>
            <a:r>
              <a:rPr lang="en-GB" altLang="en-US" sz="2000" dirty="0" smtClean="0">
                <a:latin typeface="Comic Sans MS" pitchFamily="66" charset="0"/>
              </a:rPr>
              <a:t/>
            </a:r>
            <a:br>
              <a:rPr lang="en-GB" altLang="en-US" sz="2000" dirty="0" smtClean="0">
                <a:latin typeface="Comic Sans MS" pitchFamily="66" charset="0"/>
              </a:rPr>
            </a:br>
            <a:r>
              <a:rPr lang="en-GB" altLang="en-US" sz="2400" dirty="0" smtClean="0">
                <a:latin typeface="Comic Sans MS" pitchFamily="66" charset="0"/>
              </a:rPr>
              <a:t>Why might this be? – </a:t>
            </a:r>
            <a:r>
              <a:rPr lang="en-GB" altLang="en-US" sz="2000" dirty="0" smtClean="0">
                <a:latin typeface="Comic Sans MS" pitchFamily="66" charset="0"/>
              </a:rPr>
              <a:t>(apart from having seen the stimulus material twice, an example of the </a:t>
            </a:r>
            <a:r>
              <a:rPr lang="en-GB" altLang="en-US" sz="2000" b="1" dirty="0" smtClean="0">
                <a:latin typeface="Comic Sans MS" pitchFamily="66" charset="0"/>
              </a:rPr>
              <a:t>practice effect</a:t>
            </a:r>
            <a:r>
              <a:rPr lang="en-GB" altLang="en-US" sz="2000" dirty="0" smtClean="0">
                <a:latin typeface="Comic Sans MS" pitchFamily="66" charset="0"/>
              </a:rPr>
              <a:t>).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114800"/>
          </a:xfrm>
        </p:spPr>
        <p:txBody>
          <a:bodyPr/>
          <a:lstStyle/>
          <a:p>
            <a:pPr>
              <a:buSzPct val="85000"/>
              <a:buFont typeface="Wingdings" pitchFamily="2" charset="2"/>
              <a:buChar char="§"/>
            </a:pPr>
            <a:endParaRPr lang="en-GB" altLang="en-US" sz="2400" b="1" i="1" dirty="0" smtClean="0"/>
          </a:p>
          <a:p>
            <a:pPr>
              <a:buSzTx/>
              <a:buFont typeface="Wingdings" pitchFamily="2" charset="2"/>
              <a:buChar char="§"/>
            </a:pPr>
            <a:r>
              <a:rPr lang="en-GB" altLang="en-US" sz="2400" b="1" i="1" dirty="0" smtClean="0">
                <a:latin typeface="Comic Sans MS" panose="030F0702030302020204" pitchFamily="66" charset="0"/>
              </a:rPr>
              <a:t>Miller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(56) found that the capacity of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STM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could be considerably increased by combining/organising separate ‘bits’ of information, e.g. letters or digits, into larger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chunks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. 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GB" altLang="en-US" sz="2400" b="1" dirty="0" smtClean="0">
                <a:latin typeface="Comic Sans MS" panose="030F0702030302020204" pitchFamily="66" charset="0"/>
              </a:rPr>
              <a:t>Chunking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involves making the info more meaningful, through organising it in line with existing knowledge from your LTM - in this case, of abbreviations for qualifications.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728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772400" cy="1143000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Comic Sans MS" pitchFamily="66" charset="0"/>
              </a:rPr>
              <a:t>Short Term Memory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altLang="en-US" b="1" i="1" dirty="0" smtClean="0">
                <a:latin typeface="Comic Sans MS" pitchFamily="66" charset="0"/>
              </a:rPr>
              <a:t>Duration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453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1458913"/>
          </a:xfrm>
        </p:spPr>
        <p:txBody>
          <a:bodyPr/>
          <a:lstStyle/>
          <a:p>
            <a:r>
              <a:rPr lang="en-GB" altLang="en-US" sz="2400" dirty="0" smtClean="0">
                <a:latin typeface="Comic Sans MS" pitchFamily="66" charset="0"/>
              </a:rPr>
              <a:t>How long can you retain a new phone number before you have to write it down?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557338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altLang="en-US" sz="2400" i="1" dirty="0" smtClean="0">
                <a:solidFill>
                  <a:schemeClr val="tx2"/>
                </a:solidFill>
                <a:latin typeface="Comic Sans MS" pitchFamily="66" charset="0"/>
              </a:rPr>
              <a:t>…if you </a:t>
            </a:r>
            <a:r>
              <a:rPr lang="en-GB" altLang="en-US" sz="2400" b="1" i="1" u="sng" dirty="0" smtClean="0">
                <a:solidFill>
                  <a:schemeClr val="tx2"/>
                </a:solidFill>
                <a:latin typeface="Comic Sans MS" pitchFamily="66" charset="0"/>
              </a:rPr>
              <a:t>didn’t</a:t>
            </a:r>
            <a:r>
              <a:rPr lang="en-GB" altLang="en-US" sz="2400" i="1" dirty="0" smtClean="0">
                <a:solidFill>
                  <a:schemeClr val="tx2"/>
                </a:solidFill>
                <a:latin typeface="Comic Sans MS" pitchFamily="66" charset="0"/>
              </a:rPr>
              <a:t> rehearse it?</a:t>
            </a:r>
          </a:p>
          <a:p>
            <a:pPr>
              <a:buFont typeface="Monotype Sorts" pitchFamily="2" charset="2"/>
              <a:buNone/>
            </a:pPr>
            <a:endParaRPr lang="en-GB" altLang="en-US" sz="2400" dirty="0" smtClean="0"/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The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duration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for which STM can retain info is </a:t>
            </a:r>
            <a:r>
              <a:rPr lang="en-GB" altLang="en-US" sz="2400" b="1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temporary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– a very short time</a:t>
            </a:r>
            <a:endParaRPr lang="en-GB" altLang="en-US" sz="2400" dirty="0" smtClean="0"/>
          </a:p>
          <a:p>
            <a:r>
              <a:rPr lang="en-GB" altLang="en-US" sz="2400" b="1" dirty="0" smtClean="0"/>
              <a:t>Peterson and Peterson’s </a:t>
            </a:r>
            <a:r>
              <a:rPr lang="en-GB" altLang="en-US" sz="2400" dirty="0" smtClean="0"/>
              <a:t>(1959) findings suggest </a:t>
            </a:r>
            <a:r>
              <a:rPr lang="en-GB" altLang="en-US" sz="2400" dirty="0" smtClean="0">
                <a:solidFill>
                  <a:srgbClr val="FF0000"/>
                </a:solidFill>
              </a:rPr>
              <a:t>less than 30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2400" b="1" dirty="0" smtClean="0">
                <a:solidFill>
                  <a:srgbClr val="FD032D"/>
                </a:solidFill>
              </a:rPr>
              <a:t>seconds</a:t>
            </a:r>
            <a:r>
              <a:rPr lang="en-GB" altLang="en-US" sz="2400" dirty="0" smtClean="0">
                <a:solidFill>
                  <a:srgbClr val="FD032D"/>
                </a:solidFill>
              </a:rPr>
              <a:t> </a:t>
            </a:r>
            <a:r>
              <a:rPr lang="en-GB" altLang="en-US" sz="2400" dirty="0" smtClean="0"/>
              <a:t>before it fades/decays (unless we </a:t>
            </a:r>
            <a:r>
              <a:rPr lang="en-GB" altLang="en-US" sz="2400" b="1" i="1" dirty="0" smtClean="0"/>
              <a:t>rehearse</a:t>
            </a:r>
            <a:r>
              <a:rPr lang="en-GB" altLang="en-US" sz="2400" dirty="0" smtClean="0"/>
              <a:t> it).</a:t>
            </a:r>
            <a:endParaRPr lang="en-GB" altLang="en-US" sz="2400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701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99392"/>
            <a:ext cx="7772400" cy="1143000"/>
          </a:xfrm>
        </p:spPr>
        <p:txBody>
          <a:bodyPr/>
          <a:lstStyle/>
          <a:p>
            <a:r>
              <a:rPr lang="en-GB" altLang="en-US" dirty="0" smtClean="0">
                <a:latin typeface="Comic Sans MS" pitchFamily="66" charset="0"/>
              </a:rPr>
              <a:t>Activity: </a:t>
            </a:r>
            <a:r>
              <a:rPr lang="en-GB" altLang="en-US" sz="3200" dirty="0" smtClean="0">
                <a:latin typeface="Comic Sans MS" pitchFamily="66" charset="0"/>
              </a:rPr>
              <a:t>duration of STM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908720"/>
            <a:ext cx="7772400" cy="4824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 smtClean="0">
                <a:latin typeface="Comic Sans MS" panose="030F0702030302020204" pitchFamily="66" charset="0"/>
              </a:rPr>
              <a:t>This next experiment was first carried out by married couple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Peterson &amp; Peterson (1959)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latin typeface="Comic Sans MS" panose="030F0702030302020204" pitchFamily="66" charset="0"/>
              </a:rPr>
              <a:t>Got students to recall combinations of 3 letters </a:t>
            </a:r>
            <a:r>
              <a:rPr lang="en-GB" altLang="en-US" sz="2400" b="1" i="1" dirty="0" smtClean="0">
                <a:latin typeface="Comic Sans MS" panose="030F0702030302020204" pitchFamily="66" charset="0"/>
              </a:rPr>
              <a:t>(</a:t>
            </a:r>
            <a:r>
              <a:rPr lang="en-GB" altLang="en-US" sz="2400" b="1" i="1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trigrams</a:t>
            </a:r>
            <a:r>
              <a:rPr lang="en-GB" altLang="en-US" sz="2400" b="1" i="1" dirty="0" smtClean="0">
                <a:latin typeface="Comic Sans MS" panose="030F0702030302020204" pitchFamily="66" charset="0"/>
              </a:rPr>
              <a:t>),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after longer and longer intervals.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latin typeface="Comic Sans MS" panose="030F0702030302020204" pitchFamily="66" charset="0"/>
              </a:rPr>
              <a:t>During the intervals, students were prevented from rehearsing by a counting task!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latin typeface="Comic Sans MS" panose="030F0702030302020204" pitchFamily="66" charset="0"/>
              </a:rPr>
              <a:t>On the next screen, you will see </a:t>
            </a:r>
            <a:r>
              <a:rPr lang="en-GB" altLang="en-US" sz="2400" b="1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a trigram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for a few seconds.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latin typeface="Comic Sans MS" panose="030F0702030302020204" pitchFamily="66" charset="0"/>
              </a:rPr>
              <a:t>A 3-digit number will then appear in its place. </a:t>
            </a:r>
            <a:r>
              <a:rPr lang="en-GB" altLang="en-US" sz="2400" b="1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When this happens, start counting backwards in 3’s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from the number until you are told to stop.</a:t>
            </a:r>
          </a:p>
          <a:p>
            <a:pPr>
              <a:lnSpc>
                <a:spcPct val="90000"/>
              </a:lnSpc>
            </a:pPr>
            <a:r>
              <a:rPr lang="en-GB" altLang="en-US" sz="2400" b="1" dirty="0" smtClean="0">
                <a:latin typeface="Comic Sans MS" panose="030F0702030302020204" pitchFamily="66" charset="0"/>
              </a:rPr>
              <a:t>Pens down….</a:t>
            </a:r>
            <a:r>
              <a:rPr lang="en-GB" altLang="en-US" sz="2400" b="1" i="1" dirty="0" smtClean="0">
                <a:latin typeface="Comic Sans MS" panose="030F0702030302020204" pitchFamily="66" charset="0"/>
              </a:rPr>
              <a:t>ready?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07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627313" y="2708275"/>
            <a:ext cx="44069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None/>
            </a:pPr>
            <a:r>
              <a:rPr kumimoji="1" lang="en-GB" altLang="en-US" sz="3600" dirty="0" smtClean="0">
                <a:solidFill>
                  <a:srgbClr val="000000"/>
                </a:solidFill>
                <a:latin typeface="Arial" charset="0"/>
              </a:rPr>
              <a:t> V   J    P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627313" y="2636838"/>
            <a:ext cx="4537075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 smtClean="0">
                <a:solidFill>
                  <a:srgbClr val="000000"/>
                </a:solidFill>
                <a:latin typeface="Arial" charset="0"/>
              </a:rPr>
              <a:t>303</a:t>
            </a:r>
          </a:p>
        </p:txBody>
      </p:sp>
    </p:spTree>
    <p:extLst>
      <p:ext uri="{BB962C8B-B14F-4D97-AF65-F5344CB8AC3E}">
        <p14:creationId xmlns:p14="http://schemas.microsoft.com/office/powerpoint/2010/main" val="202879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/>
      <p:bldP spid="532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555875" y="2708275"/>
            <a:ext cx="44069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None/>
            </a:pPr>
            <a:r>
              <a:rPr kumimoji="1" lang="en-GB" altLang="en-US" sz="3600" dirty="0" smtClean="0">
                <a:solidFill>
                  <a:srgbClr val="000000"/>
                </a:solidFill>
                <a:latin typeface="Arial" charset="0"/>
              </a:rPr>
              <a:t> X   G   A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555875" y="2708275"/>
            <a:ext cx="4537075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en-US" sz="3600" dirty="0" smtClean="0">
                <a:solidFill>
                  <a:srgbClr val="000000"/>
                </a:solidFill>
                <a:latin typeface="Arial" charset="0"/>
              </a:rPr>
              <a:t>419</a:t>
            </a:r>
          </a:p>
        </p:txBody>
      </p:sp>
    </p:spTree>
    <p:extLst>
      <p:ext uri="{BB962C8B-B14F-4D97-AF65-F5344CB8AC3E}">
        <p14:creationId xmlns:p14="http://schemas.microsoft.com/office/powerpoint/2010/main" val="31851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700338" y="2852738"/>
            <a:ext cx="44069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None/>
            </a:pPr>
            <a:r>
              <a:rPr kumimoji="1" lang="en-GB" altLang="en-US" sz="3600" dirty="0" smtClean="0">
                <a:solidFill>
                  <a:srgbClr val="000000"/>
                </a:solidFill>
                <a:latin typeface="Arial" charset="0"/>
              </a:rPr>
              <a:t>K   Z   Y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700338" y="2852738"/>
            <a:ext cx="4537075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en-US" sz="3600" dirty="0" smtClean="0">
                <a:solidFill>
                  <a:srgbClr val="000000"/>
                </a:solidFill>
                <a:latin typeface="Arial" charset="0"/>
              </a:rPr>
              <a:t>297</a:t>
            </a:r>
          </a:p>
        </p:txBody>
      </p:sp>
    </p:spTree>
    <p:extLst>
      <p:ext uri="{BB962C8B-B14F-4D97-AF65-F5344CB8AC3E}">
        <p14:creationId xmlns:p14="http://schemas.microsoft.com/office/powerpoint/2010/main" val="443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8" y="332656"/>
            <a:ext cx="9137282" cy="854670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/>
          <a:lstStyle/>
          <a:p>
            <a:r>
              <a:rPr lang="en-GB" altLang="en-US" b="1" dirty="0" smtClean="0">
                <a:latin typeface="Comic Sans MS" panose="030F0702030302020204" pitchFamily="66" charset="0"/>
              </a:rPr>
              <a:t>What’s a “model”?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875"/>
            <a:ext cx="8564885" cy="1087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 smtClean="0">
                <a:latin typeface="Comic Sans MS" panose="030F0702030302020204" pitchFamily="66" charset="0"/>
              </a:rPr>
              <a:t>Not an </a:t>
            </a:r>
            <a:r>
              <a:rPr lang="en-GB" altLang="en-US" sz="2400" u="sng" dirty="0" smtClean="0">
                <a:latin typeface="Comic Sans MS" panose="030F0702030302020204" pitchFamily="66" charset="0"/>
              </a:rPr>
              <a:t>exact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copy, but a representation of something.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latin typeface="Comic Sans MS" panose="030F0702030302020204" pitchFamily="66" charset="0"/>
              </a:rPr>
              <a:t>Helps us understand how something </a:t>
            </a:r>
            <a:r>
              <a:rPr lang="en-GB" altLang="en-US" sz="2400" u="sng" dirty="0" smtClean="0">
                <a:latin typeface="Comic Sans MS" panose="030F0702030302020204" pitchFamily="66" charset="0"/>
              </a:rPr>
              <a:t>works.</a:t>
            </a:r>
            <a:endParaRPr lang="en-GB" altLang="en-US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67591" name="Picture 7" descr="Underground_Lond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86" y="2455936"/>
            <a:ext cx="4178300" cy="3271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MCj042423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89133"/>
            <a:ext cx="2268537" cy="226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1" descr="MPj043874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276872"/>
            <a:ext cx="2322513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8677" y="367704"/>
            <a:ext cx="9137282" cy="2088232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There are two key models of memory:</a:t>
            </a:r>
          </a:p>
          <a:p>
            <a:pPr algn="ctr"/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Multi-Store Model      (MSM)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Working-Memory model      (WMM)</a:t>
            </a:r>
          </a:p>
          <a:p>
            <a:pPr algn="ctr"/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WMM was 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developed due to problems with the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first (MSM).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be able to 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features of the multi-store model including the SR, STM and LTM and processes used to transfer information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that each store has a different coding, capacity &amp; duration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 rot="508122">
            <a:off x="7318425" y="4842063"/>
            <a:ext cx="1800200" cy="163121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Keywords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Atkinson</a:t>
            </a:r>
          </a:p>
          <a:p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Schiffrin</a:t>
            </a:r>
            <a:endParaRPr lang="en-GB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Rehearsal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11586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2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shor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6145213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7624" y="240292"/>
            <a:ext cx="7772400" cy="8715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b="1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Their findings suggest that our STM fades in under a half a minute if we are not rehearsing it:</a:t>
            </a: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6516688" y="1773238"/>
            <a:ext cx="2305050" cy="1800225"/>
          </a:xfrm>
          <a:prstGeom prst="wedgeRectCallout">
            <a:avLst>
              <a:gd name="adj1" fmla="val -54685"/>
              <a:gd name="adj2" fmla="val 96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After 18secs, fewer than 10% recalled correctly.</a:t>
            </a:r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179388" y="3068638"/>
            <a:ext cx="2305050" cy="1800225"/>
          </a:xfrm>
          <a:prstGeom prst="wedgeRectCallout">
            <a:avLst>
              <a:gd name="adj1" fmla="val 107921"/>
              <a:gd name="adj2" fmla="val -838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After only 3secs, 80% recalled correctly.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3203575" y="5084763"/>
            <a:ext cx="3313113" cy="1582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i="1" dirty="0" smtClean="0">
                <a:solidFill>
                  <a:srgbClr val="000000"/>
                </a:solidFill>
              </a:rPr>
              <a:t>Recall got progressively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i="1" dirty="0" smtClean="0">
                <a:solidFill>
                  <a:srgbClr val="000000"/>
                </a:solidFill>
              </a:rPr>
              <a:t>worse as the delay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i="1" dirty="0" smtClean="0">
                <a:solidFill>
                  <a:srgbClr val="000000"/>
                </a:solidFill>
              </a:rPr>
              <a:t>grew longer!</a:t>
            </a:r>
          </a:p>
        </p:txBody>
      </p:sp>
    </p:spTree>
    <p:extLst>
      <p:ext uri="{BB962C8B-B14F-4D97-AF65-F5344CB8AC3E}">
        <p14:creationId xmlns:p14="http://schemas.microsoft.com/office/powerpoint/2010/main" val="10829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 animBg="1"/>
      <p:bldP spid="83977" grpId="0" animBg="1"/>
      <p:bldP spid="8397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8014529" cy="1143000"/>
          </a:xfrm>
        </p:spPr>
        <p:txBody>
          <a:bodyPr/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Evaluating Peterson and Peterson’s research in terms of methodology?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772400" cy="2736304"/>
          </a:xfrm>
          <a:solidFill>
            <a:srgbClr val="FF9B9B"/>
          </a:solidFill>
          <a:ln>
            <a:noFill/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trigrams are </a:t>
            </a:r>
            <a:r>
              <a:rPr lang="en-GB" b="1" dirty="0">
                <a:latin typeface="Comic Sans MS" panose="030F0702030302020204" pitchFamily="66" charset="0"/>
              </a:rPr>
              <a:t>artificial</a:t>
            </a:r>
            <a:r>
              <a:rPr lang="en-GB" dirty="0">
                <a:latin typeface="Comic Sans MS" panose="030F0702030302020204" pitchFamily="66" charset="0"/>
              </a:rPr>
              <a:t> and they do not reflect everyday memory.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It </a:t>
            </a:r>
            <a:r>
              <a:rPr lang="en-GB" dirty="0">
                <a:latin typeface="Comic Sans MS" panose="030F0702030302020204" pitchFamily="66" charset="0"/>
              </a:rPr>
              <a:t>may be that </a:t>
            </a:r>
            <a:r>
              <a:rPr lang="en-GB" b="1" dirty="0">
                <a:latin typeface="Comic Sans MS" panose="030F0702030302020204" pitchFamily="66" charset="0"/>
              </a:rPr>
              <a:t>interference</a:t>
            </a:r>
            <a:r>
              <a:rPr lang="en-GB" dirty="0">
                <a:latin typeface="Comic Sans MS" panose="030F0702030302020204" pitchFamily="66" charset="0"/>
              </a:rPr>
              <a:t> for earlier trigrams may cause poor recall, not simply decay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3933056"/>
            <a:ext cx="7776864" cy="2554545"/>
          </a:xfrm>
          <a:prstGeom prst="rect">
            <a:avLst/>
          </a:prstGeom>
          <a:solidFill>
            <a:srgbClr val="96F280"/>
          </a:solidFill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sz="3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A strength is that the research method employed (</a:t>
            </a:r>
            <a:r>
              <a:rPr kumimoji="1" lang="en-GB" sz="32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laboratory experiment</a:t>
            </a:r>
            <a:r>
              <a:rPr kumimoji="1" lang="en-GB" sz="3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) allows us to see that causal effect of time passing (IV) on recall of the trigrams (DV).</a:t>
            </a:r>
          </a:p>
        </p:txBody>
      </p:sp>
    </p:spTree>
    <p:extLst>
      <p:ext uri="{BB962C8B-B14F-4D97-AF65-F5344CB8AC3E}">
        <p14:creationId xmlns:p14="http://schemas.microsoft.com/office/powerpoint/2010/main" val="9148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827584" y="0"/>
            <a:ext cx="83164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en-US" sz="4400" b="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Evaluating research into </a:t>
            </a:r>
            <a:r>
              <a:rPr kumimoji="1" lang="en-GB" altLang="en-US" sz="4400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STM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993054" y="103161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Other factors, such as </a:t>
            </a:r>
            <a:r>
              <a:rPr kumimoji="1"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age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influence the capacity of STM. Similarly, there are </a:t>
            </a:r>
            <a:r>
              <a:rPr kumimoji="1"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individual differences 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 capacity of STM with some people holding many more than the </a:t>
            </a:r>
            <a:r>
              <a:rPr kumimoji="1" lang="en-GB" altLang="en-US" sz="2800" b="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average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7+/-2.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Some suggest that the brief </a:t>
            </a:r>
            <a:r>
              <a:rPr kumimoji="1" lang="en-GB" altLang="en-US" sz="2800" b="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duration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of STM is due to </a:t>
            </a:r>
            <a:r>
              <a:rPr kumimoji="1"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displacement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(new information pushing out old).</a:t>
            </a:r>
            <a:endParaRPr kumimoji="1" lang="en-GB" altLang="en-US" sz="2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797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4800" dirty="0" smtClean="0">
                <a:latin typeface="Comic Sans MS" pitchFamily="66" charset="0"/>
              </a:rPr>
              <a:t>The Long Term Memory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altLang="en-US" b="1" i="1" dirty="0" smtClean="0">
                <a:latin typeface="Comic Sans MS" pitchFamily="66" charset="0"/>
              </a:rPr>
              <a:t>Encoding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815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18745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en-US" sz="4000" b="0" dirty="0" err="1" smtClean="0">
                <a:solidFill>
                  <a:srgbClr val="003366"/>
                </a:solidFill>
                <a:latin typeface="Comic Sans MS" pitchFamily="66" charset="0"/>
              </a:rPr>
              <a:t>Baddeley</a:t>
            </a:r>
            <a:r>
              <a:rPr kumimoji="1" lang="en-GB" altLang="en-US" sz="4000" b="0" dirty="0" smtClean="0">
                <a:solidFill>
                  <a:srgbClr val="003366"/>
                </a:solidFill>
                <a:latin typeface="Comic Sans MS" pitchFamily="66" charset="0"/>
              </a:rPr>
              <a:t> (1966)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042988" y="1628775"/>
            <a:ext cx="77724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None/>
            </a:pPr>
            <a:endParaRPr kumimoji="1" lang="en-GB" altLang="en-US" u="sng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988" y="1143000"/>
            <a:ext cx="79168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Method: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Participants given 4 sets of words that were either </a:t>
            </a:r>
            <a:r>
              <a:rPr lang="en-GB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acoustically similar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(e.g. man, mad, mat), </a:t>
            </a:r>
            <a:r>
              <a:rPr lang="en-GB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acoustically dissimilar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(e.g. pit, cow, bar), </a:t>
            </a:r>
            <a:r>
              <a:rPr lang="en-GB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semantically similar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(e.g. big, large, huge) and </a:t>
            </a:r>
            <a:r>
              <a:rPr lang="en-GB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semantically dissimilar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(e.g. good, hot, pig). 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Participants were asked to recall the words either immediately or following a 20 minute task.</a:t>
            </a:r>
          </a:p>
          <a:p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u="sng" dirty="0">
                <a:solidFill>
                  <a:srgbClr val="000000"/>
                </a:solidFill>
                <a:latin typeface="Comic Sans MS" panose="030F0702030302020204" pitchFamily="66" charset="0"/>
              </a:rPr>
              <a:t>Results: </a:t>
            </a: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Words with similar sounds were much harder to recall using STM than words with dissimilar sounds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Recall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was much worse for semantically similar words than for semantically dissimilar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words (they confused similar meaning words).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Recall from LTM was the same for acoustically similar and acoustically dissimilar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words.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868" y="4980722"/>
            <a:ext cx="7812360" cy="1631216"/>
          </a:xfrm>
          <a:prstGeom prst="rect">
            <a:avLst/>
          </a:prstGeom>
          <a:solidFill>
            <a:srgbClr val="FF0000">
              <a:alpha val="46000"/>
            </a:srgbClr>
          </a:solidFill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E.C: </a:t>
            </a:r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Baddeley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used a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laboratory </a:t>
            </a:r>
            <a:r>
              <a:rPr lang="en-GB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experiment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This 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means 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that the investigation has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good </a:t>
            </a:r>
            <a:r>
              <a:rPr lang="en-GB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reliability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but can 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be criticised in terms of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ecological validity, demand </a:t>
            </a:r>
            <a:r>
              <a:rPr lang="en-GB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characteristics and sample size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Baddeley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used undergraduate students as participants). </a:t>
            </a:r>
          </a:p>
        </p:txBody>
      </p:sp>
      <p:sp>
        <p:nvSpPr>
          <p:cNvPr id="4" name="Pentagon 3"/>
          <p:cNvSpPr/>
          <p:nvPr/>
        </p:nvSpPr>
        <p:spPr bwMode="auto">
          <a:xfrm>
            <a:off x="1763688" y="1628775"/>
            <a:ext cx="6480720" cy="201624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LTM </a:t>
            </a:r>
            <a:r>
              <a:rPr lang="en-GB" sz="4400" b="1" dirty="0" smtClean="0">
                <a:latin typeface="Times New Roman" pitchFamily="18" charset="0"/>
              </a:rPr>
              <a:t>is encoded</a:t>
            </a:r>
            <a:r>
              <a:rPr kumimoji="0" lang="en-GB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‘Semantically’.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8750" y="5042278"/>
            <a:ext cx="7812360" cy="1569660"/>
          </a:xfrm>
          <a:prstGeom prst="rect">
            <a:avLst/>
          </a:prstGeom>
          <a:solidFill>
            <a:srgbClr val="3333CC"/>
          </a:solidFill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48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Methodological evaluation of this research?</a:t>
            </a:r>
            <a:endParaRPr lang="en-GB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0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4" grpId="1" animBg="1"/>
      <p:bldP spid="7" grpId="0" animBg="1"/>
      <p:bldP spid="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ChangeArrowheads="1"/>
          </p:cNvSpPr>
          <p:nvPr/>
        </p:nvSpPr>
        <p:spPr bwMode="auto">
          <a:xfrm>
            <a:off x="1389063" y="15573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en-US" sz="4800" b="0" smtClean="0">
                <a:solidFill>
                  <a:srgbClr val="003366"/>
                </a:solidFill>
                <a:latin typeface="Comic Sans MS" pitchFamily="66" charset="0"/>
              </a:rPr>
              <a:t>The Long Term Memory</a:t>
            </a:r>
          </a:p>
        </p:txBody>
      </p:sp>
      <p:sp>
        <p:nvSpPr>
          <p:cNvPr id="40963" name="Rectangle 12"/>
          <p:cNvSpPr>
            <a:spLocks noChangeArrowheads="1"/>
          </p:cNvSpPr>
          <p:nvPr/>
        </p:nvSpPr>
        <p:spPr bwMode="auto">
          <a:xfrm>
            <a:off x="1382713" y="41021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None/>
            </a:pPr>
            <a:r>
              <a:rPr kumimoji="1" lang="en-GB" altLang="en-US" sz="3200" i="1" dirty="0" smtClean="0">
                <a:solidFill>
                  <a:srgbClr val="000000"/>
                </a:solidFill>
                <a:latin typeface="Comic Sans MS" pitchFamily="66" charset="0"/>
              </a:rPr>
              <a:t>Capacity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79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omic Sans MS" pitchFamily="66" charset="0"/>
              </a:rPr>
              <a:t>LTM Capacity…..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916832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sz="8000" dirty="0" smtClean="0">
                <a:latin typeface="Comic Sans MS" panose="030F0702030302020204" pitchFamily="66" charset="0"/>
              </a:rPr>
              <a:t>Practically unlimited!!!!!!!</a:t>
            </a:r>
            <a:endParaRPr lang="en-GB" sz="8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513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ChangeArrowheads="1"/>
          </p:cNvSpPr>
          <p:nvPr/>
        </p:nvSpPr>
        <p:spPr bwMode="auto">
          <a:xfrm>
            <a:off x="1389063" y="15573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en-US" sz="4800" b="0" smtClean="0">
                <a:solidFill>
                  <a:srgbClr val="003366"/>
                </a:solidFill>
                <a:latin typeface="Comic Sans MS" pitchFamily="66" charset="0"/>
              </a:rPr>
              <a:t>The Long Term Memory</a:t>
            </a:r>
          </a:p>
        </p:txBody>
      </p:sp>
      <p:sp>
        <p:nvSpPr>
          <p:cNvPr id="40963" name="Rectangle 12"/>
          <p:cNvSpPr>
            <a:spLocks noChangeArrowheads="1"/>
          </p:cNvSpPr>
          <p:nvPr/>
        </p:nvSpPr>
        <p:spPr bwMode="auto">
          <a:xfrm>
            <a:off x="1382713" y="41021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None/>
            </a:pPr>
            <a:r>
              <a:rPr kumimoji="1" lang="en-GB" altLang="en-US" sz="3200" i="1" dirty="0" smtClean="0">
                <a:solidFill>
                  <a:srgbClr val="000000"/>
                </a:solidFill>
                <a:latin typeface="Comic Sans MS" pitchFamily="66" charset="0"/>
              </a:rPr>
              <a:t>Duration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22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Duration: anything up to a lifetime.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600" y="118633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99CC"/>
              </a:buClr>
            </a:pPr>
            <a:r>
              <a:rPr lang="en-GB" altLang="en-US" sz="2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Difficult to test </a:t>
            </a:r>
            <a:r>
              <a:rPr lang="en-GB" altLang="en-US" sz="2200" u="sng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exact</a:t>
            </a:r>
            <a:r>
              <a:rPr lang="en-GB" altLang="en-US" sz="2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duration, but…</a:t>
            </a:r>
          </a:p>
          <a:p>
            <a:pPr lvl="1"/>
            <a:r>
              <a:rPr lang="en-GB" altLang="en-US" sz="2200" b="1" kern="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Bahrick</a:t>
            </a:r>
            <a:r>
              <a:rPr lang="en-GB" altLang="en-US" sz="2200" b="1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200" b="1" i="1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et al. </a:t>
            </a:r>
            <a:r>
              <a:rPr lang="en-GB" altLang="en-US" sz="2200" b="1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(1975)</a:t>
            </a:r>
            <a:r>
              <a:rPr lang="en-GB" altLang="en-US" sz="2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tested </a:t>
            </a:r>
            <a:r>
              <a:rPr lang="en-GB" altLang="en-US" sz="2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US </a:t>
            </a:r>
            <a:r>
              <a:rPr lang="en-GB" altLang="en-US" sz="2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graduates to investigate </a:t>
            </a:r>
            <a:r>
              <a:rPr lang="en-GB" altLang="en-US" sz="2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the duration of very-long-term memory (VLTM</a:t>
            </a:r>
            <a:r>
              <a:rPr lang="en-GB" altLang="en-US" sz="2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 in real-life.</a:t>
            </a:r>
            <a:endParaRPr lang="en-GB" altLang="en-US" sz="22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GB" altLang="en-US" sz="2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Showed classmate photos years after graduation.</a:t>
            </a:r>
          </a:p>
          <a:p>
            <a:pPr lvl="1"/>
            <a:r>
              <a:rPr lang="en-GB" altLang="en-US" sz="2200" b="1" kern="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90% accuracy</a:t>
            </a:r>
            <a:r>
              <a:rPr lang="en-GB" altLang="en-US" sz="2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for remembering faces &amp; names </a:t>
            </a:r>
            <a:r>
              <a:rPr lang="en-GB" altLang="en-US" sz="2200" b="1" kern="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34yrs after graduation</a:t>
            </a:r>
          </a:p>
          <a:p>
            <a:pPr lvl="1"/>
            <a:r>
              <a:rPr lang="en-GB" altLang="en-US" sz="2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Declined </a:t>
            </a:r>
            <a:r>
              <a:rPr lang="en-GB" altLang="en-US" sz="2200" b="1" kern="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after 48yrs</a:t>
            </a:r>
            <a:r>
              <a:rPr lang="en-GB" altLang="en-US" sz="2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particularly for </a:t>
            </a:r>
            <a:r>
              <a:rPr lang="en-GB" altLang="en-US" sz="2200" b="1" kern="0" dirty="0" smtClean="0">
                <a:solidFill>
                  <a:srgbClr val="FD032D"/>
                </a:solidFill>
                <a:latin typeface="Comic Sans MS" panose="030F0702030302020204" pitchFamily="66" charset="0"/>
              </a:rPr>
              <a:t>faces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30" y="599850"/>
            <a:ext cx="1259055" cy="11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5227" y="4725144"/>
            <a:ext cx="7955184" cy="1477328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+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High ecological validity  (field experiment).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Hard to control variables, therefore reduced reliability.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A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weakness is that it is unclear whether the drop off in accuracy at 47 years is due to the limits of duration or a general decline with memory as we become older.</a:t>
            </a:r>
          </a:p>
        </p:txBody>
      </p:sp>
    </p:spTree>
    <p:extLst>
      <p:ext uri="{BB962C8B-B14F-4D97-AF65-F5344CB8AC3E}">
        <p14:creationId xmlns:p14="http://schemas.microsoft.com/office/powerpoint/2010/main" val="10563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827584" y="0"/>
            <a:ext cx="83164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altLang="en-US" sz="4400" b="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Evaluating research into </a:t>
            </a:r>
            <a:r>
              <a:rPr kumimoji="1" lang="en-GB" altLang="en-US" sz="4400" dirty="0">
                <a:solidFill>
                  <a:srgbClr val="92D050"/>
                </a:solidFill>
                <a:latin typeface="Comic Sans MS" panose="030F0702030302020204" pitchFamily="66" charset="0"/>
              </a:rPr>
              <a:t>L</a:t>
            </a:r>
            <a:r>
              <a:rPr kumimoji="1" lang="en-GB" altLang="en-US" sz="44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TM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993054" y="103161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LTMs not all equal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some easier to recall (e.g. birthday), than others.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LTM very much </a:t>
            </a:r>
            <a:r>
              <a:rPr kumimoji="1"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predominantly encoded semantically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but research shows other codes are used does occur to some extent.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LTM likely to have an </a:t>
            </a:r>
            <a:r>
              <a:rPr kumimoji="1"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evolutionary adaptive advantage</a:t>
            </a:r>
            <a:r>
              <a:rPr kumimoji="1" lang="en-GB" altLang="en-US" sz="2800" b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kumimoji="1" lang="en-GB" altLang="en-US" sz="2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930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folensblogs.com/psychcompanion/blog/wp-content/uploads/2008/03/page_8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16912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83568" y="620713"/>
            <a:ext cx="381540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2483768" y="127794"/>
            <a:ext cx="6666950" cy="14176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altLang="en-US" sz="2800" b="1" dirty="0" smtClean="0">
                <a:latin typeface="Comic Sans MS" panose="030F0702030302020204" pitchFamily="66" charset="0"/>
              </a:rPr>
              <a:t>The Multi-Store Model of </a:t>
            </a:r>
            <a:r>
              <a:rPr lang="en-GB" altLang="en-US" sz="2800" b="1" dirty="0">
                <a:latin typeface="Comic Sans MS" panose="030F0702030302020204" pitchFamily="66" charset="0"/>
              </a:rPr>
              <a:t>Memory</a:t>
            </a:r>
            <a:r>
              <a:rPr lang="en-GB" altLang="en-US" sz="2800" dirty="0">
                <a:latin typeface="Comic Sans MS" panose="030F0702030302020204" pitchFamily="66" charset="0"/>
              </a:rPr>
              <a:t/>
            </a:r>
            <a:br>
              <a:rPr lang="en-GB" altLang="en-US" sz="2800" dirty="0">
                <a:latin typeface="Comic Sans MS" panose="030F0702030302020204" pitchFamily="66" charset="0"/>
              </a:rPr>
            </a:br>
            <a:r>
              <a:rPr lang="en-GB" altLang="en-US" sz="2800" dirty="0">
                <a:latin typeface="Comic Sans MS" panose="030F0702030302020204" pitchFamily="66" charset="0"/>
              </a:rPr>
              <a:t>Atkinson and </a:t>
            </a:r>
            <a:r>
              <a:rPr lang="en-GB" altLang="en-US" sz="2800" dirty="0" err="1">
                <a:latin typeface="Comic Sans MS" panose="030F0702030302020204" pitchFamily="66" charset="0"/>
              </a:rPr>
              <a:t>Shiffrin</a:t>
            </a:r>
            <a:r>
              <a:rPr lang="en-GB" altLang="en-US" sz="2800" dirty="0">
                <a:latin typeface="Comic Sans MS" panose="030F0702030302020204" pitchFamily="66" charset="0"/>
              </a:rPr>
              <a:t> (1968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)</a:t>
            </a:r>
            <a:endParaRPr lang="en-GB" altLang="en-US" sz="2800" dirty="0" smtClean="0"/>
          </a:p>
        </p:txBody>
      </p:sp>
      <p:sp>
        <p:nvSpPr>
          <p:cNvPr id="2" name="Rectangle 1"/>
          <p:cNvSpPr/>
          <p:nvPr/>
        </p:nvSpPr>
        <p:spPr>
          <a:xfrm rot="21367920">
            <a:off x="168025" y="275690"/>
            <a:ext cx="2592288" cy="1553645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Each store differs in term of: the way information is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coded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the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capacity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the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duration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be able to DESCRIBE the multi-store model (A01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supporting and challenging the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3483" y="3284984"/>
            <a:ext cx="1080120" cy="576064"/>
          </a:xfrm>
          <a:prstGeom prst="rect">
            <a:avLst/>
          </a:prstGeom>
          <a:solidFill>
            <a:srgbClr val="D7B46F"/>
          </a:solidFill>
          <a:ln>
            <a:solidFill>
              <a:srgbClr val="D7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(SR)</a:t>
            </a:r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710515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There are three types of memory…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i="1" dirty="0" smtClean="0">
                <a:latin typeface="Comic Sans MS" panose="030F0702030302020204" pitchFamily="66" charset="0"/>
              </a:rPr>
              <a:t>Task: </a:t>
            </a:r>
            <a:r>
              <a:rPr lang="en-GB" sz="1600" i="1" dirty="0" smtClean="0">
                <a:latin typeface="Comic Sans MS" panose="030F0702030302020204" pitchFamily="66" charset="0"/>
              </a:rPr>
              <a:t>Match the three types of memory, with the correct description, capacity and duration.</a:t>
            </a:r>
          </a:p>
        </p:txBody>
      </p:sp>
      <p:sp>
        <p:nvSpPr>
          <p:cNvPr id="7" name="TextBox 6"/>
          <p:cNvSpPr txBox="1"/>
          <p:nvPr/>
        </p:nvSpPr>
        <p:spPr>
          <a:xfrm rot="21392871">
            <a:off x="6383540" y="2127641"/>
            <a:ext cx="2615353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Duration:     </a:t>
            </a:r>
            <a:r>
              <a:rPr lang="en-GB" sz="2000" dirty="0" smtClean="0">
                <a:solidFill>
                  <a:prstClr val="black"/>
                </a:solidFill>
              </a:rPr>
              <a:t>&lt; 1 second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279354">
            <a:off x="129773" y="4493105"/>
            <a:ext cx="4572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000" b="1" u="sng" dirty="0" smtClean="0">
                <a:solidFill>
                  <a:prstClr val="black"/>
                </a:solidFill>
              </a:rPr>
              <a:t>Description</a:t>
            </a:r>
            <a:r>
              <a:rPr lang="en-GB" sz="2000" dirty="0" smtClean="0">
                <a:solidFill>
                  <a:prstClr val="black"/>
                </a:solidFill>
              </a:rPr>
              <a:t>: Has a store for each of the senses. E.g. hearing, vision, touch. 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376801">
            <a:off x="13633" y="2476889"/>
            <a:ext cx="274974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Capacity:     </a:t>
            </a:r>
            <a:r>
              <a:rPr lang="en-GB" sz="2000" dirty="0" smtClean="0">
                <a:solidFill>
                  <a:prstClr val="black"/>
                </a:solidFill>
              </a:rPr>
              <a:t>very limited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9439" y="1268760"/>
            <a:ext cx="2749128" cy="707886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Capacity:     </a:t>
            </a:r>
            <a:r>
              <a:rPr lang="en-GB" sz="2000" dirty="0" smtClean="0">
                <a:solidFill>
                  <a:prstClr val="black"/>
                </a:solidFill>
              </a:rPr>
              <a:t>limited (approx. 7 +/- 2 items).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283" y="4545287"/>
            <a:ext cx="2448272" cy="707886"/>
          </a:xfrm>
          <a:prstGeom prst="rect">
            <a:avLst/>
          </a:prstGeom>
          <a:solidFill>
            <a:srgbClr val="96F2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Capacity:       </a:t>
            </a:r>
            <a:r>
              <a:rPr lang="en-GB" sz="2000" dirty="0" smtClean="0">
                <a:solidFill>
                  <a:prstClr val="black"/>
                </a:solidFill>
              </a:rPr>
              <a:t>virtually unlimited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1067984"/>
            <a:ext cx="5616624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sz="2000" b="1" u="sng" dirty="0" smtClean="0">
                <a:solidFill>
                  <a:prstClr val="black"/>
                </a:solidFill>
              </a:rPr>
              <a:t>Description:</a:t>
            </a:r>
            <a:r>
              <a:rPr lang="en-GB" sz="2000" dirty="0" smtClean="0">
                <a:solidFill>
                  <a:prstClr val="black"/>
                </a:solidFill>
              </a:rPr>
              <a:t> This is sometimes  also known as "working</a:t>
            </a:r>
            <a:r>
              <a:rPr lang="en-GB" sz="2000" dirty="0">
                <a:solidFill>
                  <a:prstClr val="black"/>
                </a:solidFill>
              </a:rPr>
              <a:t>" memory, </a:t>
            </a:r>
            <a:r>
              <a:rPr lang="en-GB" sz="2000" dirty="0" smtClean="0">
                <a:solidFill>
                  <a:prstClr val="black"/>
                </a:solidFill>
              </a:rPr>
              <a:t> and it is </a:t>
            </a:r>
            <a:r>
              <a:rPr lang="en-GB" sz="2000" dirty="0">
                <a:solidFill>
                  <a:prstClr val="black"/>
                </a:solidFill>
              </a:rPr>
              <a:t>the very short time that you keep something in mind before either dismissing </a:t>
            </a:r>
            <a:r>
              <a:rPr lang="en-GB" sz="2000" dirty="0" smtClean="0">
                <a:solidFill>
                  <a:prstClr val="black"/>
                </a:solidFill>
              </a:rPr>
              <a:t>it, </a:t>
            </a:r>
            <a:r>
              <a:rPr lang="en-GB" sz="2000" dirty="0">
                <a:solidFill>
                  <a:prstClr val="black"/>
                </a:solidFill>
              </a:rPr>
              <a:t>or transferring it to long-term memory.</a:t>
            </a:r>
          </a:p>
        </p:txBody>
      </p:sp>
      <p:sp>
        <p:nvSpPr>
          <p:cNvPr id="6" name="Rectangle 5"/>
          <p:cNvSpPr/>
          <p:nvPr/>
        </p:nvSpPr>
        <p:spPr>
          <a:xfrm rot="475196">
            <a:off x="4319014" y="2592543"/>
            <a:ext cx="4713882" cy="1938992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prstClr val="black"/>
                </a:solidFill>
              </a:rPr>
              <a:t>Description</a:t>
            </a:r>
            <a:r>
              <a:rPr lang="en-GB" sz="2000" dirty="0" smtClean="0">
                <a:solidFill>
                  <a:prstClr val="black"/>
                </a:solidFill>
              </a:rPr>
              <a:t>: Stores </a:t>
            </a:r>
            <a:r>
              <a:rPr lang="en-GB" sz="2000" dirty="0">
                <a:solidFill>
                  <a:prstClr val="black"/>
                </a:solidFill>
              </a:rPr>
              <a:t>information over a long period of time. Despite our everyday impressions of forgetting, it seems likely </a:t>
            </a:r>
            <a:r>
              <a:rPr lang="en-GB" sz="2000" dirty="0" smtClean="0">
                <a:solidFill>
                  <a:prstClr val="black"/>
                </a:solidFill>
              </a:rPr>
              <a:t>that this type of memory </a:t>
            </a:r>
            <a:r>
              <a:rPr lang="en-GB" sz="2000" dirty="0">
                <a:solidFill>
                  <a:prstClr val="black"/>
                </a:solidFill>
              </a:rPr>
              <a:t>actually decays very little over time, and can store a seemingly unlimited amount of information</a:t>
            </a:r>
          </a:p>
        </p:txBody>
      </p:sp>
      <p:sp>
        <p:nvSpPr>
          <p:cNvPr id="9" name="TextBox 8"/>
          <p:cNvSpPr txBox="1"/>
          <p:nvPr/>
        </p:nvSpPr>
        <p:spPr>
          <a:xfrm rot="21365263">
            <a:off x="5805886" y="5084129"/>
            <a:ext cx="3346964" cy="400110"/>
          </a:xfrm>
          <a:prstGeom prst="rect">
            <a:avLst/>
          </a:prstGeom>
          <a:solidFill>
            <a:srgbClr val="FFAA0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Duration</a:t>
            </a:r>
            <a:r>
              <a:rPr lang="en-GB" sz="2000" dirty="0" smtClean="0">
                <a:solidFill>
                  <a:prstClr val="black"/>
                </a:solidFill>
              </a:rPr>
              <a:t>:     virtually unlimited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019506"/>
            <a:ext cx="181020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prstClr val="black"/>
                </a:solidFill>
              </a:rPr>
              <a:t>Encoding</a:t>
            </a:r>
            <a:r>
              <a:rPr lang="en-GB" sz="2000" dirty="0">
                <a:solidFill>
                  <a:prstClr val="black"/>
                </a:solidFill>
              </a:rPr>
              <a:t>: Visual (iconic), auditory or haptic (touch).</a:t>
            </a:r>
          </a:p>
        </p:txBody>
      </p:sp>
      <p:sp>
        <p:nvSpPr>
          <p:cNvPr id="8" name="TextBox 7"/>
          <p:cNvSpPr txBox="1"/>
          <p:nvPr/>
        </p:nvSpPr>
        <p:spPr>
          <a:xfrm rot="21291921">
            <a:off x="1671221" y="2903367"/>
            <a:ext cx="2686883" cy="40011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Duration: </a:t>
            </a:r>
            <a:r>
              <a:rPr lang="en-GB" sz="2000" dirty="0" smtClean="0">
                <a:solidFill>
                  <a:prstClr val="black"/>
                </a:solidFill>
              </a:rPr>
              <a:t>About 30secs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5773" y="5180617"/>
            <a:ext cx="323634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prstClr val="black"/>
                </a:solidFill>
              </a:rPr>
              <a:t>Encoding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  <a:r>
              <a:rPr lang="en-GB" sz="2000" dirty="0" smtClean="0">
                <a:solidFill>
                  <a:prstClr val="black"/>
                </a:solidFill>
              </a:rPr>
              <a:t>Semantic encoding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259187">
            <a:off x="2037402" y="3391745"/>
            <a:ext cx="2013479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prstClr val="black"/>
                </a:solidFill>
              </a:rPr>
              <a:t>Encoding</a:t>
            </a:r>
            <a:r>
              <a:rPr lang="en-GB" sz="2000" dirty="0">
                <a:solidFill>
                  <a:prstClr val="black"/>
                </a:solidFill>
              </a:rPr>
              <a:t>: mainly  auditory and </a:t>
            </a:r>
            <a:r>
              <a:rPr lang="en-GB" sz="2000" dirty="0" smtClean="0">
                <a:solidFill>
                  <a:prstClr val="black"/>
                </a:solidFill>
              </a:rPr>
              <a:t>visual.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392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be able to 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features of the multi-store model including the SR, STM and LTM and processes used to transfer information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that each store has a different coding, capacity &amp; duration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0609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Activity – MSM boxes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225">
            <a:off x="6191828" y="1124744"/>
            <a:ext cx="280901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79" y="900003"/>
            <a:ext cx="61494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8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volunteers needed.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‘Information’ students should try to get the </a:t>
            </a:r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attention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of ‘sensory register’. If they are picked up they are taken by the arm and passed to ‘STM’.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‘STM’ can then either </a:t>
            </a:r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forget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them (let them go), or pass them on to LTM by twirling them in circles first (</a:t>
            </a:r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rehearsal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35648"/>
            <a:ext cx="1657646" cy="152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18" y="5657671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be able to DESCRIBE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key features of the multi-store model including the SR, STM and LTM and processes used to transfer information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that each store has a different coding, capacity &amp; duration (A01).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0609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Activity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97" y="1160368"/>
            <a:ext cx="53839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8" y="739060"/>
            <a:ext cx="3923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 pairs, draw a diagram of the ‘</a:t>
            </a: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Multi-Store Model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’. Person A starts with a store, Person B must then add a process that follows, Person A then adds another store etc. etc.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Swap and try the other way around.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75412"/>
            <a:ext cx="1369614" cy="126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1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 rot="508122">
            <a:off x="7276936" y="4179661"/>
            <a:ext cx="1369184" cy="1631216"/>
          </a:xfrm>
          <a:prstGeom prst="rect">
            <a:avLst/>
          </a:prstGeom>
          <a:solidFill>
            <a:sysClr val="window" lastClr="FFFFFF"/>
          </a:solidFill>
          <a:ln w="317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Keywords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Encoding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Capacity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Duration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Retrieval</a:t>
            </a:r>
            <a:endParaRPr kumimoji="0" lang="en-GB" sz="2000" b="0" i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60648"/>
            <a:ext cx="7772400" cy="214018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+mn-lt"/>
              </a:rPr>
              <a:t>Title</a:t>
            </a:r>
            <a:r>
              <a:rPr lang="en-GB" dirty="0" smtClean="0">
                <a:latin typeface="Comic Sans MS" panose="030F0702030302020204" pitchFamily="66" charset="0"/>
              </a:rPr>
              <a:t>: What is the </a:t>
            </a:r>
            <a:r>
              <a:rPr lang="en-GB" b="1" dirty="0" smtClean="0">
                <a:latin typeface="Comic Sans MS" panose="030F0702030302020204" pitchFamily="66" charset="0"/>
              </a:rPr>
              <a:t>encoding, capacity and duration of </a:t>
            </a:r>
            <a:r>
              <a:rPr lang="en-GB" dirty="0" smtClean="0">
                <a:latin typeface="Comic Sans MS" panose="030F0702030302020204" pitchFamily="66" charset="0"/>
              </a:rPr>
              <a:t>each of the MSM stores?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21270482">
            <a:off x="467544" y="2852936"/>
            <a:ext cx="4104456" cy="2142333"/>
            <a:chOff x="467544" y="2852936"/>
            <a:chExt cx="4104456" cy="2142333"/>
          </a:xfrm>
        </p:grpSpPr>
        <p:sp>
          <p:nvSpPr>
            <p:cNvPr id="9" name="Rounded Rectangle 8"/>
            <p:cNvSpPr/>
            <p:nvPr/>
          </p:nvSpPr>
          <p:spPr>
            <a:xfrm>
              <a:off x="467544" y="2852936"/>
              <a:ext cx="4104456" cy="214233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000" b="1" dirty="0" smtClean="0"/>
                <a:t>Why bother with research evidence to support ideas and theories?</a:t>
              </a:r>
              <a:endParaRPr lang="en-GB" sz="2000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789040"/>
              <a:ext cx="996702" cy="996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44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659036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encoding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, capacity and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duration of each of the MSM stores (A01).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UNDERSTAND and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research into the encoding, capacity and duration of the SR, STM and LTM (A02).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emory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is the process in which information is encoded, stored, and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retrieved. </a:t>
            </a: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Research has shown </a:t>
            </a: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ach types of memory differ in terms of duration, capacity and encoding.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516" y="1340768"/>
            <a:ext cx="8712968" cy="3293209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sz="28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Encoding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The way in which information is transferred into a form to be stored.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Duration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How long a memory lasts.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Capacity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How much can be held in that particular memory store.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99" y="4664987"/>
            <a:ext cx="1483410" cy="135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3808</Words>
  <Application>Microsoft Office PowerPoint</Application>
  <PresentationFormat>On-screen Show (4:3)</PresentationFormat>
  <Paragraphs>389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1_Office Theme</vt:lpstr>
      <vt:lpstr>2_Office Theme</vt:lpstr>
      <vt:lpstr>Office Theme</vt:lpstr>
      <vt:lpstr>3_Office Theme</vt:lpstr>
      <vt:lpstr>Dads Tie</vt:lpstr>
      <vt:lpstr>Home learning task - feedback</vt:lpstr>
      <vt:lpstr>PowerPoint Presentation</vt:lpstr>
      <vt:lpstr>What is the Multi-Store Model of memory?  (Atkinson &amp; Shiffrin, ‘68)</vt:lpstr>
      <vt:lpstr>What’s a “model”?</vt:lpstr>
      <vt:lpstr>The Multi-Store Model of Memory Atkinson and Shiffrin (1968)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Sensory Register</vt:lpstr>
      <vt:lpstr>PowerPoint Presentation</vt:lpstr>
      <vt:lpstr>PowerPoint Presentation</vt:lpstr>
      <vt:lpstr>Sensory Register</vt:lpstr>
      <vt:lpstr>PowerPoint Presentation</vt:lpstr>
      <vt:lpstr>PowerPoint Presentation</vt:lpstr>
      <vt:lpstr>PowerPoint Presentation</vt:lpstr>
      <vt:lpstr>PowerPoint Presentation</vt:lpstr>
      <vt:lpstr>Short Term Memory</vt:lpstr>
      <vt:lpstr>Activity 1 - Encoding in STM</vt:lpstr>
      <vt:lpstr>PowerPoint Presentation</vt:lpstr>
      <vt:lpstr>How many did you get? </vt:lpstr>
      <vt:lpstr>PowerPoint Presentation</vt:lpstr>
      <vt:lpstr>How did you do this time? </vt:lpstr>
      <vt:lpstr>Short Term Memory</vt:lpstr>
      <vt:lpstr>Activity 2: Capacity of STM</vt:lpstr>
      <vt:lpstr>PowerPoint Presentation</vt:lpstr>
      <vt:lpstr>How did you do? </vt:lpstr>
      <vt:lpstr>Activity 3: Extending STM capacity  through ‘chunking’</vt:lpstr>
      <vt:lpstr>PowerPoint Presentation</vt:lpstr>
      <vt:lpstr>Could you remember more this time?</vt:lpstr>
      <vt:lpstr>PowerPoint Presentation</vt:lpstr>
      <vt:lpstr>You probably did better this time - Answers below.   GCE  BTEC  GCSE  GNVQ  AS   Why might this be? – (apart from having seen the stimulus material twice, an example of the practice effect).</vt:lpstr>
      <vt:lpstr>Short Term Memory</vt:lpstr>
      <vt:lpstr>How long can you retain a new phone number before you have to write it down? </vt:lpstr>
      <vt:lpstr>Activity: duration of STM</vt:lpstr>
      <vt:lpstr>PowerPoint Presentation</vt:lpstr>
      <vt:lpstr>PowerPoint Presentation</vt:lpstr>
      <vt:lpstr>PowerPoint Presentation</vt:lpstr>
      <vt:lpstr>PowerPoint Presentation</vt:lpstr>
      <vt:lpstr>Evaluating Peterson and Peterson’s research in terms of methodology?</vt:lpstr>
      <vt:lpstr>PowerPoint Presentation</vt:lpstr>
      <vt:lpstr>The Long Term Memory</vt:lpstr>
      <vt:lpstr>PowerPoint Presentation</vt:lpstr>
      <vt:lpstr>PowerPoint Presentation</vt:lpstr>
      <vt:lpstr>LTM Capacity…..</vt:lpstr>
      <vt:lpstr>PowerPoint Presentation</vt:lpstr>
      <vt:lpstr>Duration: anything up to a lifetime.</vt:lpstr>
      <vt:lpstr>PowerPoint Presentation</vt:lpstr>
      <vt:lpstr>PowerPoint Presentation</vt:lpstr>
      <vt:lpstr>There are three types of memory…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</dc:creator>
  <cp:lastModifiedBy>Kirsty</cp:lastModifiedBy>
  <cp:revision>95</cp:revision>
  <dcterms:created xsi:type="dcterms:W3CDTF">2014-04-01T13:40:56Z</dcterms:created>
  <dcterms:modified xsi:type="dcterms:W3CDTF">2015-09-06T16:12:58Z</dcterms:modified>
</cp:coreProperties>
</file>