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4" r:id="rId1"/>
  </p:sldMasterIdLst>
  <p:notesMasterIdLst>
    <p:notesMasterId r:id="rId15"/>
  </p:notesMasterIdLst>
  <p:handoutMasterIdLst>
    <p:handoutMasterId r:id="rId16"/>
  </p:handoutMasterIdLst>
  <p:sldIdLst>
    <p:sldId id="291" r:id="rId2"/>
    <p:sldId id="293" r:id="rId3"/>
    <p:sldId id="294" r:id="rId4"/>
    <p:sldId id="267" r:id="rId5"/>
    <p:sldId id="268" r:id="rId6"/>
    <p:sldId id="282" r:id="rId7"/>
    <p:sldId id="284" r:id="rId8"/>
    <p:sldId id="288" r:id="rId9"/>
    <p:sldId id="274" r:id="rId10"/>
    <p:sldId id="290" r:id="rId11"/>
    <p:sldId id="275" r:id="rId12"/>
    <p:sldId id="289" r:id="rId13"/>
    <p:sldId id="295" r:id="rId14"/>
  </p:sldIdLst>
  <p:sldSz cx="9144000" cy="6858000" type="screen4x3"/>
  <p:notesSz cx="67818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4EA"/>
    <a:srgbClr val="CCEC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105" autoAdjust="0"/>
  </p:normalViewPr>
  <p:slideViewPr>
    <p:cSldViewPr snapToGrid="0" snapToObjects="1">
      <p:cViewPr varScale="1">
        <p:scale>
          <a:sx n="94" d="100"/>
          <a:sy n="94" d="100"/>
        </p:scale>
        <p:origin x="-192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38779" cy="496331"/>
          </a:xfrm>
          <a:prstGeom prst="rect">
            <a:avLst/>
          </a:prstGeom>
        </p:spPr>
        <p:txBody>
          <a:bodyPr vert="horz" lIns="91335" tIns="45667" rIns="91335" bIns="45667" rtlCol="0"/>
          <a:lstStyle>
            <a:lvl1pPr algn="l">
              <a:defRPr sz="1200"/>
            </a:lvl1pPr>
          </a:lstStyle>
          <a:p>
            <a:endParaRPr lang="en-GB"/>
          </a:p>
        </p:txBody>
      </p:sp>
      <p:sp>
        <p:nvSpPr>
          <p:cNvPr id="3" name="Date Placeholder 2"/>
          <p:cNvSpPr>
            <a:spLocks noGrp="1"/>
          </p:cNvSpPr>
          <p:nvPr>
            <p:ph type="dt" sz="quarter" idx="1"/>
          </p:nvPr>
        </p:nvSpPr>
        <p:spPr>
          <a:xfrm>
            <a:off x="3841452" y="2"/>
            <a:ext cx="2938779" cy="496331"/>
          </a:xfrm>
          <a:prstGeom prst="rect">
            <a:avLst/>
          </a:prstGeom>
        </p:spPr>
        <p:txBody>
          <a:bodyPr vert="horz" lIns="91335" tIns="45667" rIns="91335" bIns="45667" rtlCol="0"/>
          <a:lstStyle>
            <a:lvl1pPr algn="r">
              <a:defRPr sz="1200"/>
            </a:lvl1pPr>
          </a:lstStyle>
          <a:p>
            <a:fld id="{12B4EFCE-312E-45AC-B9A9-D22B18626118}" type="datetimeFigureOut">
              <a:rPr lang="en-GB" smtClean="0"/>
              <a:pPr/>
              <a:t>05/11/17</a:t>
            </a:fld>
            <a:endParaRPr lang="en-GB"/>
          </a:p>
        </p:txBody>
      </p:sp>
      <p:sp>
        <p:nvSpPr>
          <p:cNvPr id="4" name="Footer Placeholder 3"/>
          <p:cNvSpPr>
            <a:spLocks noGrp="1"/>
          </p:cNvSpPr>
          <p:nvPr>
            <p:ph type="ftr" sz="quarter" idx="2"/>
          </p:nvPr>
        </p:nvSpPr>
        <p:spPr>
          <a:xfrm>
            <a:off x="1" y="9428585"/>
            <a:ext cx="2938779" cy="496331"/>
          </a:xfrm>
          <a:prstGeom prst="rect">
            <a:avLst/>
          </a:prstGeom>
        </p:spPr>
        <p:txBody>
          <a:bodyPr vert="horz" lIns="91335" tIns="45667" rIns="91335" bIns="45667" rtlCol="0" anchor="b"/>
          <a:lstStyle>
            <a:lvl1pPr algn="l">
              <a:defRPr sz="1200"/>
            </a:lvl1pPr>
          </a:lstStyle>
          <a:p>
            <a:endParaRPr lang="en-GB"/>
          </a:p>
        </p:txBody>
      </p:sp>
      <p:sp>
        <p:nvSpPr>
          <p:cNvPr id="5" name="Slide Number Placeholder 4"/>
          <p:cNvSpPr>
            <a:spLocks noGrp="1"/>
          </p:cNvSpPr>
          <p:nvPr>
            <p:ph type="sldNum" sz="quarter" idx="3"/>
          </p:nvPr>
        </p:nvSpPr>
        <p:spPr>
          <a:xfrm>
            <a:off x="3841452" y="9428585"/>
            <a:ext cx="2938779" cy="496331"/>
          </a:xfrm>
          <a:prstGeom prst="rect">
            <a:avLst/>
          </a:prstGeom>
        </p:spPr>
        <p:txBody>
          <a:bodyPr vert="horz" lIns="91335" tIns="45667" rIns="91335" bIns="45667" rtlCol="0" anchor="b"/>
          <a:lstStyle>
            <a:lvl1pPr algn="r">
              <a:defRPr sz="1200"/>
            </a:lvl1pPr>
          </a:lstStyle>
          <a:p>
            <a:fld id="{F9F4C134-75F3-4D08-BD88-F9D040B5B38D}" type="slidenum">
              <a:rPr lang="en-GB" smtClean="0"/>
              <a:pPr/>
              <a:t>‹#›</a:t>
            </a:fld>
            <a:endParaRPr lang="en-GB"/>
          </a:p>
        </p:txBody>
      </p:sp>
    </p:spTree>
    <p:extLst>
      <p:ext uri="{BB962C8B-B14F-4D97-AF65-F5344CB8AC3E}">
        <p14:creationId xmlns:p14="http://schemas.microsoft.com/office/powerpoint/2010/main" val="3976156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38779" cy="496331"/>
          </a:xfrm>
          <a:prstGeom prst="rect">
            <a:avLst/>
          </a:prstGeom>
        </p:spPr>
        <p:txBody>
          <a:bodyPr vert="horz" lIns="91335" tIns="45667" rIns="91335" bIns="45667" rtlCol="0"/>
          <a:lstStyle>
            <a:lvl1pPr algn="l">
              <a:defRPr sz="1200"/>
            </a:lvl1pPr>
          </a:lstStyle>
          <a:p>
            <a:endParaRPr lang="en-US"/>
          </a:p>
        </p:txBody>
      </p:sp>
      <p:sp>
        <p:nvSpPr>
          <p:cNvPr id="3" name="Date Placeholder 2"/>
          <p:cNvSpPr>
            <a:spLocks noGrp="1"/>
          </p:cNvSpPr>
          <p:nvPr>
            <p:ph type="dt" idx="1"/>
          </p:nvPr>
        </p:nvSpPr>
        <p:spPr>
          <a:xfrm>
            <a:off x="3841452" y="2"/>
            <a:ext cx="2938779" cy="496331"/>
          </a:xfrm>
          <a:prstGeom prst="rect">
            <a:avLst/>
          </a:prstGeom>
        </p:spPr>
        <p:txBody>
          <a:bodyPr vert="horz" lIns="91335" tIns="45667" rIns="91335" bIns="45667" rtlCol="0"/>
          <a:lstStyle>
            <a:lvl1pPr algn="r">
              <a:defRPr sz="1200"/>
            </a:lvl1pPr>
          </a:lstStyle>
          <a:p>
            <a:fld id="{E0418FDD-C8B3-7F41-B898-B3A747557A88}" type="datetimeFigureOut">
              <a:rPr lang="en-US" smtClean="0"/>
              <a:pPr/>
              <a:t>05/11/17</a:t>
            </a:fld>
            <a:endParaRPr lang="en-US"/>
          </a:p>
        </p:txBody>
      </p:sp>
      <p:sp>
        <p:nvSpPr>
          <p:cNvPr id="4" name="Slide Image Placeholder 3"/>
          <p:cNvSpPr>
            <a:spLocks noGrp="1" noRot="1" noChangeAspect="1"/>
          </p:cNvSpPr>
          <p:nvPr>
            <p:ph type="sldImg" idx="2"/>
          </p:nvPr>
        </p:nvSpPr>
        <p:spPr>
          <a:xfrm>
            <a:off x="909638" y="744538"/>
            <a:ext cx="4962525" cy="3721100"/>
          </a:xfrm>
          <a:prstGeom prst="rect">
            <a:avLst/>
          </a:prstGeom>
          <a:noFill/>
          <a:ln w="12700">
            <a:solidFill>
              <a:prstClr val="black"/>
            </a:solidFill>
          </a:ln>
        </p:spPr>
        <p:txBody>
          <a:bodyPr vert="horz" lIns="91335" tIns="45667" rIns="91335" bIns="45667" rtlCol="0" anchor="ctr"/>
          <a:lstStyle/>
          <a:p>
            <a:endParaRPr lang="en-US"/>
          </a:p>
        </p:txBody>
      </p:sp>
      <p:sp>
        <p:nvSpPr>
          <p:cNvPr id="5" name="Notes Placeholder 4"/>
          <p:cNvSpPr>
            <a:spLocks noGrp="1"/>
          </p:cNvSpPr>
          <p:nvPr>
            <p:ph type="body" sz="quarter" idx="3"/>
          </p:nvPr>
        </p:nvSpPr>
        <p:spPr>
          <a:xfrm>
            <a:off x="678181" y="4715154"/>
            <a:ext cx="5425440" cy="4466987"/>
          </a:xfrm>
          <a:prstGeom prst="rect">
            <a:avLst/>
          </a:prstGeom>
        </p:spPr>
        <p:txBody>
          <a:bodyPr vert="horz" lIns="91335" tIns="45667" rIns="91335" bIns="45667"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1" y="9428585"/>
            <a:ext cx="2938779" cy="496331"/>
          </a:xfrm>
          <a:prstGeom prst="rect">
            <a:avLst/>
          </a:prstGeom>
        </p:spPr>
        <p:txBody>
          <a:bodyPr vert="horz" lIns="91335" tIns="45667" rIns="91335" bIns="45667" rtlCol="0" anchor="b"/>
          <a:lstStyle>
            <a:lvl1pPr algn="l">
              <a:defRPr sz="1200"/>
            </a:lvl1pPr>
          </a:lstStyle>
          <a:p>
            <a:endParaRPr lang="en-US"/>
          </a:p>
        </p:txBody>
      </p:sp>
      <p:sp>
        <p:nvSpPr>
          <p:cNvPr id="7" name="Slide Number Placeholder 6"/>
          <p:cNvSpPr>
            <a:spLocks noGrp="1"/>
          </p:cNvSpPr>
          <p:nvPr>
            <p:ph type="sldNum" sz="quarter" idx="5"/>
          </p:nvPr>
        </p:nvSpPr>
        <p:spPr>
          <a:xfrm>
            <a:off x="3841452" y="9428585"/>
            <a:ext cx="2938779" cy="496331"/>
          </a:xfrm>
          <a:prstGeom prst="rect">
            <a:avLst/>
          </a:prstGeom>
        </p:spPr>
        <p:txBody>
          <a:bodyPr vert="horz" lIns="91335" tIns="45667" rIns="91335" bIns="45667" rtlCol="0" anchor="b"/>
          <a:lstStyle>
            <a:lvl1pPr algn="r">
              <a:defRPr sz="1200"/>
            </a:lvl1pPr>
          </a:lstStyle>
          <a:p>
            <a:fld id="{B0029EA9-A53B-FC48-B876-C3F7D3163089}" type="slidenum">
              <a:rPr lang="en-US" smtClean="0"/>
              <a:pPr/>
              <a:t>‹#›</a:t>
            </a:fld>
            <a:endParaRPr lang="en-US"/>
          </a:p>
        </p:txBody>
      </p:sp>
    </p:spTree>
    <p:extLst>
      <p:ext uri="{BB962C8B-B14F-4D97-AF65-F5344CB8AC3E}">
        <p14:creationId xmlns:p14="http://schemas.microsoft.com/office/powerpoint/2010/main" val="3257687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Copy here the </a:t>
            </a:r>
            <a:r>
              <a:rPr lang="en-GB" dirty="0" err="1" smtClean="0"/>
              <a:t>markscheme</a:t>
            </a:r>
            <a:r>
              <a:rPr lang="en-GB" dirty="0" smtClean="0"/>
              <a:t>,</a:t>
            </a:r>
            <a:r>
              <a:rPr lang="en-GB" baseline="0" dirty="0" smtClean="0"/>
              <a:t> have the students mark an exemplar from the other class and explain why this is a good essay. Have the students mark it and give the student feedback and targets from the criteria they have not met. Make it clear that they will follow the same procedure for their own work and highlight to them the </a:t>
            </a:r>
            <a:r>
              <a:rPr lang="en-GB" baseline="0" dirty="0" err="1" smtClean="0"/>
              <a:t>mportance</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B0029EA9-A53B-FC48-B876-C3F7D3163089}" type="slidenum">
              <a:rPr lang="en-US" smtClean="0"/>
              <a:pPr/>
              <a:t>1</a:t>
            </a:fld>
            <a:endParaRPr lang="en-US"/>
          </a:p>
        </p:txBody>
      </p:sp>
    </p:spTree>
    <p:extLst>
      <p:ext uri="{BB962C8B-B14F-4D97-AF65-F5344CB8AC3E}">
        <p14:creationId xmlns:p14="http://schemas.microsoft.com/office/powerpoint/2010/main" val="3732924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u="sng" dirty="0"/>
              <a:t>4. ‘Do Now’ activity (5 minutes maximum):</a:t>
            </a:r>
            <a:endParaRPr lang="en-GB" dirty="0"/>
          </a:p>
          <a:p>
            <a:r>
              <a:rPr lang="en-GB" dirty="0"/>
              <a:t>‘Do Now’ activities are completed in silence</a:t>
            </a:r>
          </a:p>
          <a:p>
            <a:r>
              <a:rPr lang="en-GB" dirty="0"/>
              <a:t>All ‘Do Now’ activities are activities that reinforce and develop literacy by focusing on the key words of the lesson.  </a:t>
            </a:r>
          </a:p>
          <a:p>
            <a:r>
              <a:rPr lang="en-GB" dirty="0"/>
              <a:t>The teacher takes the register while the students complete the ‘Do Know’ activity. </a:t>
            </a:r>
          </a:p>
          <a:p>
            <a:r>
              <a:rPr lang="en-GB" dirty="0"/>
              <a:t>‘Do Now’ activities are part of the lesson and should be reviewed within the timeframe.</a:t>
            </a:r>
          </a:p>
          <a:p>
            <a:endParaRPr lang="en-GB" dirty="0"/>
          </a:p>
          <a:p>
            <a:endParaRPr lang="en-GB" dirty="0" smtClean="0"/>
          </a:p>
          <a:p>
            <a:endParaRPr lang="en-GB" dirty="0"/>
          </a:p>
          <a:p>
            <a:pPr>
              <a:buFont typeface="Arial"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E3302C1F-0B24-43BA-9018-1B2EF6476BED}"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28374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u="sng" dirty="0"/>
              <a:t>5. Lesson objectives (2  minutes maximum):</a:t>
            </a:r>
            <a:endParaRPr lang="en-GB" dirty="0"/>
          </a:p>
          <a:p>
            <a:r>
              <a:rPr lang="en-GB" dirty="0"/>
              <a:t> </a:t>
            </a:r>
          </a:p>
          <a:p>
            <a:r>
              <a:rPr lang="en-GB" dirty="0"/>
              <a:t>The lesson objective is shared and teacher checks students’ understanding of the objective through ‘cold calling’. </a:t>
            </a:r>
          </a:p>
          <a:p>
            <a:r>
              <a:rPr lang="en-GB" dirty="0"/>
              <a:t>The lesson objective is focused on the new skill/new knowledge that will enable students to demonstrate high levels of understanding of key concepts and ideas. </a:t>
            </a:r>
          </a:p>
          <a:p>
            <a:endParaRPr lang="en-GB" dirty="0"/>
          </a:p>
          <a:p>
            <a:r>
              <a:rPr lang="en-GB" dirty="0"/>
              <a:t>While checking for understanding the teacher should be constantly scanning the room to check student engagement, if appropriate teachers should stand in area(s) of potential ‘hot spots’ to ensure all students are focused. </a:t>
            </a:r>
          </a:p>
          <a:p>
            <a:pPr>
              <a:buFont typeface="Arial"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E3302C1F-0B24-43BA-9018-1B2EF6476BED}"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1476386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u="sng" dirty="0"/>
              <a:t>7. Student activity 1 (10 minutes minimum):</a:t>
            </a:r>
            <a:endParaRPr lang="en-GB" dirty="0"/>
          </a:p>
          <a:p>
            <a:r>
              <a:rPr lang="en-GB" dirty="0"/>
              <a:t> </a:t>
            </a:r>
          </a:p>
          <a:p>
            <a:r>
              <a:rPr lang="en-GB" dirty="0"/>
              <a:t>Teacher should use a variety of stimulating and differentiated materials to engage all students in new learning. </a:t>
            </a:r>
          </a:p>
          <a:p>
            <a:r>
              <a:rPr lang="en-GB" dirty="0"/>
              <a:t>During this time the teacher is actively involved and walks around checking students’ engagement levels and assessing their understanding of the concept and activity. The teacher focuses particularly on those students who are likely to struggle with the new learning. </a:t>
            </a:r>
            <a:endParaRPr lang="en-GB" dirty="0" smtClean="0"/>
          </a:p>
          <a:p>
            <a:r>
              <a:rPr lang="en-GB" dirty="0"/>
              <a:t> </a:t>
            </a:r>
          </a:p>
          <a:p>
            <a:pPr defTabSz="456675">
              <a:defRPr/>
            </a:pPr>
            <a:r>
              <a:rPr lang="en-GB" dirty="0"/>
              <a:t>If a significant number of students struggle with any concepts then the teacher stops the activity and gives whole class feedback and addresses any misconceptions/misunderstandings. This should only take 2 minutes and students should be redirected to the activity as soon as possible. </a:t>
            </a:r>
          </a:p>
          <a:p>
            <a:pPr>
              <a:buFont typeface="Arial"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E3302C1F-0B24-43BA-9018-1B2EF6476BED}"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2545924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u="sng" dirty="0"/>
              <a:t>8. Mini Plenary 1 (5 minutes maximum): So how did life change then?</a:t>
            </a:r>
            <a:endParaRPr lang="en-GB" dirty="0"/>
          </a:p>
          <a:p>
            <a:r>
              <a:rPr lang="en-GB" dirty="0"/>
              <a:t>Teacher checks progress and understanding through suitable activities that gauge the progress of all students.</a:t>
            </a:r>
          </a:p>
          <a:p>
            <a:r>
              <a:rPr lang="en-GB" dirty="0"/>
              <a:t>The teacher, through higher order and open questioning, develops students’ ability to demonstrate learning and understanding. </a:t>
            </a:r>
          </a:p>
          <a:p>
            <a:endParaRPr lang="en-GB" dirty="0"/>
          </a:p>
          <a:p>
            <a:r>
              <a:rPr lang="en-GB" dirty="0"/>
              <a:t>If progress is limited and students fail to demonstrate understanding then the teacher must ensure that this is addressed through further teaching of the concept. The teacher should not move on to the next phase of learning if significant numbers of students fail to understand the new learning. </a:t>
            </a:r>
          </a:p>
          <a:p>
            <a:pPr>
              <a:buFont typeface="Arial"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E3302C1F-0B24-43BA-9018-1B2EF6476BED}"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510675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0126">
              <a:defRPr/>
            </a:pPr>
            <a:r>
              <a:rPr lang="en-GB" dirty="0"/>
              <a:t>The module explores the Norman Conquest of 1066, the Battle of Hastings, and the imposition of Norman power on Saxon England, focusing on castle building and the 'Harrying of the North'. It shows how the Norman kings consolidated their powerbase through control of the land, and how the Domesday Book was an instrument of this oppression.</a:t>
            </a:r>
            <a:endParaRPr lang="en-GB" dirty="0" smtClean="0"/>
          </a:p>
          <a:p>
            <a:pPr lvl="0"/>
            <a:r>
              <a:rPr lang="en-GB" u="sng" dirty="0" smtClean="0"/>
              <a:t>https://</a:t>
            </a:r>
            <a:r>
              <a:rPr lang="en-GB" u="sng" dirty="0" err="1" smtClean="0"/>
              <a:t>www.youtube.com</a:t>
            </a:r>
            <a:r>
              <a:rPr lang="en-GB" u="sng" dirty="0" smtClean="0"/>
              <a:t>/</a:t>
            </a:r>
            <a:r>
              <a:rPr lang="en-GB" u="sng" dirty="0" err="1" smtClean="0"/>
              <a:t>watch?v</a:t>
            </a:r>
            <a:r>
              <a:rPr lang="en-GB" u="sng" dirty="0" smtClean="0"/>
              <a:t>=PE0RAgHr06U&amp;safe=active</a:t>
            </a:r>
          </a:p>
          <a:p>
            <a:pPr lvl="0"/>
            <a:endParaRPr lang="en-GB" u="sng" dirty="0" smtClean="0"/>
          </a:p>
          <a:p>
            <a:pPr lvl="0"/>
            <a:endParaRPr lang="en-GB" u="sng" dirty="0" smtClean="0"/>
          </a:p>
          <a:p>
            <a:pPr lvl="0"/>
            <a:r>
              <a:rPr lang="en-GB" u="sng" dirty="0" smtClean="0"/>
              <a:t>9</a:t>
            </a:r>
            <a:r>
              <a:rPr lang="en-GB" u="sng" dirty="0"/>
              <a:t>. Teacher explanation of independent learning activities (3 to 5 minutes maximum): </a:t>
            </a:r>
            <a:endParaRPr lang="en-GB" dirty="0"/>
          </a:p>
          <a:p>
            <a:r>
              <a:rPr lang="en-GB" dirty="0"/>
              <a:t> </a:t>
            </a:r>
          </a:p>
          <a:p>
            <a:r>
              <a:rPr lang="en-GB" dirty="0"/>
              <a:t>The teacher verbally introduces activity (or activities) supported with available instructions (visual display and/or </a:t>
            </a:r>
            <a:r>
              <a:rPr lang="en-GB" dirty="0" err="1"/>
              <a:t>handouts</a:t>
            </a:r>
            <a:r>
              <a:rPr lang="en-GB" dirty="0"/>
              <a:t>).</a:t>
            </a:r>
          </a:p>
          <a:p>
            <a:r>
              <a:rPr lang="en-GB" dirty="0"/>
              <a:t>The teacher checks that students understand the activity and explicitly links it to the lesson objectives and success criteria. </a:t>
            </a:r>
            <a:endParaRPr lang="en-GB" dirty="0" smtClean="0"/>
          </a:p>
          <a:p>
            <a:endParaRPr lang="en-GB" dirty="0"/>
          </a:p>
          <a:p>
            <a:pPr marL="613501" indent="-613501">
              <a:buFont typeface="Wingdings" pitchFamily="2" charset="2"/>
              <a:buAutoNum type="arabicPeriod"/>
            </a:pPr>
            <a:r>
              <a:rPr lang="en-GB" dirty="0" smtClean="0"/>
              <a:t>To protect himself and other Normans.</a:t>
            </a:r>
          </a:p>
          <a:p>
            <a:pPr marL="613501" indent="-613501">
              <a:buFont typeface="Wingdings" pitchFamily="2" charset="2"/>
              <a:buAutoNum type="arabicPeriod"/>
            </a:pPr>
            <a:r>
              <a:rPr lang="en-GB" dirty="0" smtClean="0"/>
              <a:t>To earn the respect of the English people.</a:t>
            </a:r>
            <a:endParaRPr lang="en-US" dirty="0" smtClean="0"/>
          </a:p>
        </p:txBody>
      </p:sp>
      <p:sp>
        <p:nvSpPr>
          <p:cNvPr id="4" name="Slide Number Placeholder 3"/>
          <p:cNvSpPr>
            <a:spLocks noGrp="1"/>
          </p:cNvSpPr>
          <p:nvPr>
            <p:ph type="sldNum" sz="quarter" idx="10"/>
          </p:nvPr>
        </p:nvSpPr>
        <p:spPr/>
        <p:txBody>
          <a:bodyPr/>
          <a:lstStyle/>
          <a:p>
            <a:fld id="{E3302C1F-0B24-43BA-9018-1B2EF6476BED}"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299245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u="sng" dirty="0" smtClean="0"/>
              <a:t>10</a:t>
            </a:r>
            <a:r>
              <a:rPr lang="en-GB" u="sng" dirty="0"/>
              <a:t>. Independent learning  - individual, paired or group work (15 to 20 minutes maximum):</a:t>
            </a:r>
            <a:endParaRPr lang="en-GB" dirty="0"/>
          </a:p>
          <a:p>
            <a:r>
              <a:rPr lang="en-GB" dirty="0"/>
              <a:t> </a:t>
            </a:r>
          </a:p>
          <a:p>
            <a:r>
              <a:rPr lang="en-GB" dirty="0"/>
              <a:t>Teachers use a variety of stimulating and differentiated materials to engage students in the activity. </a:t>
            </a:r>
          </a:p>
          <a:p>
            <a:r>
              <a:rPr lang="en-GB" dirty="0"/>
              <a:t>During this time the teacher is actively involved and walks around checking students’ levels of engagement and assesses their understanding of the activity. If appropriate, this section could include whole class opportunities for checking of progress. The checking should last no more than 2 minutes in order to maintain effective pace of the lesson. </a:t>
            </a:r>
          </a:p>
          <a:p>
            <a:r>
              <a:rPr lang="en-GB" dirty="0"/>
              <a:t> </a:t>
            </a:r>
          </a:p>
          <a:p>
            <a:pPr lvl="0"/>
            <a:r>
              <a:rPr lang="en-GB" u="sng" dirty="0"/>
              <a:t>Group Work: (cf. Appendix 2)</a:t>
            </a:r>
            <a:endParaRPr lang="en-GB" dirty="0"/>
          </a:p>
          <a:p>
            <a:r>
              <a:rPr lang="en-GB" dirty="0"/>
              <a:t>Students are assigned specific roles based on student capability and skills:</a:t>
            </a:r>
          </a:p>
          <a:p>
            <a:pPr lvl="1"/>
            <a:r>
              <a:rPr lang="en-GB" dirty="0"/>
              <a:t>Lead learner</a:t>
            </a:r>
          </a:p>
          <a:p>
            <a:pPr lvl="1"/>
            <a:r>
              <a:rPr lang="en-GB" dirty="0"/>
              <a:t>Administrator</a:t>
            </a:r>
          </a:p>
          <a:p>
            <a:pPr lvl="1"/>
            <a:r>
              <a:rPr lang="en-GB" dirty="0"/>
              <a:t>Presenter</a:t>
            </a:r>
          </a:p>
          <a:p>
            <a:pPr lvl="1"/>
            <a:r>
              <a:rPr lang="en-GB" dirty="0"/>
              <a:t>Evaluator</a:t>
            </a:r>
          </a:p>
          <a:p>
            <a:pPr lvl="0"/>
            <a:r>
              <a:rPr lang="en-GB" u="sng" dirty="0"/>
              <a:t>Paired work:</a:t>
            </a:r>
            <a:endParaRPr lang="en-GB" dirty="0"/>
          </a:p>
          <a:p>
            <a:r>
              <a:rPr lang="en-GB" dirty="0"/>
              <a:t>Teachers make it explicit as to what each student must do and the time needed.  </a:t>
            </a:r>
          </a:p>
          <a:p>
            <a:pPr>
              <a:buFont typeface="Arial"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E3302C1F-0B24-43BA-9018-1B2EF6476BED}"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835740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u="sng" dirty="0"/>
              <a:t>11. Plenary (6 to 8 minutes):</a:t>
            </a:r>
            <a:endParaRPr lang="en-GB" dirty="0"/>
          </a:p>
          <a:p>
            <a:r>
              <a:rPr lang="en-GB" dirty="0"/>
              <a:t> </a:t>
            </a:r>
          </a:p>
          <a:p>
            <a:r>
              <a:rPr lang="en-GB" dirty="0"/>
              <a:t>Students are asked to review their own learning based on the lesson objectives and success criteria. This could take the form of:</a:t>
            </a:r>
          </a:p>
          <a:p>
            <a:pPr lvl="0"/>
            <a:r>
              <a:rPr lang="en-GB" dirty="0"/>
              <a:t>peer marking with assessment criteria given </a:t>
            </a:r>
          </a:p>
          <a:p>
            <a:pPr lvl="0"/>
            <a:r>
              <a:rPr lang="en-GB" dirty="0"/>
              <a:t>WWW, EBI type activity</a:t>
            </a:r>
          </a:p>
          <a:p>
            <a:pPr lvl="0"/>
            <a:r>
              <a:rPr lang="en-GB" dirty="0"/>
              <a:t>Exit ticket!</a:t>
            </a:r>
          </a:p>
          <a:p>
            <a:r>
              <a:rPr lang="en-GB" dirty="0"/>
              <a:t>The teacher should use this as an opportunity to identify any of the students’ work that is excellent and share it with the class. </a:t>
            </a:r>
          </a:p>
        </p:txBody>
      </p:sp>
      <p:sp>
        <p:nvSpPr>
          <p:cNvPr id="4" name="Slide Number Placeholder 3"/>
          <p:cNvSpPr>
            <a:spLocks noGrp="1"/>
          </p:cNvSpPr>
          <p:nvPr>
            <p:ph type="sldNum" sz="quarter" idx="10"/>
          </p:nvPr>
        </p:nvSpPr>
        <p:spPr/>
        <p:txBody>
          <a:bodyPr/>
          <a:lstStyle/>
          <a:p>
            <a:fld id="{E3302C1F-0B24-43BA-9018-1B2EF6476BED}"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2154766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5BC74EC-B6BC-46E5-AF50-CE5907F12898}" type="datetimeFigureOut">
              <a:rPr lang="en-GB" smtClean="0">
                <a:solidFill>
                  <a:srgbClr val="DFDCB7"/>
                </a:solidFill>
                <a:latin typeface="Calibri"/>
              </a:rPr>
              <a:pPr/>
              <a:t>05/11/17</a:t>
            </a:fld>
            <a:endParaRPr lang="en-GB">
              <a:solidFill>
                <a:srgbClr val="DFDCB7"/>
              </a:solidFill>
              <a:latin typeface="Calibri"/>
            </a:endParaRPr>
          </a:p>
        </p:txBody>
      </p:sp>
      <p:sp>
        <p:nvSpPr>
          <p:cNvPr id="5" name="Footer Placeholder 4"/>
          <p:cNvSpPr>
            <a:spLocks noGrp="1"/>
          </p:cNvSpPr>
          <p:nvPr>
            <p:ph type="ftr" sz="quarter" idx="11"/>
          </p:nvPr>
        </p:nvSpPr>
        <p:spPr/>
        <p:txBody>
          <a:bodyPr/>
          <a:lstStyle/>
          <a:p>
            <a:endParaRPr lang="en-GB">
              <a:solidFill>
                <a:srgbClr val="DFDCB7"/>
              </a:solidFill>
              <a:latin typeface="Calibri"/>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C74EC-B6BC-46E5-AF50-CE5907F12898}" type="datetimeFigureOut">
              <a:rPr lang="en-GB" smtClean="0">
                <a:solidFill>
                  <a:srgbClr val="DFDCB7"/>
                </a:solidFill>
                <a:latin typeface="Calibri"/>
              </a:rPr>
              <a:pPr/>
              <a:t>05/11/17</a:t>
            </a:fld>
            <a:endParaRPr lang="en-GB">
              <a:solidFill>
                <a:srgbClr val="DFDCB7"/>
              </a:solidFill>
              <a:latin typeface="Calibri"/>
            </a:endParaRPr>
          </a:p>
        </p:txBody>
      </p:sp>
      <p:sp>
        <p:nvSpPr>
          <p:cNvPr id="6" name="Footer Placeholder 5"/>
          <p:cNvSpPr>
            <a:spLocks noGrp="1"/>
          </p:cNvSpPr>
          <p:nvPr>
            <p:ph type="ftr" sz="quarter" idx="11"/>
          </p:nvPr>
        </p:nvSpPr>
        <p:spPr/>
        <p:txBody>
          <a:bodyPr/>
          <a:lstStyle/>
          <a:p>
            <a:endParaRPr lang="en-GB">
              <a:solidFill>
                <a:srgbClr val="DFDCB7"/>
              </a:solidFill>
              <a:latin typeface="Calibri"/>
            </a:endParaRPr>
          </a:p>
        </p:txBody>
      </p:sp>
      <p:sp>
        <p:nvSpPr>
          <p:cNvPr id="7" name="Slide Number Placeholder 6"/>
          <p:cNvSpPr>
            <a:spLocks noGrp="1"/>
          </p:cNvSpPr>
          <p:nvPr>
            <p:ph type="sldNum" sz="quarter" idx="12"/>
          </p:nvPr>
        </p:nvSpPr>
        <p:spPr/>
        <p:txBody>
          <a:bodyPr/>
          <a:lstStyle/>
          <a:p>
            <a:fld id="{30E58275-F014-44A1-BA15-8BE5FF607002}" type="slidenum">
              <a:rPr lang="en-GB" smtClean="0">
                <a:latin typeface="Calibri"/>
              </a:rPr>
              <a:pPr/>
              <a:t>‹#›</a:t>
            </a:fld>
            <a:endParaRPr lang="en-GB">
              <a:latin typeface="Calibri"/>
            </a:endParaRP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5BC74EC-B6BC-46E5-AF50-CE5907F12898}" type="datetimeFigureOut">
              <a:rPr lang="en-GB" smtClean="0">
                <a:solidFill>
                  <a:srgbClr val="DFDCB7"/>
                </a:solidFill>
                <a:latin typeface="Calibri"/>
              </a:rPr>
              <a:pPr/>
              <a:t>05/11/17</a:t>
            </a:fld>
            <a:endParaRPr lang="en-GB">
              <a:solidFill>
                <a:srgbClr val="DFDCB7"/>
              </a:solidFill>
              <a:latin typeface="Calibri"/>
            </a:endParaRPr>
          </a:p>
        </p:txBody>
      </p:sp>
      <p:sp>
        <p:nvSpPr>
          <p:cNvPr id="5" name="Footer Placeholder 4"/>
          <p:cNvSpPr>
            <a:spLocks noGrp="1"/>
          </p:cNvSpPr>
          <p:nvPr>
            <p:ph type="ftr" sz="quarter" idx="11"/>
          </p:nvPr>
        </p:nvSpPr>
        <p:spPr/>
        <p:txBody>
          <a:bodyPr/>
          <a:lstStyle/>
          <a:p>
            <a:endParaRPr lang="en-GB">
              <a:solidFill>
                <a:srgbClr val="DFDCB7"/>
              </a:solidFill>
              <a:latin typeface="Calibri"/>
            </a:endParaRPr>
          </a:p>
        </p:txBody>
      </p:sp>
      <p:sp>
        <p:nvSpPr>
          <p:cNvPr id="6" name="Slide Number Placeholder 5"/>
          <p:cNvSpPr>
            <a:spLocks noGrp="1"/>
          </p:cNvSpPr>
          <p:nvPr>
            <p:ph type="sldNum" sz="quarter" idx="12"/>
          </p:nvPr>
        </p:nvSpPr>
        <p:spPr/>
        <p:txBody>
          <a:bodyPr/>
          <a:lstStyle/>
          <a:p>
            <a:fld id="{30E58275-F014-44A1-BA15-8BE5FF607002}" type="slidenum">
              <a:rPr lang="en-GB" smtClean="0">
                <a:latin typeface="Calibri"/>
              </a:rPr>
              <a:pPr/>
              <a:t>‹#›</a:t>
            </a:fld>
            <a:endParaRPr lang="en-GB">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5BC74EC-B6BC-46E5-AF50-CE5907F12898}" type="datetimeFigureOut">
              <a:rPr lang="en-GB" smtClean="0">
                <a:solidFill>
                  <a:srgbClr val="DFDCB7"/>
                </a:solidFill>
                <a:latin typeface="Calibri"/>
              </a:rPr>
              <a:pPr/>
              <a:t>05/11/17</a:t>
            </a:fld>
            <a:endParaRPr lang="en-GB">
              <a:solidFill>
                <a:srgbClr val="DFDCB7"/>
              </a:solidFill>
              <a:latin typeface="Calibri"/>
            </a:endParaRPr>
          </a:p>
        </p:txBody>
      </p:sp>
      <p:sp>
        <p:nvSpPr>
          <p:cNvPr id="5" name="Footer Placeholder 4"/>
          <p:cNvSpPr>
            <a:spLocks noGrp="1"/>
          </p:cNvSpPr>
          <p:nvPr>
            <p:ph type="ftr" sz="quarter" idx="11"/>
          </p:nvPr>
        </p:nvSpPr>
        <p:spPr/>
        <p:txBody>
          <a:bodyPr/>
          <a:lstStyle/>
          <a:p>
            <a:endParaRPr lang="en-GB">
              <a:solidFill>
                <a:srgbClr val="DFDCB7"/>
              </a:solidFill>
              <a:latin typeface="Calibri"/>
            </a:endParaRPr>
          </a:p>
        </p:txBody>
      </p:sp>
      <p:sp>
        <p:nvSpPr>
          <p:cNvPr id="6" name="Slide Number Placeholder 5"/>
          <p:cNvSpPr>
            <a:spLocks noGrp="1"/>
          </p:cNvSpPr>
          <p:nvPr>
            <p:ph type="sldNum" sz="quarter" idx="12"/>
          </p:nvPr>
        </p:nvSpPr>
        <p:spPr/>
        <p:txBody>
          <a:bodyPr/>
          <a:lstStyle/>
          <a:p>
            <a:fld id="{30E58275-F014-44A1-BA15-8BE5FF607002}" type="slidenum">
              <a:rPr lang="en-GB" smtClean="0">
                <a:latin typeface="Calibri"/>
              </a:rPr>
              <a:pPr/>
              <a:t>‹#›</a:t>
            </a:fld>
            <a:endParaRPr lang="en-GB">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F4F1F238-BEED-9543-AABD-9849DA3CFC29}" type="slidenum">
              <a:rPr lang="en-GB"/>
              <a:pPr/>
              <a:t>‹#›</a:t>
            </a:fld>
            <a:endParaRPr lang="en-GB"/>
          </a:p>
        </p:txBody>
      </p:sp>
    </p:spTree>
    <p:extLst>
      <p:ext uri="{BB962C8B-B14F-4D97-AF65-F5344CB8AC3E}">
        <p14:creationId xmlns:p14="http://schemas.microsoft.com/office/powerpoint/2010/main" val="2203744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66566C6D-D9C5-C944-BC17-3999CB18744C}" type="slidenum">
              <a:rPr lang="en-GB"/>
              <a:pPr/>
              <a:t>‹#›</a:t>
            </a:fld>
            <a:endParaRPr lang="en-GB"/>
          </a:p>
        </p:txBody>
      </p:sp>
    </p:spTree>
    <p:extLst>
      <p:ext uri="{BB962C8B-B14F-4D97-AF65-F5344CB8AC3E}">
        <p14:creationId xmlns:p14="http://schemas.microsoft.com/office/powerpoint/2010/main" val="369656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5BC74EC-B6BC-46E5-AF50-CE5907F12898}" type="datetimeFigureOut">
              <a:rPr lang="en-GB" smtClean="0">
                <a:solidFill>
                  <a:srgbClr val="DFDCB7"/>
                </a:solidFill>
                <a:latin typeface="Calibri"/>
              </a:rPr>
              <a:pPr/>
              <a:t>05/11/17</a:t>
            </a:fld>
            <a:endParaRPr lang="en-GB">
              <a:solidFill>
                <a:srgbClr val="DFDCB7"/>
              </a:solidFill>
              <a:latin typeface="Calibri"/>
            </a:endParaRPr>
          </a:p>
        </p:txBody>
      </p:sp>
      <p:sp>
        <p:nvSpPr>
          <p:cNvPr id="5" name="Footer Placeholder 4"/>
          <p:cNvSpPr>
            <a:spLocks noGrp="1"/>
          </p:cNvSpPr>
          <p:nvPr>
            <p:ph type="ftr" sz="quarter" idx="11"/>
          </p:nvPr>
        </p:nvSpPr>
        <p:spPr/>
        <p:txBody>
          <a:bodyPr/>
          <a:lstStyle/>
          <a:p>
            <a:endParaRPr lang="en-GB">
              <a:solidFill>
                <a:srgbClr val="DFDCB7"/>
              </a:solidFill>
              <a:latin typeface="Calibri"/>
            </a:endParaRPr>
          </a:p>
        </p:txBody>
      </p:sp>
      <p:sp>
        <p:nvSpPr>
          <p:cNvPr id="6" name="Slide Number Placeholder 5"/>
          <p:cNvSpPr>
            <a:spLocks noGrp="1"/>
          </p:cNvSpPr>
          <p:nvPr>
            <p:ph type="sldNum" sz="quarter" idx="12"/>
          </p:nvPr>
        </p:nvSpPr>
        <p:spPr/>
        <p:txBody>
          <a:bodyPr/>
          <a:lstStyle/>
          <a:p>
            <a:fld id="{30E58275-F014-44A1-BA15-8BE5FF607002}" type="slidenum">
              <a:rPr lang="en-GB" smtClean="0">
                <a:latin typeface="Calibri"/>
              </a:rPr>
              <a:pPr/>
              <a:t>‹#›</a:t>
            </a:fld>
            <a:endParaRPr lang="en-GB">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pPr defTabSz="914400"/>
            <a:fld id="{E5BC74EC-B6BC-46E5-AF50-CE5907F12898}" type="datetimeFigureOut">
              <a:rPr lang="en-GB" smtClean="0">
                <a:solidFill>
                  <a:srgbClr val="DFDCB7"/>
                </a:solidFill>
                <a:latin typeface="Calibri"/>
              </a:rPr>
              <a:pPr defTabSz="914400"/>
              <a:t>05/11/17</a:t>
            </a:fld>
            <a:endParaRPr lang="en-GB">
              <a:solidFill>
                <a:srgbClr val="DFDCB7"/>
              </a:solidFill>
              <a:latin typeface="Calibri"/>
            </a:endParaRPr>
          </a:p>
        </p:txBody>
      </p:sp>
      <p:sp>
        <p:nvSpPr>
          <p:cNvPr id="5" name="Footer Placeholder 4"/>
          <p:cNvSpPr>
            <a:spLocks noGrp="1"/>
          </p:cNvSpPr>
          <p:nvPr>
            <p:ph type="ftr" sz="quarter" idx="11"/>
          </p:nvPr>
        </p:nvSpPr>
        <p:spPr/>
        <p:txBody>
          <a:bodyPr/>
          <a:lstStyle/>
          <a:p>
            <a:pPr defTabSz="914400"/>
            <a:endParaRPr lang="en-GB">
              <a:solidFill>
                <a:srgbClr val="DFDCB7"/>
              </a:solidFill>
              <a:latin typeface="Calibri"/>
            </a:endParaRPr>
          </a:p>
        </p:txBody>
      </p:sp>
      <p:sp>
        <p:nvSpPr>
          <p:cNvPr id="6" name="Slide Number Placeholder 5"/>
          <p:cNvSpPr>
            <a:spLocks noGrp="1"/>
          </p:cNvSpPr>
          <p:nvPr>
            <p:ph type="sldNum" sz="quarter" idx="12"/>
          </p:nvPr>
        </p:nvSpPr>
        <p:spPr/>
        <p:txBody>
          <a:bodyPr/>
          <a:lstStyle/>
          <a:p>
            <a:pPr defTabSz="914400"/>
            <a:fld id="{30E58275-F014-44A1-BA15-8BE5FF607002}" type="slidenum">
              <a:rPr lang="en-GB" smtClean="0">
                <a:latin typeface="Calibri"/>
              </a:rPr>
              <a:pPr defTabSz="914400"/>
              <a:t>‹#›</a:t>
            </a:fld>
            <a:endParaRPr lang="en-GB">
              <a:latin typeface="Calibri"/>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BC74EC-B6BC-46E5-AF50-CE5907F12898}" type="datetimeFigureOut">
              <a:rPr lang="en-GB" smtClean="0">
                <a:solidFill>
                  <a:srgbClr val="DFDCB7"/>
                </a:solidFill>
                <a:latin typeface="Calibri"/>
              </a:rPr>
              <a:pPr/>
              <a:t>05/11/17</a:t>
            </a:fld>
            <a:endParaRPr lang="en-GB">
              <a:solidFill>
                <a:srgbClr val="DFDCB7"/>
              </a:solidFill>
              <a:latin typeface="Calibri"/>
            </a:endParaRPr>
          </a:p>
        </p:txBody>
      </p:sp>
      <p:sp>
        <p:nvSpPr>
          <p:cNvPr id="5" name="Footer Placeholder 4"/>
          <p:cNvSpPr>
            <a:spLocks noGrp="1"/>
          </p:cNvSpPr>
          <p:nvPr>
            <p:ph type="ftr" sz="quarter" idx="11"/>
          </p:nvPr>
        </p:nvSpPr>
        <p:spPr/>
        <p:txBody>
          <a:bodyPr/>
          <a:lstStyle/>
          <a:p>
            <a:endParaRPr lang="en-GB">
              <a:solidFill>
                <a:srgbClr val="DFDCB7"/>
              </a:solidFill>
              <a:latin typeface="Calibri"/>
            </a:endParaRPr>
          </a:p>
        </p:txBody>
      </p:sp>
      <p:sp>
        <p:nvSpPr>
          <p:cNvPr id="6" name="Slide Number Placeholder 5"/>
          <p:cNvSpPr>
            <a:spLocks noGrp="1"/>
          </p:cNvSpPr>
          <p:nvPr>
            <p:ph type="sldNum" sz="quarter" idx="12"/>
          </p:nvPr>
        </p:nvSpPr>
        <p:spPr/>
        <p:txBody>
          <a:bodyPr/>
          <a:lstStyle/>
          <a:p>
            <a:fld id="{30E58275-F014-44A1-BA15-8BE5FF607002}" type="slidenum">
              <a:rPr lang="en-GB" smtClean="0">
                <a:latin typeface="Calibri"/>
              </a:rPr>
              <a:pPr/>
              <a:t>‹#›</a:t>
            </a:fld>
            <a:endParaRPr lang="en-GB">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5BC74EC-B6BC-46E5-AF50-CE5907F12898}" type="datetimeFigureOut">
              <a:rPr lang="en-GB" smtClean="0">
                <a:solidFill>
                  <a:srgbClr val="DFDCB7"/>
                </a:solidFill>
                <a:latin typeface="Calibri"/>
              </a:rPr>
              <a:pPr/>
              <a:t>05/11/17</a:t>
            </a:fld>
            <a:endParaRPr lang="en-GB">
              <a:solidFill>
                <a:srgbClr val="DFDCB7"/>
              </a:solidFill>
              <a:latin typeface="Calibri"/>
            </a:endParaRPr>
          </a:p>
        </p:txBody>
      </p:sp>
      <p:sp>
        <p:nvSpPr>
          <p:cNvPr id="6" name="Footer Placeholder 5"/>
          <p:cNvSpPr>
            <a:spLocks noGrp="1"/>
          </p:cNvSpPr>
          <p:nvPr>
            <p:ph type="ftr" sz="quarter" idx="11"/>
          </p:nvPr>
        </p:nvSpPr>
        <p:spPr/>
        <p:txBody>
          <a:bodyPr/>
          <a:lstStyle/>
          <a:p>
            <a:endParaRPr lang="en-GB">
              <a:solidFill>
                <a:srgbClr val="DFDCB7"/>
              </a:solidFill>
              <a:latin typeface="Calibri"/>
            </a:endParaRPr>
          </a:p>
        </p:txBody>
      </p:sp>
      <p:sp>
        <p:nvSpPr>
          <p:cNvPr id="7" name="Slide Number Placeholder 6"/>
          <p:cNvSpPr>
            <a:spLocks noGrp="1"/>
          </p:cNvSpPr>
          <p:nvPr>
            <p:ph type="sldNum" sz="quarter" idx="12"/>
          </p:nvPr>
        </p:nvSpPr>
        <p:spPr/>
        <p:txBody>
          <a:bodyPr/>
          <a:lstStyle/>
          <a:p>
            <a:fld id="{30E58275-F014-44A1-BA15-8BE5FF607002}" type="slidenum">
              <a:rPr lang="en-GB" smtClean="0">
                <a:latin typeface="Calibri"/>
              </a:rPr>
              <a:pPr/>
              <a:t>‹#›</a:t>
            </a:fld>
            <a:endParaRPr lang="en-GB">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5BC74EC-B6BC-46E5-AF50-CE5907F12898}" type="datetimeFigureOut">
              <a:rPr lang="en-GB" smtClean="0">
                <a:solidFill>
                  <a:srgbClr val="DFDCB7"/>
                </a:solidFill>
                <a:latin typeface="Calibri"/>
              </a:rPr>
              <a:pPr/>
              <a:t>05/11/17</a:t>
            </a:fld>
            <a:endParaRPr lang="en-GB">
              <a:solidFill>
                <a:srgbClr val="DFDCB7"/>
              </a:solidFill>
              <a:latin typeface="Calibri"/>
            </a:endParaRPr>
          </a:p>
        </p:txBody>
      </p:sp>
      <p:sp>
        <p:nvSpPr>
          <p:cNvPr id="8" name="Footer Placeholder 7"/>
          <p:cNvSpPr>
            <a:spLocks noGrp="1"/>
          </p:cNvSpPr>
          <p:nvPr>
            <p:ph type="ftr" sz="quarter" idx="11"/>
          </p:nvPr>
        </p:nvSpPr>
        <p:spPr/>
        <p:txBody>
          <a:bodyPr/>
          <a:lstStyle/>
          <a:p>
            <a:endParaRPr lang="en-GB">
              <a:solidFill>
                <a:srgbClr val="DFDCB7"/>
              </a:solidFill>
              <a:latin typeface="Calibri"/>
            </a:endParaRPr>
          </a:p>
        </p:txBody>
      </p:sp>
      <p:sp>
        <p:nvSpPr>
          <p:cNvPr id="9" name="Slide Number Placeholder 8"/>
          <p:cNvSpPr>
            <a:spLocks noGrp="1"/>
          </p:cNvSpPr>
          <p:nvPr>
            <p:ph type="sldNum" sz="quarter" idx="12"/>
          </p:nvPr>
        </p:nvSpPr>
        <p:spPr/>
        <p:txBody>
          <a:bodyPr/>
          <a:lstStyle/>
          <a:p>
            <a:fld id="{30E58275-F014-44A1-BA15-8BE5FF607002}" type="slidenum">
              <a:rPr lang="en-GB" smtClean="0">
                <a:latin typeface="Calibri"/>
              </a:rPr>
              <a:pPr/>
              <a:t>‹#›</a:t>
            </a:fld>
            <a:endParaRPr lang="en-GB">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5BC74EC-B6BC-46E5-AF50-CE5907F12898}" type="datetimeFigureOut">
              <a:rPr lang="en-GB" smtClean="0">
                <a:solidFill>
                  <a:srgbClr val="DFDCB7"/>
                </a:solidFill>
                <a:latin typeface="Calibri"/>
              </a:rPr>
              <a:pPr/>
              <a:t>05/11/17</a:t>
            </a:fld>
            <a:endParaRPr lang="en-GB">
              <a:solidFill>
                <a:srgbClr val="DFDCB7"/>
              </a:solidFill>
              <a:latin typeface="Calibri"/>
            </a:endParaRPr>
          </a:p>
        </p:txBody>
      </p:sp>
      <p:sp>
        <p:nvSpPr>
          <p:cNvPr id="4" name="Footer Placeholder 3"/>
          <p:cNvSpPr>
            <a:spLocks noGrp="1"/>
          </p:cNvSpPr>
          <p:nvPr>
            <p:ph type="ftr" sz="quarter" idx="11"/>
          </p:nvPr>
        </p:nvSpPr>
        <p:spPr/>
        <p:txBody>
          <a:bodyPr/>
          <a:lstStyle/>
          <a:p>
            <a:endParaRPr lang="en-GB">
              <a:solidFill>
                <a:srgbClr val="DFDCB7"/>
              </a:solidFill>
              <a:latin typeface="Calibri"/>
            </a:endParaRPr>
          </a:p>
        </p:txBody>
      </p:sp>
      <p:sp>
        <p:nvSpPr>
          <p:cNvPr id="5" name="Slide Number Placeholder 4"/>
          <p:cNvSpPr>
            <a:spLocks noGrp="1"/>
          </p:cNvSpPr>
          <p:nvPr>
            <p:ph type="sldNum" sz="quarter" idx="12"/>
          </p:nvPr>
        </p:nvSpPr>
        <p:spPr/>
        <p:txBody>
          <a:bodyPr/>
          <a:lstStyle/>
          <a:p>
            <a:fld id="{30E58275-F014-44A1-BA15-8BE5FF607002}" type="slidenum">
              <a:rPr lang="en-GB" smtClean="0">
                <a:latin typeface="Calibri"/>
              </a:rPr>
              <a:pPr/>
              <a:t>‹#›</a:t>
            </a:fld>
            <a:endParaRPr lang="en-GB">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C74EC-B6BC-46E5-AF50-CE5907F12898}" type="datetimeFigureOut">
              <a:rPr lang="en-GB" smtClean="0">
                <a:solidFill>
                  <a:srgbClr val="DFDCB7"/>
                </a:solidFill>
                <a:latin typeface="Calibri"/>
              </a:rPr>
              <a:pPr/>
              <a:t>05/11/17</a:t>
            </a:fld>
            <a:endParaRPr lang="en-GB">
              <a:solidFill>
                <a:srgbClr val="DFDCB7"/>
              </a:solidFill>
              <a:latin typeface="Calibri"/>
            </a:endParaRPr>
          </a:p>
        </p:txBody>
      </p:sp>
      <p:sp>
        <p:nvSpPr>
          <p:cNvPr id="3" name="Footer Placeholder 2"/>
          <p:cNvSpPr>
            <a:spLocks noGrp="1"/>
          </p:cNvSpPr>
          <p:nvPr>
            <p:ph type="ftr" sz="quarter" idx="11"/>
          </p:nvPr>
        </p:nvSpPr>
        <p:spPr/>
        <p:txBody>
          <a:bodyPr/>
          <a:lstStyle/>
          <a:p>
            <a:endParaRPr lang="en-GB">
              <a:solidFill>
                <a:srgbClr val="DFDCB7"/>
              </a:solidFill>
              <a:latin typeface="Calibri"/>
            </a:endParaRPr>
          </a:p>
        </p:txBody>
      </p:sp>
      <p:sp>
        <p:nvSpPr>
          <p:cNvPr id="4" name="Slide Number Placeholder 3"/>
          <p:cNvSpPr>
            <a:spLocks noGrp="1"/>
          </p:cNvSpPr>
          <p:nvPr>
            <p:ph type="sldNum" sz="quarter" idx="12"/>
          </p:nvPr>
        </p:nvSpPr>
        <p:spPr/>
        <p:txBody>
          <a:bodyPr/>
          <a:lstStyle/>
          <a:p>
            <a:fld id="{30E58275-F014-44A1-BA15-8BE5FF607002}" type="slidenum">
              <a:rPr lang="en-GB" smtClean="0">
                <a:latin typeface="Calibri"/>
              </a:rPr>
              <a:pPr/>
              <a:t>‹#›</a:t>
            </a:fld>
            <a:endParaRPr lang="en-GB">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C74EC-B6BC-46E5-AF50-CE5907F12898}" type="datetimeFigureOut">
              <a:rPr lang="en-GB" smtClean="0">
                <a:solidFill>
                  <a:srgbClr val="DFDCB7"/>
                </a:solidFill>
                <a:latin typeface="Calibri"/>
              </a:rPr>
              <a:pPr/>
              <a:t>05/11/17</a:t>
            </a:fld>
            <a:endParaRPr lang="en-GB">
              <a:solidFill>
                <a:srgbClr val="DFDCB7"/>
              </a:solidFill>
              <a:latin typeface="Calibri"/>
            </a:endParaRPr>
          </a:p>
        </p:txBody>
      </p:sp>
      <p:sp>
        <p:nvSpPr>
          <p:cNvPr id="6" name="Footer Placeholder 5"/>
          <p:cNvSpPr>
            <a:spLocks noGrp="1"/>
          </p:cNvSpPr>
          <p:nvPr>
            <p:ph type="ftr" sz="quarter" idx="11"/>
          </p:nvPr>
        </p:nvSpPr>
        <p:spPr/>
        <p:txBody>
          <a:bodyPr/>
          <a:lstStyle/>
          <a:p>
            <a:endParaRPr lang="en-GB">
              <a:solidFill>
                <a:srgbClr val="DFDCB7"/>
              </a:solidFill>
              <a:latin typeface="Calibri"/>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pPr defTabSz="914400"/>
            <a:fld id="{E5BC74EC-B6BC-46E5-AF50-CE5907F12898}" type="datetimeFigureOut">
              <a:rPr lang="en-GB" smtClean="0">
                <a:solidFill>
                  <a:srgbClr val="DFDCB7"/>
                </a:solidFill>
                <a:latin typeface="Calibri"/>
              </a:rPr>
              <a:pPr defTabSz="914400"/>
              <a:t>05/11/17</a:t>
            </a:fld>
            <a:endParaRPr lang="en-GB">
              <a:solidFill>
                <a:srgbClr val="DFDCB7"/>
              </a:solidFill>
              <a:latin typeface="Calibri"/>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pPr defTabSz="914400"/>
            <a:endParaRPr lang="en-GB">
              <a:solidFill>
                <a:srgbClr val="DFDCB7"/>
              </a:solidFill>
              <a:latin typeface="Calibri"/>
            </a:endParaRP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pPr defTabSz="914400"/>
            <a:fld id="{30E58275-F014-44A1-BA15-8BE5FF607002}" type="slidenum">
              <a:rPr lang="en-GB" smtClean="0">
                <a:latin typeface="Calibri"/>
              </a:rPr>
              <a:pPr defTabSz="914400"/>
              <a:t>‹#›</a:t>
            </a:fld>
            <a:endParaRPr lang="en-GB">
              <a:latin typeface="Calibri"/>
            </a:endParaRPr>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4" Type="http://schemas.openxmlformats.org/officeDocument/2006/relationships/slide" Target="slide5.xml"/><Relationship Id="rId5" Type="http://schemas.openxmlformats.org/officeDocument/2006/relationships/slide" Target="slide9.xml"/><Relationship Id="rId6" Type="http://schemas.openxmlformats.org/officeDocument/2006/relationships/slide" Target="slide11.xml"/><Relationship Id="rId7" Type="http://schemas.openxmlformats.org/officeDocument/2006/relationships/slide" Target="slide8.xml"/><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gif"/><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PE0RAgHr06U&amp;safe=active" TargetMode="External"/><Relationship Id="rId4" Type="http://schemas.openxmlformats.org/officeDocument/2006/relationships/image" Target="../media/image8.jpeg"/><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5"/>
          <p:cNvSpPr txBox="1">
            <a:spLocks/>
          </p:cNvSpPr>
          <p:nvPr/>
        </p:nvSpPr>
        <p:spPr>
          <a:xfrm>
            <a:off x="0" y="42664"/>
            <a:ext cx="9143999" cy="102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lvl1pPr algn="ctr" defTabSz="914400" rtl="0" eaLnBrk="1" latinLnBrk="0" hangingPunct="1">
              <a:spcBef>
                <a:spcPct val="0"/>
              </a:spcBef>
              <a:buNone/>
              <a:defRPr sz="4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200" b="1" dirty="0" smtClean="0">
                <a:solidFill>
                  <a:schemeClr val="bg1"/>
                </a:solidFill>
              </a:rPr>
              <a:t>IST feedback</a:t>
            </a:r>
            <a:endParaRPr lang="en-GB" sz="3200" dirty="0">
              <a:solidFill>
                <a:schemeClr val="bg1"/>
              </a:solidFill>
            </a:endParaRPr>
          </a:p>
        </p:txBody>
      </p:sp>
      <p:pic>
        <p:nvPicPr>
          <p:cNvPr id="5" name="Picture 4" descr="Screen Shot 2016-10-30 at 14.29.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09014"/>
            <a:ext cx="9144000" cy="4393769"/>
          </a:xfrm>
          <a:prstGeom prst="rect">
            <a:avLst/>
          </a:prstGeom>
        </p:spPr>
      </p:pic>
    </p:spTree>
    <p:extLst>
      <p:ext uri="{BB962C8B-B14F-4D97-AF65-F5344CB8AC3E}">
        <p14:creationId xmlns:p14="http://schemas.microsoft.com/office/powerpoint/2010/main" val="40362322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14600487"/>
              </p:ext>
            </p:extLst>
          </p:nvPr>
        </p:nvGraphicFramePr>
        <p:xfrm>
          <a:off x="0" y="-40943"/>
          <a:ext cx="9144000" cy="7358871"/>
        </p:xfrm>
        <a:graphic>
          <a:graphicData uri="http://schemas.openxmlformats.org/drawingml/2006/table">
            <a:tbl>
              <a:tblPr firstRow="1" bandRow="1">
                <a:tableStyleId>{5C22544A-7EE6-4342-B048-85BDC9FD1C3A}</a:tableStyleId>
              </a:tblPr>
              <a:tblGrid>
                <a:gridCol w="3048000"/>
                <a:gridCol w="3048000"/>
                <a:gridCol w="3048000"/>
              </a:tblGrid>
              <a:tr h="31526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dirty="0" smtClean="0">
                          <a:solidFill>
                            <a:schemeClr val="tx1"/>
                          </a:solidFill>
                        </a:rPr>
                        <a:t>Source 1: </a:t>
                      </a:r>
                      <a:r>
                        <a:rPr lang="en-GB" sz="1100" dirty="0" smtClean="0">
                          <a:solidFill>
                            <a:schemeClr val="tx1"/>
                          </a:solidFill>
                        </a:rPr>
                        <a:t>Norman soldiers attacking Englishmen. A picture from a medieval manuscript</a:t>
                      </a:r>
                    </a:p>
                    <a:p>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indent="-228600">
                        <a:buAutoNum type="arabicPeriod"/>
                      </a:pPr>
                      <a:r>
                        <a:rPr lang="en-GB" sz="1100" dirty="0" smtClean="0">
                          <a:solidFill>
                            <a:schemeClr val="tx1"/>
                          </a:solidFill>
                        </a:rPr>
                        <a:t>Read the sources. </a:t>
                      </a:r>
                      <a:r>
                        <a:rPr lang="en-GB" sz="1100" b="0" dirty="0" smtClean="0">
                          <a:solidFill>
                            <a:schemeClr val="tx1"/>
                          </a:solidFill>
                        </a:rPr>
                        <a:t>Underline relevant</a:t>
                      </a:r>
                      <a:r>
                        <a:rPr lang="en-GB" sz="1100" b="0" baseline="0" dirty="0" smtClean="0">
                          <a:solidFill>
                            <a:schemeClr val="tx1"/>
                          </a:solidFill>
                        </a:rPr>
                        <a:t> information. Circle words you do not understand.</a:t>
                      </a:r>
                    </a:p>
                    <a:p>
                      <a:pPr marL="228600" indent="-228600">
                        <a:buAutoNum type="arabicPeriod"/>
                      </a:pPr>
                      <a:r>
                        <a:rPr lang="en-GB" sz="1100" dirty="0" smtClean="0">
                          <a:solidFill>
                            <a:schemeClr val="tx1"/>
                          </a:solidFill>
                        </a:rPr>
                        <a:t>What is the main</a:t>
                      </a:r>
                      <a:r>
                        <a:rPr lang="en-GB" sz="1100" baseline="0" dirty="0" smtClean="0">
                          <a:solidFill>
                            <a:schemeClr val="tx1"/>
                          </a:solidFill>
                        </a:rPr>
                        <a:t> point of the source?</a:t>
                      </a:r>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dirty="0" smtClean="0">
                          <a:solidFill>
                            <a:schemeClr val="tx1"/>
                          </a:solidFill>
                        </a:rPr>
                        <a:t>3. How successfully</a:t>
                      </a:r>
                      <a:r>
                        <a:rPr lang="en-GB" sz="1100" baseline="0" dirty="0" smtClean="0">
                          <a:solidFill>
                            <a:schemeClr val="tx1"/>
                          </a:solidFill>
                        </a:rPr>
                        <a:t> did William deal with his problems?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60812">
                <a:tc>
                  <a:txBody>
                    <a:bodyPr/>
                    <a:lstStyle/>
                    <a:p>
                      <a:r>
                        <a:rPr lang="en-GB" sz="1100" b="1" dirty="0" smtClean="0">
                          <a:solidFill>
                            <a:schemeClr val="tx1"/>
                          </a:solidFill>
                        </a:rPr>
                        <a:t>Source 2: written by William of Poitiers in around 1071. He fought for William of Normandy.</a:t>
                      </a:r>
                    </a:p>
                    <a:p>
                      <a:r>
                        <a:rPr lang="en-GB" sz="1100" dirty="0" smtClean="0">
                          <a:solidFill>
                            <a:schemeClr val="tx1"/>
                          </a:solidFill>
                        </a:rPr>
                        <a:t>Then William marched to Dover, which was held by a large force. The English were stricken with fear and prepared to surrender unconditionally, but our men, greedy for booty, set fire to the castle, and the greater part of it was destroyed. The Duke, unwilling that those who had offered to surrender should suffer loss,  gave them money for the damage. Having taken possession of the castle, the Duke spent 8 days adding new fortifications to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72691">
                <a:tc>
                  <a:txBody>
                    <a:bodyPr/>
                    <a:lstStyle/>
                    <a:p>
                      <a:r>
                        <a:rPr lang="en-GB" sz="1100" b="1" dirty="0" smtClean="0">
                          <a:solidFill>
                            <a:schemeClr val="tx1"/>
                          </a:solidFill>
                        </a:rPr>
                        <a:t>Source 3:  Florence of Worcester describing William’s movements before he went to London.</a:t>
                      </a:r>
                    </a:p>
                    <a:p>
                      <a:r>
                        <a:rPr lang="en-GB" sz="1100" dirty="0" smtClean="0">
                          <a:solidFill>
                            <a:schemeClr val="tx1"/>
                          </a:solidFill>
                        </a:rPr>
                        <a:t>Earl William was laying waste to Sussex, Kent, Hampshire, Surrey, Middlesex and Hertfordshire, and ceased not from burning villages, and slaughtering the inhabitants. He was then met by the Earls Edwin and Morcar and Londoners of the better sort, who submitted to him.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 y="358454"/>
            <a:ext cx="3016155" cy="2644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55018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The harrying of the north. Two years after William the Conqueror defeated King Harold at Hastings, the north of England rose up against him. In a savage episode, William relentlessly devastated the countryside and slaughtered its inhabitants. From Look and Learn 883 (16 December 19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378" y="880692"/>
            <a:ext cx="7262676" cy="4837057"/>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5"/>
          <p:cNvSpPr>
            <a:spLocks noGrp="1"/>
          </p:cNvSpPr>
          <p:nvPr>
            <p:ph type="ctrTitle" idx="4294967295"/>
          </p:nvPr>
        </p:nvSpPr>
        <p:spPr>
          <a:xfrm>
            <a:off x="53050" y="42863"/>
            <a:ext cx="9090950" cy="1022350"/>
          </a:xfrm>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r>
              <a:rPr lang="en-GB" sz="3200" b="1" dirty="0" smtClean="0">
                <a:solidFill>
                  <a:schemeClr val="bg1"/>
                </a:solidFill>
              </a:rPr>
              <a:t>How did William keep control?</a:t>
            </a:r>
            <a:endParaRPr lang="en-GB" sz="3200" dirty="0">
              <a:solidFill>
                <a:schemeClr val="bg1"/>
              </a:solidFill>
            </a:endParaRPr>
          </a:p>
        </p:txBody>
      </p:sp>
      <p:sp>
        <p:nvSpPr>
          <p:cNvPr id="2" name="Rectangle 1"/>
          <p:cNvSpPr/>
          <p:nvPr/>
        </p:nvSpPr>
        <p:spPr>
          <a:xfrm>
            <a:off x="1714378" y="5572529"/>
            <a:ext cx="7262676"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dirty="0"/>
              <a:t>The </a:t>
            </a:r>
            <a:r>
              <a:rPr lang="en-GB" b="1" dirty="0"/>
              <a:t>harrying</a:t>
            </a:r>
            <a:r>
              <a:rPr lang="en-GB" dirty="0"/>
              <a:t> of the north. Two years after William the Conqueror defeated King Harold at Hastings, the north of England rose up against him. In a savage episode, William relentlessly devastated the countryside and slaughtered its inhabitants. </a:t>
            </a:r>
          </a:p>
        </p:txBody>
      </p:sp>
      <p:sp>
        <p:nvSpPr>
          <p:cNvPr id="3" name="TextBox 2"/>
          <p:cNvSpPr txBox="1"/>
          <p:nvPr/>
        </p:nvSpPr>
        <p:spPr>
          <a:xfrm>
            <a:off x="0" y="1257270"/>
            <a:ext cx="3859618"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200" dirty="0" smtClean="0"/>
              <a:t>Why do you think William acted in such a brutal</a:t>
            </a:r>
          </a:p>
          <a:p>
            <a:r>
              <a:rPr lang="en-GB" sz="2200" dirty="0" smtClean="0"/>
              <a:t> manner?</a:t>
            </a:r>
            <a:endParaRPr lang="en-GB" sz="2200" dirty="0"/>
          </a:p>
        </p:txBody>
      </p:sp>
      <p:sp>
        <p:nvSpPr>
          <p:cNvPr id="4" name="TextBox 3"/>
          <p:cNvSpPr txBox="1"/>
          <p:nvPr/>
        </p:nvSpPr>
        <p:spPr>
          <a:xfrm>
            <a:off x="53050" y="3785657"/>
            <a:ext cx="1784073" cy="175432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dirty="0" smtClean="0"/>
              <a:t>Persistently </a:t>
            </a:r>
            <a:r>
              <a:rPr lang="en-GB" dirty="0"/>
              <a:t>carry out attacks on (an enemy or an </a:t>
            </a:r>
            <a:endParaRPr lang="en-GB" dirty="0" smtClean="0"/>
          </a:p>
          <a:p>
            <a:r>
              <a:rPr lang="en-GB" dirty="0" smtClean="0"/>
              <a:t>enemy's </a:t>
            </a:r>
            <a:r>
              <a:rPr lang="en-GB" dirty="0"/>
              <a:t>territory).</a:t>
            </a:r>
          </a:p>
        </p:txBody>
      </p:sp>
    </p:spTree>
    <p:extLst>
      <p:ext uri="{BB962C8B-B14F-4D97-AF65-F5344CB8AC3E}">
        <p14:creationId xmlns:p14="http://schemas.microsoft.com/office/powerpoint/2010/main" val="926588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5" name="Table 4"/>
          <p:cNvGraphicFramePr>
            <a:graphicFrameLocks noGrp="1"/>
          </p:cNvGraphicFramePr>
          <p:nvPr>
            <p:extLst>
              <p:ext uri="{D42A27DB-BD31-4B8C-83A1-F6EECF244321}">
                <p14:modId xmlns:p14="http://schemas.microsoft.com/office/powerpoint/2010/main" val="2898647717"/>
              </p:ext>
            </p:extLst>
          </p:nvPr>
        </p:nvGraphicFramePr>
        <p:xfrm>
          <a:off x="254751" y="177422"/>
          <a:ext cx="3844282" cy="6428330"/>
        </p:xfrm>
        <a:graphic>
          <a:graphicData uri="http://schemas.openxmlformats.org/drawingml/2006/table">
            <a:tbl>
              <a:tblPr firstRow="1" bandRow="1">
                <a:tableStyleId>{5C22544A-7EE6-4342-B048-85BDC9FD1C3A}</a:tableStyleId>
              </a:tblPr>
              <a:tblGrid>
                <a:gridCol w="1922141"/>
                <a:gridCol w="1922141"/>
              </a:tblGrid>
              <a:tr h="2289114">
                <a:tc>
                  <a:txBody>
                    <a:bodyPr/>
                    <a:lstStyle/>
                    <a:p>
                      <a:pPr algn="ctr"/>
                      <a:r>
                        <a:rPr lang="en-GB" sz="1100" b="0" dirty="0" smtClean="0">
                          <a:solidFill>
                            <a:schemeClr val="tx1"/>
                          </a:solidFill>
                          <a:latin typeface="Segoe Print" panose="02000600000000000000" pitchFamily="2" charset="0"/>
                        </a:rPr>
                        <a:t>A) There is still a threat of invasion from Scandinavia, supported by rebellion in the north of England. I have many enemies in the north</a:t>
                      </a:r>
                      <a:r>
                        <a:rPr lang="en-GB" sz="1100" b="0" baseline="0" dirty="0" smtClean="0">
                          <a:solidFill>
                            <a:schemeClr val="tx1"/>
                          </a:solidFill>
                          <a:latin typeface="Segoe Print" panose="02000600000000000000" pitchFamily="2" charset="0"/>
                        </a:rPr>
                        <a:t> of England. I have many enemies  and I must bring them under control!</a:t>
                      </a:r>
                      <a:r>
                        <a:rPr lang="en-GB" sz="1100" b="0" dirty="0" smtClean="0">
                          <a:solidFill>
                            <a:schemeClr val="tx1"/>
                          </a:solidFill>
                          <a:latin typeface="Segoe Print" panose="02000600000000000000" pitchFamily="2" charset="0"/>
                        </a:rPr>
                        <a:t> </a:t>
                      </a:r>
                      <a:endParaRPr lang="en-GB" sz="1100" b="0" dirty="0">
                        <a:solidFill>
                          <a:schemeClr val="tx1"/>
                        </a:solidFill>
                        <a:latin typeface="Segoe Print" panose="02000600000000000000" pitchFamily="2"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0" dirty="0" smtClean="0">
                          <a:solidFill>
                            <a:schemeClr val="tx1"/>
                          </a:solidFill>
                          <a:latin typeface="Segoe Print" panose="02000600000000000000" pitchFamily="2" charset="0"/>
                        </a:rPr>
                        <a:t>C) I need to collect taxes, but I do not know how much wealth</a:t>
                      </a:r>
                      <a:r>
                        <a:rPr lang="en-GB" sz="1100" b="0" baseline="0" dirty="0" smtClean="0">
                          <a:solidFill>
                            <a:schemeClr val="tx1"/>
                          </a:solidFill>
                          <a:latin typeface="Segoe Print" panose="02000600000000000000" pitchFamily="2" charset="0"/>
                        </a:rPr>
                        <a:t> there is in the country and who owns what.</a:t>
                      </a:r>
                      <a:endParaRPr lang="en-GB" sz="1100" b="0" dirty="0">
                        <a:solidFill>
                          <a:schemeClr val="tx1"/>
                        </a:solidFill>
                        <a:latin typeface="Segoe Print" panose="02000600000000000000" pitchFamily="2"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69608">
                <a:tc>
                  <a:txBody>
                    <a:bodyPr/>
                    <a:lstStyle/>
                    <a:p>
                      <a:pPr algn="ctr"/>
                      <a:r>
                        <a:rPr lang="en-GB" sz="1100" b="0" dirty="0" smtClean="0">
                          <a:solidFill>
                            <a:schemeClr val="tx1"/>
                          </a:solidFill>
                          <a:latin typeface="Segoe Print" panose="02000600000000000000" pitchFamily="2" charset="0"/>
                        </a:rPr>
                        <a:t>B) Many of the English lords do not want to accept me as King. I cannot trust them to keep their parts of the country under control. I need to find a way of keeping the whole country under control.</a:t>
                      </a:r>
                      <a:endParaRPr lang="en-GB" sz="1100" b="0" dirty="0">
                        <a:solidFill>
                          <a:schemeClr val="tx1"/>
                        </a:solidFill>
                        <a:latin typeface="Segoe Print" panose="02000600000000000000" pitchFamily="2"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0" dirty="0" smtClean="0">
                          <a:solidFill>
                            <a:schemeClr val="tx1"/>
                          </a:solidFill>
                          <a:latin typeface="Segoe Print" panose="02000600000000000000" pitchFamily="2" charset="0"/>
                        </a:rPr>
                        <a:t>D) London is England’s capital city. I must take</a:t>
                      </a:r>
                      <a:r>
                        <a:rPr lang="en-GB" sz="1100" b="0" baseline="0" dirty="0" smtClean="0">
                          <a:solidFill>
                            <a:schemeClr val="tx1"/>
                          </a:solidFill>
                          <a:latin typeface="Segoe Print" panose="02000600000000000000" pitchFamily="2" charset="0"/>
                        </a:rPr>
                        <a:t> control of it quickly. Some of Harold’s troops, who did not come with him to Hastings, are still in London and could still cause problems for me.</a:t>
                      </a:r>
                      <a:endParaRPr lang="en-GB" sz="1100" b="0" dirty="0">
                        <a:solidFill>
                          <a:schemeClr val="tx1"/>
                        </a:solidFill>
                        <a:latin typeface="Segoe Print" panose="02000600000000000000" pitchFamily="2"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696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tx1"/>
                          </a:solidFill>
                          <a:latin typeface="Segoe Print" panose="02000600000000000000" pitchFamily="2" charset="0"/>
                        </a:rPr>
                        <a:t>E) There is a very strong castle full of English</a:t>
                      </a:r>
                      <a:r>
                        <a:rPr lang="en-GB" sz="1100" b="0" baseline="0" dirty="0" smtClean="0">
                          <a:solidFill>
                            <a:schemeClr val="tx1"/>
                          </a:solidFill>
                          <a:latin typeface="Segoe Print" panose="02000600000000000000" pitchFamily="2" charset="0"/>
                        </a:rPr>
                        <a:t> soldiers in Dover. If things go wrong or me they could cut off my route back to Normandy.</a:t>
                      </a:r>
                      <a:endParaRPr lang="en-GB" sz="1100" b="0" dirty="0" smtClean="0">
                        <a:solidFill>
                          <a:schemeClr val="tx1"/>
                        </a:solidFill>
                        <a:latin typeface="Segoe Print" panose="02000600000000000000" pitchFamily="2" charset="0"/>
                      </a:endParaRPr>
                    </a:p>
                    <a:p>
                      <a:pPr algn="ctr"/>
                      <a:endParaRPr lang="en-GB" sz="1100" b="0" dirty="0">
                        <a:solidFill>
                          <a:schemeClr val="tx1"/>
                        </a:solidFill>
                        <a:latin typeface="Segoe Print" panose="02000600000000000000" pitchFamily="2"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0" dirty="0">
                        <a:solidFill>
                          <a:schemeClr val="tx1"/>
                        </a:solidFill>
                        <a:latin typeface="Segoe Print" panose="02000600000000000000" pitchFamily="2"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346569" y="4920722"/>
            <a:ext cx="1547514" cy="1547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Table 8"/>
          <p:cNvGraphicFramePr>
            <a:graphicFrameLocks noGrp="1"/>
          </p:cNvGraphicFramePr>
          <p:nvPr>
            <p:extLst>
              <p:ext uri="{D42A27DB-BD31-4B8C-83A1-F6EECF244321}">
                <p14:modId xmlns:p14="http://schemas.microsoft.com/office/powerpoint/2010/main" val="1498146574"/>
              </p:ext>
            </p:extLst>
          </p:nvPr>
        </p:nvGraphicFramePr>
        <p:xfrm>
          <a:off x="4487916" y="177422"/>
          <a:ext cx="3844282" cy="6428330"/>
        </p:xfrm>
        <a:graphic>
          <a:graphicData uri="http://schemas.openxmlformats.org/drawingml/2006/table">
            <a:tbl>
              <a:tblPr firstRow="1" bandRow="1">
                <a:tableStyleId>{5C22544A-7EE6-4342-B048-85BDC9FD1C3A}</a:tableStyleId>
              </a:tblPr>
              <a:tblGrid>
                <a:gridCol w="1922141"/>
                <a:gridCol w="1922141"/>
              </a:tblGrid>
              <a:tr h="2289114">
                <a:tc>
                  <a:txBody>
                    <a:bodyPr/>
                    <a:lstStyle/>
                    <a:p>
                      <a:pPr algn="ctr"/>
                      <a:r>
                        <a:rPr lang="en-GB" sz="1100" b="0" dirty="0" smtClean="0">
                          <a:solidFill>
                            <a:schemeClr val="tx1"/>
                          </a:solidFill>
                          <a:latin typeface="Segoe Print" panose="02000600000000000000" pitchFamily="2" charset="0"/>
                        </a:rPr>
                        <a:t>A) There is still a threat of invasion from Scandinavia, supported by rebellion in the north of England. I have many enemies in the north</a:t>
                      </a:r>
                      <a:r>
                        <a:rPr lang="en-GB" sz="1100" b="0" baseline="0" dirty="0" smtClean="0">
                          <a:solidFill>
                            <a:schemeClr val="tx1"/>
                          </a:solidFill>
                          <a:latin typeface="Segoe Print" panose="02000600000000000000" pitchFamily="2" charset="0"/>
                        </a:rPr>
                        <a:t> of England. I have many enemies  and I must bring them under control!</a:t>
                      </a:r>
                      <a:r>
                        <a:rPr lang="en-GB" sz="1100" b="0" dirty="0" smtClean="0">
                          <a:solidFill>
                            <a:schemeClr val="tx1"/>
                          </a:solidFill>
                          <a:latin typeface="Segoe Print" panose="02000600000000000000" pitchFamily="2" charset="0"/>
                        </a:rPr>
                        <a:t> </a:t>
                      </a:r>
                      <a:endParaRPr lang="en-GB" sz="1100" b="0" dirty="0">
                        <a:solidFill>
                          <a:schemeClr val="tx1"/>
                        </a:solidFill>
                        <a:latin typeface="Segoe Print" panose="02000600000000000000" pitchFamily="2"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0" dirty="0" smtClean="0">
                          <a:solidFill>
                            <a:schemeClr val="tx1"/>
                          </a:solidFill>
                          <a:latin typeface="Segoe Print" panose="02000600000000000000" pitchFamily="2" charset="0"/>
                        </a:rPr>
                        <a:t>C) I need to collect taxes, but I do not know how much wealth</a:t>
                      </a:r>
                      <a:r>
                        <a:rPr lang="en-GB" sz="1100" b="0" baseline="0" dirty="0" smtClean="0">
                          <a:solidFill>
                            <a:schemeClr val="tx1"/>
                          </a:solidFill>
                          <a:latin typeface="Segoe Print" panose="02000600000000000000" pitchFamily="2" charset="0"/>
                        </a:rPr>
                        <a:t> there is in the country and who owns what.</a:t>
                      </a:r>
                      <a:endParaRPr lang="en-GB" sz="1100" b="0" dirty="0">
                        <a:solidFill>
                          <a:schemeClr val="tx1"/>
                        </a:solidFill>
                        <a:latin typeface="Segoe Print" panose="02000600000000000000" pitchFamily="2"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69608">
                <a:tc>
                  <a:txBody>
                    <a:bodyPr/>
                    <a:lstStyle/>
                    <a:p>
                      <a:pPr algn="ctr"/>
                      <a:r>
                        <a:rPr lang="en-GB" sz="1100" b="0" dirty="0" smtClean="0">
                          <a:solidFill>
                            <a:schemeClr val="tx1"/>
                          </a:solidFill>
                          <a:latin typeface="Segoe Print" panose="02000600000000000000" pitchFamily="2" charset="0"/>
                        </a:rPr>
                        <a:t>B) Many of the English lords do not want to accept me as King. I cannot trust them to keep their parts of the country under control. I need to find a way of keeping the whole country under control.</a:t>
                      </a:r>
                      <a:endParaRPr lang="en-GB" sz="1100" b="0" dirty="0">
                        <a:solidFill>
                          <a:schemeClr val="tx1"/>
                        </a:solidFill>
                        <a:latin typeface="Segoe Print" panose="02000600000000000000" pitchFamily="2"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0" dirty="0" smtClean="0">
                          <a:solidFill>
                            <a:schemeClr val="tx1"/>
                          </a:solidFill>
                          <a:latin typeface="Segoe Print" panose="02000600000000000000" pitchFamily="2" charset="0"/>
                        </a:rPr>
                        <a:t>D) London is England’s capital city. I must take</a:t>
                      </a:r>
                      <a:r>
                        <a:rPr lang="en-GB" sz="1100" b="0" baseline="0" dirty="0" smtClean="0">
                          <a:solidFill>
                            <a:schemeClr val="tx1"/>
                          </a:solidFill>
                          <a:latin typeface="Segoe Print" panose="02000600000000000000" pitchFamily="2" charset="0"/>
                        </a:rPr>
                        <a:t> control of it quickly. Some of Harold’s troops, who did not come with him to Hastings, are still in London and could still cause problems for me.</a:t>
                      </a:r>
                      <a:endParaRPr lang="en-GB" sz="1100" b="0" dirty="0">
                        <a:solidFill>
                          <a:schemeClr val="tx1"/>
                        </a:solidFill>
                        <a:latin typeface="Segoe Print" panose="02000600000000000000" pitchFamily="2"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696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tx1"/>
                          </a:solidFill>
                          <a:latin typeface="Segoe Print" panose="02000600000000000000" pitchFamily="2" charset="0"/>
                        </a:rPr>
                        <a:t>E) There is a very strong castle full of English</a:t>
                      </a:r>
                      <a:r>
                        <a:rPr lang="en-GB" sz="1100" b="0" baseline="0" dirty="0" smtClean="0">
                          <a:solidFill>
                            <a:schemeClr val="tx1"/>
                          </a:solidFill>
                          <a:latin typeface="Segoe Print" panose="02000600000000000000" pitchFamily="2" charset="0"/>
                        </a:rPr>
                        <a:t> soldiers in Dover. If things go wrong or me they could cut off my route back to Normandy.</a:t>
                      </a:r>
                      <a:endParaRPr lang="en-GB" sz="1100" b="0" dirty="0" smtClean="0">
                        <a:solidFill>
                          <a:schemeClr val="tx1"/>
                        </a:solidFill>
                        <a:latin typeface="Segoe Print" panose="02000600000000000000" pitchFamily="2" charset="0"/>
                      </a:endParaRPr>
                    </a:p>
                    <a:p>
                      <a:pPr algn="ctr"/>
                      <a:endParaRPr lang="en-GB" sz="1100" b="0" dirty="0">
                        <a:solidFill>
                          <a:schemeClr val="tx1"/>
                        </a:solidFill>
                        <a:latin typeface="Segoe Print" panose="02000600000000000000" pitchFamily="2"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b="0" dirty="0">
                        <a:solidFill>
                          <a:schemeClr val="tx1"/>
                        </a:solidFill>
                        <a:latin typeface="Segoe Print" panose="02000600000000000000" pitchFamily="2"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519175" y="4920721"/>
            <a:ext cx="1547514" cy="1547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39226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814646" y="-1"/>
            <a:ext cx="7863840" cy="6894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78118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39" name="Picture 91" descr="MCj043156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069" y="1283564"/>
            <a:ext cx="2449512" cy="2663825"/>
          </a:xfrm>
          <a:prstGeom prst="rect">
            <a:avLst/>
          </a:prstGeom>
          <a:noFill/>
          <a:extLst>
            <a:ext uri="{909E8E84-426E-40dd-AFC4-6F175D3DCCD1}">
              <a14:hiddenFill xmlns:a14="http://schemas.microsoft.com/office/drawing/2010/main">
                <a:solidFill>
                  <a:srgbClr val="FFFFFF"/>
                </a:solidFill>
              </a14:hiddenFill>
            </a:ext>
          </a:extLst>
        </p:spPr>
      </p:pic>
      <p:sp>
        <p:nvSpPr>
          <p:cNvPr id="27733" name="WordArt 85"/>
          <p:cNvSpPr>
            <a:spLocks noChangeArrowheads="1" noChangeShapeType="1" noTextEdit="1"/>
          </p:cNvSpPr>
          <p:nvPr/>
        </p:nvSpPr>
        <p:spPr bwMode="auto">
          <a:xfrm>
            <a:off x="2554288" y="2047297"/>
            <a:ext cx="5616575" cy="16557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kern="10" dirty="0">
                <a:gradFill rotWithShape="0">
                  <a:gsLst>
                    <a:gs pos="0">
                      <a:srgbClr val="FFFF00"/>
                    </a:gs>
                    <a:gs pos="100000">
                      <a:srgbClr val="FF9933"/>
                    </a:gs>
                  </a:gsLst>
                  <a:path path="rect">
                    <a:fillToRect l="50000" t="50000" r="50000" b="50000"/>
                  </a:path>
                </a:gradFill>
                <a:effectLst>
                  <a:outerShdw blurRad="63500" dist="38099" dir="2700000" algn="ctr" rotWithShape="0">
                    <a:srgbClr val="C0C0C0">
                      <a:alpha val="80000"/>
                    </a:srgbClr>
                  </a:outerShdw>
                </a:effectLst>
                <a:latin typeface="Impact"/>
                <a:ea typeface="Impact"/>
                <a:cs typeface="Impact"/>
              </a:rPr>
              <a:t>1066 and all that</a:t>
            </a:r>
          </a:p>
        </p:txBody>
      </p:sp>
      <p:sp>
        <p:nvSpPr>
          <p:cNvPr id="27663" name="Text Box 15"/>
          <p:cNvSpPr txBox="1">
            <a:spLocks noChangeArrowheads="1"/>
          </p:cNvSpPr>
          <p:nvPr/>
        </p:nvSpPr>
        <p:spPr bwMode="auto">
          <a:xfrm>
            <a:off x="1781969" y="198705"/>
            <a:ext cx="5868987" cy="346075"/>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b="1"/>
              <a:t>Place these events into their correct chronological order</a:t>
            </a:r>
            <a:endParaRPr lang="en-GB" sz="1600"/>
          </a:p>
        </p:txBody>
      </p:sp>
      <p:graphicFrame>
        <p:nvGraphicFramePr>
          <p:cNvPr id="27796" name="Group 148"/>
          <p:cNvGraphicFramePr>
            <a:graphicFrameLocks noGrp="1"/>
          </p:cNvGraphicFramePr>
          <p:nvPr>
            <p:ph idx="1"/>
            <p:extLst>
              <p:ext uri="{D42A27DB-BD31-4B8C-83A1-F6EECF244321}">
                <p14:modId xmlns:p14="http://schemas.microsoft.com/office/powerpoint/2010/main" val="63033422"/>
              </p:ext>
            </p:extLst>
          </p:nvPr>
        </p:nvGraphicFramePr>
        <p:xfrm>
          <a:off x="475618" y="808100"/>
          <a:ext cx="8059737" cy="3891599"/>
        </p:xfrm>
        <a:graphic>
          <a:graphicData uri="http://schemas.openxmlformats.org/drawingml/2006/table">
            <a:tbl>
              <a:tblPr/>
              <a:tblGrid>
                <a:gridCol w="1419225"/>
                <a:gridCol w="6640512"/>
              </a:tblGrid>
              <a:tr h="465138">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Franklin Gothic Demi" charset="0"/>
                          <a:ea typeface="ＭＳ Ｐゴシック" charset="0"/>
                          <a:cs typeface="Arial" charset="0"/>
                        </a:rPr>
                        <a:t>Date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Franklin Gothic Demi" charset="0"/>
                          <a:ea typeface="ＭＳ Ｐゴシック" charset="0"/>
                          <a:cs typeface="Arial" charset="0"/>
                        </a:rPr>
                        <a:t>Event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534988">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Franklin Gothic Demi" charset="0"/>
                          <a:ea typeface="ＭＳ Ｐゴシック" charset="0"/>
                          <a:cs typeface="Arial" charset="0"/>
                        </a:rPr>
                        <a:t>5</a:t>
                      </a:r>
                      <a:r>
                        <a:rPr kumimoji="0" lang="en-GB" sz="1800" b="0" i="0" u="none" strike="noStrike" cap="none" normalizeH="0" baseline="30000">
                          <a:ln>
                            <a:noFill/>
                          </a:ln>
                          <a:solidFill>
                            <a:schemeClr val="tx1"/>
                          </a:solidFill>
                          <a:effectLst/>
                          <a:latin typeface="Franklin Gothic Demi" charset="0"/>
                          <a:ea typeface="ＭＳ Ｐゴシック" charset="0"/>
                          <a:cs typeface="Arial" charset="0"/>
                        </a:rPr>
                        <a:t>th</a:t>
                      </a:r>
                      <a:r>
                        <a:rPr kumimoji="0" lang="en-GB" sz="1800" b="0" i="0" u="none" strike="noStrike" cap="none" normalizeH="0" baseline="0">
                          <a:ln>
                            <a:noFill/>
                          </a:ln>
                          <a:solidFill>
                            <a:schemeClr val="tx1"/>
                          </a:solidFill>
                          <a:effectLst/>
                          <a:latin typeface="Franklin Gothic Demi" charset="0"/>
                          <a:ea typeface="ＭＳ Ｐゴシック" charset="0"/>
                          <a:cs typeface="Arial" charset="0"/>
                        </a:rPr>
                        <a:t> January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Tx/>
                        <a:buFont typeface="Wingdings" charset="0"/>
                        <a:buChar char="Ø"/>
                        <a:tabLst/>
                      </a:pPr>
                      <a:r>
                        <a:rPr kumimoji="0" lang="en-GB" sz="2000" b="0" i="0" u="none" strike="noStrike" cap="none" normalizeH="0" baseline="0">
                          <a:ln>
                            <a:noFill/>
                          </a:ln>
                          <a:solidFill>
                            <a:schemeClr val="tx1"/>
                          </a:solidFill>
                          <a:effectLst/>
                          <a:latin typeface="Franklin Gothic Demi" charset="0"/>
                          <a:ea typeface="ＭＳ Ｐゴシック"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468313">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Franklin Gothic Demi" charset="0"/>
                          <a:ea typeface="ＭＳ Ｐゴシック" charset="0"/>
                          <a:cs typeface="Arial" charset="0"/>
                        </a:rPr>
                        <a:t>6</a:t>
                      </a:r>
                      <a:r>
                        <a:rPr kumimoji="0" lang="en-GB" sz="1800" b="0" i="0" u="none" strike="noStrike" cap="none" normalizeH="0" baseline="30000">
                          <a:ln>
                            <a:noFill/>
                          </a:ln>
                          <a:solidFill>
                            <a:schemeClr val="tx1"/>
                          </a:solidFill>
                          <a:effectLst/>
                          <a:latin typeface="Franklin Gothic Demi" charset="0"/>
                          <a:ea typeface="ＭＳ Ｐゴシック" charset="0"/>
                          <a:cs typeface="Arial" charset="0"/>
                        </a:rPr>
                        <a:t>th</a:t>
                      </a:r>
                      <a:r>
                        <a:rPr kumimoji="0" lang="en-GB" sz="1800" b="0" i="0" u="none" strike="noStrike" cap="none" normalizeH="0" baseline="0">
                          <a:ln>
                            <a:noFill/>
                          </a:ln>
                          <a:solidFill>
                            <a:schemeClr val="tx1"/>
                          </a:solidFill>
                          <a:effectLst/>
                          <a:latin typeface="Franklin Gothic Demi" charset="0"/>
                          <a:ea typeface="ＭＳ Ｐゴシック" charset="0"/>
                          <a:cs typeface="Arial" charset="0"/>
                        </a:rPr>
                        <a:t> January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Tx/>
                        <a:buFont typeface="Wingdings" charset="0"/>
                        <a:buChar char="Ø"/>
                        <a:tabLst/>
                      </a:pPr>
                      <a:r>
                        <a:rPr kumimoji="0" lang="en-GB" sz="2000" b="0" i="0" u="none" strike="noStrike" cap="none" normalizeH="0" baseline="0" dirty="0">
                          <a:ln>
                            <a:noFill/>
                          </a:ln>
                          <a:solidFill>
                            <a:schemeClr val="tx1"/>
                          </a:solidFill>
                          <a:effectLst/>
                          <a:latin typeface="Franklin Gothic Demi" charset="0"/>
                          <a:ea typeface="ＭＳ Ｐゴシック" charset="0"/>
                          <a:cs typeface="Arial" charset="0"/>
                        </a:rPr>
                        <a:t> </a:t>
                      </a:r>
                    </a:p>
                    <a:p>
                      <a:pPr marL="0" marR="0" lvl="0" indent="0" algn="l" defTabSz="914400" rtl="0" eaLnBrk="1" fontAlgn="base" latinLnBrk="0" hangingPunct="1">
                        <a:lnSpc>
                          <a:spcPct val="110000"/>
                        </a:lnSpc>
                        <a:spcBef>
                          <a:spcPct val="20000"/>
                        </a:spcBef>
                        <a:spcAft>
                          <a:spcPct val="0"/>
                        </a:spcAft>
                        <a:buClrTx/>
                        <a:buSzTx/>
                        <a:buFont typeface="Wingdings" charset="0"/>
                        <a:buChar char="Ø"/>
                        <a:tabLst/>
                      </a:pPr>
                      <a:r>
                        <a:rPr kumimoji="0" lang="en-GB" sz="2000" b="0" i="0" u="none" strike="noStrike" cap="none" normalizeH="0" baseline="0" dirty="0">
                          <a:ln>
                            <a:noFill/>
                          </a:ln>
                          <a:solidFill>
                            <a:schemeClr val="tx1"/>
                          </a:solidFill>
                          <a:effectLst/>
                          <a:latin typeface="Franklin Gothic Demi" charset="0"/>
                          <a:ea typeface="ＭＳ Ｐゴシック"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542925">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0" lang="en-GB" sz="1400" b="0" i="0" u="none" strike="noStrike" cap="none" normalizeH="0" baseline="0">
                          <a:ln>
                            <a:noFill/>
                          </a:ln>
                          <a:solidFill>
                            <a:schemeClr val="tx1"/>
                          </a:solidFill>
                          <a:effectLst/>
                          <a:latin typeface="Franklin Gothic Demi" charset="0"/>
                          <a:ea typeface="ＭＳ Ｐゴシック" charset="0"/>
                          <a:cs typeface="Arial" charset="0"/>
                        </a:rPr>
                        <a:t>25</a:t>
                      </a:r>
                      <a:r>
                        <a:rPr kumimoji="0" lang="en-GB" sz="1400" b="0" i="0" u="none" strike="noStrike" cap="none" normalizeH="0" baseline="30000">
                          <a:ln>
                            <a:noFill/>
                          </a:ln>
                          <a:solidFill>
                            <a:schemeClr val="tx1"/>
                          </a:solidFill>
                          <a:effectLst/>
                          <a:latin typeface="Franklin Gothic Demi" charset="0"/>
                          <a:ea typeface="ＭＳ Ｐゴシック" charset="0"/>
                          <a:cs typeface="Arial" charset="0"/>
                        </a:rPr>
                        <a:t>th</a:t>
                      </a:r>
                      <a:r>
                        <a:rPr kumimoji="0" lang="en-GB" sz="1400" b="0" i="0" u="none" strike="noStrike" cap="none" normalizeH="0" baseline="0">
                          <a:ln>
                            <a:noFill/>
                          </a:ln>
                          <a:solidFill>
                            <a:schemeClr val="tx1"/>
                          </a:solidFill>
                          <a:effectLst/>
                          <a:latin typeface="Franklin Gothic Demi" charset="0"/>
                          <a:ea typeface="ＭＳ Ｐゴシック" charset="0"/>
                          <a:cs typeface="Arial" charset="0"/>
                        </a:rPr>
                        <a:t> September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Tx/>
                        <a:buFont typeface="Wingdings" charset="0"/>
                        <a:buChar char="Ø"/>
                        <a:tabLst/>
                      </a:pPr>
                      <a:r>
                        <a:rPr kumimoji="0" lang="en-GB" sz="2000" b="0" i="0" u="none" strike="noStrike" cap="none" normalizeH="0" baseline="0">
                          <a:ln>
                            <a:noFill/>
                          </a:ln>
                          <a:solidFill>
                            <a:schemeClr val="tx1"/>
                          </a:solidFill>
                          <a:effectLst/>
                          <a:latin typeface="Franklin Gothic Demi" charset="0"/>
                          <a:ea typeface="ＭＳ Ｐゴシック"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571500">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0" lang="en-GB" sz="1400" b="0" i="0" u="none" strike="noStrike" cap="none" normalizeH="0" baseline="0">
                          <a:ln>
                            <a:noFill/>
                          </a:ln>
                          <a:solidFill>
                            <a:schemeClr val="tx1"/>
                          </a:solidFill>
                          <a:effectLst/>
                          <a:latin typeface="Franklin Gothic Demi" charset="0"/>
                          <a:ea typeface="ＭＳ Ｐゴシック" charset="0"/>
                          <a:cs typeface="Arial" charset="0"/>
                        </a:rPr>
                        <a:t>28</a:t>
                      </a:r>
                      <a:r>
                        <a:rPr kumimoji="0" lang="en-GB" sz="1400" b="0" i="0" u="none" strike="noStrike" cap="none" normalizeH="0" baseline="30000">
                          <a:ln>
                            <a:noFill/>
                          </a:ln>
                          <a:solidFill>
                            <a:schemeClr val="tx1"/>
                          </a:solidFill>
                          <a:effectLst/>
                          <a:latin typeface="Franklin Gothic Demi" charset="0"/>
                          <a:ea typeface="ＭＳ Ｐゴシック" charset="0"/>
                          <a:cs typeface="Arial" charset="0"/>
                        </a:rPr>
                        <a:t>th</a:t>
                      </a:r>
                      <a:r>
                        <a:rPr kumimoji="0" lang="en-GB" sz="1400" b="0" i="0" u="none" strike="noStrike" cap="none" normalizeH="0" baseline="0">
                          <a:ln>
                            <a:noFill/>
                          </a:ln>
                          <a:solidFill>
                            <a:schemeClr val="tx1"/>
                          </a:solidFill>
                          <a:effectLst/>
                          <a:latin typeface="Franklin Gothic Demi" charset="0"/>
                          <a:ea typeface="ＭＳ Ｐゴシック" charset="0"/>
                          <a:cs typeface="Arial" charset="0"/>
                        </a:rPr>
                        <a:t> September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Tx/>
                        <a:buFont typeface="Wingdings" charset="0"/>
                        <a:buChar char="Ø"/>
                        <a:tabLst/>
                      </a:pPr>
                      <a:r>
                        <a:rPr kumimoji="0" lang="en-GB" sz="2000" b="0" i="0" u="none" strike="noStrike" cap="none" normalizeH="0" baseline="0">
                          <a:ln>
                            <a:noFill/>
                          </a:ln>
                          <a:solidFill>
                            <a:schemeClr val="tx1"/>
                          </a:solidFill>
                          <a:effectLst/>
                          <a:latin typeface="Franklin Gothic Demi" charset="0"/>
                          <a:ea typeface="ＭＳ Ｐゴシック"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465138">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0" lang="en-GB" sz="1400" b="0" i="0" u="none" strike="noStrike" cap="none" normalizeH="0" baseline="0">
                          <a:ln>
                            <a:noFill/>
                          </a:ln>
                          <a:solidFill>
                            <a:schemeClr val="tx1"/>
                          </a:solidFill>
                          <a:effectLst/>
                          <a:latin typeface="Franklin Gothic Demi" charset="0"/>
                          <a:ea typeface="ＭＳ Ｐゴシック" charset="0"/>
                          <a:cs typeface="Arial" charset="0"/>
                        </a:rPr>
                        <a:t>14</a:t>
                      </a:r>
                      <a:r>
                        <a:rPr kumimoji="0" lang="en-GB" sz="1400" b="0" i="0" u="none" strike="noStrike" cap="none" normalizeH="0" baseline="30000">
                          <a:ln>
                            <a:noFill/>
                          </a:ln>
                          <a:solidFill>
                            <a:schemeClr val="tx1"/>
                          </a:solidFill>
                          <a:effectLst/>
                          <a:latin typeface="Franklin Gothic Demi" charset="0"/>
                          <a:ea typeface="ＭＳ Ｐゴシック" charset="0"/>
                          <a:cs typeface="Arial" charset="0"/>
                        </a:rPr>
                        <a:t>th</a:t>
                      </a:r>
                      <a:r>
                        <a:rPr kumimoji="0" lang="en-GB" sz="1400" b="0" i="0" u="none" strike="noStrike" cap="none" normalizeH="0" baseline="0">
                          <a:ln>
                            <a:noFill/>
                          </a:ln>
                          <a:solidFill>
                            <a:schemeClr val="tx1"/>
                          </a:solidFill>
                          <a:effectLst/>
                          <a:latin typeface="Franklin Gothic Demi" charset="0"/>
                          <a:ea typeface="ＭＳ Ｐゴシック" charset="0"/>
                          <a:cs typeface="Arial" charset="0"/>
                        </a:rPr>
                        <a:t> October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Tx/>
                        <a:buFont typeface="Wingdings" charset="0"/>
                        <a:buChar char="Ø"/>
                        <a:tabLst/>
                      </a:pPr>
                      <a:r>
                        <a:rPr kumimoji="0" lang="en-GB" sz="2000" b="0" i="0" u="none" strike="noStrike" cap="none" normalizeH="0" baseline="0">
                          <a:ln>
                            <a:noFill/>
                          </a:ln>
                          <a:solidFill>
                            <a:schemeClr val="tx1"/>
                          </a:solidFill>
                          <a:effectLst/>
                          <a:latin typeface="Franklin Gothic Demi" charset="0"/>
                          <a:ea typeface="ＭＳ Ｐゴシック"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488950">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Franklin Gothic Demi" charset="0"/>
                          <a:ea typeface="ＭＳ Ｐゴシック" charset="0"/>
                          <a:cs typeface="Arial" charset="0"/>
                        </a:rPr>
                        <a:t>25</a:t>
                      </a:r>
                      <a:r>
                        <a:rPr kumimoji="0" lang="en-GB" sz="1400" b="0" i="0" u="none" strike="noStrike" cap="none" normalizeH="0" baseline="30000" dirty="0">
                          <a:ln>
                            <a:noFill/>
                          </a:ln>
                          <a:solidFill>
                            <a:schemeClr val="tx1"/>
                          </a:solidFill>
                          <a:effectLst/>
                          <a:latin typeface="Franklin Gothic Demi" charset="0"/>
                          <a:ea typeface="ＭＳ Ｐゴシック" charset="0"/>
                          <a:cs typeface="Arial" charset="0"/>
                        </a:rPr>
                        <a:t>th</a:t>
                      </a:r>
                      <a:r>
                        <a:rPr kumimoji="0" lang="en-GB" sz="1400" b="0" i="0" u="none" strike="noStrike" cap="none" normalizeH="0" baseline="0" dirty="0">
                          <a:ln>
                            <a:noFill/>
                          </a:ln>
                          <a:solidFill>
                            <a:schemeClr val="tx1"/>
                          </a:solidFill>
                          <a:effectLst/>
                          <a:latin typeface="Franklin Gothic Demi" charset="0"/>
                          <a:ea typeface="ＭＳ Ｐゴシック" charset="0"/>
                          <a:cs typeface="Arial" charset="0"/>
                        </a:rPr>
                        <a:t> December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Tx/>
                        <a:buFont typeface="Wingdings" charset="0"/>
                        <a:buChar char="Ø"/>
                        <a:tabLst/>
                      </a:pPr>
                      <a:r>
                        <a:rPr kumimoji="0" lang="en-GB" sz="2000" b="0" i="0" u="none" strike="noStrike" cap="none" normalizeH="0" baseline="0" dirty="0">
                          <a:ln>
                            <a:noFill/>
                          </a:ln>
                          <a:solidFill>
                            <a:schemeClr val="tx1"/>
                          </a:solidFill>
                          <a:effectLst/>
                          <a:latin typeface="Franklin Gothic Demi" charset="0"/>
                          <a:ea typeface="ＭＳ Ｐゴシック"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bl>
          </a:graphicData>
        </a:graphic>
      </p:graphicFrame>
      <p:sp>
        <p:nvSpPr>
          <p:cNvPr id="27709" name="Text Box 61">
            <a:hlinkClick r:id="" action="ppaction://macro?name=DragandDrop"/>
          </p:cNvPr>
          <p:cNvSpPr txBox="1">
            <a:spLocks noChangeArrowheads="1"/>
          </p:cNvSpPr>
          <p:nvPr/>
        </p:nvSpPr>
        <p:spPr bwMode="auto">
          <a:xfrm>
            <a:off x="1258888" y="6165850"/>
            <a:ext cx="3421062" cy="365125"/>
          </a:xfrm>
          <a:prstGeom prst="rect">
            <a:avLst/>
          </a:prstGeom>
          <a:gradFill rotWithShape="1">
            <a:gsLst>
              <a:gs pos="0">
                <a:srgbClr val="FF3300"/>
              </a:gs>
              <a:gs pos="50000">
                <a:srgbClr val="FFFF66"/>
              </a:gs>
              <a:gs pos="100000">
                <a:srgbClr val="FF3300"/>
              </a:gs>
            </a:gsLst>
            <a:lin ang="5400000" scaled="1"/>
          </a:gradFill>
          <a:ln w="28575">
            <a:solidFill>
              <a:srgbClr val="FF3300"/>
            </a:solidFill>
            <a:miter lim="800000"/>
            <a:headEnd/>
            <a:tailEnd/>
          </a:ln>
          <a:effectLst>
            <a:outerShdw blurRad="63500" dist="107763" dir="2700000" algn="ctr" rotWithShape="0">
              <a:schemeClr val="bg2">
                <a:alpha val="50000"/>
              </a:schemeClr>
            </a:outerShdw>
          </a:effectLst>
        </p:spPr>
        <p:txBody>
          <a:bodyPr>
            <a:spAutoFit/>
          </a:bodyPr>
          <a:lstStyle/>
          <a:p>
            <a:pPr algn="ctr">
              <a:spcBef>
                <a:spcPct val="50000"/>
              </a:spcBef>
            </a:pPr>
            <a:r>
              <a:rPr lang="en-GB" sz="1600">
                <a:solidFill>
                  <a:srgbClr val="FF0000"/>
                </a:solidFill>
                <a:latin typeface="Lucida Console" charset="0"/>
              </a:rPr>
              <a:t>Battle of Stamford Bridge</a:t>
            </a:r>
          </a:p>
        </p:txBody>
      </p:sp>
      <p:sp>
        <p:nvSpPr>
          <p:cNvPr id="27714" name="Text Box 66">
            <a:hlinkClick r:id="" action="ppaction://macro?name=DragandDrop"/>
          </p:cNvPr>
          <p:cNvSpPr txBox="1">
            <a:spLocks noChangeArrowheads="1"/>
          </p:cNvSpPr>
          <p:nvPr/>
        </p:nvSpPr>
        <p:spPr bwMode="auto">
          <a:xfrm>
            <a:off x="2700338" y="5516563"/>
            <a:ext cx="3059112" cy="365125"/>
          </a:xfrm>
          <a:prstGeom prst="rect">
            <a:avLst/>
          </a:prstGeom>
          <a:gradFill rotWithShape="1">
            <a:gsLst>
              <a:gs pos="0">
                <a:srgbClr val="FF3300"/>
              </a:gs>
              <a:gs pos="50000">
                <a:srgbClr val="FFFF66"/>
              </a:gs>
              <a:gs pos="100000">
                <a:srgbClr val="FF3300"/>
              </a:gs>
            </a:gsLst>
            <a:lin ang="5400000" scaled="1"/>
          </a:gradFill>
          <a:ln w="28575">
            <a:solidFill>
              <a:srgbClr val="FF3300"/>
            </a:solidFill>
            <a:miter lim="800000"/>
            <a:headEnd/>
            <a:tailEnd/>
          </a:ln>
          <a:effectLst>
            <a:outerShdw blurRad="63500" dist="107763" dir="2700000" algn="ctr" rotWithShape="0">
              <a:schemeClr val="bg2">
                <a:alpha val="50000"/>
              </a:schemeClr>
            </a:outerShdw>
          </a:effectLst>
        </p:spPr>
        <p:txBody>
          <a:bodyPr>
            <a:spAutoFit/>
          </a:bodyPr>
          <a:lstStyle/>
          <a:p>
            <a:pPr algn="ctr">
              <a:spcBef>
                <a:spcPct val="50000"/>
              </a:spcBef>
            </a:pPr>
            <a:r>
              <a:rPr lang="en-GB" sz="1600">
                <a:solidFill>
                  <a:srgbClr val="FF0000"/>
                </a:solidFill>
                <a:latin typeface="Lucida Console" charset="0"/>
              </a:rPr>
              <a:t>Harold is crowned King</a:t>
            </a:r>
          </a:p>
        </p:txBody>
      </p:sp>
      <p:sp>
        <p:nvSpPr>
          <p:cNvPr id="27708" name="Text Box 60">
            <a:hlinkClick r:id="" action="ppaction://macro?name=DragandDrop"/>
          </p:cNvPr>
          <p:cNvSpPr txBox="1">
            <a:spLocks noChangeArrowheads="1"/>
          </p:cNvSpPr>
          <p:nvPr/>
        </p:nvSpPr>
        <p:spPr bwMode="auto">
          <a:xfrm>
            <a:off x="5867400" y="5516563"/>
            <a:ext cx="3097213" cy="365125"/>
          </a:xfrm>
          <a:prstGeom prst="rect">
            <a:avLst/>
          </a:prstGeom>
          <a:gradFill rotWithShape="1">
            <a:gsLst>
              <a:gs pos="0">
                <a:srgbClr val="FF3300"/>
              </a:gs>
              <a:gs pos="50000">
                <a:srgbClr val="FFFF66"/>
              </a:gs>
              <a:gs pos="100000">
                <a:srgbClr val="FF3300"/>
              </a:gs>
            </a:gsLst>
            <a:lin ang="5400000" scaled="1"/>
          </a:gradFill>
          <a:ln w="28575">
            <a:solidFill>
              <a:srgbClr val="FF3300"/>
            </a:solidFill>
            <a:miter lim="800000"/>
            <a:headEnd/>
            <a:tailEnd/>
          </a:ln>
          <a:effectLst>
            <a:outerShdw blurRad="63500" dist="107763" dir="2700000" algn="ctr" rotWithShape="0">
              <a:schemeClr val="bg2">
                <a:alpha val="50000"/>
              </a:schemeClr>
            </a:outerShdw>
          </a:effectLst>
        </p:spPr>
        <p:txBody>
          <a:bodyPr>
            <a:spAutoFit/>
          </a:bodyPr>
          <a:lstStyle/>
          <a:p>
            <a:pPr algn="ctr">
              <a:spcBef>
                <a:spcPct val="50000"/>
              </a:spcBef>
            </a:pPr>
            <a:r>
              <a:rPr lang="en-GB" sz="1600">
                <a:solidFill>
                  <a:srgbClr val="FF0000"/>
                </a:solidFill>
                <a:latin typeface="Lucida Console" charset="0"/>
              </a:rPr>
              <a:t>William is crowned King</a:t>
            </a:r>
          </a:p>
        </p:txBody>
      </p:sp>
      <p:sp>
        <p:nvSpPr>
          <p:cNvPr id="27713" name="Text Box 65">
            <a:hlinkClick r:id="" action="ppaction://macro?name=DragandDrop"/>
          </p:cNvPr>
          <p:cNvSpPr txBox="1">
            <a:spLocks noChangeArrowheads="1"/>
          </p:cNvSpPr>
          <p:nvPr/>
        </p:nvSpPr>
        <p:spPr bwMode="auto">
          <a:xfrm>
            <a:off x="4716463" y="4941888"/>
            <a:ext cx="3311525" cy="365125"/>
          </a:xfrm>
          <a:prstGeom prst="rect">
            <a:avLst/>
          </a:prstGeom>
          <a:gradFill rotWithShape="1">
            <a:gsLst>
              <a:gs pos="0">
                <a:srgbClr val="FF3300"/>
              </a:gs>
              <a:gs pos="50000">
                <a:srgbClr val="FFFF66"/>
              </a:gs>
              <a:gs pos="100000">
                <a:srgbClr val="FF3300"/>
              </a:gs>
            </a:gsLst>
            <a:lin ang="5400000" scaled="1"/>
          </a:gradFill>
          <a:ln w="28575">
            <a:solidFill>
              <a:srgbClr val="FF3300"/>
            </a:solidFill>
            <a:miter lim="800000"/>
            <a:headEnd/>
            <a:tailEnd/>
          </a:ln>
          <a:effectLst>
            <a:outerShdw blurRad="63500" dist="107763" dir="2700000" algn="ctr" rotWithShape="0">
              <a:schemeClr val="bg2">
                <a:alpha val="50000"/>
              </a:schemeClr>
            </a:outerShdw>
          </a:effectLst>
        </p:spPr>
        <p:txBody>
          <a:bodyPr>
            <a:spAutoFit/>
          </a:bodyPr>
          <a:lstStyle/>
          <a:p>
            <a:pPr algn="ctr">
              <a:spcBef>
                <a:spcPct val="50000"/>
              </a:spcBef>
            </a:pPr>
            <a:r>
              <a:rPr lang="en-GB" sz="1600">
                <a:solidFill>
                  <a:srgbClr val="FF0000"/>
                </a:solidFill>
                <a:latin typeface="Lucida Console" charset="0"/>
              </a:rPr>
              <a:t>William lands at Pevensey</a:t>
            </a:r>
          </a:p>
        </p:txBody>
      </p:sp>
      <p:sp>
        <p:nvSpPr>
          <p:cNvPr id="27710" name="Text Box 62">
            <a:hlinkClick r:id="" action="ppaction://macro?name=DragandDrop"/>
          </p:cNvPr>
          <p:cNvSpPr txBox="1">
            <a:spLocks noChangeArrowheads="1"/>
          </p:cNvSpPr>
          <p:nvPr/>
        </p:nvSpPr>
        <p:spPr bwMode="auto">
          <a:xfrm>
            <a:off x="1336675" y="4933950"/>
            <a:ext cx="3094038" cy="365125"/>
          </a:xfrm>
          <a:prstGeom prst="rect">
            <a:avLst/>
          </a:prstGeom>
          <a:gradFill rotWithShape="1">
            <a:gsLst>
              <a:gs pos="0">
                <a:srgbClr val="FF3300"/>
              </a:gs>
              <a:gs pos="50000">
                <a:srgbClr val="FFFF66"/>
              </a:gs>
              <a:gs pos="100000">
                <a:srgbClr val="FF3300"/>
              </a:gs>
            </a:gsLst>
            <a:lin ang="5400000" scaled="1"/>
          </a:gradFill>
          <a:ln w="28575">
            <a:solidFill>
              <a:srgbClr val="FF3300"/>
            </a:solidFill>
            <a:miter lim="800000"/>
            <a:headEnd/>
            <a:tailEnd/>
          </a:ln>
          <a:effectLst>
            <a:outerShdw blurRad="63500" dist="107763" dir="2700000" algn="ctr" rotWithShape="0">
              <a:schemeClr val="bg2">
                <a:alpha val="50000"/>
              </a:schemeClr>
            </a:outerShdw>
          </a:effectLst>
        </p:spPr>
        <p:txBody>
          <a:bodyPr>
            <a:spAutoFit/>
          </a:bodyPr>
          <a:lstStyle/>
          <a:p>
            <a:pPr algn="ctr">
              <a:spcBef>
                <a:spcPct val="50000"/>
              </a:spcBef>
            </a:pPr>
            <a:r>
              <a:rPr lang="en-GB" sz="1600">
                <a:solidFill>
                  <a:srgbClr val="FF0000"/>
                </a:solidFill>
                <a:latin typeface="Lucida Console" charset="0"/>
              </a:rPr>
              <a:t>The Battle of Hastings</a:t>
            </a:r>
          </a:p>
        </p:txBody>
      </p:sp>
      <p:sp>
        <p:nvSpPr>
          <p:cNvPr id="27711" name="Text Box 63">
            <a:hlinkClick r:id="" action="ppaction://macro?name=DragandDrop"/>
          </p:cNvPr>
          <p:cNvSpPr txBox="1">
            <a:spLocks noChangeArrowheads="1"/>
          </p:cNvSpPr>
          <p:nvPr/>
        </p:nvSpPr>
        <p:spPr bwMode="auto">
          <a:xfrm>
            <a:off x="179388" y="5516563"/>
            <a:ext cx="2374900" cy="365125"/>
          </a:xfrm>
          <a:prstGeom prst="rect">
            <a:avLst/>
          </a:prstGeom>
          <a:gradFill rotWithShape="1">
            <a:gsLst>
              <a:gs pos="0">
                <a:srgbClr val="FF3300"/>
              </a:gs>
              <a:gs pos="50000">
                <a:srgbClr val="FFFF66"/>
              </a:gs>
              <a:gs pos="100000">
                <a:srgbClr val="FF3300"/>
              </a:gs>
            </a:gsLst>
            <a:lin ang="5400000" scaled="1"/>
          </a:gradFill>
          <a:ln w="28575">
            <a:solidFill>
              <a:srgbClr val="FF3300"/>
            </a:solidFill>
            <a:miter lim="800000"/>
            <a:headEnd/>
            <a:tailEnd/>
          </a:ln>
          <a:effectLst>
            <a:outerShdw blurRad="63500" dist="107763" dir="2700000" algn="ctr" rotWithShape="0">
              <a:schemeClr val="bg2">
                <a:alpha val="50000"/>
              </a:schemeClr>
            </a:outerShdw>
          </a:effectLst>
        </p:spPr>
        <p:txBody>
          <a:bodyPr>
            <a:spAutoFit/>
          </a:bodyPr>
          <a:lstStyle/>
          <a:p>
            <a:pPr algn="ctr">
              <a:spcBef>
                <a:spcPct val="50000"/>
              </a:spcBef>
            </a:pPr>
            <a:r>
              <a:rPr lang="en-GB" sz="1600">
                <a:solidFill>
                  <a:srgbClr val="FF0000"/>
                </a:solidFill>
                <a:latin typeface="Lucida Console" charset="0"/>
              </a:rPr>
              <a:t>Edward is buried</a:t>
            </a:r>
          </a:p>
        </p:txBody>
      </p:sp>
      <p:sp>
        <p:nvSpPr>
          <p:cNvPr id="27712" name="Text Box 64">
            <a:hlinkClick r:id="" action="ppaction://macro?name=DragandDrop"/>
          </p:cNvPr>
          <p:cNvSpPr txBox="1">
            <a:spLocks noChangeArrowheads="1"/>
          </p:cNvSpPr>
          <p:nvPr/>
        </p:nvSpPr>
        <p:spPr bwMode="auto">
          <a:xfrm>
            <a:off x="5076825" y="6165850"/>
            <a:ext cx="3384550" cy="365125"/>
          </a:xfrm>
          <a:prstGeom prst="rect">
            <a:avLst/>
          </a:prstGeom>
          <a:gradFill rotWithShape="1">
            <a:gsLst>
              <a:gs pos="0">
                <a:srgbClr val="FF3300"/>
              </a:gs>
              <a:gs pos="50000">
                <a:srgbClr val="FFFF66"/>
              </a:gs>
              <a:gs pos="100000">
                <a:srgbClr val="FF3300"/>
              </a:gs>
            </a:gsLst>
            <a:lin ang="5400000" scaled="1"/>
          </a:gradFill>
          <a:ln w="28575">
            <a:solidFill>
              <a:srgbClr val="FF3300"/>
            </a:solidFill>
            <a:miter lim="800000"/>
            <a:headEnd/>
            <a:tailEnd/>
          </a:ln>
          <a:effectLst>
            <a:outerShdw blurRad="63500" dist="107763" dir="2700000" algn="ctr" rotWithShape="0">
              <a:schemeClr val="bg2">
                <a:alpha val="50000"/>
              </a:schemeClr>
            </a:outerShdw>
          </a:effectLst>
        </p:spPr>
        <p:txBody>
          <a:bodyPr>
            <a:spAutoFit/>
          </a:bodyPr>
          <a:lstStyle/>
          <a:p>
            <a:pPr algn="ctr">
              <a:spcBef>
                <a:spcPct val="50000"/>
              </a:spcBef>
            </a:pPr>
            <a:r>
              <a:rPr lang="en-GB" sz="1600">
                <a:solidFill>
                  <a:srgbClr val="FF0000"/>
                </a:solidFill>
                <a:latin typeface="Lucida Console" charset="0"/>
              </a:rPr>
              <a:t>Edward the Confessor dies</a:t>
            </a:r>
          </a:p>
        </p:txBody>
      </p:sp>
    </p:spTree>
    <p:extLst>
      <p:ext uri="{BB962C8B-B14F-4D97-AF65-F5344CB8AC3E}">
        <p14:creationId xmlns:p14="http://schemas.microsoft.com/office/powerpoint/2010/main" val="10689581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93" name="Picture 37" descr="MCj043156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1628775"/>
            <a:ext cx="2449512" cy="2663825"/>
          </a:xfrm>
          <a:prstGeom prst="rect">
            <a:avLst/>
          </a:prstGeom>
          <a:noFill/>
          <a:extLst>
            <a:ext uri="{909E8E84-426E-40dd-AFC4-6F175D3DCCD1}">
              <a14:hiddenFill xmlns:a14="http://schemas.microsoft.com/office/drawing/2010/main">
                <a:solidFill>
                  <a:srgbClr val="FFFFFF"/>
                </a:solidFill>
              </a14:hiddenFill>
            </a:ext>
          </a:extLst>
        </p:spPr>
      </p:pic>
      <p:sp>
        <p:nvSpPr>
          <p:cNvPr id="45091" name="WordArt 35"/>
          <p:cNvSpPr>
            <a:spLocks noChangeArrowheads="1" noChangeShapeType="1" noTextEdit="1"/>
          </p:cNvSpPr>
          <p:nvPr/>
        </p:nvSpPr>
        <p:spPr bwMode="auto">
          <a:xfrm>
            <a:off x="1187450" y="5013325"/>
            <a:ext cx="6985000" cy="863600"/>
          </a:xfrm>
          <a:prstGeom prst="rect">
            <a:avLst/>
          </a:prstGeom>
        </p:spPr>
        <p:txBody>
          <a:bodyPr wrap="none" fromWordArt="1">
            <a:prstTxWarp prst="textDoubleWave1">
              <a:avLst>
                <a:gd name="adj1" fmla="val 6500"/>
                <a:gd name="adj2" fmla="val 0"/>
              </a:avLst>
            </a:prstTxWarp>
          </a:bodyPr>
          <a:lstStyle/>
          <a:p>
            <a:pPr algn="ctr"/>
            <a:r>
              <a:rPr lang="en-GB" sz="3600" kern="10" spc="-360">
                <a:ln w="12700">
                  <a:solidFill>
                    <a:srgbClr val="000099"/>
                  </a:solidFill>
                  <a:round/>
                  <a:headEnd/>
                  <a:tailEnd/>
                </a:ln>
                <a:solidFill>
                  <a:srgbClr val="33CCFF"/>
                </a:solidFill>
                <a:effectLst>
                  <a:outerShdw blurRad="63500" dist="125724" dir="18900000" algn="ctr" rotWithShape="0">
                    <a:srgbClr val="000099">
                      <a:alpha val="74998"/>
                    </a:srgbClr>
                  </a:outerShdw>
                </a:effectLst>
                <a:latin typeface="Impact"/>
                <a:ea typeface="Impact"/>
                <a:cs typeface="Impact"/>
              </a:rPr>
              <a:t>Answers</a:t>
            </a:r>
          </a:p>
        </p:txBody>
      </p:sp>
      <p:sp>
        <p:nvSpPr>
          <p:cNvPr id="45092" name="WordArt 36"/>
          <p:cNvSpPr>
            <a:spLocks noChangeArrowheads="1" noChangeShapeType="1" noTextEdit="1"/>
          </p:cNvSpPr>
          <p:nvPr/>
        </p:nvSpPr>
        <p:spPr bwMode="auto">
          <a:xfrm>
            <a:off x="179388" y="188913"/>
            <a:ext cx="2663825"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kern="10">
                <a:gradFill rotWithShape="0">
                  <a:gsLst>
                    <a:gs pos="0">
                      <a:srgbClr val="FFFF00"/>
                    </a:gs>
                    <a:gs pos="100000">
                      <a:srgbClr val="FF9933"/>
                    </a:gs>
                  </a:gsLst>
                  <a:path path="rect">
                    <a:fillToRect l="50000" t="50000" r="50000" b="50000"/>
                  </a:path>
                </a:gradFill>
                <a:effectLst>
                  <a:outerShdw blurRad="63500" dist="38099" dir="2700000" algn="ctr" rotWithShape="0">
                    <a:srgbClr val="C0C0C0">
                      <a:alpha val="80000"/>
                    </a:srgbClr>
                  </a:outerShdw>
                </a:effectLst>
                <a:latin typeface="Impact"/>
                <a:ea typeface="Impact"/>
                <a:cs typeface="Impact"/>
              </a:rPr>
              <a:t>1066 and all that</a:t>
            </a:r>
          </a:p>
        </p:txBody>
      </p:sp>
      <p:graphicFrame>
        <p:nvGraphicFramePr>
          <p:cNvPr id="45122" name="Group 66"/>
          <p:cNvGraphicFramePr>
            <a:graphicFrameLocks noGrp="1"/>
          </p:cNvGraphicFramePr>
          <p:nvPr>
            <p:ph/>
          </p:nvPr>
        </p:nvGraphicFramePr>
        <p:xfrm>
          <a:off x="900113" y="981075"/>
          <a:ext cx="8050212" cy="3834449"/>
        </p:xfrm>
        <a:graphic>
          <a:graphicData uri="http://schemas.openxmlformats.org/drawingml/2006/table">
            <a:tbl>
              <a:tblPr/>
              <a:tblGrid>
                <a:gridCol w="1417637"/>
                <a:gridCol w="6632575"/>
              </a:tblGrid>
              <a:tr h="455613">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Franklin Gothic Demi" charset="0"/>
                          <a:ea typeface="ＭＳ Ｐゴシック" charset="0"/>
                          <a:cs typeface="Arial" charset="0"/>
                        </a:rPr>
                        <a:t>Date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Franklin Gothic Demi" charset="0"/>
                          <a:ea typeface="ＭＳ Ｐゴシック" charset="0"/>
                          <a:cs typeface="Arial" charset="0"/>
                        </a:rPr>
                        <a:t>Event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525463">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Franklin Gothic Demi" charset="0"/>
                          <a:ea typeface="ＭＳ Ｐゴシック" charset="0"/>
                          <a:cs typeface="Arial" charset="0"/>
                        </a:rPr>
                        <a:t>5</a:t>
                      </a:r>
                      <a:r>
                        <a:rPr kumimoji="0" lang="en-GB" sz="1800" b="0" i="0" u="none" strike="noStrike" cap="none" normalizeH="0" baseline="30000">
                          <a:ln>
                            <a:noFill/>
                          </a:ln>
                          <a:solidFill>
                            <a:schemeClr val="tx1"/>
                          </a:solidFill>
                          <a:effectLst/>
                          <a:latin typeface="Franklin Gothic Demi" charset="0"/>
                          <a:ea typeface="ＭＳ Ｐゴシック" charset="0"/>
                          <a:cs typeface="Arial" charset="0"/>
                        </a:rPr>
                        <a:t>th</a:t>
                      </a:r>
                      <a:r>
                        <a:rPr kumimoji="0" lang="en-GB" sz="1800" b="0" i="0" u="none" strike="noStrike" cap="none" normalizeH="0" baseline="0">
                          <a:ln>
                            <a:noFill/>
                          </a:ln>
                          <a:solidFill>
                            <a:schemeClr val="tx1"/>
                          </a:solidFill>
                          <a:effectLst/>
                          <a:latin typeface="Franklin Gothic Demi" charset="0"/>
                          <a:ea typeface="ＭＳ Ｐゴシック" charset="0"/>
                          <a:cs typeface="Arial" charset="0"/>
                        </a:rPr>
                        <a:t> January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Tx/>
                        <a:buFont typeface="Wingdings" charset="0"/>
                        <a:buChar char="Ø"/>
                        <a:tabLst/>
                      </a:pPr>
                      <a:r>
                        <a:rPr kumimoji="0" lang="en-GB" sz="2000" b="0" i="0" u="none" strike="noStrike" cap="none" normalizeH="0" baseline="0">
                          <a:ln>
                            <a:noFill/>
                          </a:ln>
                          <a:solidFill>
                            <a:schemeClr val="tx1"/>
                          </a:solidFill>
                          <a:effectLst/>
                          <a:latin typeface="Franklin Gothic Demi" charset="0"/>
                          <a:ea typeface="ＭＳ Ｐゴシック"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804863">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Franklin Gothic Demi" charset="0"/>
                          <a:ea typeface="ＭＳ Ｐゴシック" charset="0"/>
                          <a:cs typeface="Arial" charset="0"/>
                        </a:rPr>
                        <a:t>6</a:t>
                      </a:r>
                      <a:r>
                        <a:rPr kumimoji="0" lang="en-GB" sz="1800" b="0" i="0" u="none" strike="noStrike" cap="none" normalizeH="0" baseline="30000">
                          <a:ln>
                            <a:noFill/>
                          </a:ln>
                          <a:solidFill>
                            <a:schemeClr val="tx1"/>
                          </a:solidFill>
                          <a:effectLst/>
                          <a:latin typeface="Franklin Gothic Demi" charset="0"/>
                          <a:ea typeface="ＭＳ Ｐゴシック" charset="0"/>
                          <a:cs typeface="Arial" charset="0"/>
                        </a:rPr>
                        <a:t>th</a:t>
                      </a:r>
                      <a:r>
                        <a:rPr kumimoji="0" lang="en-GB" sz="1800" b="0" i="0" u="none" strike="noStrike" cap="none" normalizeH="0" baseline="0">
                          <a:ln>
                            <a:noFill/>
                          </a:ln>
                          <a:solidFill>
                            <a:schemeClr val="tx1"/>
                          </a:solidFill>
                          <a:effectLst/>
                          <a:latin typeface="Franklin Gothic Demi" charset="0"/>
                          <a:ea typeface="ＭＳ Ｐゴシック" charset="0"/>
                          <a:cs typeface="Arial" charset="0"/>
                        </a:rPr>
                        <a:t> January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Tx/>
                        <a:buFont typeface="Wingdings" charset="0"/>
                        <a:buChar char="Ø"/>
                        <a:tabLst/>
                      </a:pPr>
                      <a:r>
                        <a:rPr kumimoji="0" lang="en-GB" sz="2000" b="0" i="0" u="none" strike="noStrike" cap="none" normalizeH="0" baseline="0" dirty="0">
                          <a:ln>
                            <a:noFill/>
                          </a:ln>
                          <a:solidFill>
                            <a:schemeClr val="tx1"/>
                          </a:solidFill>
                          <a:effectLst/>
                          <a:latin typeface="Franklin Gothic Demi" charset="0"/>
                          <a:ea typeface="ＭＳ Ｐゴシック" charset="0"/>
                          <a:cs typeface="Arial" charset="0"/>
                        </a:rPr>
                        <a:t> </a:t>
                      </a:r>
                    </a:p>
                    <a:p>
                      <a:pPr marL="0" marR="0" lvl="0" indent="0" algn="l" defTabSz="914400" rtl="0" eaLnBrk="1" fontAlgn="base" latinLnBrk="0" hangingPunct="1">
                        <a:lnSpc>
                          <a:spcPct val="110000"/>
                        </a:lnSpc>
                        <a:spcBef>
                          <a:spcPct val="20000"/>
                        </a:spcBef>
                        <a:spcAft>
                          <a:spcPct val="0"/>
                        </a:spcAft>
                        <a:buClrTx/>
                        <a:buSzTx/>
                        <a:buFont typeface="Wingdings" charset="0"/>
                        <a:buChar char="Ø"/>
                        <a:tabLst/>
                      </a:pPr>
                      <a:r>
                        <a:rPr kumimoji="0" lang="en-GB" sz="2000" b="0" i="0" u="none" strike="noStrike" cap="none" normalizeH="0" baseline="0" dirty="0">
                          <a:ln>
                            <a:noFill/>
                          </a:ln>
                          <a:solidFill>
                            <a:schemeClr val="tx1"/>
                          </a:solidFill>
                          <a:effectLst/>
                          <a:latin typeface="Franklin Gothic Demi" charset="0"/>
                          <a:ea typeface="ＭＳ Ｐゴシック"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533400">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0" lang="en-GB" sz="1400" b="0" i="0" u="none" strike="noStrike" cap="none" normalizeH="0" baseline="0">
                          <a:ln>
                            <a:noFill/>
                          </a:ln>
                          <a:solidFill>
                            <a:schemeClr val="tx1"/>
                          </a:solidFill>
                          <a:effectLst/>
                          <a:latin typeface="Franklin Gothic Demi" charset="0"/>
                          <a:ea typeface="ＭＳ Ｐゴシック" charset="0"/>
                          <a:cs typeface="Arial" charset="0"/>
                        </a:rPr>
                        <a:t>25</a:t>
                      </a:r>
                      <a:r>
                        <a:rPr kumimoji="0" lang="en-GB" sz="1400" b="0" i="0" u="none" strike="noStrike" cap="none" normalizeH="0" baseline="30000">
                          <a:ln>
                            <a:noFill/>
                          </a:ln>
                          <a:solidFill>
                            <a:schemeClr val="tx1"/>
                          </a:solidFill>
                          <a:effectLst/>
                          <a:latin typeface="Franklin Gothic Demi" charset="0"/>
                          <a:ea typeface="ＭＳ Ｐゴシック" charset="0"/>
                          <a:cs typeface="Arial" charset="0"/>
                        </a:rPr>
                        <a:t>th</a:t>
                      </a:r>
                      <a:r>
                        <a:rPr kumimoji="0" lang="en-GB" sz="1400" b="0" i="0" u="none" strike="noStrike" cap="none" normalizeH="0" baseline="0">
                          <a:ln>
                            <a:noFill/>
                          </a:ln>
                          <a:solidFill>
                            <a:schemeClr val="tx1"/>
                          </a:solidFill>
                          <a:effectLst/>
                          <a:latin typeface="Franklin Gothic Demi" charset="0"/>
                          <a:ea typeface="ＭＳ Ｐゴシック" charset="0"/>
                          <a:cs typeface="Arial" charset="0"/>
                        </a:rPr>
                        <a:t> September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Tx/>
                        <a:buFont typeface="Wingdings" charset="0"/>
                        <a:buChar char="Ø"/>
                        <a:tabLst/>
                      </a:pPr>
                      <a:r>
                        <a:rPr kumimoji="0" lang="en-GB" sz="2000" b="0" i="0" u="none" strike="noStrike" cap="none" normalizeH="0" baseline="0">
                          <a:ln>
                            <a:noFill/>
                          </a:ln>
                          <a:solidFill>
                            <a:schemeClr val="tx1"/>
                          </a:solidFill>
                          <a:effectLst/>
                          <a:latin typeface="Franklin Gothic Demi" charset="0"/>
                          <a:ea typeface="ＭＳ Ｐゴシック"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560388">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0" lang="en-GB" sz="1400" b="0" i="0" u="none" strike="noStrike" cap="none" normalizeH="0" baseline="0">
                          <a:ln>
                            <a:noFill/>
                          </a:ln>
                          <a:solidFill>
                            <a:schemeClr val="tx1"/>
                          </a:solidFill>
                          <a:effectLst/>
                          <a:latin typeface="Franklin Gothic Demi" charset="0"/>
                          <a:ea typeface="ＭＳ Ｐゴシック" charset="0"/>
                          <a:cs typeface="Arial" charset="0"/>
                        </a:rPr>
                        <a:t>28</a:t>
                      </a:r>
                      <a:r>
                        <a:rPr kumimoji="0" lang="en-GB" sz="1400" b="0" i="0" u="none" strike="noStrike" cap="none" normalizeH="0" baseline="30000">
                          <a:ln>
                            <a:noFill/>
                          </a:ln>
                          <a:solidFill>
                            <a:schemeClr val="tx1"/>
                          </a:solidFill>
                          <a:effectLst/>
                          <a:latin typeface="Franklin Gothic Demi" charset="0"/>
                          <a:ea typeface="ＭＳ Ｐゴシック" charset="0"/>
                          <a:cs typeface="Arial" charset="0"/>
                        </a:rPr>
                        <a:t>th</a:t>
                      </a:r>
                      <a:r>
                        <a:rPr kumimoji="0" lang="en-GB" sz="1400" b="0" i="0" u="none" strike="noStrike" cap="none" normalizeH="0" baseline="0">
                          <a:ln>
                            <a:noFill/>
                          </a:ln>
                          <a:solidFill>
                            <a:schemeClr val="tx1"/>
                          </a:solidFill>
                          <a:effectLst/>
                          <a:latin typeface="Franklin Gothic Demi" charset="0"/>
                          <a:ea typeface="ＭＳ Ｐゴシック" charset="0"/>
                          <a:cs typeface="Arial" charset="0"/>
                        </a:rPr>
                        <a:t> September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Tx/>
                        <a:buFont typeface="Wingdings" charset="0"/>
                        <a:buChar char="Ø"/>
                        <a:tabLst/>
                      </a:pPr>
                      <a:r>
                        <a:rPr kumimoji="0" lang="en-GB" sz="2000" b="0" i="0" u="none" strike="noStrike" cap="none" normalizeH="0" baseline="0">
                          <a:ln>
                            <a:noFill/>
                          </a:ln>
                          <a:solidFill>
                            <a:schemeClr val="tx1"/>
                          </a:solidFill>
                          <a:effectLst/>
                          <a:latin typeface="Franklin Gothic Demi" charset="0"/>
                          <a:ea typeface="ＭＳ Ｐゴシック"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457200">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0" lang="en-GB" sz="1400" b="0" i="0" u="none" strike="noStrike" cap="none" normalizeH="0" baseline="0">
                          <a:ln>
                            <a:noFill/>
                          </a:ln>
                          <a:solidFill>
                            <a:schemeClr val="tx1"/>
                          </a:solidFill>
                          <a:effectLst/>
                          <a:latin typeface="Franklin Gothic Demi" charset="0"/>
                          <a:ea typeface="ＭＳ Ｐゴシック" charset="0"/>
                          <a:cs typeface="Arial" charset="0"/>
                        </a:rPr>
                        <a:t>14</a:t>
                      </a:r>
                      <a:r>
                        <a:rPr kumimoji="0" lang="en-GB" sz="1400" b="0" i="0" u="none" strike="noStrike" cap="none" normalizeH="0" baseline="30000">
                          <a:ln>
                            <a:noFill/>
                          </a:ln>
                          <a:solidFill>
                            <a:schemeClr val="tx1"/>
                          </a:solidFill>
                          <a:effectLst/>
                          <a:latin typeface="Franklin Gothic Demi" charset="0"/>
                          <a:ea typeface="ＭＳ Ｐゴシック" charset="0"/>
                          <a:cs typeface="Arial" charset="0"/>
                        </a:rPr>
                        <a:t>th</a:t>
                      </a:r>
                      <a:r>
                        <a:rPr kumimoji="0" lang="en-GB" sz="1400" b="0" i="0" u="none" strike="noStrike" cap="none" normalizeH="0" baseline="0">
                          <a:ln>
                            <a:noFill/>
                          </a:ln>
                          <a:solidFill>
                            <a:schemeClr val="tx1"/>
                          </a:solidFill>
                          <a:effectLst/>
                          <a:latin typeface="Franklin Gothic Demi" charset="0"/>
                          <a:ea typeface="ＭＳ Ｐゴシック" charset="0"/>
                          <a:cs typeface="Arial" charset="0"/>
                        </a:rPr>
                        <a:t> October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Tx/>
                        <a:buFont typeface="Wingdings" charset="0"/>
                        <a:buChar char="Ø"/>
                        <a:tabLst/>
                      </a:pPr>
                      <a:r>
                        <a:rPr kumimoji="0" lang="en-GB" sz="2000" b="0" i="0" u="none" strike="noStrike" cap="none" normalizeH="0" baseline="0">
                          <a:ln>
                            <a:noFill/>
                          </a:ln>
                          <a:solidFill>
                            <a:schemeClr val="tx1"/>
                          </a:solidFill>
                          <a:effectLst/>
                          <a:latin typeface="Franklin Gothic Demi" charset="0"/>
                          <a:ea typeface="ＭＳ Ｐゴシック"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479425">
                <a:tc>
                  <a:txBody>
                    <a:bodyPr/>
                    <a:lstStyle/>
                    <a:p>
                      <a:pPr marL="0" marR="0" lvl="0" indent="0" algn="ctr" defTabSz="914400" rtl="0" eaLnBrk="1" fontAlgn="base" latinLnBrk="0" hangingPunct="1">
                        <a:lnSpc>
                          <a:spcPct val="110000"/>
                        </a:lnSpc>
                        <a:spcBef>
                          <a:spcPct val="20000"/>
                        </a:spcBef>
                        <a:spcAft>
                          <a:spcPct val="0"/>
                        </a:spcAft>
                        <a:buClrTx/>
                        <a:buSzTx/>
                        <a:buFontTx/>
                        <a:buNone/>
                        <a:tabLst/>
                      </a:pPr>
                      <a:r>
                        <a:rPr kumimoji="0" lang="en-GB" sz="1400" b="0" i="0" u="none" strike="noStrike" cap="none" normalizeH="0" baseline="0">
                          <a:ln>
                            <a:noFill/>
                          </a:ln>
                          <a:solidFill>
                            <a:schemeClr val="tx1"/>
                          </a:solidFill>
                          <a:effectLst/>
                          <a:latin typeface="Franklin Gothic Demi" charset="0"/>
                          <a:ea typeface="ＭＳ Ｐゴシック" charset="0"/>
                          <a:cs typeface="Arial" charset="0"/>
                        </a:rPr>
                        <a:t>25</a:t>
                      </a:r>
                      <a:r>
                        <a:rPr kumimoji="0" lang="en-GB" sz="1400" b="0" i="0" u="none" strike="noStrike" cap="none" normalizeH="0" baseline="30000">
                          <a:ln>
                            <a:noFill/>
                          </a:ln>
                          <a:solidFill>
                            <a:schemeClr val="tx1"/>
                          </a:solidFill>
                          <a:effectLst/>
                          <a:latin typeface="Franklin Gothic Demi" charset="0"/>
                          <a:ea typeface="ＭＳ Ｐゴシック" charset="0"/>
                          <a:cs typeface="Arial" charset="0"/>
                        </a:rPr>
                        <a:t>th</a:t>
                      </a:r>
                      <a:r>
                        <a:rPr kumimoji="0" lang="en-GB" sz="1400" b="0" i="0" u="none" strike="noStrike" cap="none" normalizeH="0" baseline="0">
                          <a:ln>
                            <a:noFill/>
                          </a:ln>
                          <a:solidFill>
                            <a:schemeClr val="tx1"/>
                          </a:solidFill>
                          <a:effectLst/>
                          <a:latin typeface="Franklin Gothic Demi" charset="0"/>
                          <a:ea typeface="ＭＳ Ｐゴシック" charset="0"/>
                          <a:cs typeface="Arial" charset="0"/>
                        </a:rPr>
                        <a:t> December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Tx/>
                        <a:buFont typeface="Wingdings" charset="0"/>
                        <a:buChar char="Ø"/>
                        <a:tabLst/>
                      </a:pPr>
                      <a:r>
                        <a:rPr kumimoji="0" lang="en-GB" sz="2000" b="0" i="0" u="none" strike="noStrike" cap="none" normalizeH="0" baseline="0" dirty="0">
                          <a:ln>
                            <a:noFill/>
                          </a:ln>
                          <a:solidFill>
                            <a:schemeClr val="tx1"/>
                          </a:solidFill>
                          <a:effectLst/>
                          <a:latin typeface="Franklin Gothic Demi" charset="0"/>
                          <a:ea typeface="ＭＳ Ｐゴシック"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bl>
          </a:graphicData>
        </a:graphic>
      </p:graphicFrame>
      <p:sp>
        <p:nvSpPr>
          <p:cNvPr id="45086" name="Text Box 30">
            <a:hlinkClick r:id="rId3" action="ppaction://hlinksldjump"/>
          </p:cNvPr>
          <p:cNvSpPr txBox="1">
            <a:spLocks noChangeArrowheads="1"/>
          </p:cNvSpPr>
          <p:nvPr/>
        </p:nvSpPr>
        <p:spPr bwMode="auto">
          <a:xfrm>
            <a:off x="2771775" y="1557338"/>
            <a:ext cx="3455988" cy="365125"/>
          </a:xfrm>
          <a:prstGeom prst="rect">
            <a:avLst/>
          </a:prstGeom>
          <a:gradFill rotWithShape="1">
            <a:gsLst>
              <a:gs pos="0">
                <a:srgbClr val="FF3300"/>
              </a:gs>
              <a:gs pos="50000">
                <a:srgbClr val="FFFF66"/>
              </a:gs>
              <a:gs pos="100000">
                <a:srgbClr val="FF3300"/>
              </a:gs>
            </a:gsLst>
            <a:lin ang="5400000" scaled="1"/>
          </a:gradFill>
          <a:ln w="28575">
            <a:solidFill>
              <a:srgbClr val="FF3300"/>
            </a:solidFill>
            <a:miter lim="800000"/>
            <a:headEnd/>
            <a:tailEnd/>
          </a:ln>
          <a:effectLst>
            <a:outerShdw blurRad="63500" dist="107763" dir="2700000" algn="ctr" rotWithShape="0">
              <a:schemeClr val="bg2">
                <a:alpha val="50000"/>
              </a:schemeClr>
            </a:outerShdw>
          </a:effectLst>
        </p:spPr>
        <p:txBody>
          <a:bodyPr>
            <a:spAutoFit/>
          </a:bodyPr>
          <a:lstStyle/>
          <a:p>
            <a:pPr algn="ctr">
              <a:spcBef>
                <a:spcPct val="50000"/>
              </a:spcBef>
            </a:pPr>
            <a:r>
              <a:rPr lang="en-GB" sz="1600">
                <a:solidFill>
                  <a:srgbClr val="FF0000"/>
                </a:solidFill>
                <a:latin typeface="Lucida Console" charset="0"/>
              </a:rPr>
              <a:t>Edward the Confessor dies</a:t>
            </a:r>
          </a:p>
        </p:txBody>
      </p:sp>
      <p:sp>
        <p:nvSpPr>
          <p:cNvPr id="45085" name="Text Box 29">
            <a:hlinkClick r:id="rId3" action="ppaction://hlinksldjump"/>
          </p:cNvPr>
          <p:cNvSpPr txBox="1">
            <a:spLocks noChangeArrowheads="1"/>
          </p:cNvSpPr>
          <p:nvPr/>
        </p:nvSpPr>
        <p:spPr bwMode="auto">
          <a:xfrm>
            <a:off x="2771775" y="2060575"/>
            <a:ext cx="2374900" cy="365125"/>
          </a:xfrm>
          <a:prstGeom prst="rect">
            <a:avLst/>
          </a:prstGeom>
          <a:gradFill rotWithShape="1">
            <a:gsLst>
              <a:gs pos="0">
                <a:srgbClr val="FF3300"/>
              </a:gs>
              <a:gs pos="50000">
                <a:srgbClr val="FFFF66"/>
              </a:gs>
              <a:gs pos="100000">
                <a:srgbClr val="FF3300"/>
              </a:gs>
            </a:gsLst>
            <a:lin ang="5400000" scaled="1"/>
          </a:gradFill>
          <a:ln w="28575">
            <a:solidFill>
              <a:srgbClr val="FF3300"/>
            </a:solidFill>
            <a:miter lim="800000"/>
            <a:headEnd/>
            <a:tailEnd/>
          </a:ln>
          <a:effectLst>
            <a:outerShdw blurRad="63500" dist="107763" dir="2700000" algn="ctr" rotWithShape="0">
              <a:schemeClr val="bg2">
                <a:alpha val="50000"/>
              </a:schemeClr>
            </a:outerShdw>
          </a:effectLst>
        </p:spPr>
        <p:txBody>
          <a:bodyPr>
            <a:spAutoFit/>
          </a:bodyPr>
          <a:lstStyle/>
          <a:p>
            <a:pPr algn="ctr">
              <a:spcBef>
                <a:spcPct val="50000"/>
              </a:spcBef>
            </a:pPr>
            <a:r>
              <a:rPr lang="en-GB" sz="1600">
                <a:solidFill>
                  <a:srgbClr val="FF0000"/>
                </a:solidFill>
                <a:latin typeface="Lucida Console" charset="0"/>
              </a:rPr>
              <a:t>Edward is buried</a:t>
            </a:r>
          </a:p>
        </p:txBody>
      </p:sp>
      <p:sp>
        <p:nvSpPr>
          <p:cNvPr id="45088" name="Text Box 32">
            <a:hlinkClick r:id="rId4" action="ppaction://hlinksldjump"/>
          </p:cNvPr>
          <p:cNvSpPr txBox="1">
            <a:spLocks noChangeArrowheads="1"/>
          </p:cNvSpPr>
          <p:nvPr/>
        </p:nvSpPr>
        <p:spPr bwMode="auto">
          <a:xfrm>
            <a:off x="2771775" y="2493963"/>
            <a:ext cx="3203575" cy="365125"/>
          </a:xfrm>
          <a:prstGeom prst="rect">
            <a:avLst/>
          </a:prstGeom>
          <a:gradFill rotWithShape="1">
            <a:gsLst>
              <a:gs pos="0">
                <a:srgbClr val="FF3300"/>
              </a:gs>
              <a:gs pos="50000">
                <a:srgbClr val="FFFF66"/>
              </a:gs>
              <a:gs pos="100000">
                <a:srgbClr val="FF3300"/>
              </a:gs>
            </a:gsLst>
            <a:lin ang="5400000" scaled="1"/>
          </a:gradFill>
          <a:ln w="28575">
            <a:solidFill>
              <a:srgbClr val="FF3300"/>
            </a:solidFill>
            <a:miter lim="800000"/>
            <a:headEnd/>
            <a:tailEnd/>
          </a:ln>
          <a:effectLst>
            <a:outerShdw blurRad="63500" dist="107763" dir="2700000" algn="ctr" rotWithShape="0">
              <a:schemeClr val="bg2">
                <a:alpha val="50000"/>
              </a:schemeClr>
            </a:outerShdw>
          </a:effectLst>
        </p:spPr>
        <p:txBody>
          <a:bodyPr>
            <a:spAutoFit/>
          </a:bodyPr>
          <a:lstStyle/>
          <a:p>
            <a:pPr algn="ctr">
              <a:spcBef>
                <a:spcPct val="50000"/>
              </a:spcBef>
            </a:pPr>
            <a:r>
              <a:rPr lang="en-GB" sz="1600">
                <a:solidFill>
                  <a:srgbClr val="FF0000"/>
                </a:solidFill>
                <a:latin typeface="Lucida Console" charset="0"/>
              </a:rPr>
              <a:t>Harold is crowned King</a:t>
            </a:r>
          </a:p>
        </p:txBody>
      </p:sp>
      <p:sp>
        <p:nvSpPr>
          <p:cNvPr id="45083" name="Text Box 27">
            <a:hlinkClick r:id="rId5" action="ppaction://hlinksldjump"/>
          </p:cNvPr>
          <p:cNvSpPr txBox="1">
            <a:spLocks noChangeArrowheads="1"/>
          </p:cNvSpPr>
          <p:nvPr/>
        </p:nvSpPr>
        <p:spPr bwMode="auto">
          <a:xfrm>
            <a:off x="2771775" y="2925763"/>
            <a:ext cx="3887788" cy="365125"/>
          </a:xfrm>
          <a:prstGeom prst="rect">
            <a:avLst/>
          </a:prstGeom>
          <a:gradFill rotWithShape="1">
            <a:gsLst>
              <a:gs pos="0">
                <a:srgbClr val="FF3300"/>
              </a:gs>
              <a:gs pos="50000">
                <a:srgbClr val="FFFF66"/>
              </a:gs>
              <a:gs pos="100000">
                <a:srgbClr val="FF3300"/>
              </a:gs>
            </a:gsLst>
            <a:lin ang="5400000" scaled="1"/>
          </a:gradFill>
          <a:ln w="28575">
            <a:solidFill>
              <a:srgbClr val="FF3300"/>
            </a:solidFill>
            <a:miter lim="800000"/>
            <a:headEnd/>
            <a:tailEnd/>
          </a:ln>
          <a:effectLst>
            <a:outerShdw blurRad="63500" dist="107763" dir="2700000" algn="ctr" rotWithShape="0">
              <a:schemeClr val="bg2">
                <a:alpha val="50000"/>
              </a:schemeClr>
            </a:outerShdw>
          </a:effectLst>
        </p:spPr>
        <p:txBody>
          <a:bodyPr>
            <a:spAutoFit/>
          </a:bodyPr>
          <a:lstStyle/>
          <a:p>
            <a:pPr algn="ctr">
              <a:spcBef>
                <a:spcPct val="50000"/>
              </a:spcBef>
            </a:pPr>
            <a:r>
              <a:rPr lang="en-GB" sz="1600">
                <a:solidFill>
                  <a:srgbClr val="FF0000"/>
                </a:solidFill>
                <a:latin typeface="Lucida Console" charset="0"/>
              </a:rPr>
              <a:t>The Battle of Stamford Bridge</a:t>
            </a:r>
          </a:p>
        </p:txBody>
      </p:sp>
      <p:sp>
        <p:nvSpPr>
          <p:cNvPr id="45082" name="Text Box 26">
            <a:hlinkClick r:id="rId6" action="ppaction://hlinksldjump"/>
          </p:cNvPr>
          <p:cNvSpPr txBox="1">
            <a:spLocks noChangeArrowheads="1"/>
          </p:cNvSpPr>
          <p:nvPr/>
        </p:nvSpPr>
        <p:spPr bwMode="auto">
          <a:xfrm>
            <a:off x="2771775" y="3429000"/>
            <a:ext cx="3313113" cy="365125"/>
          </a:xfrm>
          <a:prstGeom prst="rect">
            <a:avLst/>
          </a:prstGeom>
          <a:gradFill rotWithShape="1">
            <a:gsLst>
              <a:gs pos="0">
                <a:srgbClr val="FF3300"/>
              </a:gs>
              <a:gs pos="50000">
                <a:srgbClr val="FFFF66"/>
              </a:gs>
              <a:gs pos="100000">
                <a:srgbClr val="FF3300"/>
              </a:gs>
            </a:gsLst>
            <a:lin ang="5400000" scaled="1"/>
          </a:gradFill>
          <a:ln w="28575">
            <a:solidFill>
              <a:srgbClr val="FF3300"/>
            </a:solidFill>
            <a:miter lim="800000"/>
            <a:headEnd/>
            <a:tailEnd/>
          </a:ln>
          <a:effectLst>
            <a:outerShdw blurRad="63500" dist="107763" dir="2700000" algn="ctr" rotWithShape="0">
              <a:schemeClr val="bg2">
                <a:alpha val="50000"/>
              </a:schemeClr>
            </a:outerShdw>
          </a:effectLst>
        </p:spPr>
        <p:txBody>
          <a:bodyPr>
            <a:spAutoFit/>
          </a:bodyPr>
          <a:lstStyle/>
          <a:p>
            <a:pPr algn="ctr">
              <a:spcBef>
                <a:spcPct val="50000"/>
              </a:spcBef>
            </a:pPr>
            <a:r>
              <a:rPr lang="en-GB" sz="1600">
                <a:solidFill>
                  <a:srgbClr val="FF0000"/>
                </a:solidFill>
                <a:latin typeface="Lucida Console" charset="0"/>
              </a:rPr>
              <a:t>William lands at Pevensey</a:t>
            </a:r>
          </a:p>
        </p:txBody>
      </p:sp>
      <p:sp>
        <p:nvSpPr>
          <p:cNvPr id="45087" name="Text Box 31">
            <a:hlinkClick r:id="rId7" action="ppaction://hlinksldjump"/>
          </p:cNvPr>
          <p:cNvSpPr txBox="1">
            <a:spLocks noChangeArrowheads="1"/>
          </p:cNvSpPr>
          <p:nvPr/>
        </p:nvSpPr>
        <p:spPr bwMode="auto">
          <a:xfrm>
            <a:off x="2771775" y="3933825"/>
            <a:ext cx="3024188" cy="365125"/>
          </a:xfrm>
          <a:prstGeom prst="rect">
            <a:avLst/>
          </a:prstGeom>
          <a:gradFill rotWithShape="1">
            <a:gsLst>
              <a:gs pos="0">
                <a:srgbClr val="FF3300"/>
              </a:gs>
              <a:gs pos="50000">
                <a:srgbClr val="FFFF66"/>
              </a:gs>
              <a:gs pos="100000">
                <a:srgbClr val="FF3300"/>
              </a:gs>
            </a:gsLst>
            <a:lin ang="5400000" scaled="1"/>
          </a:gradFill>
          <a:ln w="28575">
            <a:solidFill>
              <a:srgbClr val="FF3300"/>
            </a:solidFill>
            <a:miter lim="800000"/>
            <a:headEnd/>
            <a:tailEnd/>
          </a:ln>
          <a:effectLst>
            <a:outerShdw blurRad="63500" dist="107763" dir="2700000" algn="ctr" rotWithShape="0">
              <a:schemeClr val="bg2">
                <a:alpha val="50000"/>
              </a:schemeClr>
            </a:outerShdw>
          </a:effectLst>
        </p:spPr>
        <p:txBody>
          <a:bodyPr>
            <a:spAutoFit/>
          </a:bodyPr>
          <a:lstStyle/>
          <a:p>
            <a:pPr algn="ctr">
              <a:spcBef>
                <a:spcPct val="50000"/>
              </a:spcBef>
            </a:pPr>
            <a:r>
              <a:rPr lang="en-GB" sz="1600">
                <a:solidFill>
                  <a:srgbClr val="FF0000"/>
                </a:solidFill>
                <a:latin typeface="Lucida Console" charset="0"/>
              </a:rPr>
              <a:t>The Battle of Hastings</a:t>
            </a:r>
          </a:p>
        </p:txBody>
      </p:sp>
      <p:sp>
        <p:nvSpPr>
          <p:cNvPr id="45084" name="Text Box 28">
            <a:hlinkClick r:id="rId5" action="ppaction://hlinksldjump"/>
          </p:cNvPr>
          <p:cNvSpPr txBox="1">
            <a:spLocks noChangeArrowheads="1"/>
          </p:cNvSpPr>
          <p:nvPr/>
        </p:nvSpPr>
        <p:spPr bwMode="auto">
          <a:xfrm>
            <a:off x="2771775" y="4365625"/>
            <a:ext cx="3024188" cy="365125"/>
          </a:xfrm>
          <a:prstGeom prst="rect">
            <a:avLst/>
          </a:prstGeom>
          <a:gradFill rotWithShape="1">
            <a:gsLst>
              <a:gs pos="0">
                <a:srgbClr val="FF3300"/>
              </a:gs>
              <a:gs pos="50000">
                <a:srgbClr val="FFFF66"/>
              </a:gs>
              <a:gs pos="100000">
                <a:srgbClr val="FF3300"/>
              </a:gs>
            </a:gsLst>
            <a:lin ang="5400000" scaled="1"/>
          </a:gradFill>
          <a:ln w="28575">
            <a:solidFill>
              <a:srgbClr val="FF3300"/>
            </a:solidFill>
            <a:miter lim="800000"/>
            <a:headEnd/>
            <a:tailEnd/>
          </a:ln>
          <a:effectLst>
            <a:outerShdw blurRad="63500" dist="107763" dir="2700000" algn="ctr" rotWithShape="0">
              <a:schemeClr val="bg2">
                <a:alpha val="50000"/>
              </a:schemeClr>
            </a:outerShdw>
          </a:effectLst>
        </p:spPr>
        <p:txBody>
          <a:bodyPr>
            <a:spAutoFit/>
          </a:bodyPr>
          <a:lstStyle/>
          <a:p>
            <a:pPr algn="ctr">
              <a:spcBef>
                <a:spcPct val="50000"/>
              </a:spcBef>
            </a:pPr>
            <a:r>
              <a:rPr lang="en-GB" sz="1600">
                <a:solidFill>
                  <a:srgbClr val="FF0000"/>
                </a:solidFill>
                <a:latin typeface="Lucida Console" charset="0"/>
              </a:rPr>
              <a:t>William is crowned King</a:t>
            </a:r>
          </a:p>
        </p:txBody>
      </p:sp>
    </p:spTree>
    <p:extLst>
      <p:ext uri="{BB962C8B-B14F-4D97-AF65-F5344CB8AC3E}">
        <p14:creationId xmlns:p14="http://schemas.microsoft.com/office/powerpoint/2010/main" val="17608211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ctrTitle"/>
          </p:nvPr>
        </p:nvSpPr>
        <p:spPr>
          <a:xfrm>
            <a:off x="0" y="42664"/>
            <a:ext cx="9143999" cy="1022808"/>
          </a:xfrm>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r>
              <a:rPr lang="en-GB" sz="3200" b="1" dirty="0" smtClean="0">
                <a:solidFill>
                  <a:schemeClr val="bg1"/>
                </a:solidFill>
              </a:rPr>
              <a:t>How did William keep control?</a:t>
            </a:r>
            <a:endParaRPr lang="en-GB" sz="3200" dirty="0">
              <a:solidFill>
                <a:schemeClr val="bg1"/>
              </a:solidFill>
            </a:endParaRPr>
          </a:p>
        </p:txBody>
      </p:sp>
      <p:sp>
        <p:nvSpPr>
          <p:cNvPr id="14" name="AutoShape 2" descr="data:image/jpeg;base64,/9j/4AAQSkZJRgABAQAAAQABAAD/2wCEAAkGBxAQERAQEBIQERIQEBQRFRUXEg8VEBEQFxEWFhQRFBUYHSggGBsnHRcUITEhJSk3Li4uFx8zODMsNygtLisBCgoKBQUFDgUFDisZExkrKysrKysrKysrKysrKysrKysrKysrKysrKysrKysrKysrKysrKysrKysrKysrKysrK//AABEIAPoAygMBIgACEQEDEQH/xAAcAAEAAgMBAQEAAAAAAAAAAAAAAwcEBQYCAQj/xABMEAABAwEEBgMMBgcFCQAAAAABAAIDBAUREkEGByExUXITkaEUIjJCUlNhcYGSsdEVM3OissEjJCVUgoOjCBY0NUMXRGN0k5Sz0vD/xAAUAQEAAAAAAAAAAAAAAAAAAAAA/8QAFBEBAAAAAAAAAAAAAAAAAAAAAP/aAAwDAQACEQMRAD8AvFERAReWOvv9BuXpAREQEREBERAREQEREBERAREQEREBERARF5Y6+/0G5B6REQEREEcWfMVIo4s+YqRAREQEREBERAREQEREHNWjpjDBaNPZr2uxVEeMSXjCHXnCwjibiulVD6yoJai1KyphJxWVTwTbN97X4iFdFgWk2qpoKhm6WNr/AGkbR1oNgiIgIiICIiAo4s+YqRRxZ8xQSIiICIiCOLPmKkUcWfMVIgLW6Ry1DKWofShpnZE90YcCWl4beLxmtkvhCCpNFqa2rXp21X0v0DXOc0xxwNxMc03FpvO9bgaG22zbHbb3Hg+nYR2FR6t/1W0LXs/c1swqIxwa8bblZCCvDDpRT+DJZ9YBkWujcfaojp3a1Pf3ZYtQQN76d/Sj3bvzVkIgqu1tcLWsaIaSpjlMjGkTxPYwNLrnbRnwVowvxNa7iAesLhNdbf2YXeTUwH+ou2s918UR4xtP3QgyF5keGgucQABeSdwA3kr0tJptXinoKyU+LA8D0ki4DtQcZqwgbWutmrf3zKypfC07wYQ27Z6Nqy9T87oo6yzZD39BUva2/eYXHE32b1k6loQyyKa4XYi9x9JLt619qn6P0hp590NpxdA/h07AcJ+HWgspERAREQEREBRxZ8xUijiz5igkREQEREEcWfMVIo4s+YqRAREQVuf0OlAu2CqoNvpLL/krIVcaTjDpFZDvLgmZ2OVjoCIiDitccOKx6sjxAx/uvC6PRybHSUz/ACoIz9wLD08pems2uj8qmk6w0n8lh6rqvprJoX5iEMPraS0/BB1SpbXbpu10UtnQxy4hKGyyOaWxd6MRY0nwsldKpb+0ATJNZ1M3fIXn1uc5jAUGVoe3SSnoqZlPT0L4RGHMDpLpC07e+9O1YGsCttqanaamzcDqWVs7ZopA8Mwm83jhcrnoacRxxxjcxjW9QuUk0Ye1zXC9rgWkcQRcQg1ui9rtraSnqWHZLG1x9DrrnA+29bVVtq5lNBW1tiyXgNeammJ3Ohftc0eon4ru7atSOkglqZiRHEwvddv2ZD0oM5FUlja7IpqhkU1M6GKR4YH4w4sLjc0vF27duVtBB9REQFHFnzFSKOLPmKCRERAREQRxZ8xUijiz5ipEBERBXOmuy3LDPplH3HKwpZ2N8JzW+sgfFcjpzoU+0ZqWaOpfSup8QxNbe/vs2nIrWRaoKF22qqK6rdn0k3en+EBB11VpRZ8X1lXTN9csd/xWul1iWO3fXU/seD8FDS6s7Hj8GjiPpdice0rYx6HWa3dR0w/ltQams1jWM+ORhrYbnsc3PMEcFrtRlSHWc6JpxCCqmYDxaXlzT2rrf7r0H7pTf9JnyWdQ0EMDcEMbImk33NaGi/jcEGSqt0+s109u2OMJLA1zybjh7x+Lf1K0l8LRvzQfUREHB60bDmc2G0qMfrdnu6QAb5YfHj/+9Kz6kMt2yD0ZMfdUOy8HvJQb8J9TgutIXljA0XAAAZAADqQfnixNUdpOqY2zsZFCyRrnyY2uxNa4EhgG3bd2r9ENFwA4C5fUQEREBRxZ8xUijiz5igkREQEREEcWfMVIo4s+YqRAREQEREBERAREQEREBERAREQEREBERAUcWfMVIo4s+YoJEREBERBHFnzFSKOLPmKkQEREBfHOA3kBVVpBJaNTbL7N7ufSQvhEsOBjb3tA75t5z3rObqjiftqLQtKY5/pg0dVxQWJ07PKb7wXprwdxB9oVejU3ZflVpPHug3/hXl2qKmbtp620YDkRPeOohBYyKs47UtCxaiCGvm7soal4iZUFt0sMh2Bsl2wjcrLBQfURaLTXSJtnUktSRic25rG+XK7Y1qDdSSNaL3EAcSQB2qCK0YHnCyWJx4B7CeoFVxZurye0Wtqbaqqh75Bi7njdghjadoaRtvWXX6o7IZG57BLTOY0uErZnAsIF+K8oLGRcRqhtSepoL53mXop5IWSnfLG11zXE5+tdugIiICIiAo4s+YqRRxZ8xQSIiICIiCOLPmKkUcWfMVIgIiIK41lt6C0LGrRsLanoHHix4uu7VY6r/XQz9Sgkzirqd39UBd7C69rTxaD2IPaIiDh9ctOH2TUOzidHI08HB42rP1daTttKkbKGOYYj0LsRBvc1o74XZFQ62R+yK37Nv42rn/7P5/Z83/NO/C1BZ6rbXlGTSUjiSGNro8ZHig3gO9hVkrQ6cWH3fQ1FN4zmEs9Ejdre1BWmjmtNln0r6as6aoqoJpGN2eFGD3pc87Fh/wB6HW0/BXWhTWfRk7adkn6eUcHuyCh1OMhqq2rirIIpXuia66RjXFsjDhfdfuVuTaE2W8XOoaU/ymDtAQZWjYo2QRw0TojDG3C0McHADibs1tVXVsasIo757JkkoalnfNDXu6F5Hiuacit1q70nfaFM7p2hlVTSGCoaNg6VuwuAyBuQdWi1toW/SU7xHPPDE925rntDupbFjgQCCCCLwRuI4hB9REQFHFnzFSKOLPmKCRERAREQRxZ8xUijiz5ipEBERBwmugfst54VFOf6zV2lCf0UX2bfwhcZroP7Klvymg/8zVvbM0moHRRgVdMSI2j66PfhGzeg3qLWu0gohvqqYfzY/msKp01suPw66kH86MnsKDb19FFPG+GZjZI5Bhc0i9rhwK4DVGxsEtrUYGHoK0lreDC0Ybls6rWnY7N1SJDwja957AuV0Ttkz29LU0lPU9y1kIbK58T2NbIxux952XG4D2oLeREQVDbdntsrSCkrG97T17jG47mtldsIPrOE+0q3lVeu6Cse2nwsLqNrg6RzIy+aGUOvEmzK5bGLWxZjImAOqJXhobhEEmNzgLt12xBYL3AAkkAAXkncBxVc6rD01bbdbH9RPVhsZyeWXhzx6z8ViVE9rW9+iZE+zbPce/keCKmZmYaDuBVh2FZENFBHTU7cMcTQ0cTxcTmSg/Lem4mFoVvdN/SdO+/F5GI4Lr8sN1yv/U8J/oqn6fFfe/BivxdDi7zf6F0tdYlLO4STQQyPbuc5jS4e0rPa0AAAXAbAMgEH1ERAUcWfMVIo4s+YoJEREBERBHFnzFSKOLPmKkQEREGNaFBFURuinY2WN29rhe08Ni5mXVjYrjeaKL2GQfArr0Qcc3VdYo/3KM+t0v8A7LLg1fWQzwaGn9rSfiV0yINbS2BRxfV00DPVGwfktg1oGwAAejYF6RAREQfCFA2hiBvEcYPEMbf13LIRAREQEREBERAUcWfMVIo4s+YoJEREBERBHFnzFSKOLPmKkQEREBERAREQERcPrK1hQ2THgZhkq5B3kd/gg+O+7cPig7hFX+qjTma1WTtqGNbJAWnEwEMc119wuO4qwEBERAREQEREBERAUcWfMVIo4s+YoJEREBERBHFnzFSKOLPmKkQEREHP6X6XU9mNjfOJXdK/A0MYXEm69c5/tbo/3av/AO2kUmuaK6jgnzp62nffwBkAPxXcwhrmtdcO+aDuGYvQcGNbtB40Va3100vyUjNbtk5uqG+unmH5LujAw72tP8IXPaaWnR2dSyVMsUTiBcxuBl8kh8Fu5Byuk+uWz4qd5o3GaoIuYwxva0E+O68bhwVG2VS1Ns2gyN8mKaqkJc924AAk9QGwKSjoqq2q/DG0GSZ97iGhscbM3bNzQFbDdFYLKtWwoYR4Qm6R/jSSYHXuP5ILK0S0Zgs2nbTwDdte8+FI/NxK3aIgIuI0n0/ZDN3HQxOraw7MDPq4z/xHZLTz0elUrHzGopYC1pc2BjA5xu24cRG9BZ6KtdVusCaukkoq1obVRNLgQMOMNNzgW5OF4VlICIiAiIgKOLPmKkUcWfMUEiIiAiIgjiz5ipFHFnzFSICIiDitcbb7Iqz5PRu6pGrqbHfip4DxhjP3Aua1vf5PXfZj8bV0Gjv+EpvsI/wBBsV+cdeukxqazudhPR0gLLr9hlPhu9mwLr9Kqm0dH5ZKyOWSsoqhzsTJDeYJXXlu3IXnZ1KptE7KktS0oItr8colldvuZixSOPr3e1BeupnRAUFE2aRo7oqgJHG7ayMjvY/z9q86xxgtKwpchVPZ7zCrEY0AADcBcPUq91xDBHZ0/mrQi6nG5BYa5LWbpE6goXvi+vmcIIePSP2Xj1Lq2G8A8Req51kt6S07Chd4BqJJCMi5oFyDodA9FIrOp2tuDp5AHzSna98hG292+5dOiIObbobSttEWmwFk2BzHBtwZIXADG4cbgukREBERAREQFHFnzFSKOLPmKCRERAREQRxZ8xUijiz5ipEBERBx2t//ACeu+zH42roNHv8ACU32Ef4AotK7EbX0k9I5xYJmYcQF5btBvu9i42HVvWFrY5bXqzG0BoY0NaMI3C8IOx0gFFNDJT1b4ejkbhc10jW9W3YVxWruwrLsh9S5ldTyumcAwmSPEyIX3Mvv27SthTaprLG2Vs1Q7MyTSOvPqvWWdV1i/ucfW+/4oOjjtmldungP8xnzXD65q6B9mSYJonPjmhla0PYXHDIL7gDwWc7VPY53U7m+qWUfmvdPqrsdhB7mx3eXJK4dRKDq7KlxwQv8qJjutoXI61LFmmhgq6UYqiz5enY3N7fHb1BdrDE1jWtaAGtAaANwAFwAXtBoNEtLKa0YWyQvAeBdJETdJG/MFp2rfridIdW9LUSGop3yUVSdvSQuLQ48XN3FasaO6SQbIbThmaN3SxDFd6TcgspeXyBu1xAHpIAVcixtJ5Nj7QpIhxZEC74KSLVnJMQ60bQq6q434Q7o2X/woJtceklRQUTDTHA+eXo8d21jcJJI4EqttV+m1cLQp6eWaSeKpf0bmvOItJaSHtOW5XjpHo7T19OaaoaSw3EEEhzHDc5p4rntEdWdDZ03dDDJLKAQxzyLmA78IGy/0oO3REQFHFnzFSKOLPmKCRERAREQYZro2FzXOAN+5fDa0HnGqGrsZkjy8k7V4bo/DneUE5tmn841eTblN51vavjbDpx4l6lbZMA/02dSCH6fpfOt7U+n6Xzre1ZbaGIbo2e6FIIGDc1vUEGCLcpvOdjvkvYtiA+Mfdd8lmhg4DqC+3IMQWnEcz7rvkvQtCPifdd8llIgxe74+J913yTu+Pi73XfJZSIMQ2lFxPuu+S8G1oR4x913yWciDXG2qfy/uu+S8/T1N5wdTvktkWjgF5MTTva3qCDX/T9L51vavot6l863tWY6kjO9jPdCidZsB3xs6ggiFt03nWr0LXp/ONXl1i05/wBNqidYEGQIQZAtWDzjVPSyBwLmm8Em4rWHR6PIkLZ0lOI2BgyQTIiICIiAiIgIiICIiAiIgIiICIiAiIgIiICIiAiIgIiICIi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AutoShape 4" descr="data:image/jpeg;base64,/9j/4AAQSkZJRgABAQAAAQABAAD/2wCEAAkGBxAQERAQEBIQERIQEBQRFRUXEg8VEBEQFxEWFhQRFBUYHSggGBsnHRcUITEhJSk3Li4uFx8zODMsNygtLisBCgoKBQUFDgUFDisZExkrKysrKysrKysrKysrKysrKysrKysrKysrKysrKysrKysrKysrKysrKysrKysrKysrK//AABEIAPoAygMBIgACEQEDEQH/xAAcAAEAAgMBAQEAAAAAAAAAAAAAAwcEBQYCAQj/xABMEAABAwEEBgMMBgcFCQAAAAABAAIDBAUREkEGByExUXITkaEUIjJCUlNhcYGSsdEVM3OissEjJCVUgoOjCBY0NUMXRGN0k5Sz0vD/xAAUAQEAAAAAAAAAAAAAAAAAAAAA/8QAFBEBAAAAAAAAAAAAAAAAAAAAAP/aAAwDAQACEQMRAD8AvFERAReWOvv9BuXpAREQEREBERAREQEREBERAREQEREBERARF5Y6+/0G5B6REQEREEcWfMVIo4s+YqRAREQEREBERAREQEREHNWjpjDBaNPZr2uxVEeMSXjCHXnCwjibiulVD6yoJai1KyphJxWVTwTbN97X4iFdFgWk2qpoKhm6WNr/AGkbR1oNgiIgIiICIiAo4s+YqRRxZ8xQSIiICIiCOLPmKkUcWfMVIgLW6Ry1DKWofShpnZE90YcCWl4beLxmtkvhCCpNFqa2rXp21X0v0DXOc0xxwNxMc03FpvO9bgaG22zbHbb3Hg+nYR2FR6t/1W0LXs/c1swqIxwa8bblZCCvDDpRT+DJZ9YBkWujcfaojp3a1Pf3ZYtQQN76d/Sj3bvzVkIgqu1tcLWsaIaSpjlMjGkTxPYwNLrnbRnwVowvxNa7iAesLhNdbf2YXeTUwH+ou2s918UR4xtP3QgyF5keGgucQABeSdwA3kr0tJptXinoKyU+LA8D0ki4DtQcZqwgbWutmrf3zKypfC07wYQ27Z6Nqy9T87oo6yzZD39BUva2/eYXHE32b1k6loQyyKa4XYi9x9JLt619qn6P0hp590NpxdA/h07AcJ+HWgspERAREQEREBRxZ8xUijiz5igkREQEREEcWfMVIo4s+YqRAREQVuf0OlAu2CqoNvpLL/krIVcaTjDpFZDvLgmZ2OVjoCIiDitccOKx6sjxAx/uvC6PRybHSUz/ACoIz9wLD08pems2uj8qmk6w0n8lh6rqvprJoX5iEMPraS0/BB1SpbXbpu10UtnQxy4hKGyyOaWxd6MRY0nwsldKpb+0ATJNZ1M3fIXn1uc5jAUGVoe3SSnoqZlPT0L4RGHMDpLpC07e+9O1YGsCttqanaamzcDqWVs7ZopA8Mwm83jhcrnoacRxxxjcxjW9QuUk0Ye1zXC9rgWkcQRcQg1ui9rtraSnqWHZLG1x9DrrnA+29bVVtq5lNBW1tiyXgNeammJ3Ohftc0eon4ru7atSOkglqZiRHEwvddv2ZD0oM5FUlja7IpqhkU1M6GKR4YH4w4sLjc0vF27duVtBB9REQFHFnzFSKOLPmKCRERAREQRxZ8xUijiz5ipEBERBXOmuy3LDPplH3HKwpZ2N8JzW+sgfFcjpzoU+0ZqWaOpfSup8QxNbe/vs2nIrWRaoKF22qqK6rdn0k3en+EBB11VpRZ8X1lXTN9csd/xWul1iWO3fXU/seD8FDS6s7Hj8GjiPpdice0rYx6HWa3dR0w/ltQams1jWM+ORhrYbnsc3PMEcFrtRlSHWc6JpxCCqmYDxaXlzT2rrf7r0H7pTf9JnyWdQ0EMDcEMbImk33NaGi/jcEGSqt0+s109u2OMJLA1zybjh7x+Lf1K0l8LRvzQfUREHB60bDmc2G0qMfrdnu6QAb5YfHj/+9Kz6kMt2yD0ZMfdUOy8HvJQb8J9TgutIXljA0XAAAZAADqQfnixNUdpOqY2zsZFCyRrnyY2uxNa4EhgG3bd2r9ENFwA4C5fUQEREBRxZ8xUijiz5igkREQEREEcWfMVIo4s+YqRAREQEREBERAREQEREBERAREQEREBERAUcWfMVIo4s+YoJEREBERBHFnzFSKOLPmKkQEREBfHOA3kBVVpBJaNTbL7N7ufSQvhEsOBjb3tA75t5z3rObqjiftqLQtKY5/pg0dVxQWJ07PKb7wXprwdxB9oVejU3ZflVpPHug3/hXl2qKmbtp620YDkRPeOohBYyKs47UtCxaiCGvm7soal4iZUFt0sMh2Bsl2wjcrLBQfURaLTXSJtnUktSRic25rG+XK7Y1qDdSSNaL3EAcSQB2qCK0YHnCyWJx4B7CeoFVxZurye0Wtqbaqqh75Bi7njdghjadoaRtvWXX6o7IZG57BLTOY0uErZnAsIF+K8oLGRcRqhtSepoL53mXop5IWSnfLG11zXE5+tdugIiICIiAo4s+YqRRxZ8xQSIiICIiCOLPmKkUcWfMVIgIiIK41lt6C0LGrRsLanoHHix4uu7VY6r/XQz9Sgkzirqd39UBd7C69rTxaD2IPaIiDh9ctOH2TUOzidHI08HB42rP1daTttKkbKGOYYj0LsRBvc1o74XZFQ62R+yK37Nv42rn/7P5/Z83/NO/C1BZ6rbXlGTSUjiSGNro8ZHig3gO9hVkrQ6cWH3fQ1FN4zmEs9Ejdre1BWmjmtNln0r6as6aoqoJpGN2eFGD3pc87Fh/wB6HW0/BXWhTWfRk7adkn6eUcHuyCh1OMhqq2rirIIpXuia66RjXFsjDhfdfuVuTaE2W8XOoaU/ymDtAQZWjYo2QRw0TojDG3C0McHADibs1tVXVsasIo757JkkoalnfNDXu6F5Hiuacit1q70nfaFM7p2hlVTSGCoaNg6VuwuAyBuQdWi1toW/SU7xHPPDE925rntDupbFjgQCCCCLwRuI4hB9REQFHFnzFSKOLPmKCRERAREQRxZ8xUijiz5ipEBERBwmugfst54VFOf6zV2lCf0UX2bfwhcZroP7Klvymg/8zVvbM0moHRRgVdMSI2j66PfhGzeg3qLWu0gohvqqYfzY/msKp01suPw66kH86MnsKDb19FFPG+GZjZI5Bhc0i9rhwK4DVGxsEtrUYGHoK0lreDC0Ybls6rWnY7N1SJDwja957AuV0Ttkz29LU0lPU9y1kIbK58T2NbIxux952XG4D2oLeREQVDbdntsrSCkrG97T17jG47mtldsIPrOE+0q3lVeu6Cse2nwsLqNrg6RzIy+aGUOvEmzK5bGLWxZjImAOqJXhobhEEmNzgLt12xBYL3AAkkAAXkncBxVc6rD01bbdbH9RPVhsZyeWXhzx6z8ViVE9rW9+iZE+zbPce/keCKmZmYaDuBVh2FZENFBHTU7cMcTQ0cTxcTmSg/Lem4mFoVvdN/SdO+/F5GI4Lr8sN1yv/U8J/oqn6fFfe/BivxdDi7zf6F0tdYlLO4STQQyPbuc5jS4e0rPa0AAAXAbAMgEH1ERAUcWfMVIo4s+YoJEREBERBHFnzFSKOLPmKkQEREGNaFBFURuinY2WN29rhe08Ni5mXVjYrjeaKL2GQfArr0Qcc3VdYo/3KM+t0v8A7LLg1fWQzwaGn9rSfiV0yINbS2BRxfV00DPVGwfktg1oGwAAejYF6RAREQfCFA2hiBvEcYPEMbf13LIRAREQEREBERAUcWfMVIo4s+YoJEREBERBHFnzFSKOLPmKkQEREBERAREQERcPrK1hQ2THgZhkq5B3kd/gg+O+7cPig7hFX+qjTma1WTtqGNbJAWnEwEMc119wuO4qwEBERAREQEREBERAUcWfMVIo4s+YoJEREBERBHFnzFSKOLPmKkQEREHP6X6XU9mNjfOJXdK/A0MYXEm69c5/tbo/3av/AO2kUmuaK6jgnzp62nffwBkAPxXcwhrmtdcO+aDuGYvQcGNbtB40Va3100vyUjNbtk5uqG+unmH5LujAw72tP8IXPaaWnR2dSyVMsUTiBcxuBl8kh8Fu5Byuk+uWz4qd5o3GaoIuYwxva0E+O68bhwVG2VS1Ns2gyN8mKaqkJc924AAk9QGwKSjoqq2q/DG0GSZ97iGhscbM3bNzQFbDdFYLKtWwoYR4Qm6R/jSSYHXuP5ILK0S0Zgs2nbTwDdte8+FI/NxK3aIgIuI0n0/ZDN3HQxOraw7MDPq4z/xHZLTz0elUrHzGopYC1pc2BjA5xu24cRG9BZ6KtdVusCaukkoq1obVRNLgQMOMNNzgW5OF4VlICIiAiIgKOLPmKkUcWfMUEiIiAiIgjiz5ipFHFnzFSICIiDitcbb7Iqz5PRu6pGrqbHfip4DxhjP3Aua1vf5PXfZj8bV0Gjv+EpvsI/wBBsV+cdeukxqazudhPR0gLLr9hlPhu9mwLr9Kqm0dH5ZKyOWSsoqhzsTJDeYJXXlu3IXnZ1KptE7KktS0oItr8colldvuZixSOPr3e1BeupnRAUFE2aRo7oqgJHG7ayMjvY/z9q86xxgtKwpchVPZ7zCrEY0AADcBcPUq91xDBHZ0/mrQi6nG5BYa5LWbpE6goXvi+vmcIIePSP2Xj1Lq2G8A8Req51kt6S07Chd4BqJJCMi5oFyDodA9FIrOp2tuDp5AHzSna98hG292+5dOiIObbobSttEWmwFk2BzHBtwZIXADG4cbgukREBERAREQFHFnzFSKOLPmKCRERAREQRxZ8xUijiz5ipEBERBx2t//ACeu+zH42roNHv8ACU32Ef4AotK7EbX0k9I5xYJmYcQF5btBvu9i42HVvWFrY5bXqzG0BoY0NaMI3C8IOx0gFFNDJT1b4ejkbhc10jW9W3YVxWruwrLsh9S5ldTyumcAwmSPEyIX3Mvv27SthTaprLG2Vs1Q7MyTSOvPqvWWdV1i/ucfW+/4oOjjtmldungP8xnzXD65q6B9mSYJonPjmhla0PYXHDIL7gDwWc7VPY53U7m+qWUfmvdPqrsdhB7mx3eXJK4dRKDq7KlxwQv8qJjutoXI61LFmmhgq6UYqiz5enY3N7fHb1BdrDE1jWtaAGtAaANwAFwAXtBoNEtLKa0YWyQvAeBdJETdJG/MFp2rfridIdW9LUSGop3yUVSdvSQuLQ48XN3FasaO6SQbIbThmaN3SxDFd6TcgspeXyBu1xAHpIAVcixtJ5Nj7QpIhxZEC74KSLVnJMQ60bQq6q434Q7o2X/woJtceklRQUTDTHA+eXo8d21jcJJI4EqttV+m1cLQp6eWaSeKpf0bmvOItJaSHtOW5XjpHo7T19OaaoaSw3EEEhzHDc5p4rntEdWdDZ03dDDJLKAQxzyLmA78IGy/0oO3REQFHFnzFSKOLPmKCRERAREQYZro2FzXOAN+5fDa0HnGqGrsZkjy8k7V4bo/DneUE5tmn841eTblN51vavjbDpx4l6lbZMA/02dSCH6fpfOt7U+n6Xzre1ZbaGIbo2e6FIIGDc1vUEGCLcpvOdjvkvYtiA+Mfdd8lmhg4DqC+3IMQWnEcz7rvkvQtCPifdd8llIgxe74+J913yTu+Pi73XfJZSIMQ2lFxPuu+S8G1oR4x913yWciDXG2qfy/uu+S8/T1N5wdTvktkWjgF5MTTva3qCDX/T9L51vavot6l863tWY6kjO9jPdCidZsB3xs6ggiFt03nWr0LXp/ONXl1i05/wBNqidYEGQIQZAtWDzjVPSyBwLmm8Em4rWHR6PIkLZ0lOI2BgyQTIiICIiAiIgIiICIiAiIgIiICIiAiIgIiICIiAiIgIiICIi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Cloud Callout 8"/>
          <p:cNvSpPr/>
          <p:nvPr/>
        </p:nvSpPr>
        <p:spPr>
          <a:xfrm>
            <a:off x="5548357" y="1188604"/>
            <a:ext cx="3230376" cy="1040524"/>
          </a:xfrm>
          <a:prstGeom prst="cloudCallout">
            <a:avLst>
              <a:gd name="adj1" fmla="val -94164"/>
              <a:gd name="adj2" fmla="val 4485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3200" dirty="0" smtClean="0"/>
              <a:t>Imagine...</a:t>
            </a:r>
            <a:endParaRPr lang="en-GB" sz="3200" dirty="0"/>
          </a:p>
        </p:txBody>
      </p:sp>
      <p:sp>
        <p:nvSpPr>
          <p:cNvPr id="12" name="TextBox 11"/>
          <p:cNvSpPr txBox="1"/>
          <p:nvPr/>
        </p:nvSpPr>
        <p:spPr>
          <a:xfrm>
            <a:off x="460375" y="2384516"/>
            <a:ext cx="8022445" cy="2677656"/>
          </a:xfrm>
          <a:prstGeom prst="rect">
            <a:avLst/>
          </a:prstGeom>
          <a:solidFill>
            <a:schemeClr val="accent4"/>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dirty="0" smtClean="0"/>
              <a:t>Imagine that England was invaded by an alien army. That thousands died from starvation and disease. Imagine that nearly every English person in an important position was replaced by an alien invader. That the English buildings were pulled down and rebuilt in an alien style. That the monarch was killed and replaced by an alien ruler. How would you feel?</a:t>
            </a:r>
          </a:p>
        </p:txBody>
      </p:sp>
      <p:sp>
        <p:nvSpPr>
          <p:cNvPr id="13" name="Rectangle 12"/>
          <p:cNvSpPr/>
          <p:nvPr/>
        </p:nvSpPr>
        <p:spPr>
          <a:xfrm>
            <a:off x="460375" y="5201917"/>
            <a:ext cx="3280102" cy="156966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sz="3200" b="1" dirty="0" smtClean="0"/>
              <a:t>How would you react to this event?</a:t>
            </a:r>
            <a:endParaRPr lang="en-GB" sz="3200" b="1" dirty="0"/>
          </a:p>
        </p:txBody>
      </p:sp>
    </p:spTree>
    <p:extLst>
      <p:ext uri="{BB962C8B-B14F-4D97-AF65-F5344CB8AC3E}">
        <p14:creationId xmlns:p14="http://schemas.microsoft.com/office/powerpoint/2010/main" val="9265882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txBox="1">
            <a:spLocks/>
          </p:cNvSpPr>
          <p:nvPr/>
        </p:nvSpPr>
        <p:spPr>
          <a:xfrm>
            <a:off x="0" y="42664"/>
            <a:ext cx="9144000" cy="102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6600" kern="1200" cap="none" spc="-100" baseline="0">
                <a:ln>
                  <a:noFill/>
                </a:ln>
                <a:solidFill>
                  <a:schemeClr val="tx2"/>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3200" b="1" dirty="0" smtClean="0">
                <a:solidFill>
                  <a:schemeClr val="bg1"/>
                </a:solidFill>
              </a:rPr>
              <a:t>How did William keep control?</a:t>
            </a:r>
            <a:endParaRPr lang="en-GB" sz="3200" dirty="0">
              <a:solidFill>
                <a:schemeClr val="bg1"/>
              </a:solidFill>
            </a:endParaRPr>
          </a:p>
        </p:txBody>
      </p:sp>
      <p:sp>
        <p:nvSpPr>
          <p:cNvPr id="11" name="Rectangle 10"/>
          <p:cNvSpPr/>
          <p:nvPr/>
        </p:nvSpPr>
        <p:spPr>
          <a:xfrm>
            <a:off x="875960" y="1351593"/>
            <a:ext cx="7705498" cy="1569660"/>
          </a:xfrm>
          <a:prstGeom prst="rect">
            <a:avLst/>
          </a:prstGeom>
        </p:spPr>
        <p:txBody>
          <a:bodyPr wrap="square">
            <a:spAutoFit/>
          </a:bodyPr>
          <a:lstStyle/>
          <a:p>
            <a:r>
              <a:rPr lang="en-GB" sz="2400" dirty="0" smtClean="0"/>
              <a:t>William has won the Battle of Hastings . But there is a big difference between </a:t>
            </a:r>
            <a:r>
              <a:rPr lang="en-GB" sz="2400" b="1" dirty="0" smtClean="0"/>
              <a:t>winning</a:t>
            </a:r>
            <a:r>
              <a:rPr lang="en-GB" sz="2400" dirty="0" smtClean="0"/>
              <a:t> a battle and </a:t>
            </a:r>
            <a:r>
              <a:rPr lang="en-GB" sz="2400" b="1" dirty="0" smtClean="0"/>
              <a:t>gaining</a:t>
            </a:r>
            <a:r>
              <a:rPr lang="en-GB" sz="2400" dirty="0" smtClean="0"/>
              <a:t> a country. You are now going to investigate how he gained control of the rest of England.</a:t>
            </a:r>
            <a:endParaRPr lang="en-GB" sz="2400" dirty="0"/>
          </a:p>
        </p:txBody>
      </p:sp>
      <p:sp>
        <p:nvSpPr>
          <p:cNvPr id="12" name="Rounded Rectangle 11"/>
          <p:cNvSpPr/>
          <p:nvPr/>
        </p:nvSpPr>
        <p:spPr>
          <a:xfrm>
            <a:off x="456750" y="3007555"/>
            <a:ext cx="6891739" cy="3662427"/>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2400" b="1" dirty="0" smtClean="0">
                <a:solidFill>
                  <a:schemeClr val="tx1"/>
                </a:solidFill>
              </a:rPr>
              <a:t>Learning Objectives:</a:t>
            </a:r>
          </a:p>
          <a:p>
            <a:pPr algn="ctr"/>
            <a:endParaRPr lang="en-GB" sz="2400" dirty="0" smtClean="0">
              <a:solidFill>
                <a:schemeClr val="tx1"/>
              </a:solidFill>
            </a:endParaRPr>
          </a:p>
          <a:p>
            <a:pPr marL="285750" lvl="0" indent="-285750">
              <a:buFont typeface="Arial"/>
              <a:buChar char="•"/>
            </a:pPr>
            <a:r>
              <a:rPr lang="en-GB" sz="2400" dirty="0" smtClean="0">
                <a:solidFill>
                  <a:prstClr val="black"/>
                </a:solidFill>
              </a:rPr>
              <a:t>Describe </a:t>
            </a:r>
            <a:r>
              <a:rPr lang="en-GB" sz="2400" dirty="0">
                <a:solidFill>
                  <a:prstClr val="black"/>
                </a:solidFill>
              </a:rPr>
              <a:t>a few key features of life in England after the Norman invasion.</a:t>
            </a:r>
          </a:p>
          <a:p>
            <a:pPr marL="285750" indent="-285750">
              <a:buFont typeface="Arial"/>
              <a:buChar char="•"/>
            </a:pPr>
            <a:r>
              <a:rPr lang="en-GB" sz="2400" dirty="0" smtClean="0">
                <a:solidFill>
                  <a:prstClr val="black"/>
                </a:solidFill>
              </a:rPr>
              <a:t>Explain </a:t>
            </a:r>
            <a:r>
              <a:rPr lang="en-GB" sz="2400" dirty="0">
                <a:solidFill>
                  <a:prstClr val="black"/>
                </a:solidFill>
              </a:rPr>
              <a:t>how the Norman conquest affected England.</a:t>
            </a:r>
            <a:endParaRPr lang="en-GB" sz="2400" dirty="0"/>
          </a:p>
          <a:p>
            <a:pPr marL="285750" lvl="0" indent="-285750">
              <a:buFont typeface="Arial"/>
              <a:buChar char="•"/>
            </a:pPr>
            <a:r>
              <a:rPr lang="en-GB" sz="2400" dirty="0" smtClean="0">
                <a:solidFill>
                  <a:prstClr val="black"/>
                </a:solidFill>
              </a:rPr>
              <a:t>Analyse </a:t>
            </a:r>
            <a:r>
              <a:rPr lang="en-GB" sz="2400" dirty="0">
                <a:solidFill>
                  <a:prstClr val="black"/>
                </a:solidFill>
              </a:rPr>
              <a:t>several reasons to create a judgement on the effect of invasion on English life</a:t>
            </a:r>
            <a:r>
              <a:rPr lang="en-GB" sz="2400" dirty="0" smtClean="0">
                <a:solidFill>
                  <a:prstClr val="black"/>
                </a:solidFill>
              </a:rPr>
              <a:t>.</a:t>
            </a:r>
            <a:endParaRPr lang="en-GB" sz="2400" dirty="0">
              <a:solidFill>
                <a:prstClr val="black"/>
              </a:solidFill>
            </a:endParaRPr>
          </a:p>
        </p:txBody>
      </p:sp>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0000" y1="34752" x2="50000" y2="34752"/>
                      </a14:backgroundRemoval>
                    </a14:imgEffect>
                  </a14:imgLayer>
                </a14:imgProps>
              </a:ext>
            </a:extLst>
          </a:blip>
          <a:stretch>
            <a:fillRect/>
          </a:stretch>
        </p:blipFill>
        <p:spPr>
          <a:xfrm>
            <a:off x="6552222" y="3429000"/>
            <a:ext cx="2870200" cy="3581400"/>
          </a:xfrm>
          <a:prstGeom prst="rect">
            <a:avLst/>
          </a:prstGeom>
        </p:spPr>
      </p:pic>
    </p:spTree>
    <p:extLst>
      <p:ext uri="{BB962C8B-B14F-4D97-AF65-F5344CB8AC3E}">
        <p14:creationId xmlns:p14="http://schemas.microsoft.com/office/powerpoint/2010/main" val="9265882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ctrTitle" idx="4294967295"/>
          </p:nvPr>
        </p:nvSpPr>
        <p:spPr>
          <a:xfrm>
            <a:off x="0" y="42863"/>
            <a:ext cx="9144000" cy="1022350"/>
          </a:xfrm>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r>
              <a:rPr lang="en-GB" sz="3200" b="1" dirty="0" smtClean="0">
                <a:solidFill>
                  <a:schemeClr val="bg1"/>
                </a:solidFill>
              </a:rPr>
              <a:t>How did William keep control?</a:t>
            </a:r>
            <a:endParaRPr lang="en-GB" sz="3200" dirty="0">
              <a:solidFill>
                <a:schemeClr val="bg1"/>
              </a:solidFill>
            </a:endParaRPr>
          </a:p>
        </p:txBody>
      </p:sp>
      <p:sp>
        <p:nvSpPr>
          <p:cNvPr id="12" name="TextBox 11"/>
          <p:cNvSpPr txBox="1"/>
          <p:nvPr/>
        </p:nvSpPr>
        <p:spPr>
          <a:xfrm>
            <a:off x="2280991" y="2818226"/>
            <a:ext cx="6778203" cy="3693318"/>
          </a:xfrm>
          <a:prstGeom prst="rect">
            <a:avLst/>
          </a:prstGeom>
          <a:solidFill>
            <a:schemeClr val="bg1"/>
          </a:solidFill>
        </p:spPr>
        <p:txBody>
          <a:bodyPr wrap="square" rtlCol="0">
            <a:spAutoFit/>
          </a:bodyPr>
          <a:lstStyle/>
          <a:p>
            <a:endParaRPr lang="en-GB" sz="2600" dirty="0" smtClean="0"/>
          </a:p>
          <a:p>
            <a:r>
              <a:rPr lang="en-GB" sz="2600" dirty="0" smtClean="0"/>
              <a:t>Work with your partner to decide:</a:t>
            </a:r>
          </a:p>
          <a:p>
            <a:pPr marL="457200" indent="-457200">
              <a:buAutoNum type="alphaLcParenR"/>
            </a:pPr>
            <a:r>
              <a:rPr lang="en-GB" sz="2600" dirty="0" smtClean="0">
                <a:solidFill>
                  <a:srgbClr val="000000"/>
                </a:solidFill>
              </a:rPr>
              <a:t>Which problems need to be dealt with straight away (short term problems) and which can wait till later.</a:t>
            </a:r>
          </a:p>
          <a:p>
            <a:pPr marL="457200" indent="-457200">
              <a:buAutoNum type="alphaLcParenR"/>
            </a:pPr>
            <a:r>
              <a:rPr lang="en-GB" sz="2600" dirty="0" smtClean="0">
                <a:ln>
                  <a:solidFill>
                    <a:schemeClr val="tx1"/>
                  </a:solidFill>
                </a:ln>
                <a:solidFill>
                  <a:srgbClr val="000000"/>
                </a:solidFill>
              </a:rPr>
              <a:t>The order in which you will deal with these short term problems</a:t>
            </a:r>
          </a:p>
          <a:p>
            <a:pPr marL="457200" indent="-457200">
              <a:buAutoNum type="alphaLcParenR"/>
            </a:pPr>
            <a:r>
              <a:rPr lang="en-GB" sz="2600" dirty="0" smtClean="0">
                <a:solidFill>
                  <a:srgbClr val="000000"/>
                </a:solidFill>
              </a:rPr>
              <a:t>How you can deal with the short-term problems.</a:t>
            </a:r>
            <a:endParaRPr lang="en-GB" sz="2600" dirty="0">
              <a:solidFill>
                <a:srgbClr val="000000"/>
              </a:solidFill>
            </a:endParaRPr>
          </a:p>
        </p:txBody>
      </p:sp>
      <p:pic>
        <p:nvPicPr>
          <p:cNvPr id="3074" name="Picture 2" descr="https://encrypted-tbn2.gstatic.com/images?q=tbn:ANd9GcTajBHXFxzzulrm3MsRFChJpIvxoRY8Wb0J3JGWTTH1bXnI62D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37" y="2818226"/>
            <a:ext cx="2053258" cy="38172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8637" y="1179967"/>
            <a:ext cx="8960557" cy="156966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en-GB" sz="2400" dirty="0"/>
              <a:t>Put yourself in William’s position after the Battle of Hastings. You have defeated Harold but only conquered a small corner of the county. There is a lot more to do and many problems to face. </a:t>
            </a:r>
          </a:p>
        </p:txBody>
      </p:sp>
    </p:spTree>
    <p:extLst>
      <p:ext uri="{BB962C8B-B14F-4D97-AF65-F5344CB8AC3E}">
        <p14:creationId xmlns:p14="http://schemas.microsoft.com/office/powerpoint/2010/main" val="38934121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p:cNvSpPr txBox="1">
            <a:spLocks/>
          </p:cNvSpPr>
          <p:nvPr/>
        </p:nvSpPr>
        <p:spPr>
          <a:xfrm>
            <a:off x="0" y="42664"/>
            <a:ext cx="9059194" cy="102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6600" kern="1200" cap="none" spc="-100" baseline="0">
                <a:ln>
                  <a:noFill/>
                </a:ln>
                <a:solidFill>
                  <a:schemeClr val="tx2"/>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3200" b="1" dirty="0" smtClean="0">
                <a:solidFill>
                  <a:schemeClr val="bg1"/>
                </a:solidFill>
              </a:rPr>
              <a:t>How did William keep control?</a:t>
            </a:r>
            <a:endParaRPr lang="en-GB" sz="3200" dirty="0">
              <a:solidFill>
                <a:schemeClr val="bg1"/>
              </a:solidFill>
            </a:endParaRPr>
          </a:p>
        </p:txBody>
      </p:sp>
      <p:sp>
        <p:nvSpPr>
          <p:cNvPr id="13" name="AutoShape 4" descr="data:image/jpeg;base64,/9j/4AAQSkZJRgABAQAAAQABAAD/2wCEAAkGBxAQDw8PDxAUDw8NEA8PDw8QDw8PDw8PFBQWFhQUFhQYHCggGBolHBQWITEhJSorLi4uFx83ODMtNyguLisBCgoKDg0OGhAQGiwkHCQsLCwsLCwsLCwsLCwtLC4sLCwsLCwsLCwsLCwsLCwtLCwsLCwsLCwsLCwsLCwsLC4sLP/AABEIAMIBAwMBEQACEQEDEQH/xAAcAAACAgMBAQAAAAAAAAAAAAABAgAGAwQFBwj/xABIEAABAwIDBQQGBQgJBAMAAAABAAIDBBEFEiEGEzFBUQciYXEUMkKBkaEjUnKCsTNic6KzwdHwFSU0U3SSk7LCQ0VjoxYkNf/EABsBAAIDAQEBAAAAAAAAAAAAAAABAgQFAwYH/8QAPREAAgEDAAYIBQIFAwQDAAAAAAECAwQRBRIhMUFREzJhcYGxwfAUM5Gh0SLhIzRCcvEkUmJDotLiNbLC/9oADAMBAAIRAxEAPwDzi61CmRMA3QIiACmPIUCImMl0ARAEQBEAFAEQIKYEQAUCIgCwbK4bG4yVlUctHRDeSE8HuGoZbny056DmsPTV9KlFW9H5k9ncufvtfAv2VupPpJdVFh2PpZK6pfjFU22a8dBCeEUIuM/nxF+pceYXlb6pG3pq0pvtk+b5e+w1qUXJ9I/DuL3Tnvt8x5LKpdePedp9ViSG5J8SoyeZMcVsFUSREARAgZrJjwDMgeCZkBgmZAYISgMFD2r7PWSkz0BEE4ObdA5InuGt2Efk3fLy4rbstLyh+ivtjz4+PNffvKta2UtsdjOPhO2joy6gxuIva3umV7DvWdDI0esOj26+fFXalhtVxYyw+x7PD8PZ3HCNb/p1l798TcxjZQhgqKJ/pNO8ZhlIe8N6gj1x5a+HNaej9PxlLobtas+e5Pv5eXcUrnR2Fr0dq5fjmVkBelMnDRorkdwoAiACmAQEEQoGgJkgoERAEQAUCImAUARAiIAKANvC8PfUzMhjF3SG1+TRzcfADVVru6ha0ZVZ7l93yOlGk6s1FFoqqRtbUR4RTEigw8h9bKDbfSg+rccTe487/VC8W68qUZXlb5k+quS9/bHM34008U49Vbz0KKNrWta0BrWgNa0Cwa0CwAHReek3J5e8tmWM6k9AUIjIRIkRAEQBEAI5MkhUDCgBcylgiOojCECOTtFs5TV8eSdneaDu5m2EsfkeY8DorVreVbaWYPZxXBnKpTjNYkeayQYlgEpcw76je4XNjuH/AGm8Yn+P48F6FStdJww9k/uu7mvewpONS3eVtid+PbHBZgJZ4ckz9ZGup3PIdwPebo7zVdWuk6X6KVR6q3fqx9iTqW0/1Sis9xRF7cwghMAhMGFBEKAImMiBkQAUARAiJgFAiIAKAIgQUwLW4Pw6kZHE2+KYpaOFo9aCInj4H9/2SvG3dxG/uG2/4FP7v39u83Lei6FP/nL7f4LlsrgTKGmZA05nnvzSc5JTxPkOA8AvOXl07mq5vdwXJGhThqRwdhVSYzefkgTFSGFAiIAiAMb00dEAJgEJAQjmmI5OIbT0NPcS1UTS3ixrxI8fcZc/JWadjcVerB+S+rOUq1OO9nQw6tjnijniOaOVuZhILbt62OoXCrTlSm4S3olGSkso2VAYksbXtLXNDmuBa5rgHNcDxBB4hOMnF5W8CmVXZjQPe57XTRBxuI43syN8G5mk29614abuIxSaT7Xv8yu7Sm3k85X0I82EJgRMApgRABQBEAFAEQIKYEQIKAIgQUwIgRYdmaKNjJMQqtKak7zQf+rN7LQOepHvI8V57TV7LZaUevPf2L9/I07CgvnT3LcWPYvD5KiSTF6sfTVOlMw3Ihp+At5jh4XPtFeX0hWjSirWl1Y7+1+/xwNelHL15b35FwWQdwoAI4FMQAgApARAEKAOY3F6d1S6kbIDUMaXviAcS1vd1JtYes3S/NWPh6ipdK1+l7MgqkdbUztONtptezD2ta1olqZRmZGTZrGcM77a2uDYc7HhZXLDR8rp5eyK4+iOVxcKksLeU7De0urZOz0yNm4cW5w2J8b2MPttuTcDjbW9lq1dC0ZU30Tetw25TfJlON5NS/XuOn2xkltCwHuyPmBFzld+TsSOdrqvoHCdR8kvU6X39K7/AEBQ9lEY/L1T3fmwRtjA+87Nf4Iqaek+pBeLz5YCNiv6n9D0DDKFlPDHBFfdwtDGZjd1h1Kw61WVWbnLey5GCikkbS5EgIGRMR4IvrZ5IKAImLIUDyFMCIAKBEQAUxEQAUCIgApgRAjfwXDH1U7IWe1q53JjBxcf542VK/vYWlF1ZeC5vkd7ag601FeJYBTtxOrZRw6YVhRG9I4VE4vpfnz16ZjzC8dOrK2pSr1PnVPsvfouBvRipyUI9SP3Z6I3TQaAaADQALzxcDdAESAWaZsbHyPcGsjaXvcdA1rRck+AAUoxcmorexNpbWYMKxKGqj31O/eRlzmh4DmglpsbXA581OtRnRlqVFhkYzU1lbirbQ7dejYjFQtja5hfTtnlc83YJSLgNHMNINyea0rXRfTWzrNvO3C54/cr1LjVqKGORasWeW09Q4EgthmcCDYghhIIPVZtBJ1Yp815lieyLPOeyPHnvfPSzSOkdI0VEbpHOe4uFmyC5PTKfcVv6btYxjGpBYxsePt6lKyqNtxfebmCi+0tf4U//GmC43H/AMZT7/8AyOlP+al3fg1dmKduIYzXVcwD2Ub8sLHd5ocHFkRsegjc63V111vJu1sqdKGxy3+b88dxGjFVa8pPh7RbdqMEo6oROrSGsgc5wcZBEHNI1Y551y8DoRwCyrO5r0W1R2t9mfHHMtVqUJ41+BUO1yRu7w10ZDo7yujIOZpZliLSDzFrarW0InrVVLfsz9ype4xDHvcc3/5Jj1Z+QjexrucFNkZ/qSXt/mXf4LR1v12vF7fovwc+muKnV+yPVMHbIKanE198IIRLmIc7ehgz3I4m99V5qu4urJw6uXjuzsNKGdVZ34NxciREARAjwO6+snkwpiGARkWBsieQApAFAEQAUxEQAUCImAUCIgBmtJNhqToANSSlJpLLBJt4RaK1slHBHh9NrieKWEhB1p4Te+o4aX18HHkF4ytcK9ru4qfJp7u1+/RG/So9BBU49eW/sLvs9g8dFTR08XBgu91rGSQ+s4+fyAA5Lzl1cyuKrqS/wuRoU4KEdVGxieIR00Mk8zsscTczjzPIADmSSAB1K50aMqs1CG9jnJQi5M8uqO06t3m9ZBG2mz5WscyR2YDi0y3tmt0GnQr0sdCW+rquT1vDy5Gc72ecpbDtdpOLmTCaWop3vjbUzRO7ryx2R0MpLHWOuo1HUKnom3ULydOok3FPzW063VTNJSjx/DLTtIMuFVY6UUw/9JCzbTbdw/uXmd6vy33ehzOysf1XD4yT/tCP3Kxpl/6uXcvI52i/hLxPNcep3Vf9J4kD3Y62OJhHAxuztB8wBB8SvQ20lQ6K3e9xb8dn/sUaic9afb79D1ySv3+EvqP76gfIfBxhJcPjdeXVLo7xU+U0vuaOtrUtbs9DxzDWvom4dibblrpJWvA6xuLXt+9G4j3FerquNw6ts9+F9930ZmxzT1ai9+0XnZyVr9o697Tma6mzNcOBaRS2I9yxruLjoymnv1v/ACLtJ5uZPs/Bh7H32OIMd6+8hc7rxlB+d1PTq2U2t230FY/1Lu9Sv7d7LVELqiumkY5k1U8RNDnvkDHue5t7izQAOAJV7R19TqKNGCeVFZ5bMJnC5oSjmcuLOlt//ZMC/RN/ZwKvoz51x3+sidz1KfvkejYhj9JATvqmKMj2XStz/wCUa/JYFK0r1OpBvw9S/OrCO9oz4XiMVTCyeB2eKTNkdlc2+VxadHAEatK51qM6M3Caw1/kcJqa1o7jaXMkRABQI+f8y+snkxg5ADhyAMrHoAfQppiwIpkSWQLIbIAiYBTERABQIiYFiwGKOlhfidSPo4NKdnOWfgLe/wDefZXmtM3Uq01ZUXtfWfJcvfdxNewoKEenn4Fh2GwiT6TEqzWsru8ARbcwm2VoHK4A8gAOq81pG4jst6XUj937+5q0Kb2zlvf2LcFklgofanKZDh9A0lvplSM5B5AtY3z1lv8AdC3NDRUOlrv+lfv6fco3jzqw5stWIYFBNSGiLckGVjWhlgWBpBBaSNDpx8SsyldVKdbps5l28clmVKMoanApnalQxU+GUlPC3JFHUgNbcm30cpOp1OpJ961tD1Z1bqdSby2vVFS7io0lFbs/kr+JbV4tV08gERZSmNwldFTO3ZhtZ15H30tzBBV+lYWdCotuZ52Zltz3LBwlWrTi9mzuLVspXejbPOn4GNlW5n2zI9rP1rLMvaXS6SUObj5LP2LVGWrb63eUqg2hposImw8xSPmqXOke/uCNr7t3Zve5sI2G1uq16lpVneRr6yUVsxx4582U41Yqi4Y2st+xtfn2frGHjSxVsf3TG6Rv+8j3LLvqWrpGEv8Ac4v749CzQlmhJcsmphGEelbObsC8kbp54uu8jkfoPMZm/eXWtcdDpPL3PCfc0vLeEKevbY47WcvsjeTiEhJv/wDSeAT0EkAaPcAB7lY02sWy/u9JHOx+Y+78AxWafBcUmmjZmhqS97Q+4jlje7MW5hwc13y8CnRjT0haRhJ7Y/VNbM9zXvYKblb1m1uYk1VXY/MyNrRFTROuS0OMMOli9zj677HQaceA1KcYW+jKbk3mT+r7FyXP/CE5VLqWOH2LbtxslNVx0MNKWBtI2RhdM8ts3LG1vBpJPcPJZejtIU6Eqk6ucyw9njnzLVxbymoqPD9jlUHZOOM9X5tgiA/Xcf8AirNTT3+yH1fovyco2P8Auf0L9geFR0dPHTRFxjizWLyC85nFxuQAOLjyWJcV5V6jqS3vl3YLtOChFRRvrgTIgCJgfPl19XPKDApiHaUCHBQA4cgBrp5I4CCmIa6YiAJ5EMWp5ACYiJiOngGEuqphH6rG96V/JjBx9/ILO0nfxs6Ln/U9kVzf7FuztnXqY4Ledughbita1zW2wrCzkhZ7FRMLa25jgfK31ivIVpys6L1n/GqbW+KXv79xvQiqs1jqR3dp6CsAuhQI8+23dbGcGLvVzs8sxmA/EtW7o5Zsq+N+3yKNx86HviXHaHF2UVNJUvaXNjyDICA5xc4NAF/O/uWTa27uKqprZktVaipx1mUbtQrm1OHUEzQ5jaiUSNa8AODXRutextz+a2tD0nSuakHtwsfcpXctanFriW/bd9sNrv0Eg+OiydHrNzT70W7j5Uu487xCsLNm6OEetVTyNtzLWTSP4c+8GfFb9KmpaTnN/wBKX3SX5KEpYtYrm/UvmE7F0EDGA0sckga3O+UGYl4AubPuBr0AWJW0lc1JPE2lwxs8i9C2pxW4q+ymz9XCzGKTcubFURTRU8jyGte9u8jYddbFrwb2totK9u6E5UKusspptLgtjf0xuKtGjOKnHGx7i27GYVJR0UVPMWmRhkcchLm955cNSByKy7+vGvXdSG5439xct6bp01FmPAdkaeiqJqmEvzTh7cjizdxsc8PytAF9LAangFK50hVuKcacsYWO9vGNoqVvGnJyXE7k0LHjK9rXt+q5oc34FUoycXmLwdmk94Y42tAa0BrRwa0AAeQCG23ljSwZAoiCkIiAIgCIAKYHz3ZfVzygwQAwKYhgUCGBQAwcmIYFAh2piHCYghGQCpCGiiLnBrRdziA0DUkngFGdSMIuUnhLeOEHJqK3sseJxPjZFg1IQautAfWyjUQwkagnpb5faC8bO5+Iqyvavy47ILn78+49DCl0UFQh1nvZe8Iw6Olgjp4hZkTbDq483HxJ1Xna9aVao6kt7NCEFCKijcXEkFICk9qGCyzRQVNOHOlo3OJawXfkdlOZoGpLXMafInotnQ9zCnOVOpulz58vHJSvKTklKO9FWjnxPHHw08rclPG8OlkZE6KMW0LnE3zPsSA0czwHEaTha6OUpx6z3LOX3d3NlbNW4ai9xeNsNlnVkdHDC5kUdLIC4OzaRhoaGtAGvC3JY1jfKhKc55bkvvkuV6DqKKW5HdxWgZUwywSXEczcrspAda99DZUqNWVKanHeixOKnFxfE0qbZqjYynj3LXtpM+43t5DGXOzuIvzvY38F2ne15SlLWxrb8bM4WCCoQSSxu3HXuqh1IgAJjIgREDCECCEhBSERAEQBEAFMD58X1c8oRADBMA3QIN0AMCmIYFMQ4KZEYOSEMHIHgZPIsFiw1zKCldiU7czzeOjiPGSQ3Gby4+4HwXmtKXErusrOk9i2zfp74+Js2VFUYdNPe9yLHsRgb4GPqqnvVtad5M53FjTq2Pw8R5DkF53SN1GpJUqfUjsX59+pqW9JxWtLrPeWgLNO4UgIgQUgGCQmQoEhUxgTGEJAQpgLZAzl45tFS0QZ6TLuzJmLGhkjy4Ntc90G3EcVZt7OtcZ6NZx2pHGpWhT6zOqPxVY6nl+K7f15qJqelgZ9FLJGMsUs8pyOLc1gbDh0XpKOibZU41KsntSe9Je/EzJ3dTWcYr1H2U23rRWMpcRuRO4MG8hbBLFI71NA0d0nTUcwbqN7oyg6Dq2/DbseU1x4vaFG5nr6tTj4HqC82aREABABQBXMS24oKeZ8Esrt5Ecrw2N7wDYG1xzF/itGjou5qwU4rY+04Tr04vDZ49dfRzzQQUDDdABumIN0AMCgWBrpiHaUxMJcgWAZkh4O1svhvpM1nnLDE0yzOJsBGOV+V/49FmaVvXa0cx68tke/9i5ZW6qz27lvO7gsBxSt9Ne3LQ0J3VDERZr3C3ft4WB9zR7JXl7ifwdDoU/4k9sn7973xNqnHpZ676q3fkviwy4FABQIiACkIIKQhidEgwc7GcYgo4xLUybthcGA5XvJcQSAA0E8Gn4KxQt6leWrTWXvI1KkaazJmeaqDYXTAXa2J0oHC4Dc1vBQjTbmoduBuWI6xWKXa6SfCarEGRthfCZBGwuMre7ksSbC/rLRno+NO8hQbynjPDn+CsrhyouoljBT6efH8QYHxvl3Ul7PY6GljIBsbEWcRcHqtaUdHWrxJLK55k/UqJ3NVZWcfQvGwmB1NJFMKt4kkmka8ESPlIaG2sXOHG91jaSuqVeUeiWElywXbalOmnrPayjdpj3VGITMYMzaClZnHQFzS8j/AFm3+z4LZ0QlSt4t75yePTyZSu251Hjgvfmej7F1/pGH0khN3boRvPPPH3HE+9t/esDSFLormceGc/XaaFvPWpxZVezc/wBY4v8ApXft5VpaV/lqPd6Iq2nzJ++Jg7YGCOSgqW6PaZQXDichjezXwJd8V00E9aNSm92z75TI32xxkelrzhokQBEAVvbraUUFMSwj0ie7IBp3frSEdG395IWjo2ydzV29Vb/x4nC4rdHHPHgU3CuzSeeGOaao3Ukw3jo3sc54zEkZjf1iLE+JWxW0zTpzcIxylsytxUjZuSzJ7SnXXrjFGBQA4KYEQBLoGEFMBwUCMjUyJCEwAkBZcFaTheLCP8oYm3tx3dnZvlmXm9LP/W0Nbdt+vvBr2KzQqY3lq7P8VgmooY4iA+mjbHLHwcHfX8Q43N/Fef0nQqU68pS3Sex+ngadtUjKmlHgWZZp3CEgCgAoERACVM7Y2Pkdo2NrnuPRrQSfwThBzkore9gm0llnlPZtjUr8TO+e93psUwAc5zhnB3gtfgAGPGi9NpW2hG1/Ql+lr8eqMq1qt1dvE7/bH/YYf8U39lKqOgvny/t9Ud7/AOWu/wBGWjFHtZQSlxDQKSQakC53R0WdRTlcLH+5eZZm8U33ehQcEFtmKvxdL/vjH7lt3G3SsPDyZRp/yshdn+0GGjoYKcU8kssLXBxLmRxkl7naO1Nteid1oidevKprJJ97e7HZ5ipXcadNRxtL1shjprqX0lzBFeSRmUOLgA22uYgLFvrVW1Xo087EXaFXpIaxSNlDFVHGqqokZGys3kEb5Xtjs1+d3tW4DdfBbN7r0egpU0244bws7sfuU6OrPpJSe/Z7+x0ex2vzU9RTk6wytkaOjJBYgfeY4/eVfTtLFSNRcVj6f5OlhLMXEx9m/wD+ji/6V37aVS0r/LUe70QrT5k/fFidrI3s2G0o1dI+TTn9I+Njf+XwT0J+iFWo9yx9k2K92yjH3wPSCvPmgS6ANbEK2OniknmdljiaXOPh0HUk6AdSulKlKrNQhvYpSUU2zzbZ6A4nWTYtWjLSUp+iYdWks1ZGOobcE9XO8wvR1829ONnb7akvXe/H7IzoPpJOtPqr377TerNoqmSR72yvja491jTo0cAPPr4r0FtoO1p0ownBSa3vmzKq6Rqym3F4R51dXjkEFADgpgOCmACUDICgBggB2lMizKECCQgDpYBi76SUSN7zSMsjDwe3p4HxVC/sYXdPVlsfB8mWrW4lRllbuJv4vhRhLcXwg5WAl08DR+S5u7vNnVvLiNOGBCo8uzvFt4Pny28+T+u01ZR/69DxRdNlNpoq+LMzuTMA3sN7lp6jq09Vi3tlO2nh7Yvc/fEuUK8ascred5UjsRIAoAiBFb7Ra7c4ZUa2MwbAPvmzv1Q5aGiqXSXUezb9P3wVruWrSfbsKVidH/R0uA1FslooxN0BDw+W/uqH/BbFKp8VG5p79rx9ML/6opTj0Tpy99vmWDtlNqOn/wAT+EUioaB+dL+31R2vuou/0K1Wdn1YIJqqpnjO4hkmtmlnkcGMLsuZwFuHUrRhpag6kaVOL2tLglteDhK0mouUnuXeb9BpsvUH60jvnUMC4VNulY93/wCWTj/KP3xO/sNs3ROoaWZ9LFJLKzO98jBKScx5OuBy4KjpG9rq4nBTaSfDZ5He2o03TUmtp2dq6ptLh9U9gDMsLmMDQGgPk7jbAeLgqllB1rmCe3b5bTtXlqUm0ecbN9nUlXBFUvnbCyUFzW7oySZASATqALgX58QvQXemI0KjpqOWu3C9TPpWbnFSbwbuyEH9H45JRFxcyRjomuItn7jZmOI8g4e9cb6XxVgq2Nqefvhk6C6K4cPfM4lFjtVSVtf6GwPknnla4bp8zgGyvIsGn87ndXKlrRr0KfSvCSXHHBHGNWcJy1OLLTsds/WVFYMSxLMHR6xMlAa9zrENOS3ca25IFhrr1vm393QpUfh7fG3fjd9eLfkWaFGcp9JUPRgV580A2QLJ5ntXWSYrXR4ZSn6CJxM8g1aXN0e89WtvYDm4+RXorKnCyoO4q9Z7l5Lx49hRrt1p9HHdxNzHqmONkdDSjLT0oym3tyDiSeet9eZJPRbeg7GW28r9ee7sX7+RmaRuV8mG5b/fvacUL0hklOVMthCACCgBroAN0wCEAMCmA4KAMjSgRkASyMyBqAOrgWLSUsmdmrTo9h9V7f4+KoX1hTu6erLfwfIs211KjLK3cjaxnBzGRi2EEtykumgaNYz7Vm829W+8acMKnUabtLxbeD58tvk/rtNOUcrp6Hii4bI7TxV8VxZk7AN7Dfh+c3q0/Lmsa9sZW0ucXufviXaFeNWOVvLAqJ2IkBEAeddrEz5X0VFE0yPeXzbtozOcfUZp/qfBb+hYxhGpWk8JYWfu/Qzr9tuMEVraPDcXfAaivz7mItAD5Iu6XkNBEbDpxA4BaNrWso1NShjL5J8Nu9lWtCu461TcdztCr/SMIwyXi6XK532xCQ/9a6paLpdHeVY8vzs+x2upa1GD97i+7V6YdXf4So/ZuWJZfzNP+5eZerfLl3Mo1BA+TZh7ImOke+TusjaXudaqaTYDU6ArZqSjDSilJ4WOP9rKUU3a4XvacuiwLHZI44WmaCGNuVjXTtp2tb0LWnMfeCrNS60fGTm8OT7M/sc40rlrCyl34LBQ7B1JoZaWapYx09SyeR7A+cljGWDTmy65rG/gqNTStLp1VhBtKLSW7e/E7xtJ9G4t73nmXnD6RsEEMLPVgjZE08yGNAv8li1ajqVJTfFt/UuwjqpRXAxSYTTunFS6Fjp2gBsrmgvbl4WJ4cVNXFVQ6NSeryF0cXLWa2m2xgbo0BoOugA19y5Nt7yeMDJARAFR7QtpTSxCmhJ9KqhlGXV8UZ0zAD2ie633nktXRdl00+kn1I/d/hb2VrmtqLVW9mhQ0Qwmj3Yt6dWgOmcOMLOAaD4ajzLjyC17Oi9J3WvL5MP+5+9/ZhcSjcVVa0sLrs4i9meee0YBMCmqmWyBABQA1kAEBABCYDhADtCBGRoRkZlaEAZQECMgTwLJ0sFxWSmkD2ag6PYfVe3+Piqd9o+nd09WW/g+R3truVCeVu4o2McwUgjFsJJa5pL5oGDvMPtEN5jq3hzC89CpKnJ2d4u58+W3yf1NdxU109DxRbNkNqoq+PkyoYPpYr/rs6t/D8ce+sZW0ucXufoy5QrxqrtLCqB3CgCotwSokxs1srMtPTx7uBxewl7slr5QbgXkkOtuS1Hc04WPQxf6m8v6/sip0UpXGu1sW4sONYayqp5aZ5s2ZuUuABLSCCCL8wQCqFvWdGoqkd6LFSCnFxfE5kWxdJ6NBSS554qZ8j487yw5nkl1yy2lyfirD0lW6WVWOE5YT8O/JwVtDVUXtSLG5oIIIBB0IIuCPJUE8bUWCAW0GgQAEDImAUhATGFIREAaGOYrHSU76iX1WCzW85Hn1WDxJ/eeS721vKvUVOP+FzIVJqEdZlB2TpHSSTY5iHe7x9GZyfJwBaPqt9VvkTyuvQ105OOj7be975Lt839OJnxajm4q+AlbVPmkdK83c83PQdAPAcF6+0toW1KNKG5e8+JgV60qs3ORhsrJxGASApN1TLgUAMECHATAayADZMBggB2hAjI0IDJlajAZMrU0iLZlYF0jE5ykZLKZA6GD4nJTSB7DodHMPBw/nmqN/YU7unqT38HyLVrdzoTyt3FGXHsDJIxXCSWSMOeaBnrNd7Tmt/FvAjh0XmYVJUZO0vF3Pg1748DccVUXT0PFFo2O2sjr47GzKlgvJHycPrs6jw5fNZN9YStpZW2L3P0Zct7iNVdpZAVnHciACEgGSEFAiFAATGBABSAiAImBCbanQDUk6ABAHl9XO/HMREMZIw+kuXP4AtvZz/tOtZvQAnqvRwhHR1trv5kvePDj2mdKXxFTVXVR0cexBsrmxQgNpqcCOFrdG2Atmt7tPDzK9BoXRztqbqVfmT2vs7Pz29xkX910stSPVRyltmcGyACAgCkKkXApgMECMjUwMgQAQEwGDUxDhqAGCYjIxAjMwKSRBsztXQ5sdAECAN/CcTfTyB7Dpwc08HDoVRvrGnd09Sfg+KLVrdToT1o+KMm0GBby2KYUSyVhzzQM0eH8S9gHPq3g4e8HzNOpKhL4S73cHwa9/Q25RVRdPQ38V79ssmxe1sdezK6zKpg78fASAe2zw6jksq/sJW7ytsPLsZct7hVV2loCzSwMEgCgRAkBCgAXTGRAiIAiBkQIoXaNjz3FuF0l3z1OVs2U6hrvVj8C7iejfNbmirWKTuauyK3fnw4dpSuqr+VDexnUzMOpG0MJDpZBnq5Rxc4j1fLlbp5laui7aV9X+Lqr9EdkF6+Hn3FC9rK3p9DDe9/v3sORZetMMNkCDZADAIAoqpFwYBMB2hAjI0JjMjWoEZA1MQQ1MQzWqWCLY4amkRyZcieBZGGiYhHTIyPAvpCNYeoP6UjWFqMV1Z0S1iSpmzhGOy00okYdPaYfVe3oVRvrOnd09Sfg+Ratq0qEtaPidTG8GFQBiuFEsnYc88DNHh/EuYB7XG44O87g+cp1ZW8vhLvdwfBr8eRrygqq6ehv4r37ZZtidrmVzMklmVTB3m8BIB7TP3jksvSGj5W8taO2Pl3lu3uFVWOJarrMwWA3SAgQIjihDQoTAKQBQIiBnD2v2gZQUzpTYyvuyBh9qS3E/mjifhzVyxtHc1dXgt/d+5xr1lShkqeyOHmlifilX36yszGnD9XBr9TIR1PHwbYe0t2cHe11Z0dlOPWa7OHvj3GdrfD03Wn1nu9+9hhleXOLnElziS4niSeK9jSpxpwUILCWxGBObnJylvYtlMgGyYBsgQQEAUQKkXDI1MDI1MRlagB0xBBTETMmIyRyKSE0O6QAp5I6pPSEZHqGN8yWRqBhdIVHJNIXMUEgXQBLpAEJiOjguLS0sokiPg5p9V7ehCp3llTuqepPwfFHa3uJUZa0SwYvhDKqN2JYWCypaWvmgaSHh4uS5gHtcftctb385Cc7afw111dyfDH48u42JKNZdLR63E7mxW2LK1ohlsyqYNRwEoHEt6Hq3+RnX+jnQevDbDyLFtcqqsPeWy6yy0G6QEQAr5GtF3GwU4Qc3hCbwM03/kFRlHVeGCeQqIGKqqWRRvlkcGRxtL3uPANHEqcKcpyUYrLYm0llnmWGsOMV0ldVdzD6Lgx3qlo7zY/EnRzvMDmF6Op/oqMaFLbUny8/RfUzI/x5upPqL3/k2MXxY1EpedGDuxt+qzl7zxK9Do2xVpRUP6ntb5v8LgZV3c9NPPDgarXrSKeTK1SIscBSIhsmIYBAygqkWxwmA4KYhw5ADhyYBujIiJ5AdoRkAOTEIgZEDIgCJAGyYEAQAQECCgR0MGxSalkEkRPLMzXK8dHBVbyzp3VNwn4Pkd7e4lRnrRO3juBtrWf0jh146phD5oGnK9zxrmbb29OPtefHzcKk7Ofw1zti9z4Y/Hl3GxKMbiPTUetxR2th9sRVgQVFmVbNNe6JrcSByf1Hw6DP0ho50Xr09sPL9ixbXKqLVl1i4LJLgUAcjHZX2yNB7wNjY2v8NTx0WlaOOpg5uD1sm9hzHNiaH6O1NugJ0CpV5JzeqTNtcRHmu2WJSYlVswqjPca+9RINW5m+te3ss+bvIL0NhRjaUXc1d/Be+L8jOuJutPoYePvsDtBWxwRx4bSaQ02krucso43I466nx8lqaItJTk7yt1pdVcl73dneUr+uoroKe5bzhxyr0Jk4NhkiMhg24nppg4mdq6I5scBMiMAgZQciplsYMTAIagBwxMMGVsaQGdkKAMno6klki2kEx2TwR1jBK2yYZMBQTIkBEAFMBgECyZGREoI7TMymJQJm1HRjmpYIZMwp2p4Fk3MNrHU7w+M6jiOTh0Pgqt3Z0rmm4VF+3cWLe4nRnrRNvaDAWVzTXUH0dWyzpoQcpe4a5h0f0PPzXmIzqWM/h7jbB7n74dnDuN1qNzHpaXW4o39iNshU2pao5Kpvda493fW5Ecn+HP5KjpDR3RfxKXV8v2LFtdKf6ZdYul1kFwN0gIgCp9oO0xpIRBCb1dSLMDdXRsOhfb6x4N8b9FqaMsumn0k+ovu+X5Kd1X6OOI9ZnFoaYYRR5f8AuFa0F54mCPkL+Gvm6/RatGm9JXOX8mH/AHP39u8pVZ/CUv8AnL7e/MrwYvV4wYTeWZGtQPJmjagDbiCEhm20rqmcmjIFIiMAgCnMhCpF3Bk3QQGBhAEZBoYQBNZZFtIcQqeqQ1zKI1JRRFyYSUbhLbvMT3Aan4ITBxNGQklDJpYFyFIkERlAjI2E9E8iMzaUpBkzMpwjDFky5QAjAsmMvPRMMjNcVIizNG2/FMiMXAaIAyUOJSQSCSM6jlycOhHMKrd2tO5punUWzy7UWLevOjPWib+P4HHiUZraL6OsjsZYgcpkI4G/J2mjufNeYjOpYVOgr7YPc/f3XA3GoXUelpbJLevfmbmw+2e+IpKw5KlpyMe7u70jTK4HhJ+PnxqaQ0dqfxaXV5cu7sO9rda/6J9YvN1il80sdxaOjpn1EvBpsxo4ySH1WDz+QuVYtreVeooR/wAI5VaippyZQMFh78+OYh3sriaWP+8kGjcoPIeq3yJ5XW3XberZW/i+S97/AKcShBYbuKvgV+PE5aqSaeU3fI8G3stbbutb0AAsvSaPowo0tSG5GNeVHUnrM2Q5XymMHpDMjJgkBsxVDUZHhm7HO0qSkhOLM7Sp5IYY4CBFRaVTwXcjgowLIwKYmOCV0TINbR7p5IYYQ5LI9UN0wMb2XUWSQop7o2secGVtME1Eg5mVsAUtUWsOIwnhEcsayAJkRgYDGjABbGgAOiSBIG56IyPAvo5QIJisgeDJQ1MsMgkjNiPgRzBHMKtdW9O4puE1sO9CtKjPWidHaLAY8SjNVSgR1sYBkjvYTW4a/W6O9x6jzUZVNH1Ohrbab3Pl74rxRtNQu49JT2TW9e/MTZjb9rGGDEczJIe6JMjnOdl0LZG8Q7xXC70U5S16GMPh+Ow6UL1JatXY0bj/AOumNcQY6KGpc4vcQ127jbY89C658h5IS+AhhbZtff8AYey6f/FFc2xxB9VVNgjAjpqUGOCO+Uerq8jlpoByHmVf0bSVGGvLbKW9+hwvNectVbkcfAmEiW3Itv8ANbtruZjXGxo3HPKtHBIx5igYzSUiRnjuogbsDSkM6MIspxyRlgybwp6zFqoqzY1XyWMDiIqSyRbSHbGU8Mi5oyhS3Ed7GUR7BmtUooUpDZApYIZZMiWqPWHDU0hN5GATEEJgGyAGAQAQEAGyBhAQINkgGATDIbIAOUIwGQhgSwGTYpJ3RuD2GxbdUtIUo1LeSki5YTauI4Zs1sGHVjhJVUx31u86Nzm5rdS1wv715OHxNBatOf6e09NUt6dR5ktpux1cbYxTU8Qhp2hzsgFi51iQT79fGyjqSb16jzI6Rpxgv0rBRsQcBXOJ0aXi9tbAtAWvQ6iM+567NfZYG9QB/wCP8XrZtHsZh3K/UbklMb6qzkr4ENMjI8BFOUsksGeOnKWQwbcUBRtHsRtspzzKkkyDkjM2HxUsEdZFeAVeO8sS3DLsVyIYIRoXM7cDMApnIYKREZABQAUxDWQMKACEDQUAxrIQBCYgpDGQAUwCgQyACgAj+KrXfyJ9xas/nw7ww8V5eR65GzDx9zvwK5yG9xUcR/tf34/watGj1EZlx12Nsl+VqPJn4uWvZ7mYt31jsTjVWGcEKAkM2ImjoPgpITM8bR0TRCRkaFJCZkCkQGCAP//Z"/>
          <p:cNvSpPr>
            <a:spLocks noChangeAspect="1" noChangeArrowheads="1"/>
          </p:cNvSpPr>
          <p:nvPr/>
        </p:nvSpPr>
        <p:spPr bwMode="auto">
          <a:xfrm>
            <a:off x="155575" y="-1058863"/>
            <a:ext cx="2943225" cy="2209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AutoShape 6" descr="data:image/jpeg;base64,/9j/4AAQSkZJRgABAQAAAQABAAD/2wCEAAkGBxAQDw8PDxAUDw8NEA8PDw8QDw8PDw8PFBQWFhQUFhQYHCggGBolHBQWITEhJSorLi4uFx83ODMtNyguLisBCgoKDg0OGhAQGiwkHCQsLCwsLCwsLCwsLCwtLC4sLCwsLCwsLCwsLCwsLCwtLCwsLCwsLCwsLCwsLCwsLC4sLP/AABEIAMIBAwMBEQACEQEDEQH/xAAcAAACAgMBAQAAAAAAAAAAAAABAgAGAwQFBwj/xABIEAABAwIDBQQGBQgJBAMAAAABAAIDBBEFEiEGEzFBUQciYXEUMkKBkaEjUnKCsTNic6KzwdHwFSU0U3SSk7LCQ0VjoxYkNf/EABsBAAIDAQEBAAAAAAAAAAAAAAABAgQFAwYH/8QAPREAAgEDAAYIBQIFAwQDAAAAAAECAwQRBRIhMUFREzJhcYGxwfAUM5Gh0SLhIzRCcvEkUmJDotLiNbLC/9oADAMBAAIRAxEAPwDzi61CmRMA3QIiACmPIUCImMl0ARAEQBEAFAEQIKYEQAUCIgCwbK4bG4yVlUctHRDeSE8HuGoZbny056DmsPTV9KlFW9H5k9ncufvtfAv2VupPpJdVFh2PpZK6pfjFU22a8dBCeEUIuM/nxF+pceYXlb6pG3pq0pvtk+b5e+w1qUXJ9I/DuL3Tnvt8x5LKpdePedp9ViSG5J8SoyeZMcVsFUSREARAgZrJjwDMgeCZkBgmZAYISgMFD2r7PWSkz0BEE4ObdA5InuGt2Efk3fLy4rbstLyh+ivtjz4+PNffvKta2UtsdjOPhO2joy6gxuIva3umV7DvWdDI0esOj26+fFXalhtVxYyw+x7PD8PZ3HCNb/p1l798TcxjZQhgqKJ/pNO8ZhlIe8N6gj1x5a+HNaej9PxlLobtas+e5Pv5eXcUrnR2Fr0dq5fjmVkBelMnDRorkdwoAiACmAQEEQoGgJkgoERAEQAUCImAUARAiIAKANvC8PfUzMhjF3SG1+TRzcfADVVru6ha0ZVZ7l93yOlGk6s1FFoqqRtbUR4RTEigw8h9bKDbfSg+rccTe487/VC8W68qUZXlb5k+quS9/bHM34008U49Vbz0KKNrWta0BrWgNa0Cwa0CwAHReek3J5e8tmWM6k9AUIjIRIkRAEQBEAI5MkhUDCgBcylgiOojCECOTtFs5TV8eSdneaDu5m2EsfkeY8DorVreVbaWYPZxXBnKpTjNYkeayQYlgEpcw76je4XNjuH/AGm8Yn+P48F6FStdJww9k/uu7mvewpONS3eVtid+PbHBZgJZ4ckz9ZGup3PIdwPebo7zVdWuk6X6KVR6q3fqx9iTqW0/1Sis9xRF7cwghMAhMGFBEKAImMiBkQAUARAiJgFAiIAKAIgQUwLW4Pw6kZHE2+KYpaOFo9aCInj4H9/2SvG3dxG/uG2/4FP7v39u83Lei6FP/nL7f4LlsrgTKGmZA05nnvzSc5JTxPkOA8AvOXl07mq5vdwXJGhThqRwdhVSYzefkgTFSGFAiIAiAMb00dEAJgEJAQjmmI5OIbT0NPcS1UTS3ixrxI8fcZc/JWadjcVerB+S+rOUq1OO9nQw6tjnijniOaOVuZhILbt62OoXCrTlSm4S3olGSkso2VAYksbXtLXNDmuBa5rgHNcDxBB4hOMnF5W8CmVXZjQPe57XTRBxuI43syN8G5mk29614abuIxSaT7Xv8yu7Sm3k85X0I82EJgRMApgRABQBEAFAEQIKYEQIKAIgQUwIgRYdmaKNjJMQqtKak7zQf+rN7LQOepHvI8V57TV7LZaUevPf2L9/I07CgvnT3LcWPYvD5KiSTF6sfTVOlMw3Ihp+At5jh4XPtFeX0hWjSirWl1Y7+1+/xwNelHL15b35FwWQdwoAI4FMQAgApARAEKAOY3F6d1S6kbIDUMaXviAcS1vd1JtYes3S/NWPh6ipdK1+l7MgqkdbUztONtptezD2ta1olqZRmZGTZrGcM77a2uDYc7HhZXLDR8rp5eyK4+iOVxcKksLeU7De0urZOz0yNm4cW5w2J8b2MPttuTcDjbW9lq1dC0ZU30Tetw25TfJlON5NS/XuOn2xkltCwHuyPmBFzld+TsSOdrqvoHCdR8kvU6X39K7/AEBQ9lEY/L1T3fmwRtjA+87Nf4Iqaek+pBeLz5YCNiv6n9D0DDKFlPDHBFfdwtDGZjd1h1Kw61WVWbnLey5GCikkbS5EgIGRMR4IvrZ5IKAImLIUDyFMCIAKBEQAUxEQAUCIgApgRAjfwXDH1U7IWe1q53JjBxcf542VK/vYWlF1ZeC5vkd7ag601FeJYBTtxOrZRw6YVhRG9I4VE4vpfnz16ZjzC8dOrK2pSr1PnVPsvfouBvRipyUI9SP3Z6I3TQaAaADQALzxcDdAESAWaZsbHyPcGsjaXvcdA1rRck+AAUoxcmorexNpbWYMKxKGqj31O/eRlzmh4DmglpsbXA581OtRnRlqVFhkYzU1lbirbQ7dejYjFQtja5hfTtnlc83YJSLgNHMNINyea0rXRfTWzrNvO3C54/cr1LjVqKGORasWeW09Q4EgthmcCDYghhIIPVZtBJ1Yp815lieyLPOeyPHnvfPSzSOkdI0VEbpHOe4uFmyC5PTKfcVv6btYxjGpBYxsePt6lKyqNtxfebmCi+0tf4U//GmC43H/AMZT7/8AyOlP+al3fg1dmKduIYzXVcwD2Ub8sLHd5ocHFkRsegjc63V111vJu1sqdKGxy3+b88dxGjFVa8pPh7RbdqMEo6oROrSGsgc5wcZBEHNI1Y551y8DoRwCyrO5r0W1R2t9mfHHMtVqUJ41+BUO1yRu7w10ZDo7yujIOZpZliLSDzFrarW0InrVVLfsz9ype4xDHvcc3/5Jj1Z+QjexrucFNkZ/qSXt/mXf4LR1v12vF7fovwc+muKnV+yPVMHbIKanE198IIRLmIc7ehgz3I4m99V5qu4urJw6uXjuzsNKGdVZ34NxciREARAjwO6+snkwpiGARkWBsieQApAFAEQAUxEQAUCImAUCIgBmtJNhqToANSSlJpLLBJt4RaK1slHBHh9NrieKWEhB1p4Te+o4aX18HHkF4ytcK9ru4qfJp7u1+/RG/So9BBU49eW/sLvs9g8dFTR08XBgu91rGSQ+s4+fyAA5Lzl1cyuKrqS/wuRoU4KEdVGxieIR00Mk8zsscTczjzPIADmSSAB1K50aMqs1CG9jnJQi5M8uqO06t3m9ZBG2mz5WscyR2YDi0y3tmt0GnQr0sdCW+rquT1vDy5Gc72ecpbDtdpOLmTCaWop3vjbUzRO7ryx2R0MpLHWOuo1HUKnom3ULydOok3FPzW063VTNJSjx/DLTtIMuFVY6UUw/9JCzbTbdw/uXmd6vy33ehzOysf1XD4yT/tCP3Kxpl/6uXcvI52i/hLxPNcep3Vf9J4kD3Y62OJhHAxuztB8wBB8SvQ20lQ6K3e9xb8dn/sUaic9afb79D1ySv3+EvqP76gfIfBxhJcPjdeXVLo7xU+U0vuaOtrUtbs9DxzDWvom4dibblrpJWvA6xuLXt+9G4j3FerquNw6ts9+F9930ZmxzT1ai9+0XnZyVr9o697Tma6mzNcOBaRS2I9yxruLjoymnv1v/ACLtJ5uZPs/Bh7H32OIMd6+8hc7rxlB+d1PTq2U2t230FY/1Lu9Sv7d7LVELqiumkY5k1U8RNDnvkDHue5t7izQAOAJV7R19TqKNGCeVFZ5bMJnC5oSjmcuLOlt//ZMC/RN/ZwKvoz51x3+sidz1KfvkejYhj9JATvqmKMj2XStz/wCUa/JYFK0r1OpBvw9S/OrCO9oz4XiMVTCyeB2eKTNkdlc2+VxadHAEatK51qM6M3Caw1/kcJqa1o7jaXMkRABQI+f8y+snkxg5ADhyAMrHoAfQppiwIpkSWQLIbIAiYBTERABQIiYFiwGKOlhfidSPo4NKdnOWfgLe/wDefZXmtM3Uq01ZUXtfWfJcvfdxNewoKEenn4Fh2GwiT6TEqzWsru8ARbcwm2VoHK4A8gAOq81pG4jst6XUj937+5q0Kb2zlvf2LcFklgofanKZDh9A0lvplSM5B5AtY3z1lv8AdC3NDRUOlrv+lfv6fco3jzqw5stWIYFBNSGiLckGVjWhlgWBpBBaSNDpx8SsyldVKdbps5l28clmVKMoanApnalQxU+GUlPC3JFHUgNbcm30cpOp1OpJ961tD1Z1bqdSby2vVFS7io0lFbs/kr+JbV4tV08gERZSmNwldFTO3ZhtZ15H30tzBBV+lYWdCotuZ52Zltz3LBwlWrTi9mzuLVspXejbPOn4GNlW5n2zI9rP1rLMvaXS6SUObj5LP2LVGWrb63eUqg2hposImw8xSPmqXOke/uCNr7t3Zve5sI2G1uq16lpVneRr6yUVsxx4582U41Yqi4Y2st+xtfn2frGHjSxVsf3TG6Rv+8j3LLvqWrpGEv8Ac4v749CzQlmhJcsmphGEelbObsC8kbp54uu8jkfoPMZm/eXWtcdDpPL3PCfc0vLeEKevbY47WcvsjeTiEhJv/wDSeAT0EkAaPcAB7lY02sWy/u9JHOx+Y+78AxWafBcUmmjZmhqS97Q+4jlje7MW5hwc13y8CnRjT0haRhJ7Y/VNbM9zXvYKblb1m1uYk1VXY/MyNrRFTROuS0OMMOli9zj677HQaceA1KcYW+jKbk3mT+r7FyXP/CE5VLqWOH2LbtxslNVx0MNKWBtI2RhdM8ts3LG1vBpJPcPJZejtIU6Eqk6ucyw9njnzLVxbymoqPD9jlUHZOOM9X5tgiA/Xcf8AirNTT3+yH1fovyco2P8Auf0L9geFR0dPHTRFxjizWLyC85nFxuQAOLjyWJcV5V6jqS3vl3YLtOChFRRvrgTIgCJgfPl19XPKDApiHaUCHBQA4cgBrp5I4CCmIa6YiAJ5EMWp5ACYiJiOngGEuqphH6rG96V/JjBx9/ILO0nfxs6Ln/U9kVzf7FuztnXqY4Ledughbita1zW2wrCzkhZ7FRMLa25jgfK31ivIVpys6L1n/GqbW+KXv79xvQiqs1jqR3dp6CsAuhQI8+23dbGcGLvVzs8sxmA/EtW7o5Zsq+N+3yKNx86HviXHaHF2UVNJUvaXNjyDICA5xc4NAF/O/uWTa27uKqprZktVaipx1mUbtQrm1OHUEzQ5jaiUSNa8AODXRutextz+a2tD0nSuakHtwsfcpXctanFriW/bd9sNrv0Eg+OiydHrNzT70W7j5Uu487xCsLNm6OEetVTyNtzLWTSP4c+8GfFb9KmpaTnN/wBKX3SX5KEpYtYrm/UvmE7F0EDGA0sckga3O+UGYl4AubPuBr0AWJW0lc1JPE2lwxs8i9C2pxW4q+ymz9XCzGKTcubFURTRU8jyGte9u8jYddbFrwb2totK9u6E5UKusspptLgtjf0xuKtGjOKnHGx7i27GYVJR0UVPMWmRhkcchLm955cNSByKy7+vGvXdSG5439xct6bp01FmPAdkaeiqJqmEvzTh7cjizdxsc8PytAF9LAangFK50hVuKcacsYWO9vGNoqVvGnJyXE7k0LHjK9rXt+q5oc34FUoycXmLwdmk94Y42tAa0BrRwa0AAeQCG23ljSwZAoiCkIiAIgCIAKYHz3ZfVzygwQAwKYhgUCGBQAwcmIYFAh2piHCYghGQCpCGiiLnBrRdziA0DUkngFGdSMIuUnhLeOEHJqK3sseJxPjZFg1IQautAfWyjUQwkagnpb5faC8bO5+Iqyvavy47ILn78+49DCl0UFQh1nvZe8Iw6Olgjp4hZkTbDq483HxJ1Xna9aVao6kt7NCEFCKijcXEkFICk9qGCyzRQVNOHOlo3OJawXfkdlOZoGpLXMafInotnQ9zCnOVOpulz58vHJSvKTklKO9FWjnxPHHw08rclPG8OlkZE6KMW0LnE3zPsSA0czwHEaTha6OUpx6z3LOX3d3NlbNW4ai9xeNsNlnVkdHDC5kUdLIC4OzaRhoaGtAGvC3JY1jfKhKc55bkvvkuV6DqKKW5HdxWgZUwywSXEczcrspAda99DZUqNWVKanHeixOKnFxfE0qbZqjYynj3LXtpM+43t5DGXOzuIvzvY38F2ne15SlLWxrb8bM4WCCoQSSxu3HXuqh1IgAJjIgREDCECCEhBSERAEQBEAFMD58X1c8oRADBMA3QIN0AMCmIYFMQ4KZEYOSEMHIHgZPIsFiw1zKCldiU7czzeOjiPGSQ3Gby4+4HwXmtKXErusrOk9i2zfp74+Js2VFUYdNPe9yLHsRgb4GPqqnvVtad5M53FjTq2Pw8R5DkF53SN1GpJUqfUjsX59+pqW9JxWtLrPeWgLNO4UgIgQUgGCQmQoEhUxgTGEJAQpgLZAzl45tFS0QZ6TLuzJmLGhkjy4Ntc90G3EcVZt7OtcZ6NZx2pHGpWhT6zOqPxVY6nl+K7f15qJqelgZ9FLJGMsUs8pyOLc1gbDh0XpKOibZU41KsntSe9Je/EzJ3dTWcYr1H2U23rRWMpcRuRO4MG8hbBLFI71NA0d0nTUcwbqN7oyg6Dq2/DbseU1x4vaFG5nr6tTj4HqC82aREABABQBXMS24oKeZ8Esrt5Ecrw2N7wDYG1xzF/itGjou5qwU4rY+04Tr04vDZ49dfRzzQQUDDdABumIN0AMCgWBrpiHaUxMJcgWAZkh4O1svhvpM1nnLDE0yzOJsBGOV+V/49FmaVvXa0cx68tke/9i5ZW6qz27lvO7gsBxSt9Ne3LQ0J3VDERZr3C3ft4WB9zR7JXl7ifwdDoU/4k9sn7973xNqnHpZ676q3fkviwy4FABQIiACkIIKQhidEgwc7GcYgo4xLUybthcGA5XvJcQSAA0E8Gn4KxQt6leWrTWXvI1KkaazJmeaqDYXTAXa2J0oHC4Dc1vBQjTbmoduBuWI6xWKXa6SfCarEGRthfCZBGwuMre7ksSbC/rLRno+NO8hQbynjPDn+CsrhyouoljBT6efH8QYHxvl3Ul7PY6GljIBsbEWcRcHqtaUdHWrxJLK55k/UqJ3NVZWcfQvGwmB1NJFMKt4kkmka8ESPlIaG2sXOHG91jaSuqVeUeiWElywXbalOmnrPayjdpj3VGITMYMzaClZnHQFzS8j/AFm3+z4LZ0QlSt4t75yePTyZSu251Hjgvfmej7F1/pGH0khN3boRvPPPH3HE+9t/esDSFLormceGc/XaaFvPWpxZVezc/wBY4v8ApXft5VpaV/lqPd6Iq2nzJ++Jg7YGCOSgqW6PaZQXDichjezXwJd8V00E9aNSm92z75TI32xxkelrzhokQBEAVvbraUUFMSwj0ie7IBp3frSEdG395IWjo2ydzV29Vb/x4nC4rdHHPHgU3CuzSeeGOaao3Ukw3jo3sc54zEkZjf1iLE+JWxW0zTpzcIxylsytxUjZuSzJ7SnXXrjFGBQA4KYEQBLoGEFMBwUCMjUyJCEwAkBZcFaTheLCP8oYm3tx3dnZvlmXm9LP/W0Nbdt+vvBr2KzQqY3lq7P8VgmooY4iA+mjbHLHwcHfX8Q43N/Fef0nQqU68pS3Sex+ngadtUjKmlHgWZZp3CEgCgAoERACVM7Y2Pkdo2NrnuPRrQSfwThBzkore9gm0llnlPZtjUr8TO+e93psUwAc5zhnB3gtfgAGPGi9NpW2hG1/Ql+lr8eqMq1qt1dvE7/bH/YYf8U39lKqOgvny/t9Ud7/AOWu/wBGWjFHtZQSlxDQKSQakC53R0WdRTlcLH+5eZZm8U33ehQcEFtmKvxdL/vjH7lt3G3SsPDyZRp/yshdn+0GGjoYKcU8kssLXBxLmRxkl7naO1Nteid1oidevKprJJ97e7HZ5ipXcadNRxtL1shjprqX0lzBFeSRmUOLgA22uYgLFvrVW1Xo087EXaFXpIaxSNlDFVHGqqokZGys3kEb5Xtjs1+d3tW4DdfBbN7r0egpU0244bws7sfuU6OrPpJSe/Z7+x0ex2vzU9RTk6wytkaOjJBYgfeY4/eVfTtLFSNRcVj6f5OlhLMXEx9m/wD+ji/6V37aVS0r/LUe70QrT5k/fFidrI3s2G0o1dI+TTn9I+Njf+XwT0J+iFWo9yx9k2K92yjH3wPSCvPmgS6ANbEK2OniknmdljiaXOPh0HUk6AdSulKlKrNQhvYpSUU2zzbZ6A4nWTYtWjLSUp+iYdWks1ZGOobcE9XO8wvR1829ONnb7akvXe/H7IzoPpJOtPqr377TerNoqmSR72yvja491jTo0cAPPr4r0FtoO1p0ownBSa3vmzKq6Rqym3F4R51dXjkEFADgpgOCmACUDICgBggB2lMizKECCQgDpYBi76SUSN7zSMsjDwe3p4HxVC/sYXdPVlsfB8mWrW4lRllbuJv4vhRhLcXwg5WAl08DR+S5u7vNnVvLiNOGBCo8uzvFt4Pny28+T+u01ZR/69DxRdNlNpoq+LMzuTMA3sN7lp6jq09Vi3tlO2nh7Yvc/fEuUK8ascred5UjsRIAoAiBFb7Ra7c4ZUa2MwbAPvmzv1Q5aGiqXSXUezb9P3wVruWrSfbsKVidH/R0uA1FslooxN0BDw+W/uqH/BbFKp8VG5p79rx9ML/6opTj0Tpy99vmWDtlNqOn/wAT+EUioaB+dL+31R2vuou/0K1Wdn1YIJqqpnjO4hkmtmlnkcGMLsuZwFuHUrRhpag6kaVOL2tLglteDhK0mouUnuXeb9BpsvUH60jvnUMC4VNulY93/wCWTj/KP3xO/sNs3ROoaWZ9LFJLKzO98jBKScx5OuBy4KjpG9rq4nBTaSfDZ5He2o03TUmtp2dq6ptLh9U9gDMsLmMDQGgPk7jbAeLgqllB1rmCe3b5bTtXlqUm0ecbN9nUlXBFUvnbCyUFzW7oySZASATqALgX58QvQXemI0KjpqOWu3C9TPpWbnFSbwbuyEH9H45JRFxcyRjomuItn7jZmOI8g4e9cb6XxVgq2Nqefvhk6C6K4cPfM4lFjtVSVtf6GwPknnla4bp8zgGyvIsGn87ndXKlrRr0KfSvCSXHHBHGNWcJy1OLLTsds/WVFYMSxLMHR6xMlAa9zrENOS3ca25IFhrr1vm393QpUfh7fG3fjd9eLfkWaFGcp9JUPRgV580A2QLJ5ntXWSYrXR4ZSn6CJxM8g1aXN0e89WtvYDm4+RXorKnCyoO4q9Z7l5Lx49hRrt1p9HHdxNzHqmONkdDSjLT0oym3tyDiSeet9eZJPRbeg7GW28r9ee7sX7+RmaRuV8mG5b/fvacUL0hklOVMthCACCgBroAN0wCEAMCmA4KAMjSgRkASyMyBqAOrgWLSUsmdmrTo9h9V7f4+KoX1hTu6erLfwfIs211KjLK3cjaxnBzGRi2EEtykumgaNYz7Vm829W+8acMKnUabtLxbeD58tvk/rtNOUcrp6Hii4bI7TxV8VxZk7AN7Dfh+c3q0/Lmsa9sZW0ucXufviXaFeNWOVvLAqJ2IkBEAeddrEz5X0VFE0yPeXzbtozOcfUZp/qfBb+hYxhGpWk8JYWfu/Qzr9tuMEVraPDcXfAaivz7mItAD5Iu6XkNBEbDpxA4BaNrWso1NShjL5J8Nu9lWtCu461TcdztCr/SMIwyXi6XK532xCQ/9a6paLpdHeVY8vzs+x2upa1GD97i+7V6YdXf4So/ZuWJZfzNP+5eZerfLl3Mo1BA+TZh7ImOke+TusjaXudaqaTYDU6ArZqSjDSilJ4WOP9rKUU3a4XvacuiwLHZI44WmaCGNuVjXTtp2tb0LWnMfeCrNS60fGTm8OT7M/sc40rlrCyl34LBQ7B1JoZaWapYx09SyeR7A+cljGWDTmy65rG/gqNTStLp1VhBtKLSW7e/E7xtJ9G4t73nmXnD6RsEEMLPVgjZE08yGNAv8li1ajqVJTfFt/UuwjqpRXAxSYTTunFS6Fjp2gBsrmgvbl4WJ4cVNXFVQ6NSeryF0cXLWa2m2xgbo0BoOugA19y5Nt7yeMDJARAFR7QtpTSxCmhJ9KqhlGXV8UZ0zAD2ie633nktXRdl00+kn1I/d/hb2VrmtqLVW9mhQ0Qwmj3Yt6dWgOmcOMLOAaD4ajzLjyC17Oi9J3WvL5MP+5+9/ZhcSjcVVa0sLrs4i9meee0YBMCmqmWyBABQA1kAEBABCYDhADtCBGRoRkZlaEAZQECMgTwLJ0sFxWSmkD2ag6PYfVe3+Piqd9o+nd09WW/g+R3truVCeVu4o2McwUgjFsJJa5pL5oGDvMPtEN5jq3hzC89CpKnJ2d4u58+W3yf1NdxU109DxRbNkNqoq+PkyoYPpYr/rs6t/D8ce+sZW0ucXufoy5QrxqrtLCqB3CgCotwSokxs1srMtPTx7uBxewl7slr5QbgXkkOtuS1Hc04WPQxf6m8v6/sip0UpXGu1sW4sONYayqp5aZ5s2ZuUuABLSCCCL8wQCqFvWdGoqkd6LFSCnFxfE5kWxdJ6NBSS554qZ8j487yw5nkl1yy2lyfirD0lW6WVWOE5YT8O/JwVtDVUXtSLG5oIIIBB0IIuCPJUE8bUWCAW0GgQAEDImAUhATGFIREAaGOYrHSU76iX1WCzW85Hn1WDxJ/eeS721vKvUVOP+FzIVJqEdZlB2TpHSSTY5iHe7x9GZyfJwBaPqt9VvkTyuvQ105OOj7be975Lt839OJnxajm4q+AlbVPmkdK83c83PQdAPAcF6+0toW1KNKG5e8+JgV60qs3ORhsrJxGASApN1TLgUAMECHATAayADZMBggB2hAjI0IDJlajAZMrU0iLZlYF0jE5ykZLKZA6GD4nJTSB7DodHMPBw/nmqN/YU7unqT38HyLVrdzoTyt3FGXHsDJIxXCSWSMOeaBnrNd7Tmt/FvAjh0XmYVJUZO0vF3Pg1748DccVUXT0PFFo2O2sjr47GzKlgvJHycPrs6jw5fNZN9YStpZW2L3P0Zct7iNVdpZAVnHciACEgGSEFAiFAATGBABSAiAImBCbanQDUk6ABAHl9XO/HMREMZIw+kuXP4AtvZz/tOtZvQAnqvRwhHR1trv5kvePDj2mdKXxFTVXVR0cexBsrmxQgNpqcCOFrdG2Atmt7tPDzK9BoXRztqbqVfmT2vs7Pz29xkX910stSPVRyltmcGyACAgCkKkXApgMECMjUwMgQAQEwGDUxDhqAGCYjIxAjMwKSRBsztXQ5sdAECAN/CcTfTyB7Dpwc08HDoVRvrGnd09Sfg+KLVrdToT1o+KMm0GBby2KYUSyVhzzQM0eH8S9gHPq3g4e8HzNOpKhL4S73cHwa9/Q25RVRdPQ38V79ssmxe1sdezK6zKpg78fASAe2zw6jksq/sJW7ytsPLsZct7hVV2loCzSwMEgCgRAkBCgAXTGRAiIAiBkQIoXaNjz3FuF0l3z1OVs2U6hrvVj8C7iejfNbmirWKTuauyK3fnw4dpSuqr+VDexnUzMOpG0MJDpZBnq5Rxc4j1fLlbp5laui7aV9X+Lqr9EdkF6+Hn3FC9rK3p9DDe9/v3sORZetMMNkCDZADAIAoqpFwYBMB2hAjI0JjMjWoEZA1MQQ1MQzWqWCLY4amkRyZcieBZGGiYhHTIyPAvpCNYeoP6UjWFqMV1Z0S1iSpmzhGOy00okYdPaYfVe3oVRvrOnd09Sfg+Ratq0qEtaPidTG8GFQBiuFEsnYc88DNHh/EuYB7XG44O87g+cp1ZW8vhLvdwfBr8eRrygqq6ehv4r37ZZtidrmVzMklmVTB3m8BIB7TP3jksvSGj5W8taO2Pl3lu3uFVWOJarrMwWA3SAgQIjihDQoTAKQBQIiBnD2v2gZQUzpTYyvuyBh9qS3E/mjifhzVyxtHc1dXgt/d+5xr1lShkqeyOHmlifilX36yszGnD9XBr9TIR1PHwbYe0t2cHe11Z0dlOPWa7OHvj3GdrfD03Wn1nu9+9hhleXOLnElziS4niSeK9jSpxpwUILCWxGBObnJylvYtlMgGyYBsgQQEAUQKkXDI1MDI1MRlagB0xBBTETMmIyRyKSE0O6QAp5I6pPSEZHqGN8yWRqBhdIVHJNIXMUEgXQBLpAEJiOjguLS0sokiPg5p9V7ehCp3llTuqepPwfFHa3uJUZa0SwYvhDKqN2JYWCypaWvmgaSHh4uS5gHtcftctb385Cc7afw111dyfDH48u42JKNZdLR63E7mxW2LK1ohlsyqYNRwEoHEt6Hq3+RnX+jnQevDbDyLFtcqqsPeWy6yy0G6QEQAr5GtF3GwU4Qc3hCbwM03/kFRlHVeGCeQqIGKqqWRRvlkcGRxtL3uPANHEqcKcpyUYrLYm0llnmWGsOMV0ldVdzD6Lgx3qlo7zY/EnRzvMDmF6Op/oqMaFLbUny8/RfUzI/x5upPqL3/k2MXxY1EpedGDuxt+qzl7zxK9Do2xVpRUP6ntb5v8LgZV3c9NPPDgarXrSKeTK1SIscBSIhsmIYBAygqkWxwmA4KYhw5ADhyYBujIiJ5AdoRkAOTEIgZEDIgCJAGyYEAQAQECCgR0MGxSalkEkRPLMzXK8dHBVbyzp3VNwn4Pkd7e4lRnrRO3juBtrWf0jh146phD5oGnK9zxrmbb29OPtefHzcKk7Ofw1zti9z4Y/Hl3GxKMbiPTUetxR2th9sRVgQVFmVbNNe6JrcSByf1Hw6DP0ho50Xr09sPL9ixbXKqLVl1i4LJLgUAcjHZX2yNB7wNjY2v8NTx0WlaOOpg5uD1sm9hzHNiaH6O1NugJ0CpV5JzeqTNtcRHmu2WJSYlVswqjPca+9RINW5m+te3ss+bvIL0NhRjaUXc1d/Be+L8jOuJutPoYePvsDtBWxwRx4bSaQ02krucso43I466nx8lqaItJTk7yt1pdVcl73dneUr+uoroKe5bzhxyr0Jk4NhkiMhg24nppg4mdq6I5scBMiMAgZQciplsYMTAIagBwxMMGVsaQGdkKAMno6klki2kEx2TwR1jBK2yYZMBQTIkBEAFMBgECyZGREoI7TMymJQJm1HRjmpYIZMwp2p4Fk3MNrHU7w+M6jiOTh0Pgqt3Z0rmm4VF+3cWLe4nRnrRNvaDAWVzTXUH0dWyzpoQcpe4a5h0f0PPzXmIzqWM/h7jbB7n74dnDuN1qNzHpaXW4o39iNshU2pao5Kpvda493fW5Ecn+HP5KjpDR3RfxKXV8v2LFtdKf6ZdYul1kFwN0gIgCp9oO0xpIRBCb1dSLMDdXRsOhfb6x4N8b9FqaMsumn0k+ovu+X5Kd1X6OOI9ZnFoaYYRR5f8AuFa0F54mCPkL+Gvm6/RatGm9JXOX8mH/AHP39u8pVZ/CUv8AnL7e/MrwYvV4wYTeWZGtQPJmjagDbiCEhm20rqmcmjIFIiMAgCnMhCpF3Bk3QQGBhAEZBoYQBNZZFtIcQqeqQ1zKI1JRRFyYSUbhLbvMT3Aan4ITBxNGQklDJpYFyFIkERlAjI2E9E8iMzaUpBkzMpwjDFky5QAjAsmMvPRMMjNcVIizNG2/FMiMXAaIAyUOJSQSCSM6jlycOhHMKrd2tO5punUWzy7UWLevOjPWib+P4HHiUZraL6OsjsZYgcpkI4G/J2mjufNeYjOpYVOgr7YPc/f3XA3GoXUelpbJLevfmbmw+2e+IpKw5KlpyMe7u70jTK4HhJ+PnxqaQ0dqfxaXV5cu7sO9rda/6J9YvN1il80sdxaOjpn1EvBpsxo4ySH1WDz+QuVYtreVeooR/wAI5VaippyZQMFh78+OYh3sriaWP+8kGjcoPIeq3yJ5XW3XberZW/i+S97/AKcShBYbuKvgV+PE5aqSaeU3fI8G3stbbutb0AAsvSaPowo0tSG5GNeVHUnrM2Q5XymMHpDMjJgkBsxVDUZHhm7HO0qSkhOLM7Sp5IYY4CBFRaVTwXcjgowLIwKYmOCV0TINbR7p5IYYQ5LI9UN0wMb2XUWSQop7o2secGVtME1Eg5mVsAUtUWsOIwnhEcsayAJkRgYDGjABbGgAOiSBIG56IyPAvo5QIJisgeDJQ1MsMgkjNiPgRzBHMKtdW9O4puE1sO9CtKjPWidHaLAY8SjNVSgR1sYBkjvYTW4a/W6O9x6jzUZVNH1Ohrbab3Pl74rxRtNQu49JT2TW9e/MTZjb9rGGDEczJIe6JMjnOdl0LZG8Q7xXC70U5S16GMPh+Ow6UL1JatXY0bj/AOumNcQY6KGpc4vcQ127jbY89C658h5IS+AhhbZtff8AYey6f/FFc2xxB9VVNgjAjpqUGOCO+Uerq8jlpoByHmVf0bSVGGvLbKW9+hwvNectVbkcfAmEiW3Itv8ANbtruZjXGxo3HPKtHBIx5igYzSUiRnjuogbsDSkM6MIspxyRlgybwp6zFqoqzY1XyWMDiIqSyRbSHbGU8Mi5oyhS3Ed7GUR7BmtUooUpDZApYIZZMiWqPWHDU0hN5GATEEJgGyAGAQAQEAGyBhAQINkgGATDIbIAOUIwGQhgSwGTYpJ3RuD2GxbdUtIUo1LeSki5YTauI4Zs1sGHVjhJVUx31u86Nzm5rdS1wv715OHxNBatOf6e09NUt6dR5ktpux1cbYxTU8Qhp2hzsgFi51iQT79fGyjqSb16jzI6Rpxgv0rBRsQcBXOJ0aXi9tbAtAWvQ6iM+567NfZYG9QB/wCP8XrZtHsZh3K/UbklMb6qzkr4ENMjI8BFOUsksGeOnKWQwbcUBRtHsRtspzzKkkyDkjM2HxUsEdZFeAVeO8sS3DLsVyIYIRoXM7cDMApnIYKREZABQAUxDWQMKACEDQUAxrIQBCYgpDGQAUwCgQyACgAj+KrXfyJ9xas/nw7ww8V5eR65GzDx9zvwK5yG9xUcR/tf34/watGj1EZlx12Nsl+VqPJn4uWvZ7mYt31jsTjVWGcEKAkM2ImjoPgpITM8bR0TRCRkaFJCZkCkQGCAP//Z"/>
          <p:cNvSpPr>
            <a:spLocks noChangeAspect="1" noChangeArrowheads="1"/>
          </p:cNvSpPr>
          <p:nvPr/>
        </p:nvSpPr>
        <p:spPr bwMode="auto">
          <a:xfrm>
            <a:off x="307975" y="-906463"/>
            <a:ext cx="2943225" cy="2209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AutoShape 2" descr="data:image/jpeg;base64,/9j/4AAQSkZJRgABAQAAAQABAAD/2wCEAAkGBhQSERUUExQUFRUUFxYXFRgVFRcYFRcYGBodGBYeFB4YHCYeGRojGRUZIC8gIycpLCwsGx81NTAqNSYrLCoBCQoKDgwOGg8PFykcHxwsLCwpLCkpKSwsKSkpLCwpLCwsKSwsLCksLCkpKSkpKSwsKSksKSwpLCwsLCwsLCwsKf/AABEIAKAAhAMBIgACEQEDEQH/xAAbAAACAwEBAQAAAAAAAAAAAAAABQMEBgIBB//EADoQAAEDAgQDBwEGBQQDAAAAAAEAAhEDIQQSMUEFUWEGEyIycYGRoUJyscHR8CNSYrLhFDOS8QcVU//EABgBAQEBAQEAAAAAAAAAAAAAAAABAgME/8QAHBEBAQACAwEBAAAAAAAAAAAAAAERMSFRYUEC/9oADAMBAAIRAxEAPwD6R/qhnyEG8wdiReFMqPEqJs4ajTo4aforOFxAe0OG+o5Eaj5XjdEqEIVAhCEAlnaKpUbRLmCcpl4kglgBnKReZhScR41To2MufE5G3dHN2zR1P1Wffx6s8+JpDZHhYCBYB2pu71MDogedna1V9AOqiC4ktEyQwxlzddfomawtLtJVpVHCmC6mHmKbx4g2ASZF2XMAXFwtJwvtNSrEN8VOodGVBlcfu7O9iqhshRYjEBgBgkkwA0SSYn8AV7h64e3MOovqCDBB6ghRUiEIQCEIQCEIQc1GSCOaW4R/d1S06P8AjONfkJol/FMNIka6g8iNFL2GCFDg8RnYHb7jkRqplQs45iX025g1zmhpktMFp2cf6RedVVq8edTw1I2qVqjAQBoTHic7+kfjZPHCRHNfPMHTyVHFrBJlrnSdAYMXi8XsUGg4fTDW5svePecz3u8znESY6ACOgEKxUxpkB2QSaYiRmGY73I2N9gVTwRLmjvHEDmYDZjKPE6x2Gg10V/DkCN2xYML+d9ABuVhVZoy1XPa9gbVIc92Ugg0wKbxcaQ0ECb+IqpxLDDEMc1wa6JyOBEtfZzbjQnMPX1Cb4ulIMDa0l9iLDQzHul3EQIORuaIEAg6QfsnMNOdreqISYvtC8YU0qved81s06mjm1BYtfeZykidxrcLb8IoNZRphkluUGSZJzXJJ3JJlfMeI4l1UkOkS46km95J333+V9J7PPnC0Cf8A5U/7QF1ukMEIQsqEIQgEIQgFzVZIIXSECnA1CyqWnR/9w/UJslfFsP8AaGuvuFdwWJFRgd89DupOhQ7ScdGFphwGZ7zlYIkTEkmNgFkOEVH1ahJgMBOaYDnE9DoLpx/5CgMou3DnidIBbf8ALRIOHUe7exzswDgGnO3LfbLcg/MrV0jVd/h6PmjNGrvG/wCTpqoqfayg6o1jZJc4N0lpmwg+qsYnhoewXdrfKQDoYPWDsqlXs3TbTJIc6oSCHkw6QZBgWEW+FieqZ8T4nTw7M9WwJyiAbmJi3okZ7XUKpymnUIgXPiidbG/wrfHqTHV8O2qMzHB8g6BxAAdGhIJXtbs7mffvCwlsDvBkphupZaZIsrwMnxTzZmPztAMZzIgG93XHott2O4syrh2sbZ9FrWPb6CGkcwQJ+Vlu0FJlKoAAC1uzhImLTFyEz7AYYl9aqG5WODWNgQ0uBJdAJPT5WppGzQhCihCEIBCEIBCEIOK1PM0hKcHU7qoQdH69HJylvE8PuN/xUvYs4/h1OuwsqNzNPsR6EXBWX4h2fNB7C2o91InyvvBBkAHcmTc8tVqcDiM7BzFj6qapTDgQdDYq/Aqwr/CL6L2piRob/v8Awq1SnlJE3BgqrjqTizK7umMcfNUqECebsozFc50rvtT4XUH/AMpeY1sADPpCmHFAW25LO43CyAe9oVY8JArvdtFobZvrJV1nDalHz5co3Ds0/RaqFtXC9/jKdN4cWvPijWNzI09V9Dw2GbTaGMaGtaIAAgBZ3svQzV61Xk1tNvuczo+GrTLXxAhCEUIQhAIQhAIQhALitTkELtCBVh35KnR1j6pql+Ooe06dCqmL4s4UsrTlfoXkSG3A9zJH4rM4FfiOY1qpaMwaGyBc6X05KKligIzgPZtbNB/qCu8MpXzQbjzHzZpOcO57fVdcQwUglkNed4s770fip6pa/E03NIFEB32MtODG2gVXGPqQA8j7oMmeROihficQ2xp9AQXEH6qPDUKj3y+ZBgCPwVRseB4VtOgwN3GYnm51yfy9AFeWXwfaDuKgpVD/AA480eQzo6NW3jS3om9HtFhnmG16ZPLNHxmhaQxQhCKEIQgEIQgEIVfE40M6mJjSBzcdggsKKvimMEvc1o5uIH4rKcUfXxB8L3CnIhrZYHCYmbOuDvy0SRnBmnN3ngLCBm2EzFnXjw6jTdOBouIdsaZqMZTGZubxvNhBt4efOeik4zhC5jg03ePCf6xdvzCzVXhDmPLXiCP2PZafhk1KOR1i2BP9p9ip+vCJsBizlFSTleGmoOTiIcRHUXTWowHQiTsZHwk+ErCMpgOOZsTALrhzR735wrdPEFrTLSWti7ZL2QY8bZu23mCzAYrDZRLrDcgE/gluJqBkRd7pymCA0e956p2zF03wGuMGYBkahZztFXNOqGDxVXBuW1mh1hE6uJB9FcdCB1IFwYNpL3cgLx6yJWWq0gdBIWjxrf8AT0ng+c+Gec+Y35uzf8QkOHOi3+Ep32f7Tvw4DKoc+iBaBL2DbLPmbbTUbcls+H8Yo1x/De13TRw9QbrCDCSCwjc5dhNjBOl5VCrQy1NwDcbFp6ciCAmx9WQspwrj1ZsCpFRsC/2/nQ+4Wkw2Na8W+DYqCdCEIqOu8gW12SrEUJsbjV3U9U1qNVDFtsVKKZqE6aCzfXn7JRx+q9mQMdAILTpDhIjX3ThsNE6AC376pPVoms8OOjZJ9L/5KzFW8FXbVZFj3f8At7HuycuXn4XW9CFbwtLI+djYrK8KxOSsATbxM9nCb+4BWyY3MxruYCtmKkU+MYFpN/JUgO2y1G3Y7pIt7Bd4DiLph58QsHE3P3uvXfdXO6FVhY7f6cikbidxcEteP6h+qBrh6YL/AAwNy3TLF7D+WPhVe0FCMTRqEaMd6S0y36uUDqWYCHFhGhbqDsfZTHH1WinTIDgWkOt4nkNP+2PLDiM3T2SBF2xrzVaySSxgzSftOvfrBHylWEEwucVmL3moSXycxOubefhd4M3C66iNDWoDzQCddhAjmdJI6/Vc4/CZxmHmBzDr/N8i6ud3DDGp1PIaGIk7nRcUBv7D2XJXnCqcgdBa3x+i0OEo2SvAYbK7Sx0T6k1aErUL0IQcuCrV6cq2Qo3NQJeKM8Mcyo6dANYYGyaYzD5h6XVN7bLFVg8XTLKh9ZHPX/C+icBvhaJ5sB+SViOL0fE42vAE23MLbcGrAU2sH2Gtb8CPyXS1lO6hBkJbxbCw4VBpUAbU+8PKT7W9gnRUL6QcCw6EW/Ij0KzhSGkzY7KetRzU3eEnKO8bliS6m1xGaTBGURCjw7ZJBs5pyu9R+qZ4TDwROmh9DY/RZm1fOKxLnZnEuc65J1JOpKt8JpTUaOq7xvCqlKA9pb4i0TvltZTcFpZat9gTG/wutvDJ/iHWcdmwD11J3Cqto+FjuRj1kA/l9Vars/hdTJ+f+1JQoHKAf5gfpC5xTChT0V9gUNBllYaFoeoQhALlwXSEEZCXYulHoUyIXFSnIQYzidDxX3cPorWDxOVX8fgZHultWgR0UwNFgscHCCbqzV0nl+CzGHcdttf8pj/7bK2XT++fLkoPOL08lRrxbNDXeou0+wBBPIBWK3F2saxxa6HakggMAiXPsYb4gZVWtiXTmyhz8hbTDXSQ7LIzDLBMyLE2KK+Gr1GVBTY2l3oh+d0bRZrRDbEyd7JBSqcXqVajsgEEkwAXAZRlBcWeIuubiIk2UFClGJeSIuTBcHuEx5iN942BC54l2dqgAucXAcnmAecCAOcwpOFYWDbWP39VQyqszb8hHvJ67BXsNRsFFhqGiYsZCSDtrV2gBCoEIQgEIQgF5lXqEEFWjKqVsDKZLzKgT0sCWkG9jMASP+1xW4fcBoggyPyk6ynJpr0U1MCjgOGikLa8+Q5N5BTPokmzj9FZyoLVcCh3T2mSc4+CPhQ4fAQZTTKjIgip0oUrQvQ1eoBCEIBCEI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data:image/jpeg;base64,/9j/4AAQSkZJRgABAQAAAQABAAD/2wCEAAkGBxQTEhUTExQWFhUWGRgbFxgXGBoaHxscGRwcICAYGhwYHCggGB0lGx8aITEhJSsrLi4uGCAzODMsNygtLisBCgoKDA0NFA0MDysZFBksLCwrKys3KysrLCs3Nys3KywrNysrKysrKysrLCsrKysrKysrKysrKysrKysrKysrK//AABEIAP4AxgMBIgACEQEDEQH/xAAcAAABBQEBAQAAAAAAAAAAAAAAAwQFBgcCAQj/xABDEAABAgQDBQUGBAUCBAcAAAABAhEAAyExBBJBBQZRYXETIoGR8AcyQqGxwRRS0eEjYnKC8TNTFiSywhU1Q3N0kqL/xAAWAQEBAQAAAAAAAAAAAAAAAAAAAQL/xAAWEQEBAQAAAAAAAAAAAAAAAAAAARH/2gAMAwEAAhEDEQA/ANtgggjKiCCCAIIIIAggjmbMCQVKISkBySWAA1JNhAdQRQdv+1HDynTh0meqwU+VHUG6q8gDxigbW9oOOnv/ABuyS3uyRk00V77/AN0MG9zFhIdRAAuSWHmYjVby4MM+LwwezzpfT83GPnDETlzC8xa1karWVGvDMTWEyQLDpFxH01J2vh1DMmfJUOImII8wYVk46UtssyWp7ZVpP0MfLqpZ4M/Hhxjky0tYHyhg+rBBHy9s3as/Dl5E2ZK/oUQD1Fj4iLrsX2sYqWQMQlE9NHNJa73dIymmjC1xDBtkEQG7W+GFxoAkzGmaylslY8H7w5pcRPxFEEEEAQQQQBBBBAEEEEAQQQQBBBBAEEEUDf8A37Eh8PhVAzrTFhj2QFxUMVm38vWAmd8d8pWBSzdpOIdMsFmB+JZ+FPzPzjG9vbxYjFqJnzCUguED3E8EhOrcS55xHzVFQzKLldSXc9XP3jgFuNPlzMXEcGWBX10/xHKyLev8x2rregp8+ceFPrjFCOV6+usPtlT0ypqFsk5XbMHDtcitOUNFnrU2+wiZ2TsEzCDNPZpJsfeU3wgfD4wHG8O2fxCh3EpA91mcBtSBziF7OLnv1sMS56ZiQUmagZUDXKAA3DugOOXGKgUmoLc9IBJQGnrrHBRxhzlhJSTw6etYBOWspIIJBBcEFiG4EVB5xqO5XtPKQmTjagMBPqTy7Qa/1DxBvGYmXx+cckevV4D6olTAoBSSFA2ILg9CLx1GEez/AHyVgVdnNKlYZWZ0ipQTZSRepuOb3vuODxSJqEzJa0rQqqVJLg9CIypaCCCAIIIIAggggCCCCAIIIhN8N4E4LDmaarPdlp4qIo/IXMBXvaRvgcOPw0hTTlB1qF5aW0J+NWnAOaFoyBXjz1b0YWxGIVMmKmLOZS1EqJ1UdaUpCQBFBo7Vp/V5xpHS03+h+kOMHsebNSpcuWopS4zaOBYOWpwhEhyBrp+vKLDsXeRcrDnDJICFEgqUCWfVHA8y9oCrL5u+pjvCYdc0pTLSSVG/rSOZstS1hA94qIPXg/3jQ9zsF2SjmQ8wgZKWArTV+fKANj7hLSAWZb95StH/ACXb99IklbmqDkrBAJJcmwzUJb3Qks1HZtHMzMmziSEqTdgVlSACbPQ052L+SGJxIGd5wUMyAE95XvqGYUFRlLsOBtoFW2xu1NROw6Qc5mpmpRnXSXlKCSHokZCo8e5HU32dgpAE1KiBcVrqXF+PjFo2yJc5KgmYszZP8VKktlWrItPZpBUQAXYgcByhAoky5QAmPMLqKlJVRISHTQsDw62eAy3ePd+bhCM4zINAsOxOo5HlEdh1IzJzjuuMzXb941fHYIzpKpZUAJqU5Ca1UmwsQpLDjU9YzramzciUBSChaGEwPW4dxy+8BI73fgciRhQcyT3jXUnul7lvpFUJ9evVYUmznKiNTStWhIc/nACj5Ratwd8TgJhC8ypExs6AXKT/ALiRZ9CKOG4CKoV8OHoxwID6pw85K0pWghSVAKSRYghwRyIjuMn9kG9OU/gZqqF1SCTr8Uv/ALgB/NGsRlRBBBAEEEEAQQQQAosHNAIzv2iYP8SlM1CgoJDIaxq7g8Czc2REj7U9v/hsL2SD/ExDoHJHxq8iE/3corPs92umbh1YaYHKHyhroNvL7CLEZ/1cH09etIUDca8x6oIkd5tnmROUNCdKjw5G/jEegW9ARR4t/WsJOQR58G+cKzZnO+p1hMp5/S/qkBYpUqSmcmepJUaWXkD6HMBe3lFiw201ldH7zEhTpDp/ncqJ6AP4xXcPPlJZSiBQVVpQUdiR0EWnZ2BmrU6ZWZBDpUs5UVtdlq8AICXkYcr75KS5Q4SnmauskAsdWFokcNK79poTlS1WbKTbsJhzaFstONYSwmy5gvNIDAFMtIR451OsnxEPjgxZTmjOpa/nWoaA9xcgZWR2hrbNMerPQqH10iNOGRmJV2iUhLgkoV3lVyhKkrWFO9GNNTEwMKGYJQKNrbhxblCc3BKLlJUHZyFGjWYKcC/CApm2pyZbUJGZKiZeZChS2Yd1x/QOlxFH2ttbtSoBayFA5gpiXJqx+KjcPdjT9sbHVkPdSco7oUnLT4u9KABfmCBGWbZQhN0rlkkllVB5Aj7iAg1SynppfzjlSa+vtDvEB2YuDblyrDdVxz1gEiPOOVpPnCmWOeUB5JmqSpKkkhSSFJPApLg1pQgeUfRm5W8acdhUzQwWk5JoGiwA7ciCFDkoR845Ytvs23jOExaQonsZ2VCxS5PdWTplJNeBMSjf4IIIiiCCCAIIIh98NpjD4OfNJY5ClH9a+6m1bkHwgMa9oG2BicbMWlTpT/DlkVGVLgqHEFWavPpEbu9tL8PPRMBo7Lv7pvTkKxHCxtp/j1wgAr6MaRp+9ezEzZWZHvUyq0/l8NH5iM57RqWZ3fiKV5xetyNpdth1SFkqXKHd45Dw5j7CKzvTgCiZmBDKJBA/OGc/0qor+6AijXXj58I8SFmiQASDX9TxjpyfXyHzjhajbqCXsDy4/qICT2DLQqeDPLmmRu8OoD1aNNwW0QmU6Uk8ANWsRrUNGYYfDpGRaSvtEm0wBAINykua1vzjUN28s2WHsa902PCnD5wEVjd6sSHT2LlnKELSFaEAlLlL+d4qv/HGMJ7+RkKqSklSQ9g5csKVeLztbdaTMWpCkrS5dMxJFcyaioYV8YdT9g4eVhlJ7FJzBAS/eLgAZiwoTcwFglLTlC3GXLnfRmd7xjy99MdiZv8ABAGV7FTNVnKlACnQxoWMwYGyZgL92QtqlxlcAU8mhluzh0YjAIT2feQgylAHLQ/GlgRmI168YCm4TbuOkKGeaakkpWykqHMpcPeG+1cT2yc60ZakqFVUPCoYa+q3XZO6EoTAgyCZYUpcxa1ku4s4QkGoHGILfvCy5SssqgADgeOkBQMQlIPdCgHLFQuOvq8eKfS3rhaJPaG0c6Sh0EMyRkCcocG/HziNbujl9P2gE3pb16aOTCxHkIRJ5QHBgNY9aOXgN/8AZhtn8RgUBReZJ/hr4sn3SeqWrxBi2xhXsm2z+Hxoll8mIGQ2ooVQfMlP98brGaoggggCM09tOPZGHkcVKmHolOUV/uVTl56XGJe1HFdptBYBfs0olswuBnLcnVU8mhBTQirP69VMesPXr00dpAP6n5uI9TIp6+hjSH27m0Pw+IlzdAWVp3Szv0p5Rft4Nm9qglJDECv/AEKpwPcP9SYzKagW15/fhr8o0jcvaSZ+G7NbEygUrAuZateouOYgKDOQQSCGIcNrTjCE2RmDUfrQN+1ItG9WzlIX2hD1yry0BLd1fRSGPjFeCvlyoOkA+w+8E0pElSQpJcEFNywy1NUgMCG4Rfdze5LQnQp41fUfeM7wqihSZiQCpKgoA6lJfw184vewcaVSkzQHJZwzsrUemgLsJqhYvyjnETAsDNxo+sR69osnMpw1S4sL1hhtHElKBNNVdogiSD3ih+AFz3TyaAm9sy3wE5LAnsZlPAxUtwMUlEspqlRLu/K0PP8AjiUnC5SlYmZVpyqal/eD3FKaxRNl48y1oKQtIypHeGUFVbeDengNbxm0mB7xI63aMl31xylrqfeIB6cxFolYszKFzyFOrB7ecVLfOUApCR7zmpf784CvDCsSdHIHhHi0+Z+UOp8oBg9h66QgU6Wo8Bxmvf8AeEWf5emhwS1vr9+X1hJSvXq0AkY5THYjwp9fuIDqTMKSFJLFJBB4EVB8x9I+lt3dpficLJn2MxCVEDRTd4eCnEfM6R69eqRtPsXx4Xg1yaPJmqo792Z3gW0BVnHgYlGgQQQRFBPGPm3bW0fxM6ZP/wBxRUGLUJoliTozxvW+GIUjA4lSaK7JYB4FQZ/B3j58CaNbhXThfW8WI8bQnhaBLaevH9Y9fhbSnzjtCAWc+vsBxijhg9Xr0r/mJbdnaJw+ISr4Scq9KG79KfOI5afBjpTx+0CZVdfr6/aA1bbWBC5ZBHdYIJH5FHuLB/lX3eihwjOcRhDLWULBBSS9L9H4xoW5+PGIw+RfeMsFKxqpBF//AK/MRC717ILFYqqWQhZtmQWKJniCPM8ICnE0p69UiybmY0y5hlqIyr6sDxoKUp4RCFDNdg1Rx9faFcDNUFgg26QGjYgvMGVTKLZSUgin8r1a8N9q4My0hU7GqCJnv9nJAWxuyzmbSjCxrDJM9bJQtwsVBaz61NR8ofYDaKTMyYlAZFWUHSp7E0bWAhX2a5QnaE9gCWyjtBZ0iYUOx4QnsTd8YgzJf4qYyAFJKkAglzVzlNCBwvFsXtPCmd2KpWHKGr/DSz8vBqxA7QxSJc/Lh03slFaDQjh+sBxM2acNVa+0PEIbyBJ8+RipbcnCZOD2TUUY8qCJ/aE6asvNSwDULEl7X5tFbnDKD/NU+FnMA0mS7ih9fKGar/fU9YcKS54+utITWm+n7c/VoBA3ahH34QmW4efrz6w5SgkdPXSOZkoAGvoa8ukA1ycaR5l9erwoVXdxyvCR4ehACPVI0X2J47Li58omkyUFVa8tXHiy1FhwPCM5aLR7MlNtTCvxmCvOTMZvFhAfQcEEEZVVfadiuz2dNYsVmWgcTmWlwH1yhXzOkYaEUq1PR/SNj9sBP4OWAWeegde5Mtw46WjIgKU8PXKLEcgN8Q/T/FPF46KiaaD7ej5wkpHybqOA8fvCoS1fVP3+kUKJFHJ9Ur5R6tXl1+XW8cmt+vr5+cCQAOPr56QE/ultHsMSkqPcV3V/Jj4Fh4mNC2tJGUrIdKRlWOMpRof7FeQUYyUElgNf0+kajurj+2wyc4zKluiYD8STSvVNer8IDPNo4JUuYqWSTdjxGhp4RIbB2aVFSiSkJcFRAoWqS9aB3ix4/ZCVzUpWXMlQBP55SqpPOn1VwjzYWJz5ZisolzVrlTGsDmcONCpDJL6gcYCxDZaZspKZ4yqAZK00I9UoaRC7Y2YZSP8AmGmSgaLDpI5Kawvq33uODw6koSl8wSAM2qgNVc4SxkolBTdKufP9PpAZ3Il4YpLS0GoIeZUmlc2ZzTn9IVnbWkyQQgS0E3yHMTepNzVrx5tTc2WqYVJARWwAajmrcfsNYizuspLuslQFGH3dtT5QCUjGqnzQsAgB8puda8NGaIzHSyicpJDIU5QptOFeBBHhFt2RsvvZEqKcqApSin3b1pR3+HWIneSUZxR2eYJSsISaOWBGY8XJc+MBWpoY3FOXr0ITKDc6+FY9xM5SCApIdnpYhyPqDCSccDS1Q7+vTQCiw1LU00cerw1WXfXX94fdlS2hduX7PDVafp5ka/SAaqFf3gUkE+H25QqpNTyuPAwixoW6evVoDnLFg3EnlG0MKQCT2oAA4LdJPQBRPnEGEu8SG7B/53Cf/IkW/wDcTAfSsEEEZVQfbDLfDyDp2zHxQot5AxlDU+p4t9vrGwe1tKjgkNbtkZumVeuneaMgKQAfVOJ+wixHC3Jpp68DbyjxKruH9fTnHoL0Fm05+rw6wezVzT3E5tA1vEmwihEFWlm6u7c4Wly9PEB/XPygxmBmIJAS4AckVYVclqD9BBKwqioy+0CS7OUsORpVoBVZyirBg7ua+I6CkP8AdHb5lYpIH+mvurc8bKrwt4mIbFbEnSz/ABElvzXFxXiA2scy8JV2LVBYh3qbN5jl5BsW2pISEzRXs6L5ylG/PIo+SjFc3fwyZc7FYZdZczLNl14kgkcCCE/KJzdjHmdIAmB1oGVYL95JcG/5k18TDKXIEqcUKNZdEKOspdjzsB1EBY9iYoy1disuGzINXIaofj+hiVmyUq7qFAE3S13uRziv4hI7pKspSsZTxp7vJ7PziTlY2XOdIJE1IJCVBicte7+ZtWdnrAdT9nTC/u8afOnGIHGCWr+H2+VWoEtazTRIYOW4xcpea7hjVjRv0iG2jLy99nUUKJLVJS3DVuloCobYxiUq/DYcZUgd9RuXDOSDVdm4B4jNqL7JKZSGM2YwcCstOqjSilVblWDaeJThT2kxIXPmDMiWTQaBcwX6DVuEIbBwis3aTCSsjtV5qF10QCOd6WzQENvRhUomIlvUS0voxqQ3nFaMurXbk/00iV21tDtsTMUKgnKk3omg6u0eYWSSopbNmQacR4cm+sA1lqUkZS5SPk4B+nzjtZFwcz8OmvjpziUTJ7WXdlJvzp71eLivEqpEPjJBlkFNlDrXx4Gj/rAcdnpz9D1xhMobTwH6w7ZwFUIIe9aXppCTvVv2of3gEm4i3zfX1xiZ3JkBe0MKD/upVQ/l7z/LyiJmKozBvXrwix+y6W+05FD3e0NA7fw134CrPxaA3yCCCMqrHtLw+fZ09g5TkVrZK05rfy5oxBBfg/Jrco+jtpYXtZMyUbTELRr8SSNK6x89YLCKWtKPjfKQ1iL00YvreLEP93djGeS4LUty+GteEXX8PkAkYcFBpnmJAJT/AEA/FesKbEwiZCAHGYhmr0Jd7ViRSpMpGc3Z3L9SH4+tIoZTNlSUgSwApRoxJKXJ95Q+JT17z+cRm1tly8xn1CZJBKSAoKSggqSRdmBYOwLaUiYk5mzkkqU+TvAM7d4pfrXS1LQ22zh0pw0xAYAoIIL3Iux0J4cBeAjNnYiQZsyTMXLmYdWZ1JYdidJgp3UkliKF6teEMZsBcmaZZBPApLBQHEeRHFhwpV9nTkyjMBBUiYcpAAplJD5S730qGjQtkYwTJCEqVmXh1iSrTumssk8crpetQ8A33cV2M5IZgp0kBTXsairHXmYmt5sKQlM1IdUl841MpVxzynveJhrM2eCNAQSHSCLv8mbWgHElp/ATAuWM1SBlUL5km78iICoyduiVNErEDNh5if4c8fCDRljgOItTrFiXgULSZc7vBnTMS4UA1FAg94D5Pwir4jBdkqZhFVCDnkkiplq0fVqjwMKbJ2iqWAlSiZY7waplPQKQ9wxqjUWFgQkyqdh5vZqmrUC2UlZIUCbsotyY/o1n2FjipHfLqB4AfIeqxV8XjEzElCyCiyJkvvBKwDXKK1DhSPFgRFi2IlBSCFgqWHDFwrLqkk1YXBqNWgMk2XsgztqKlzzmCZ00zlKN0y1EuTwIAHQiJ7f3EJkyjMlqLzitqAPYAsapCQ7faFNp4FcraGLUUkJmiSAoOAc+QrALMXKFDlmiG9qmNzTZGGDEykOs/wAy/h6AAecBRJLvrpb10id3fTmnyXq6iCP7XetP8RBSXccXEWDd5J/ESTRs4Z3D1d6AnThSAk5UgpUFM+UqckgBnDptmuqoNQFCzV62xsjOhkfEHF3Chprr3W45dGiWXhgQEh2rUpJ94KSCGJc1oLurVMGFAKAFVoL2cCobmkMLOAdUiAo+yiygFUBUxfMMppqxDqvp7sPp+EBJ1qWL69R3a8HMJbx4TsZoWkDJMqLUKbigA4VHB9RDtJ7WWQWzH3VE1zaKqVAVsMw1oYCKn4QpFgoh7ft9Bzi4+xvAFWLXNYtKlkFwaKWQwe1gr1atYDFlTJUwU5Be4PiHF68hGp+y/DlMuca5SsMcxZ6uAklgzgvrmHCJRdoIIIiiMrnbHEjG4os4KipD0/1GVTQBOYp8I1SKpvlhiFypqQGJyqLgV+F/zBn8hCIYypQAGYaOCDw0NbwhjFJURmJyjQ1fXujU/tDtCwXZ2YipsU6+v0MQ0iV2k1IUbOoN/dRhRqN5jkdCWwYdQ0eieCWF66c+oiA3h2h2zoDsHe1xmHgEmunMgsTJ7VxGSUpQdKyMopx1fjRoitj4BSllRFykgji7i1SdebQFc2rsxcnCoJosKNlV7zl/kOYfnC+5mOAmTErIBnyvh0MsuFHhR26RL7/I/hBhQMLaF6cLailAxsIoWAxRRMQvM5SWZtC4PygNykp7WWlfFALdbjmapT0B5xxhZxQvKdVZSTqWqaWcgemhzub/ABMDKWbqC2a1FqaF9o4G5A0HyL9Xf6QEXvhg80pOIR78ip5o+IeF+hMVNa6pUGyrGYM4934eHvV0v4jRNnrcFKuhB1YNXi4iizdm9hNm4Mh0gheHJvlJBA5sRl5tAKSlAhSjRSkd0hrhJUQaV76wA/HyR2fJnYeclfbBUkLAmpULkMErFGosjvXYK0hTArspRrV2p7qsyg3TKPRh9g05SCpyAqzO5AYe8Rcr80+YIYjehalTETEFEuXJUFLcqC16KHN8rAVcxlWLmLXMUqaSVqLqJu/OkantPCiUuXiEhCkpTMTiCgZpeZKXPZgvkuahqjrGZ7Znhc5cxCciVEkJdyHNjz6QDGUKs9Yn9gf6ySCXo3iDduAtz8IghLrFt3OwjzS9cjmzipYfJ70gLUJeSScjlZVcMTR2ILBuIfgTqsJipaFOlH5c1iKd9VArilx3jqTosRO45QSDmNAQ7k3JBJU9TVn1DNdia/mUEzlS2zJTMCQASGSqotQFJYCpZTWNAbbw4MTZZSkOoVSwNSBattU5eWX4UxVtmY1uqWNSdOPnZxcxY9i40zEkqqom9SXAcktUPU0rQqumtd2/LSidmQ1S5FqnoaPwHhRoDva2HaaVo9170FKsWbg79LxtPs0lEYCWpXxlShzSSwPkPpGNYNBxExMpLPMWAh/5yz04NX7x9C7MwKZEmXJQGRLSlKeiQ1ecShzBBBEUQ12phO1lKRRyKPZwXHzEOoICi7OVRQZiHcF3BqCD5t6YRmzVvMavuqYHpWvq9Ysu3MH2UwzEpATMdy9l1JpzvTn41PDkomuQwt0/m9fKNIN61MiXVsxZz4VpT9xD7YyMqEgM30of1H60cd7TwwmIYFJfvJ4VFqWoYQ2ZNYZTTj4eVaFvtcghvNhQtCqUI66jyvb9jGYTw6nAZJWpjr08njVN4f8ATWKvZJBAzHo1/TAu2bYqRQAEMpRZ21IgNx9nf/l+He+UqI/rUpQ8KxYZiX0pFZ3U2kkIlyibIAtwLfWLO8AxnyMrEaGp6kxEb47O7SSJyffk1pcoPvDworziyTEvfp5w2lKYlJ504j/EBny2KgoMymKms7d7zASfMQ9QuxbQU6Of+ojyhDHYbsJ65B9w9+UTVwbDqC4iTw+EBZYcanrcjzIEBxtTBdphcTLSog9ksgJKkglNnAu4BcG4MY/PlBgaenMb3gcHlKUmrukk6hmHycxj2093Z0qWvPKWlKFlIWRQsct/KAr2VWlGdqXPrWL3uJLAStfIWLc3LXJ0a70imJw1HDmzHnw+UXXdlJRh2A7ylNfQAh2NLMHHHoICbvLUo1Kik0agBDEFVBa/B7ghoTYBzFOZ3IUTY3JOoao4/mrT3Zva4CJIBNgdHqkE2qCAWJLm71oVVXZkzIx1ANxRmvW3jrxYBQQmwMRkWpJo7+BSTV9LCraA8ilvGkFSToA1P39DyjnZcwlZLEjMeutH/fxhbbQFLVAq7uzaPwfTysAsHsf2QZmL7VWYJw4Kg1itYKQklvylRYcBzfbIq3s42D+FwacyWmzTnmO9H90MbMlnHEmLTGaoggggCCCCAQxuFExBQaA6i45h7HnFA2hhQmYoAjukpcK1GrC3Maco0aK9vLscqebLbN8acru3xJYOVWpqwZiKoiCwE/uhLkta+l62Nx6rEbt+QZTzkuQB32IoHa6nymp9GOZYIUQMpLilR41+jctcplpeWYgpUAxBzPYOLMLDpz4iNCBxuNEyWVCpIsQSbU5PQ211JJamTUvMQkkFq3rYX8HiWxaTIWuUTRiQWu4POzEOerPcxG0mGIQrRaUPq5NDRqaUgLlsvFFLKsxD14MPHvfTzvOy9sZsrnkfJ9YzDDYgpe+rimge/UinLylsHi2ogknMC/8AUHLalqCA1lJBA1Bhvi0WUNKHpFd2Vt1wATQZgeDUar3obRPnFpIVyFTyIf6QEJvhge0kdqj/AFZLzEubhu+jlQP4Q03Ux4mUoc4dJN3YfIiJXamLTLkOtlALYg6gVJL2Blgm0QGz9irAC1TB2oaYUqZBzzMxBdEsFsz92xykUagW5eMlIUEqUMzDu1JA4lgco5mKbvHvHJVMmJCEzJRSElarE95ygNUsWCvrSGm30j8ONpZ5snEhKFS0LAGSwUDLWnKVq75qNRZhFPxO0JQJUoqmuoqeWkAG5dS5gLmpsCHgJfeKahclLKCAFkCUqWUqZVlAv7oDMQK3h/ugEjDlTUKlObjTQ8OvlQiu43eoTJJly5BQWIKphRNKUmpRLeWCnMRU6VYPUS+yMWESM9mdkljUk2qMrDvZjSnikHe8k9SkrAFAnIPecqVUlqZS2YVdyCGd0irzsQRnYksgMdKpYM17i3KlhD3a+JNEkuGKyTWtAPeAZyAePeAa6TWsVMORRL95jUvTS9Tw41PiHGxx30uHryN68a+rRb9093/xmKRcSZTLmqDEKqGlHmogvegNia1PYmGUtYSlLqUQlPMkgNy8jrcO2/bpbE/CYdKC3aK70wgkgqPBzYBhRnZ9YlEzBBBEUQQQQBBBBAEBEEEBSdt7LCJhDBlB0nSl3b3aOODJLVIZrs6WQttKu5cjjet/oA7xd9oYMTUFBv8ACeB0PnpFKGN7IqRM7qgpq00YEAgFnYuPItWxEBvxhyBmuCCDYMoEkEkcEpPlFN2gcwlqeyynnxvF332xg/DmozZgzHlwFuXzvFJ2ssdnIGtVKBGpLXetAYofoWWSouw7zNUtWw6pHQQ5weJylgGdgdau2ngALRH4fFhk2J1+v1AEOsHgys5Upf8AmLAJAuXB7o584CyIzpGYkPlStSWdSEJcgqLsm6e6Q/e6u7xW8CpaQaFQLqBPxFQAHM95ICefKGGxly0BcqbNE4TVWQTcKCkuxckKzdK14Md48YnuISClb92Wi1NXNAXuoufsE9h9qIUnPMmzFKBU4ScgS4YoWCCVEJ5JZu6Kl1MDsvH4gy54nAJMoS1LWkJUsAuFhKQwuoi17VhLczdImb+KxIzH4Zbkjg61KLri+zsMtQLzWPAAAAfWArGI3ClTw8/ETph4uAABoxBYQ227uHI7IlK15hQBTVfSnWHxwM1SlhE8pIAZTaNwBHjEDtI47CqTOnEYmQLh2Y/mbjAUjaGzTIWqWsMqn+eYZokRimlpWVBwC1u6WcllGtAGINwKBkEKb4bVGKnSloSwCSH1L1anAmnWItaskvIXBUlJURomhAfibtRs2kA02gt3oApTA1JI43FAG9NRPaEr3UWqXuT3buNLPw6NQwnemFZcJSG5PQH5f9tqCLruPuiMXM7eaP4CSRlLgrU2lKJHI8GgH3sl2GVKOKWnupzCUT+Y0JHQOOquUalCeHkJlpCEJCUpDJSkMABoALQpGVEEEEAQQQQBBBBAEEEEARE7e2EjEBy6VgMFA6O7HQh/JzEtBAZdjN3EnNKWVBdAQUhmJLFwwPI/pFX2zuxNVNSJX8Q2ItkZ6HS3HnG54nComNnSFMXD6RWcZglYcNQoJopsocmxq+apvf5RdRnMvcvFJAfszcUmOx1pq3LhHMzZ2Iw70WHZynvAjnoQ7fKLymaAe8S3Bqnl8qxwh2cMQfh0Grmtaa9Ioq2Hxs0q72HSAWAyFILmlVFJudRExsbd5S8VNXPRYpcv3Qf9tAZy2pepMOcG6M02Yo5Ed/KGAJHupTRxVom9izWkJIqpbrJuHWX+7eEBNJXXKnX9o5xGEkj3mB4vWG6VGvFx1p+8LplpuouQbXA51gIOWQlfdWpnLV04sXfhWHO0cKsoV38wy2UA/mC2nCDayZGV2QCCK8PXCEcKrCkMJgDg2Xx41gMx2liJaJqJgQUvUhrxD7RxxJUSarqbhqW9cvG87ybIXiES1y09oUOB2aSVEaBgPd56U4wnuh7OVzimdiwUS3cIspb8R/6af/0XNrwDf2e7nqxKM8zuyQvvH/cY1QljbQqtUM7GNlSkAAAMBQAaDhHGHkJQkIQkJSkMAKAAaQpGVEEEEAQQQQBBBBAEEEEAQQQQBBBBAEeLSCCCAQaEGoPIx7BAQeO3bQpzLOQlqXTR7B6fTlEDjsErDe/7ppm+GrMHYAF+N9IvUENFCMx8yFMQTe7Kukt9usPthlKJbEMZZUli3Vw2jRM4jdzDqsgoOnZqKfBgcreFNI8k7uyklwqZpdQ0dha3KLqGf4tObKl1KPKwHEswiP29tGXhpSlLWM+gd3J0bW48osf/AISkWWsBmYZPrlfjEWrcfBqLzEKmElyVrUa8aEeVoaMo2jt6filpzK7gqQBlA42qYlt3dnTlhUpGETMzU7ZSGSKUOdQYtyrSNSw272Fltlw8oNbug26xJgNQQ0RG7ew/wsvL2iphOqgAw/KnUJ1qSfpEvBBEUQQQQBBBBAEEEEAQQQQH/9k="/>
          <p:cNvSpPr>
            <a:spLocks noChangeAspect="1" noChangeArrowheads="1"/>
          </p:cNvSpPr>
          <p:nvPr/>
        </p:nvSpPr>
        <p:spPr bwMode="auto">
          <a:xfrm>
            <a:off x="155575" y="-1804988"/>
            <a:ext cx="2943225" cy="3771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6" name="Picture 8" descr="http://theukthroughmyeyes.com/wp-content/uploads/2013/08/William-the-Conquer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5" y="1451286"/>
            <a:ext cx="2771775" cy="5153026"/>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3819601" y="1150938"/>
            <a:ext cx="5024148" cy="923522"/>
          </a:xfrm>
          <a:prstGeom prst="wedgeRoundRectCallout">
            <a:avLst>
              <a:gd name="adj1" fmla="val -65402"/>
              <a:gd name="adj2" fmla="val 225151"/>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smtClean="0"/>
              <a:t>So… What have you all decided? Come on then! Advise me!</a:t>
            </a:r>
            <a:endParaRPr lang="en-GB" sz="2400" dirty="0"/>
          </a:p>
        </p:txBody>
      </p:sp>
      <p:pic>
        <p:nvPicPr>
          <p:cNvPr id="14" name="Picture 2" descr="Select a place to find out m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3864" y="1915387"/>
            <a:ext cx="3536507" cy="437790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678135" y="6034315"/>
            <a:ext cx="5239594"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2000" dirty="0" smtClean="0"/>
              <a:t>A map of England showing the threats to</a:t>
            </a:r>
          </a:p>
          <a:p>
            <a:pPr algn="ctr"/>
            <a:r>
              <a:rPr lang="en-GB" sz="2000" dirty="0" smtClean="0"/>
              <a:t> William</a:t>
            </a:r>
            <a:endParaRPr lang="en-GB" sz="2000" dirty="0"/>
          </a:p>
        </p:txBody>
      </p:sp>
    </p:spTree>
    <p:extLst>
      <p:ext uri="{BB962C8B-B14F-4D97-AF65-F5344CB8AC3E}">
        <p14:creationId xmlns:p14="http://schemas.microsoft.com/office/powerpoint/2010/main" val="13998672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5"/>
          <p:cNvSpPr txBox="1">
            <a:spLocks/>
          </p:cNvSpPr>
          <p:nvPr/>
        </p:nvSpPr>
        <p:spPr>
          <a:xfrm>
            <a:off x="0" y="42664"/>
            <a:ext cx="9144000" cy="102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6600" kern="1200" cap="none" spc="-100" baseline="0">
                <a:ln>
                  <a:noFill/>
                </a:ln>
                <a:solidFill>
                  <a:schemeClr val="tx2"/>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3200" b="1" dirty="0" smtClean="0">
                <a:solidFill>
                  <a:schemeClr val="bg1"/>
                </a:solidFill>
              </a:rPr>
              <a:t>How did William keep control?</a:t>
            </a:r>
            <a:endParaRPr lang="en-GB" sz="3200" dirty="0">
              <a:solidFill>
                <a:schemeClr val="bg1"/>
              </a:solidFill>
            </a:endParaRPr>
          </a:p>
        </p:txBody>
      </p:sp>
      <p:pic>
        <p:nvPicPr>
          <p:cNvPr id="8" name="Picture 2" descr="http://upload.wikimedia.org/wikipedia/commons/9/95/Bayeuxtapestryodowilliamrobert.jpg">
            <a:hlinkClick r:id="rId3"/>
          </p:cNvPr>
          <p:cNvPicPr>
            <a:picLocks noChangeAspect="1" noChangeArrowheads="1"/>
          </p:cNvPicPr>
          <p:nvPr/>
        </p:nvPicPr>
        <p:blipFill>
          <a:blip r:embed="rId4"/>
          <a:srcRect/>
          <a:stretch>
            <a:fillRect/>
          </a:stretch>
        </p:blipFill>
        <p:spPr bwMode="auto">
          <a:xfrm>
            <a:off x="2820080" y="1676213"/>
            <a:ext cx="4030541" cy="3422398"/>
          </a:xfrm>
          <a:prstGeom prst="rect">
            <a:avLst/>
          </a:prstGeom>
          <a:noFill/>
        </p:spPr>
      </p:pic>
      <p:sp>
        <p:nvSpPr>
          <p:cNvPr id="9" name="Text Box 3"/>
          <p:cNvSpPr txBox="1">
            <a:spLocks noChangeArrowheads="1"/>
          </p:cNvSpPr>
          <p:nvPr/>
        </p:nvSpPr>
        <p:spPr bwMode="auto">
          <a:xfrm>
            <a:off x="1714378" y="5517231"/>
            <a:ext cx="6562519" cy="954107"/>
          </a:xfrm>
          <a:prstGeom prst="rect">
            <a:avLst/>
          </a:prstGeom>
          <a:noFill/>
          <a:ln w="9525">
            <a:noFill/>
            <a:miter lim="800000"/>
            <a:headEnd/>
            <a:tailEnd/>
          </a:ln>
          <a:effectLst/>
        </p:spPr>
        <p:txBody>
          <a:bodyPr wrap="square">
            <a:spAutoFit/>
          </a:bodyPr>
          <a:lstStyle/>
          <a:p>
            <a:pPr>
              <a:spcBef>
                <a:spcPct val="50000"/>
              </a:spcBef>
            </a:pPr>
            <a:r>
              <a:rPr lang="en-GB" sz="2800" dirty="0"/>
              <a:t>As you watch the video list the changes that William </a:t>
            </a:r>
            <a:r>
              <a:rPr lang="en-GB" sz="2800" dirty="0" smtClean="0"/>
              <a:t>made...</a:t>
            </a:r>
            <a:endParaRPr lang="en-GB" sz="2800" dirty="0"/>
          </a:p>
        </p:txBody>
      </p:sp>
    </p:spTree>
    <p:extLst>
      <p:ext uri="{BB962C8B-B14F-4D97-AF65-F5344CB8AC3E}">
        <p14:creationId xmlns:p14="http://schemas.microsoft.com/office/powerpoint/2010/main" val="9265882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5"/>
          <p:cNvSpPr txBox="1">
            <a:spLocks/>
          </p:cNvSpPr>
          <p:nvPr/>
        </p:nvSpPr>
        <p:spPr>
          <a:xfrm>
            <a:off x="98636" y="42664"/>
            <a:ext cx="8960557" cy="102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6600" kern="1200" cap="none" spc="-100" baseline="0">
                <a:ln>
                  <a:noFill/>
                </a:ln>
                <a:solidFill>
                  <a:schemeClr val="tx2"/>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3200" b="1" dirty="0" smtClean="0">
                <a:solidFill>
                  <a:schemeClr val="bg1"/>
                </a:solidFill>
              </a:rPr>
              <a:t>How did William keep control?</a:t>
            </a:r>
            <a:endParaRPr lang="en-GB" sz="3200" dirty="0">
              <a:solidFill>
                <a:schemeClr val="bg1"/>
              </a:solidFill>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377" y="1212100"/>
            <a:ext cx="4370563" cy="3314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8636" y="4701623"/>
            <a:ext cx="8960557" cy="163121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000" b="1" u="sng" dirty="0" smtClean="0"/>
              <a:t>William’s solutions</a:t>
            </a:r>
          </a:p>
          <a:p>
            <a:r>
              <a:rPr lang="en-GB" sz="2000" dirty="0" smtClean="0"/>
              <a:t>You are William. Use sources 1 – 3 </a:t>
            </a:r>
            <a:r>
              <a:rPr lang="en-GB" sz="2000" dirty="0"/>
              <a:t>t</a:t>
            </a:r>
            <a:r>
              <a:rPr lang="en-GB" sz="2000" dirty="0" smtClean="0"/>
              <a:t>o describe how William solved the problem in Dover and persuaded the people of London to give in</a:t>
            </a:r>
          </a:p>
          <a:p>
            <a:r>
              <a:rPr lang="en-GB" sz="2000" dirty="0" smtClean="0"/>
              <a:t> </a:t>
            </a:r>
          </a:p>
          <a:p>
            <a:r>
              <a:rPr lang="en-GB" sz="2000" b="1" u="sng" dirty="0" smtClean="0"/>
              <a:t>EXT:</a:t>
            </a:r>
            <a:endParaRPr lang="en-GB" sz="2000" b="1" u="sng" dirty="0"/>
          </a:p>
        </p:txBody>
      </p:sp>
      <p:graphicFrame>
        <p:nvGraphicFramePr>
          <p:cNvPr id="4" name="Table 3"/>
          <p:cNvGraphicFramePr>
            <a:graphicFrameLocks noGrp="1"/>
          </p:cNvGraphicFramePr>
          <p:nvPr>
            <p:extLst>
              <p:ext uri="{D42A27DB-BD31-4B8C-83A1-F6EECF244321}">
                <p14:modId xmlns:p14="http://schemas.microsoft.com/office/powerpoint/2010/main" val="3393336827"/>
              </p:ext>
            </p:extLst>
          </p:nvPr>
        </p:nvGraphicFramePr>
        <p:xfrm>
          <a:off x="702792" y="1212100"/>
          <a:ext cx="7811710" cy="3314385"/>
        </p:xfrm>
        <a:graphic>
          <a:graphicData uri="http://schemas.openxmlformats.org/drawingml/2006/table">
            <a:tbl>
              <a:tblPr firstRow="1" bandRow="1">
                <a:tableStyleId>{5C22544A-7EE6-4342-B048-85BDC9FD1C3A}</a:tableStyleId>
              </a:tblPr>
              <a:tblGrid>
                <a:gridCol w="705387"/>
                <a:gridCol w="7106323"/>
              </a:tblGrid>
              <a:tr h="1277601">
                <a:tc>
                  <a:txBody>
                    <a:bodyPr/>
                    <a:lstStyle/>
                    <a:p>
                      <a:r>
                        <a:rPr lang="en-GB" sz="2000" b="1" dirty="0" smtClean="0">
                          <a:solidFill>
                            <a:schemeClr val="tx1"/>
                          </a:solidFill>
                        </a:rPr>
                        <a:t>A1</a:t>
                      </a:r>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342900" indent="-342900" algn="l">
                        <a:lnSpc>
                          <a:spcPct val="115000"/>
                        </a:lnSpc>
                        <a:spcAft>
                          <a:spcPts val="0"/>
                        </a:spcAft>
                        <a:buFont typeface="+mj-lt"/>
                        <a:buAutoNum type="arabicPeriod"/>
                      </a:pPr>
                      <a:r>
                        <a:rPr lang="en-GB" sz="1800" b="0" dirty="0" smtClean="0">
                          <a:solidFill>
                            <a:schemeClr val="tx1"/>
                          </a:solidFill>
                          <a:effectLst/>
                          <a:latin typeface="Calibri"/>
                          <a:ea typeface="Calibri"/>
                          <a:cs typeface="Times New Roman"/>
                        </a:rPr>
                        <a:t>Explain </a:t>
                      </a:r>
                      <a:r>
                        <a:rPr lang="en-GB" sz="1800" b="0" dirty="0">
                          <a:solidFill>
                            <a:schemeClr val="tx1"/>
                          </a:solidFill>
                          <a:effectLst/>
                          <a:latin typeface="Calibri"/>
                          <a:ea typeface="Calibri"/>
                          <a:cs typeface="Times New Roman"/>
                        </a:rPr>
                        <a:t>why a source is or isn’t useful or reliable </a:t>
                      </a:r>
                    </a:p>
                    <a:p>
                      <a:pPr marL="342900" indent="-342900" algn="l">
                        <a:lnSpc>
                          <a:spcPct val="115000"/>
                        </a:lnSpc>
                        <a:spcAft>
                          <a:spcPts val="0"/>
                        </a:spcAft>
                        <a:buFont typeface="+mj-lt"/>
                        <a:buAutoNum type="arabicPeriod"/>
                      </a:pPr>
                      <a:r>
                        <a:rPr lang="en-GB" sz="1800" b="0" dirty="0" smtClean="0">
                          <a:solidFill>
                            <a:schemeClr val="tx1"/>
                          </a:solidFill>
                          <a:effectLst/>
                          <a:latin typeface="Calibri"/>
                          <a:ea typeface="Calibri"/>
                          <a:cs typeface="Times New Roman"/>
                        </a:rPr>
                        <a:t>Explain </a:t>
                      </a:r>
                      <a:r>
                        <a:rPr lang="en-GB" sz="1800" b="0" dirty="0">
                          <a:solidFill>
                            <a:schemeClr val="tx1"/>
                          </a:solidFill>
                          <a:effectLst/>
                          <a:latin typeface="Calibri"/>
                          <a:ea typeface="Calibri"/>
                          <a:cs typeface="Times New Roman"/>
                        </a:rPr>
                        <a:t>what the source suggests as well as says </a:t>
                      </a:r>
                      <a:endParaRPr lang="en-GB" sz="1800" b="0" dirty="0" smtClean="0">
                        <a:solidFill>
                          <a:schemeClr val="tx1"/>
                        </a:solidFill>
                        <a:effectLst/>
                        <a:latin typeface="Calibri"/>
                        <a:ea typeface="Calibri"/>
                        <a:cs typeface="Times New Roman"/>
                      </a:endParaRPr>
                    </a:p>
                    <a:p>
                      <a:pPr marL="342900" indent="-342900" algn="l">
                        <a:lnSpc>
                          <a:spcPct val="115000"/>
                        </a:lnSpc>
                        <a:spcAft>
                          <a:spcPts val="0"/>
                        </a:spcAft>
                        <a:buFont typeface="+mj-lt"/>
                        <a:buAutoNum type="arabicPeriod"/>
                      </a:pPr>
                      <a:r>
                        <a:rPr lang="en-GB" sz="1800" b="0" kern="1200" dirty="0" smtClean="0">
                          <a:solidFill>
                            <a:schemeClr val="tx1"/>
                          </a:solidFill>
                          <a:effectLst/>
                          <a:latin typeface="+mn-lt"/>
                          <a:ea typeface="+mn-ea"/>
                          <a:cs typeface="+mn-cs"/>
                        </a:rPr>
                        <a:t>Identify criteria for making a judgment on reliability of an interpretation </a:t>
                      </a:r>
                      <a:endParaRPr lang="en-GB" sz="1800" b="0" dirty="0">
                        <a:solidFill>
                          <a:schemeClr val="tx1"/>
                        </a:solidFill>
                        <a:effectLst/>
                        <a:latin typeface="Calibri"/>
                        <a:ea typeface="Calibri"/>
                        <a:cs typeface="Times New Roman"/>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72490">
                <a:tc>
                  <a:txBody>
                    <a:bodyPr/>
                    <a:lstStyle/>
                    <a:p>
                      <a:r>
                        <a:rPr lang="en-GB" sz="2000" b="1" dirty="0" smtClean="0">
                          <a:solidFill>
                            <a:schemeClr val="tx1"/>
                          </a:solidFill>
                        </a:rPr>
                        <a:t>A2</a:t>
                      </a:r>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342900" indent="-342900" algn="l">
                        <a:lnSpc>
                          <a:spcPct val="115000"/>
                        </a:lnSpc>
                        <a:spcAft>
                          <a:spcPts val="0"/>
                        </a:spcAft>
                        <a:buFont typeface="+mj-lt"/>
                        <a:buAutoNum type="arabicPeriod"/>
                      </a:pPr>
                      <a:r>
                        <a:rPr lang="en-GB" sz="1800" b="0" dirty="0" smtClean="0">
                          <a:solidFill>
                            <a:schemeClr val="tx1"/>
                          </a:solidFill>
                          <a:effectLst/>
                          <a:latin typeface="Calibri"/>
                          <a:ea typeface="Calibri"/>
                          <a:cs typeface="Times New Roman"/>
                        </a:rPr>
                        <a:t>Select </a:t>
                      </a:r>
                      <a:r>
                        <a:rPr lang="en-GB" sz="1800" b="0" dirty="0">
                          <a:solidFill>
                            <a:schemeClr val="tx1"/>
                          </a:solidFill>
                          <a:effectLst/>
                          <a:latin typeface="Calibri"/>
                          <a:ea typeface="Calibri"/>
                          <a:cs typeface="Times New Roman"/>
                        </a:rPr>
                        <a:t>and combine evidence from several sources to support answers</a:t>
                      </a:r>
                    </a:p>
                    <a:p>
                      <a:pPr marL="342900" indent="-342900" algn="l">
                        <a:lnSpc>
                          <a:spcPct val="115000"/>
                        </a:lnSpc>
                        <a:spcAft>
                          <a:spcPts val="0"/>
                        </a:spcAft>
                        <a:buFont typeface="+mj-lt"/>
                        <a:buAutoNum type="arabicPeriod"/>
                      </a:pPr>
                      <a:r>
                        <a:rPr lang="en-GB" sz="1800" b="0" dirty="0" smtClean="0">
                          <a:solidFill>
                            <a:schemeClr val="tx1"/>
                          </a:solidFill>
                          <a:effectLst/>
                          <a:latin typeface="Calibri"/>
                          <a:ea typeface="Calibri"/>
                          <a:cs typeface="Times New Roman"/>
                        </a:rPr>
                        <a:t>Compare </a:t>
                      </a:r>
                      <a:r>
                        <a:rPr lang="en-GB" sz="1800" b="0" dirty="0">
                          <a:solidFill>
                            <a:schemeClr val="tx1"/>
                          </a:solidFill>
                          <a:effectLst/>
                          <a:latin typeface="Calibri"/>
                          <a:ea typeface="Calibri"/>
                          <a:cs typeface="Times New Roman"/>
                        </a:rPr>
                        <a:t>sources content, reliability and usefulness</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64294">
                <a:tc>
                  <a:txBody>
                    <a:bodyPr/>
                    <a:lstStyle/>
                    <a:p>
                      <a:r>
                        <a:rPr lang="en-GB" sz="2000" b="1" dirty="0" smtClean="0">
                          <a:solidFill>
                            <a:schemeClr val="tx1"/>
                          </a:solidFill>
                        </a:rPr>
                        <a:t>A3</a:t>
                      </a:r>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342900" indent="-342900" algn="l">
                        <a:lnSpc>
                          <a:spcPct val="115000"/>
                        </a:lnSpc>
                        <a:spcAft>
                          <a:spcPts val="0"/>
                        </a:spcAft>
                        <a:buFont typeface="+mj-lt"/>
                        <a:buAutoNum type="arabicPeriod"/>
                      </a:pPr>
                      <a:r>
                        <a:rPr lang="en-GB" sz="1800" b="0" dirty="0" smtClean="0">
                          <a:solidFill>
                            <a:schemeClr val="tx1"/>
                          </a:solidFill>
                          <a:effectLst/>
                          <a:latin typeface="Calibri"/>
                          <a:ea typeface="Calibri"/>
                          <a:cs typeface="Times New Roman"/>
                        </a:rPr>
                        <a:t>Select </a:t>
                      </a:r>
                      <a:r>
                        <a:rPr lang="en-GB" sz="1800" b="0" dirty="0">
                          <a:solidFill>
                            <a:schemeClr val="tx1"/>
                          </a:solidFill>
                          <a:effectLst/>
                          <a:latin typeface="Calibri"/>
                          <a:ea typeface="Calibri"/>
                          <a:cs typeface="Times New Roman"/>
                        </a:rPr>
                        <a:t>relevant details from sources in your </a:t>
                      </a:r>
                      <a:r>
                        <a:rPr lang="en-GB" sz="1800" b="0" dirty="0" smtClean="0">
                          <a:solidFill>
                            <a:schemeClr val="tx1"/>
                          </a:solidFill>
                          <a:effectLst/>
                          <a:latin typeface="Calibri"/>
                          <a:ea typeface="Calibri"/>
                          <a:cs typeface="Times New Roman"/>
                        </a:rPr>
                        <a:t>answers</a:t>
                      </a:r>
                    </a:p>
                    <a:p>
                      <a:pPr marL="342900" indent="-342900" algn="l">
                        <a:lnSpc>
                          <a:spcPct val="115000"/>
                        </a:lnSpc>
                        <a:spcAft>
                          <a:spcPts val="0"/>
                        </a:spcAft>
                        <a:buFont typeface="+mj-lt"/>
                        <a:buAutoNum type="arabicPeriod"/>
                      </a:pPr>
                      <a:r>
                        <a:rPr lang="en-GB" sz="1800" b="0" kern="1200" dirty="0" smtClean="0">
                          <a:solidFill>
                            <a:schemeClr val="tx1"/>
                          </a:solidFill>
                          <a:effectLst/>
                          <a:latin typeface="+mn-lt"/>
                          <a:ea typeface="+mn-ea"/>
                          <a:cs typeface="+mn-cs"/>
                        </a:rPr>
                        <a:t>Compare the evidence from different sources and compare different interpretations</a:t>
                      </a:r>
                      <a:endParaRPr lang="en-GB" sz="1800" b="0" dirty="0">
                        <a:solidFill>
                          <a:schemeClr val="tx1"/>
                        </a:solidFill>
                        <a:effectLst/>
                        <a:latin typeface="Calibri"/>
                        <a:ea typeface="Calibri"/>
                        <a:cs typeface="Times New Roman"/>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926588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1217</TotalTime>
  <Words>1609</Words>
  <Application>Microsoft Macintosh PowerPoint</Application>
  <PresentationFormat>On-screen Show (4:3)</PresentationFormat>
  <Paragraphs>176</Paragraphs>
  <Slides>13</Slides>
  <Notes>8</Notes>
  <HiddenSlides>1</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Breeze</vt:lpstr>
      <vt:lpstr>PowerPoint Presentation</vt:lpstr>
      <vt:lpstr>PowerPoint Presentation</vt:lpstr>
      <vt:lpstr>PowerPoint Presentation</vt:lpstr>
      <vt:lpstr>How did William keep control?</vt:lpstr>
      <vt:lpstr>PowerPoint Presentation</vt:lpstr>
      <vt:lpstr>How did William keep control?</vt:lpstr>
      <vt:lpstr>PowerPoint Presentation</vt:lpstr>
      <vt:lpstr>PowerPoint Presentation</vt:lpstr>
      <vt:lpstr>PowerPoint Presentation</vt:lpstr>
      <vt:lpstr>PowerPoint Presentation</vt:lpstr>
      <vt:lpstr>How did William keep control?</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8th July 2013  Transition</dc:title>
  <dc:creator>Mohsen Ojja</dc:creator>
  <cp:lastModifiedBy>Anastasia Galvin</cp:lastModifiedBy>
  <cp:revision>122</cp:revision>
  <cp:lastPrinted>2015-11-16T17:32:59Z</cp:lastPrinted>
  <dcterms:created xsi:type="dcterms:W3CDTF">2013-06-23T17:35:23Z</dcterms:created>
  <dcterms:modified xsi:type="dcterms:W3CDTF">2017-11-05T14:24:15Z</dcterms:modified>
</cp:coreProperties>
</file>