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7" r:id="rId3"/>
    <p:sldId id="259" r:id="rId4"/>
    <p:sldId id="269" r:id="rId5"/>
    <p:sldId id="272" r:id="rId6"/>
    <p:sldId id="273" r:id="rId7"/>
    <p:sldId id="274" r:id="rId8"/>
    <p:sldId id="275" r:id="rId9"/>
    <p:sldId id="276" r:id="rId10"/>
    <p:sldId id="277" r:id="rId11"/>
    <p:sldId id="270" r:id="rId12"/>
    <p:sldId id="271" r:id="rId13"/>
    <p:sldId id="278" r:id="rId14"/>
    <p:sldId id="2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500"/>
    <a:srgbClr val="8BF98B"/>
    <a:srgbClr val="052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99E100-F96E-4A4B-AD0D-AEF39635C096}" type="datetimeFigureOut">
              <a:rPr lang="en-GB" smtClean="0"/>
              <a:t>13/11/2015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66804F-59B6-4509-8B4C-1536CB7CC6F0}" type="slidenum">
              <a:rPr lang="en-GB" smtClean="0"/>
              <a:t>‹#›</a:t>
            </a:fld>
            <a:endParaRPr lang="en-GB"/>
          </a:p>
        </p:txBody>
      </p:sp>
    </p:spTree>
    <p:extLst>
      <p:ext uri="{BB962C8B-B14F-4D97-AF65-F5344CB8AC3E}">
        <p14:creationId xmlns:p14="http://schemas.microsoft.com/office/powerpoint/2010/main" val="146721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CDA1F2-4CC4-4966-9544-B72733BBEB98}" type="datetimeFigureOut">
              <a:rPr lang="en-GB" smtClean="0">
                <a:solidFill>
                  <a:srgbClr val="A63212"/>
                </a:solidFill>
              </a:rPr>
              <a:pPr/>
              <a:t>13/11/2015</a:t>
            </a:fld>
            <a:endParaRPr lang="en-GB">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A52EC30-115B-404A-857E-78E9297528EE}" type="slidenum">
              <a:rPr lang="en-GB" smtClean="0">
                <a:solidFill>
                  <a:srgbClr val="A63212">
                    <a:lumMod val="75000"/>
                  </a:srgbClr>
                </a:solidFill>
              </a:rPr>
              <a:pPr/>
              <a:t>‹#›</a:t>
            </a:fld>
            <a:endParaRPr lang="en-GB">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2800426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1735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56154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9331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30728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124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GB">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31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GB">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31660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GB">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07363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66397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401593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CCDA1F2-4CC4-4966-9544-B72733BBEB98}" type="datetimeFigureOut">
              <a:rPr lang="en-GB" smtClean="0">
                <a:solidFill>
                  <a:prstClr val="black">
                    <a:lumMod val="50000"/>
                    <a:lumOff val="50000"/>
                  </a:prstClr>
                </a:solidFill>
              </a:rPr>
              <a:pPr/>
              <a:t>13/11/2015</a:t>
            </a:fld>
            <a:endParaRPr lang="en-GB">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537786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228085" y="645603"/>
            <a:ext cx="8827173" cy="1599722"/>
          </a:xfrm>
        </p:spPr>
        <p:txBody>
          <a:bodyPr/>
          <a:lstStyle/>
          <a:p>
            <a:r>
              <a:rPr lang="en-GB" sz="4000" dirty="0" smtClean="0">
                <a:solidFill>
                  <a:schemeClr val="bg1"/>
                </a:solidFill>
              </a:rPr>
              <a:t>What are the differences between ‘validity’ and ‘reliability’?</a:t>
            </a:r>
            <a:endParaRPr lang="en-GB" sz="4000" dirty="0">
              <a:solidFill>
                <a:schemeClr val="bg1"/>
              </a:solidFill>
            </a:endParaRPr>
          </a:p>
        </p:txBody>
      </p:sp>
      <p:sp>
        <p:nvSpPr>
          <p:cNvPr id="3" name="Subtitle 2"/>
          <p:cNvSpPr>
            <a:spLocks noGrp="1"/>
          </p:cNvSpPr>
          <p:nvPr>
            <p:ph type="subTitle" idx="1"/>
          </p:nvPr>
        </p:nvSpPr>
        <p:spPr>
          <a:xfrm rot="360000">
            <a:off x="3056055" y="2701772"/>
            <a:ext cx="5318111" cy="3245189"/>
          </a:xfrm>
        </p:spPr>
        <p:txBody>
          <a:bodyPr>
            <a:normAutofit fontScale="77500" lnSpcReduction="20000"/>
          </a:bodyPr>
          <a:lstStyle/>
          <a:p>
            <a:pPr algn="l"/>
            <a:r>
              <a:rPr lang="en-GB" sz="2400" b="1" dirty="0" smtClean="0"/>
              <a:t>Starter</a:t>
            </a:r>
            <a:r>
              <a:rPr lang="en-GB" sz="2400" dirty="0" smtClean="0"/>
              <a:t>: A maths </a:t>
            </a:r>
            <a:r>
              <a:rPr lang="en-GB" sz="2400" dirty="0"/>
              <a:t>teacher wondered whether there was </a:t>
            </a:r>
            <a:r>
              <a:rPr lang="en-GB" sz="2400" dirty="0" smtClean="0"/>
              <a:t>a relationship </a:t>
            </a:r>
            <a:r>
              <a:rPr lang="en-GB" sz="2400" dirty="0"/>
              <a:t>between </a:t>
            </a:r>
            <a:r>
              <a:rPr lang="en-GB" sz="2400" dirty="0" smtClean="0"/>
              <a:t>mathematical ability </a:t>
            </a:r>
            <a:r>
              <a:rPr lang="en-GB" sz="2400" dirty="0"/>
              <a:t>and musical ability. She decided to test this out on the GCSE students in </a:t>
            </a:r>
            <a:r>
              <a:rPr lang="en-GB" sz="2400" dirty="0" smtClean="0"/>
              <a:t>the school</a:t>
            </a:r>
            <a:r>
              <a:rPr lang="en-GB" sz="2400" dirty="0"/>
              <a:t>. From 210 students, she randomly selected 10 and gave each of them two </a:t>
            </a:r>
            <a:r>
              <a:rPr lang="en-GB" sz="2400" dirty="0" smtClean="0"/>
              <a:t>tests. She </a:t>
            </a:r>
            <a:r>
              <a:rPr lang="en-GB" sz="2400" dirty="0"/>
              <a:t>used part of a GCSE exam paper to test </a:t>
            </a:r>
            <a:r>
              <a:rPr lang="en-GB" sz="2400" dirty="0" smtClean="0"/>
              <a:t>their mathematical </a:t>
            </a:r>
            <a:r>
              <a:rPr lang="en-GB" sz="2400" dirty="0"/>
              <a:t>ability. The higher </a:t>
            </a:r>
            <a:r>
              <a:rPr lang="en-GB" sz="2400" dirty="0" smtClean="0"/>
              <a:t>the mark</a:t>
            </a:r>
            <a:r>
              <a:rPr lang="en-GB" sz="2400" dirty="0"/>
              <a:t>, the better the mathematical ability. She could not find a </a:t>
            </a:r>
            <a:r>
              <a:rPr lang="en-GB" sz="2400" dirty="0" smtClean="0"/>
              <a:t>musical ability </a:t>
            </a:r>
            <a:r>
              <a:rPr lang="en-GB" sz="2400" dirty="0"/>
              <a:t>test </a:t>
            </a:r>
            <a:r>
              <a:rPr lang="en-GB" sz="2400" dirty="0" smtClean="0"/>
              <a:t>so she </a:t>
            </a:r>
            <a:r>
              <a:rPr lang="en-GB" sz="2400" dirty="0"/>
              <a:t>devised her own. She asked each student to sing a song of their choice. She </a:t>
            </a:r>
            <a:r>
              <a:rPr lang="en-GB" sz="2400" dirty="0" smtClean="0"/>
              <a:t>then rated </a:t>
            </a:r>
            <a:r>
              <a:rPr lang="en-GB" sz="2400" dirty="0"/>
              <a:t>their performance on a scale of 1–10, where 1 </a:t>
            </a:r>
            <a:r>
              <a:rPr lang="en-GB" sz="2400" dirty="0" smtClean="0"/>
              <a:t>is completely </a:t>
            </a:r>
            <a:r>
              <a:rPr lang="en-GB" sz="2400" dirty="0"/>
              <a:t>tuneless and 10 is </a:t>
            </a:r>
            <a:r>
              <a:rPr lang="en-GB" sz="2400" dirty="0" smtClean="0"/>
              <a:t>in perfect </a:t>
            </a:r>
            <a:r>
              <a:rPr lang="en-GB" sz="2400" dirty="0"/>
              <a:t>tune. </a:t>
            </a:r>
          </a:p>
        </p:txBody>
      </p:sp>
      <p:sp>
        <p:nvSpPr>
          <p:cNvPr id="5" name="TextBox 4"/>
          <p:cNvSpPr txBox="1"/>
          <p:nvPr/>
        </p:nvSpPr>
        <p:spPr>
          <a:xfrm rot="20556344">
            <a:off x="638823" y="3801483"/>
            <a:ext cx="2550481" cy="2185214"/>
          </a:xfrm>
          <a:prstGeom prst="rect">
            <a:avLst/>
          </a:prstGeom>
          <a:noFill/>
        </p:spPr>
        <p:txBody>
          <a:bodyPr wrap="square" rtlCol="0">
            <a:spAutoFit/>
          </a:bodyPr>
          <a:lstStyle/>
          <a:p>
            <a:r>
              <a:rPr lang="en-GB" sz="1700" dirty="0">
                <a:solidFill>
                  <a:prstClr val="black"/>
                </a:solidFill>
              </a:rPr>
              <a:t>Suggest a suitable non-directional hypothesis for this study. (3 marks</a:t>
            </a:r>
            <a:r>
              <a:rPr lang="en-GB" sz="1700" dirty="0" smtClean="0">
                <a:solidFill>
                  <a:prstClr val="black"/>
                </a:solidFill>
              </a:rPr>
              <a:t>)</a:t>
            </a:r>
          </a:p>
          <a:p>
            <a:endParaRPr lang="en-GB" sz="1700" dirty="0" smtClean="0">
              <a:solidFill>
                <a:prstClr val="black"/>
              </a:solidFill>
            </a:endParaRPr>
          </a:p>
          <a:p>
            <a:r>
              <a:rPr lang="en-GB" sz="1700" dirty="0">
                <a:solidFill>
                  <a:prstClr val="black"/>
                </a:solidFill>
              </a:rPr>
              <a:t>Explain why the teacher chose to use a random sample in this study. </a:t>
            </a:r>
            <a:r>
              <a:rPr lang="en-GB" sz="1700" dirty="0" smtClean="0">
                <a:solidFill>
                  <a:prstClr val="black"/>
                </a:solidFill>
              </a:rPr>
              <a:t>         	(</a:t>
            </a:r>
            <a:r>
              <a:rPr lang="en-GB" sz="1700" dirty="0">
                <a:solidFill>
                  <a:prstClr val="black"/>
                </a:solidFill>
              </a:rPr>
              <a:t>2 marks)</a:t>
            </a:r>
          </a:p>
        </p:txBody>
      </p:sp>
    </p:spTree>
    <p:extLst>
      <p:ext uri="{BB962C8B-B14F-4D97-AF65-F5344CB8AC3E}">
        <p14:creationId xmlns:p14="http://schemas.microsoft.com/office/powerpoint/2010/main" val="251585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GB" altLang="en-US" sz="2800">
                <a:latin typeface="Arial" charset="0"/>
              </a:rPr>
              <a:t>Internal</a:t>
            </a:r>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31" y="549275"/>
            <a:ext cx="8748713" cy="564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2499379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563"/>
            <a:ext cx="9144000" cy="544165"/>
          </a:xfrm>
        </p:spPr>
        <p:txBody>
          <a:bodyPr/>
          <a:lstStyle/>
          <a:p>
            <a:r>
              <a:rPr lang="en-GB" sz="1900" dirty="0" smtClean="0"/>
              <a:t>Write out and colour code each of the boxes so that they correctly relate to a key term. (HINT: There are four phrases four each term…)</a:t>
            </a:r>
            <a:endParaRPr lang="en-GB" sz="1900" dirty="0"/>
          </a:p>
        </p:txBody>
      </p:sp>
      <p:sp>
        <p:nvSpPr>
          <p:cNvPr id="3" name="Content Placeholder 2"/>
          <p:cNvSpPr>
            <a:spLocks noGrp="1"/>
          </p:cNvSpPr>
          <p:nvPr>
            <p:ph idx="1"/>
          </p:nvPr>
        </p:nvSpPr>
        <p:spPr>
          <a:xfrm>
            <a:off x="165239" y="2060848"/>
            <a:ext cx="3445768" cy="814547"/>
          </a:xfrm>
          <a:solidFill>
            <a:schemeClr val="bg1"/>
          </a:solidFill>
          <a:ln w="38100">
            <a:solidFill>
              <a:schemeClr val="tx1"/>
            </a:solidFill>
          </a:ln>
        </p:spPr>
        <p:txBody>
          <a:bodyPr>
            <a:normAutofit fontScale="92500"/>
          </a:bodyPr>
          <a:lstStyle/>
          <a:p>
            <a:pPr marL="0" indent="0">
              <a:buNone/>
            </a:pPr>
            <a:r>
              <a:rPr lang="en-GB" dirty="0" smtClean="0"/>
              <a:t>Includes ecological, population and historical</a:t>
            </a:r>
            <a:endParaRPr lang="en-GB" dirty="0"/>
          </a:p>
        </p:txBody>
      </p:sp>
      <p:sp>
        <p:nvSpPr>
          <p:cNvPr id="5" name="Title 1"/>
          <p:cNvSpPr txBox="1">
            <a:spLocks/>
          </p:cNvSpPr>
          <p:nvPr/>
        </p:nvSpPr>
        <p:spPr>
          <a:xfrm>
            <a:off x="0" y="0"/>
            <a:ext cx="9144000" cy="476672"/>
          </a:xfrm>
          <a:prstGeom prst="rect">
            <a:avLst/>
          </a:prstGeom>
          <a:solidFill>
            <a:schemeClr val="accent6">
              <a:lumMod val="40000"/>
              <a:lumOff val="6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t>Activity – Definition creation</a:t>
            </a:r>
            <a:endParaRPr lang="en-GB" sz="3200" dirty="0"/>
          </a:p>
        </p:txBody>
      </p:sp>
      <p:sp>
        <p:nvSpPr>
          <p:cNvPr id="6" name="Oval 5"/>
          <p:cNvSpPr/>
          <p:nvPr/>
        </p:nvSpPr>
        <p:spPr>
          <a:xfrm>
            <a:off x="116926" y="1055062"/>
            <a:ext cx="2232248" cy="72008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External validity </a:t>
            </a:r>
            <a:endParaRPr lang="en-GB" b="1" dirty="0">
              <a:solidFill>
                <a:schemeClr val="tx1"/>
              </a:solidFill>
            </a:endParaRPr>
          </a:p>
        </p:txBody>
      </p:sp>
      <p:sp>
        <p:nvSpPr>
          <p:cNvPr id="7" name="Oval 6"/>
          <p:cNvSpPr/>
          <p:nvPr/>
        </p:nvSpPr>
        <p:spPr>
          <a:xfrm>
            <a:off x="2444343" y="1087854"/>
            <a:ext cx="2232248" cy="720080"/>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Internal validity </a:t>
            </a:r>
            <a:endParaRPr lang="en-GB" b="1" dirty="0">
              <a:solidFill>
                <a:schemeClr val="tx1"/>
              </a:solidFill>
            </a:endParaRPr>
          </a:p>
        </p:txBody>
      </p:sp>
      <p:sp>
        <p:nvSpPr>
          <p:cNvPr id="8" name="Oval 7"/>
          <p:cNvSpPr/>
          <p:nvPr/>
        </p:nvSpPr>
        <p:spPr>
          <a:xfrm>
            <a:off x="4777796" y="1055062"/>
            <a:ext cx="2098460" cy="720080"/>
          </a:xfrm>
          <a:prstGeom prst="ellipse">
            <a:avLst/>
          </a:prstGeom>
          <a:solidFill>
            <a:schemeClr val="accent5">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External reliability </a:t>
            </a:r>
            <a:endParaRPr lang="en-GB" b="1" dirty="0">
              <a:solidFill>
                <a:schemeClr val="tx1"/>
              </a:solidFill>
            </a:endParaRPr>
          </a:p>
        </p:txBody>
      </p:sp>
      <p:sp>
        <p:nvSpPr>
          <p:cNvPr id="10" name="Oval 9"/>
          <p:cNvSpPr/>
          <p:nvPr/>
        </p:nvSpPr>
        <p:spPr>
          <a:xfrm>
            <a:off x="6876256" y="1055062"/>
            <a:ext cx="2160240" cy="720080"/>
          </a:xfrm>
          <a:prstGeom prst="ellipse">
            <a:avLst/>
          </a:prstGeom>
          <a:solidFill>
            <a:schemeClr val="bg2">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Internal reliability </a:t>
            </a:r>
            <a:endParaRPr lang="en-GB" b="1" dirty="0">
              <a:solidFill>
                <a:schemeClr val="tx1"/>
              </a:solidFill>
            </a:endParaRPr>
          </a:p>
        </p:txBody>
      </p:sp>
      <p:sp>
        <p:nvSpPr>
          <p:cNvPr id="11" name="Content Placeholder 2"/>
          <p:cNvSpPr txBox="1">
            <a:spLocks/>
          </p:cNvSpPr>
          <p:nvPr/>
        </p:nvSpPr>
        <p:spPr>
          <a:xfrm>
            <a:off x="467544" y="3027795"/>
            <a:ext cx="3445768" cy="814547"/>
          </a:xfrm>
          <a:prstGeom prst="rect">
            <a:avLst/>
          </a:prstGeom>
          <a:solidFill>
            <a:schemeClr val="bg1"/>
          </a:solidFill>
          <a:ln w="38100">
            <a:solidFill>
              <a:schemeClr val="tx1"/>
            </a:solidFill>
          </a:ln>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Inter-interviewer reliability is important</a:t>
            </a:r>
            <a:endParaRPr lang="en-GB" dirty="0"/>
          </a:p>
        </p:txBody>
      </p:sp>
      <p:sp>
        <p:nvSpPr>
          <p:cNvPr id="12" name="Content Placeholder 2"/>
          <p:cNvSpPr txBox="1">
            <a:spLocks/>
          </p:cNvSpPr>
          <p:nvPr/>
        </p:nvSpPr>
        <p:spPr>
          <a:xfrm>
            <a:off x="3910007" y="1910761"/>
            <a:ext cx="2598177" cy="814547"/>
          </a:xfrm>
          <a:prstGeom prst="rect">
            <a:avLst/>
          </a:prstGeom>
          <a:solidFill>
            <a:schemeClr val="bg1"/>
          </a:solidFill>
          <a:ln w="38100">
            <a:solidFill>
              <a:schemeClr val="tx1"/>
            </a:solidFill>
          </a:ln>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Can be affected by observer bias</a:t>
            </a:r>
            <a:endParaRPr lang="en-GB" dirty="0"/>
          </a:p>
        </p:txBody>
      </p:sp>
      <p:sp>
        <p:nvSpPr>
          <p:cNvPr id="13" name="Content Placeholder 2"/>
          <p:cNvSpPr txBox="1">
            <a:spLocks/>
          </p:cNvSpPr>
          <p:nvPr/>
        </p:nvSpPr>
        <p:spPr>
          <a:xfrm>
            <a:off x="133547" y="4005064"/>
            <a:ext cx="3214317" cy="814547"/>
          </a:xfrm>
          <a:prstGeom prst="rect">
            <a:avLst/>
          </a:prstGeom>
          <a:solidFill>
            <a:schemeClr val="bg1"/>
          </a:solidFill>
          <a:ln w="38100">
            <a:solidFill>
              <a:schemeClr val="tx1"/>
            </a:solidFill>
          </a:ln>
        </p:spPr>
        <p:txBody>
          <a:bodyPr vert="horz" lIns="91440" tIns="45720" rIns="91440" bIns="45720" rtlCol="0">
            <a:normAutofit fontScale="925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Check by making comparisons of findings</a:t>
            </a:r>
            <a:endParaRPr lang="en-GB" dirty="0"/>
          </a:p>
        </p:txBody>
      </p:sp>
      <p:sp>
        <p:nvSpPr>
          <p:cNvPr id="14" name="Content Placeholder 2"/>
          <p:cNvSpPr txBox="1">
            <a:spLocks/>
          </p:cNvSpPr>
          <p:nvPr/>
        </p:nvSpPr>
        <p:spPr>
          <a:xfrm>
            <a:off x="4104142" y="2852936"/>
            <a:ext cx="3445768" cy="814547"/>
          </a:xfrm>
          <a:prstGeom prst="rect">
            <a:avLst/>
          </a:prstGeom>
          <a:solidFill>
            <a:schemeClr val="bg1"/>
          </a:solidFill>
          <a:ln w="38100">
            <a:solidFill>
              <a:schemeClr val="tx1"/>
            </a:solidFill>
          </a:ln>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Inter-observer reliability should be checked</a:t>
            </a:r>
            <a:endParaRPr lang="en-GB" dirty="0"/>
          </a:p>
        </p:txBody>
      </p:sp>
      <p:sp>
        <p:nvSpPr>
          <p:cNvPr id="15" name="Content Placeholder 2"/>
          <p:cNvSpPr txBox="1">
            <a:spLocks/>
          </p:cNvSpPr>
          <p:nvPr/>
        </p:nvSpPr>
        <p:spPr>
          <a:xfrm>
            <a:off x="4019779" y="3805411"/>
            <a:ext cx="2886209" cy="639688"/>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Concurrent validity</a:t>
            </a:r>
            <a:endParaRPr lang="en-GB" dirty="0"/>
          </a:p>
        </p:txBody>
      </p:sp>
      <p:sp>
        <p:nvSpPr>
          <p:cNvPr id="16" name="Content Placeholder 2"/>
          <p:cNvSpPr txBox="1">
            <a:spLocks/>
          </p:cNvSpPr>
          <p:nvPr/>
        </p:nvSpPr>
        <p:spPr>
          <a:xfrm>
            <a:off x="7014965" y="3842342"/>
            <a:ext cx="2021531" cy="864096"/>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Test- retest method</a:t>
            </a:r>
            <a:endParaRPr lang="en-GB" dirty="0"/>
          </a:p>
        </p:txBody>
      </p:sp>
      <p:sp>
        <p:nvSpPr>
          <p:cNvPr id="17" name="Content Placeholder 2"/>
          <p:cNvSpPr txBox="1">
            <a:spLocks/>
          </p:cNvSpPr>
          <p:nvPr/>
        </p:nvSpPr>
        <p:spPr>
          <a:xfrm>
            <a:off x="3012825" y="5370261"/>
            <a:ext cx="2814201" cy="576064"/>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Representativeness</a:t>
            </a:r>
            <a:endParaRPr lang="en-GB" dirty="0"/>
          </a:p>
        </p:txBody>
      </p:sp>
      <p:sp>
        <p:nvSpPr>
          <p:cNvPr id="18" name="Content Placeholder 2"/>
          <p:cNvSpPr txBox="1">
            <a:spLocks/>
          </p:cNvSpPr>
          <p:nvPr/>
        </p:nvSpPr>
        <p:spPr>
          <a:xfrm>
            <a:off x="6025244" y="4832543"/>
            <a:ext cx="2742193" cy="814547"/>
          </a:xfrm>
          <a:prstGeom prst="rect">
            <a:avLst/>
          </a:prstGeom>
          <a:solidFill>
            <a:schemeClr val="bg1"/>
          </a:solidFill>
          <a:ln w="38100">
            <a:solidFill>
              <a:schemeClr val="tx1"/>
            </a:solidFill>
          </a:ln>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Measures what it intends to measure</a:t>
            </a:r>
            <a:endParaRPr lang="en-GB" dirty="0"/>
          </a:p>
        </p:txBody>
      </p:sp>
      <p:sp>
        <p:nvSpPr>
          <p:cNvPr id="19" name="Content Placeholder 2"/>
          <p:cNvSpPr txBox="1">
            <a:spLocks/>
          </p:cNvSpPr>
          <p:nvPr/>
        </p:nvSpPr>
        <p:spPr>
          <a:xfrm>
            <a:off x="6744397" y="1910760"/>
            <a:ext cx="2126704" cy="814547"/>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Generalisable</a:t>
            </a:r>
            <a:endParaRPr lang="en-GB" dirty="0"/>
          </a:p>
        </p:txBody>
      </p:sp>
      <p:sp>
        <p:nvSpPr>
          <p:cNvPr id="20" name="Content Placeholder 2"/>
          <p:cNvSpPr txBox="1">
            <a:spLocks/>
          </p:cNvSpPr>
          <p:nvPr/>
        </p:nvSpPr>
        <p:spPr>
          <a:xfrm>
            <a:off x="7734463" y="2852936"/>
            <a:ext cx="1302033" cy="814547"/>
          </a:xfrm>
          <a:prstGeom prst="rect">
            <a:avLst/>
          </a:prstGeom>
          <a:solidFill>
            <a:schemeClr val="bg1"/>
          </a:solidFill>
          <a:ln w="38100">
            <a:solidFill>
              <a:schemeClr val="tx1"/>
            </a:solidFill>
          </a:ln>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Face validity</a:t>
            </a:r>
            <a:endParaRPr lang="en-GB" dirty="0"/>
          </a:p>
        </p:txBody>
      </p:sp>
      <p:sp>
        <p:nvSpPr>
          <p:cNvPr id="21" name="Content Placeholder 2"/>
          <p:cNvSpPr txBox="1">
            <a:spLocks/>
          </p:cNvSpPr>
          <p:nvPr/>
        </p:nvSpPr>
        <p:spPr>
          <a:xfrm>
            <a:off x="2849116" y="6112174"/>
            <a:ext cx="3445768" cy="505165"/>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Consistency within itself</a:t>
            </a:r>
            <a:endParaRPr lang="en-GB" dirty="0"/>
          </a:p>
        </p:txBody>
      </p:sp>
      <p:sp>
        <p:nvSpPr>
          <p:cNvPr id="22" name="Content Placeholder 2"/>
          <p:cNvSpPr txBox="1">
            <a:spLocks/>
          </p:cNvSpPr>
          <p:nvPr/>
        </p:nvSpPr>
        <p:spPr>
          <a:xfrm>
            <a:off x="133547" y="4965203"/>
            <a:ext cx="2715569" cy="837589"/>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Can be applied to other situations</a:t>
            </a:r>
            <a:endParaRPr lang="en-GB" dirty="0"/>
          </a:p>
        </p:txBody>
      </p:sp>
      <p:sp>
        <p:nvSpPr>
          <p:cNvPr id="24" name="Rectangle 23"/>
          <p:cNvSpPr/>
          <p:nvPr/>
        </p:nvSpPr>
        <p:spPr>
          <a:xfrm>
            <a:off x="0" y="25241"/>
            <a:ext cx="9144000" cy="9028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Use the phrases you have grouped to come up with a definition for each of the terms.</a:t>
            </a:r>
            <a:endParaRPr lang="en-GB" sz="2400" dirty="0">
              <a:solidFill>
                <a:schemeClr val="tx1"/>
              </a:solidFill>
            </a:endParaRPr>
          </a:p>
        </p:txBody>
      </p:sp>
      <p:sp>
        <p:nvSpPr>
          <p:cNvPr id="23" name="Content Placeholder 2"/>
          <p:cNvSpPr txBox="1">
            <a:spLocks/>
          </p:cNvSpPr>
          <p:nvPr/>
        </p:nvSpPr>
        <p:spPr>
          <a:xfrm>
            <a:off x="6416940" y="5802792"/>
            <a:ext cx="2454161" cy="814547"/>
          </a:xfrm>
          <a:prstGeom prst="rect">
            <a:avLst/>
          </a:prstGeom>
          <a:solidFill>
            <a:schemeClr val="bg1"/>
          </a:solidFill>
          <a:ln w="38100">
            <a:solidFill>
              <a:schemeClr val="tx1"/>
            </a:solidFill>
          </a:ln>
        </p:spPr>
        <p:txBody>
          <a:bodyPr vert="horz" lIns="91440" tIns="45720" rIns="91440" bIns="45720" rtlCol="0">
            <a:normAutofit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Consistency over occasions</a:t>
            </a:r>
            <a:endParaRPr lang="en-GB" dirty="0"/>
          </a:p>
        </p:txBody>
      </p:sp>
      <p:sp>
        <p:nvSpPr>
          <p:cNvPr id="25" name="Content Placeholder 2"/>
          <p:cNvSpPr txBox="1">
            <a:spLocks/>
          </p:cNvSpPr>
          <p:nvPr/>
        </p:nvSpPr>
        <p:spPr>
          <a:xfrm>
            <a:off x="3560467" y="4581128"/>
            <a:ext cx="2297077" cy="708489"/>
          </a:xfrm>
          <a:prstGeom prst="rect">
            <a:avLst/>
          </a:prstGeom>
          <a:solidFill>
            <a:schemeClr val="bg1"/>
          </a:solidFill>
          <a:ln w="38100">
            <a:solidFill>
              <a:schemeClr val="tx1"/>
            </a:solidFill>
          </a:ln>
        </p:spPr>
        <p:txBody>
          <a:bodyPr vert="horz" lIns="91440" tIns="45720" rIns="91440" bIns="45720" rtlCol="0">
            <a:normAutofit fontScale="92500" lnSpcReduction="10000"/>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Repeat test at later date</a:t>
            </a:r>
            <a:endParaRPr lang="en-GB" dirty="0"/>
          </a:p>
        </p:txBody>
      </p:sp>
      <p:sp>
        <p:nvSpPr>
          <p:cNvPr id="26" name="Content Placeholder 2"/>
          <p:cNvSpPr txBox="1">
            <a:spLocks/>
          </p:cNvSpPr>
          <p:nvPr/>
        </p:nvSpPr>
        <p:spPr>
          <a:xfrm>
            <a:off x="133547" y="6037742"/>
            <a:ext cx="2566246" cy="540690"/>
          </a:xfrm>
          <a:prstGeom prst="rect">
            <a:avLst/>
          </a:prstGeom>
          <a:solidFill>
            <a:schemeClr val="bg1"/>
          </a:solidFill>
          <a:ln w="38100">
            <a:solidFill>
              <a:schemeClr val="tx1"/>
            </a:solidFill>
          </a:ln>
        </p:spPr>
        <p:txBody>
          <a:bodyPr vert="horz" lIns="91440" tIns="45720" rIns="91440" bIns="45720" rtlCol="0">
            <a:normAutofit/>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en-GB" dirty="0" smtClean="0"/>
              <a:t>Split-half method</a:t>
            </a:r>
            <a:endParaRPr lang="en-GB" dirty="0"/>
          </a:p>
        </p:txBody>
      </p:sp>
    </p:spTree>
    <p:extLst>
      <p:ext uri="{BB962C8B-B14F-4D97-AF65-F5344CB8AC3E}">
        <p14:creationId xmlns:p14="http://schemas.microsoft.com/office/powerpoint/2010/main" val="280738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1080119"/>
          </a:xfrm>
          <a:solidFill>
            <a:schemeClr val="accent6">
              <a:lumMod val="20000"/>
              <a:lumOff val="80000"/>
            </a:schemeClr>
          </a:solidFill>
          <a:ln w="50800">
            <a:solidFill>
              <a:schemeClr val="tx1"/>
            </a:solidFill>
          </a:ln>
        </p:spPr>
        <p:txBody>
          <a:bodyPr/>
          <a:lstStyle/>
          <a:p>
            <a:r>
              <a:rPr lang="en-GB" sz="3600" dirty="0"/>
              <a:t>If your name comes up read out your definition</a:t>
            </a:r>
            <a:r>
              <a:rPr lang="en-GB" sz="3600" dirty="0" smtClean="0"/>
              <a:t>:</a:t>
            </a:r>
            <a:endParaRPr lang="en-GB" sz="4400" dirty="0"/>
          </a:p>
        </p:txBody>
      </p:sp>
      <p:sp>
        <p:nvSpPr>
          <p:cNvPr id="4" name="TextBox 3"/>
          <p:cNvSpPr txBox="1"/>
          <p:nvPr/>
        </p:nvSpPr>
        <p:spPr>
          <a:xfrm>
            <a:off x="-18078" y="5623581"/>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BE ABLE TO define ‘reliability’ and validity’.</a:t>
            </a:r>
          </a:p>
          <a:p>
            <a:pPr marL="285750" indent="-285750">
              <a:buFont typeface="Arial" panose="020B0604020202020204" pitchFamily="34" charset="0"/>
              <a:buChar char="•"/>
              <a:defRPr/>
            </a:pPr>
            <a:r>
              <a:rPr lang="en-GB" kern="0" dirty="0" smtClean="0">
                <a:solidFill>
                  <a:prstClr val="black"/>
                </a:solidFill>
                <a:latin typeface="Comic Sans MS"/>
              </a:rPr>
              <a:t>To KNOW and be able to APPLY the different types of validity. </a:t>
            </a:r>
          </a:p>
          <a:p>
            <a:pPr marL="285750" indent="-285750">
              <a:buFont typeface="Arial" panose="020B0604020202020204" pitchFamily="34" charset="0"/>
              <a:buChar char="•"/>
              <a:defRPr/>
            </a:pPr>
            <a:r>
              <a:rPr lang="en-GB" kern="0" dirty="0" smtClean="0">
                <a:solidFill>
                  <a:prstClr val="black"/>
                </a:solidFill>
                <a:latin typeface="Comic Sans MS"/>
              </a:rPr>
              <a:t>To UNDERSTAND the differences between reliability and validity.</a:t>
            </a:r>
            <a:endParaRPr lang="en-GB" kern="0" dirty="0">
              <a:solidFill>
                <a:prstClr val="black"/>
              </a:solidFill>
              <a:latin typeface="Comic Sans MS"/>
            </a:endParaRPr>
          </a:p>
        </p:txBody>
      </p:sp>
      <p:sp>
        <p:nvSpPr>
          <p:cNvPr id="5" name="TextBox 4"/>
          <p:cNvSpPr txBox="1"/>
          <p:nvPr/>
        </p:nvSpPr>
        <p:spPr>
          <a:xfrm>
            <a:off x="251520" y="1556792"/>
            <a:ext cx="184731" cy="369332"/>
          </a:xfrm>
          <a:prstGeom prst="rect">
            <a:avLst/>
          </a:prstGeom>
          <a:noFill/>
        </p:spPr>
        <p:txBody>
          <a:bodyPr wrap="none" rtlCol="0">
            <a:spAutoFit/>
          </a:bodyPr>
          <a:lstStyle/>
          <a:p>
            <a:endParaRPr lang="en-GB" dirty="0"/>
          </a:p>
        </p:txBody>
      </p:sp>
      <p:sp>
        <p:nvSpPr>
          <p:cNvPr id="8" name="Oval 7"/>
          <p:cNvSpPr/>
          <p:nvPr/>
        </p:nvSpPr>
        <p:spPr>
          <a:xfrm>
            <a:off x="121621" y="1412776"/>
            <a:ext cx="2232248" cy="87338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err="1" smtClean="0">
                <a:solidFill>
                  <a:schemeClr val="tx1"/>
                </a:solidFill>
              </a:rPr>
              <a:t>Lissy</a:t>
            </a:r>
            <a:r>
              <a:rPr lang="en-GB" b="1" dirty="0" smtClean="0">
                <a:solidFill>
                  <a:schemeClr val="tx1"/>
                </a:solidFill>
              </a:rPr>
              <a:t>: </a:t>
            </a:r>
            <a:r>
              <a:rPr lang="en-GB" b="1" dirty="0" smtClean="0">
                <a:solidFill>
                  <a:schemeClr val="tx1"/>
                </a:solidFill>
              </a:rPr>
              <a:t>External validity </a:t>
            </a:r>
            <a:endParaRPr lang="en-GB" b="1" dirty="0">
              <a:solidFill>
                <a:schemeClr val="tx1"/>
              </a:solidFill>
            </a:endParaRPr>
          </a:p>
        </p:txBody>
      </p:sp>
      <p:sp>
        <p:nvSpPr>
          <p:cNvPr id="9" name="Oval 8"/>
          <p:cNvSpPr/>
          <p:nvPr/>
        </p:nvSpPr>
        <p:spPr>
          <a:xfrm>
            <a:off x="59003" y="2348063"/>
            <a:ext cx="2232248" cy="926812"/>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Hamish: </a:t>
            </a:r>
            <a:r>
              <a:rPr lang="en-GB" b="1" dirty="0" smtClean="0">
                <a:solidFill>
                  <a:schemeClr val="tx1"/>
                </a:solidFill>
              </a:rPr>
              <a:t>Internal validity </a:t>
            </a:r>
            <a:endParaRPr lang="en-GB" b="1" dirty="0">
              <a:solidFill>
                <a:schemeClr val="tx1"/>
              </a:solidFill>
            </a:endParaRPr>
          </a:p>
        </p:txBody>
      </p:sp>
      <p:sp>
        <p:nvSpPr>
          <p:cNvPr id="10" name="Oval 9"/>
          <p:cNvSpPr/>
          <p:nvPr/>
        </p:nvSpPr>
        <p:spPr>
          <a:xfrm>
            <a:off x="157829" y="3429000"/>
            <a:ext cx="2098460" cy="1008112"/>
          </a:xfrm>
          <a:prstGeom prst="ellipse">
            <a:avLst/>
          </a:prstGeom>
          <a:solidFill>
            <a:schemeClr val="accent5">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Hamish: </a:t>
            </a:r>
            <a:r>
              <a:rPr lang="en-GB" b="1" dirty="0" smtClean="0">
                <a:solidFill>
                  <a:schemeClr val="tx1"/>
                </a:solidFill>
              </a:rPr>
              <a:t>External reliability </a:t>
            </a:r>
            <a:endParaRPr lang="en-GB" b="1" dirty="0">
              <a:solidFill>
                <a:schemeClr val="tx1"/>
              </a:solidFill>
            </a:endParaRPr>
          </a:p>
        </p:txBody>
      </p:sp>
      <p:sp>
        <p:nvSpPr>
          <p:cNvPr id="11" name="Oval 10"/>
          <p:cNvSpPr/>
          <p:nvPr/>
        </p:nvSpPr>
        <p:spPr>
          <a:xfrm>
            <a:off x="184113" y="4581128"/>
            <a:ext cx="2160240" cy="936104"/>
          </a:xfrm>
          <a:prstGeom prst="ellipse">
            <a:avLst/>
          </a:prstGeom>
          <a:solidFill>
            <a:schemeClr val="bg2">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Fin: </a:t>
            </a:r>
            <a:r>
              <a:rPr lang="en-GB" b="1" dirty="0" smtClean="0">
                <a:solidFill>
                  <a:schemeClr val="tx1"/>
                </a:solidFill>
              </a:rPr>
              <a:t>Internal reliability </a:t>
            </a:r>
            <a:endParaRPr lang="en-GB" b="1" dirty="0">
              <a:solidFill>
                <a:schemeClr val="tx1"/>
              </a:solidFill>
            </a:endParaRPr>
          </a:p>
        </p:txBody>
      </p:sp>
      <p:sp>
        <p:nvSpPr>
          <p:cNvPr id="13" name="Rectangle 12"/>
          <p:cNvSpPr/>
          <p:nvPr/>
        </p:nvSpPr>
        <p:spPr>
          <a:xfrm>
            <a:off x="2843808" y="1412776"/>
            <a:ext cx="5904656" cy="873388"/>
          </a:xfrm>
          <a:prstGeom prst="rect">
            <a:avLst/>
          </a:prstGeom>
          <a:solidFill>
            <a:schemeClr val="accent1">
              <a:lumMod val="7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Includes ecological, population and historical, </a:t>
            </a:r>
            <a:r>
              <a:rPr lang="en-GB" dirty="0" err="1" smtClean="0"/>
              <a:t>generalisble</a:t>
            </a:r>
            <a:r>
              <a:rPr lang="en-GB" dirty="0" smtClean="0"/>
              <a:t> representativeness, can be applied to other situations. </a:t>
            </a:r>
            <a:endParaRPr lang="en-GB" dirty="0"/>
          </a:p>
        </p:txBody>
      </p:sp>
      <p:sp>
        <p:nvSpPr>
          <p:cNvPr id="14" name="Rectangle 13"/>
          <p:cNvSpPr/>
          <p:nvPr/>
        </p:nvSpPr>
        <p:spPr>
          <a:xfrm>
            <a:off x="2843808" y="2438564"/>
            <a:ext cx="5904656" cy="873388"/>
          </a:xfrm>
          <a:prstGeom prst="rect">
            <a:avLst/>
          </a:prstGeom>
          <a:solidFill>
            <a:srgbClr val="05290B"/>
          </a:solidFill>
          <a:ln>
            <a:solidFill>
              <a:srgbClr val="8BF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Measures what it intends to measure, can be affected by observer bias, face validity, concurrent validity.</a:t>
            </a:r>
            <a:endParaRPr lang="en-GB" dirty="0"/>
          </a:p>
        </p:txBody>
      </p:sp>
      <p:sp>
        <p:nvSpPr>
          <p:cNvPr id="15" name="Rectangle 14"/>
          <p:cNvSpPr/>
          <p:nvPr/>
        </p:nvSpPr>
        <p:spPr>
          <a:xfrm>
            <a:off x="2835602" y="3498988"/>
            <a:ext cx="5904656" cy="873388"/>
          </a:xfrm>
          <a:prstGeom prst="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Consistency over occasions, repeat test at a later date, test-retest method, check by making comparisons of findings. </a:t>
            </a:r>
            <a:endParaRPr lang="en-GB" dirty="0"/>
          </a:p>
        </p:txBody>
      </p:sp>
      <p:sp>
        <p:nvSpPr>
          <p:cNvPr id="16" name="Rectangle 15"/>
          <p:cNvSpPr/>
          <p:nvPr/>
        </p:nvSpPr>
        <p:spPr>
          <a:xfrm>
            <a:off x="2843808" y="4581128"/>
            <a:ext cx="5904656" cy="873388"/>
          </a:xfrm>
          <a:prstGeom prst="rect">
            <a:avLst/>
          </a:prstGeom>
          <a:solidFill>
            <a:srgbClr val="C495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Consistency within itself, inter-interviewer reliability is important, inter-observer reliability should be checked, split-half method.</a:t>
            </a:r>
            <a:endParaRPr lang="en-GB" dirty="0"/>
          </a:p>
        </p:txBody>
      </p:sp>
    </p:spTree>
    <p:extLst>
      <p:ext uri="{BB962C8B-B14F-4D97-AF65-F5344CB8AC3E}">
        <p14:creationId xmlns:p14="http://schemas.microsoft.com/office/powerpoint/2010/main" val="284548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80">
                                          <p:stCondLst>
                                            <p:cond delay="0"/>
                                          </p:stCondLst>
                                        </p:cTn>
                                        <p:tgtEl>
                                          <p:spTgt spid="11"/>
                                        </p:tgtEl>
                                      </p:cBhvr>
                                    </p:animEffect>
                                    <p:anim calcmode="lin" valueType="num">
                                      <p:cBhvr>
                                        <p:cTn id="7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2" dur="26">
                                          <p:stCondLst>
                                            <p:cond delay="650"/>
                                          </p:stCondLst>
                                        </p:cTn>
                                        <p:tgtEl>
                                          <p:spTgt spid="11"/>
                                        </p:tgtEl>
                                      </p:cBhvr>
                                      <p:to x="100000" y="60000"/>
                                    </p:animScale>
                                    <p:animScale>
                                      <p:cBhvr>
                                        <p:cTn id="83" dur="166" decel="50000">
                                          <p:stCondLst>
                                            <p:cond delay="676"/>
                                          </p:stCondLst>
                                        </p:cTn>
                                        <p:tgtEl>
                                          <p:spTgt spid="11"/>
                                        </p:tgtEl>
                                      </p:cBhvr>
                                      <p:to x="100000" y="100000"/>
                                    </p:animScale>
                                    <p:animScale>
                                      <p:cBhvr>
                                        <p:cTn id="84" dur="26">
                                          <p:stCondLst>
                                            <p:cond delay="1312"/>
                                          </p:stCondLst>
                                        </p:cTn>
                                        <p:tgtEl>
                                          <p:spTgt spid="11"/>
                                        </p:tgtEl>
                                      </p:cBhvr>
                                      <p:to x="100000" y="80000"/>
                                    </p:animScale>
                                    <p:animScale>
                                      <p:cBhvr>
                                        <p:cTn id="85" dur="166" decel="50000">
                                          <p:stCondLst>
                                            <p:cond delay="1338"/>
                                          </p:stCondLst>
                                        </p:cTn>
                                        <p:tgtEl>
                                          <p:spTgt spid="11"/>
                                        </p:tgtEl>
                                      </p:cBhvr>
                                      <p:to x="100000" y="100000"/>
                                    </p:animScale>
                                    <p:animScale>
                                      <p:cBhvr>
                                        <p:cTn id="86" dur="26">
                                          <p:stCondLst>
                                            <p:cond delay="1642"/>
                                          </p:stCondLst>
                                        </p:cTn>
                                        <p:tgtEl>
                                          <p:spTgt spid="11"/>
                                        </p:tgtEl>
                                      </p:cBhvr>
                                      <p:to x="100000" y="90000"/>
                                    </p:animScale>
                                    <p:animScale>
                                      <p:cBhvr>
                                        <p:cTn id="87" dur="166" decel="50000">
                                          <p:stCondLst>
                                            <p:cond delay="1668"/>
                                          </p:stCondLst>
                                        </p:cTn>
                                        <p:tgtEl>
                                          <p:spTgt spid="11"/>
                                        </p:tgtEl>
                                      </p:cBhvr>
                                      <p:to x="100000" y="100000"/>
                                    </p:animScale>
                                    <p:animScale>
                                      <p:cBhvr>
                                        <p:cTn id="88" dur="26">
                                          <p:stCondLst>
                                            <p:cond delay="1808"/>
                                          </p:stCondLst>
                                        </p:cTn>
                                        <p:tgtEl>
                                          <p:spTgt spid="11"/>
                                        </p:tgtEl>
                                      </p:cBhvr>
                                      <p:to x="100000" y="95000"/>
                                    </p:animScale>
                                    <p:animScale>
                                      <p:cBhvr>
                                        <p:cTn id="89" dur="166" decel="50000">
                                          <p:stCondLst>
                                            <p:cond delay="1834"/>
                                          </p:stCondLst>
                                        </p:cTn>
                                        <p:tgtEl>
                                          <p:spTgt spid="11"/>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7467600" cy="3951337"/>
          </a:xfrm>
        </p:spPr>
        <p:txBody>
          <a:bodyPr>
            <a:normAutofit fontScale="92500"/>
          </a:bodyPr>
          <a:lstStyle/>
          <a:p>
            <a:r>
              <a:rPr lang="en-GB" sz="2800" b="1" dirty="0" smtClean="0"/>
              <a:t>   Standardising procedures.</a:t>
            </a:r>
          </a:p>
          <a:p>
            <a:pPr marL="0" indent="0">
              <a:buNone/>
            </a:pPr>
            <a:endParaRPr lang="en-GB" sz="2800" b="1" dirty="0"/>
          </a:p>
          <a:p>
            <a:r>
              <a:rPr lang="en-GB" sz="2800" b="1" dirty="0" smtClean="0"/>
              <a:t>   Operationalising and controlling variables</a:t>
            </a:r>
          </a:p>
          <a:p>
            <a:pPr marL="0" indent="0">
              <a:buNone/>
            </a:pPr>
            <a:endParaRPr lang="en-GB" sz="2800" b="1" dirty="0"/>
          </a:p>
          <a:p>
            <a:r>
              <a:rPr lang="en-GB" sz="2800" b="1" dirty="0" smtClean="0"/>
              <a:t>     Using pilot studies</a:t>
            </a:r>
          </a:p>
          <a:p>
            <a:endParaRPr lang="en-GB" sz="2800" b="1" dirty="0"/>
          </a:p>
          <a:p>
            <a:r>
              <a:rPr lang="en-GB" sz="2800" b="1" dirty="0" smtClean="0"/>
              <a:t>Trying to make the testing </a:t>
            </a:r>
            <a:r>
              <a:rPr lang="en-GB" sz="2800" b="1" dirty="0" err="1" smtClean="0"/>
              <a:t>enviornment</a:t>
            </a:r>
            <a:r>
              <a:rPr lang="en-GB" sz="2800" b="1" dirty="0" smtClean="0"/>
              <a:t> as natural as possible.</a:t>
            </a:r>
            <a:endParaRPr lang="en-GB" sz="2800" b="1" dirty="0"/>
          </a:p>
        </p:txBody>
      </p:sp>
      <p:sp>
        <p:nvSpPr>
          <p:cNvPr id="4" name="Title 1"/>
          <p:cNvSpPr txBox="1">
            <a:spLocks/>
          </p:cNvSpPr>
          <p:nvPr/>
        </p:nvSpPr>
        <p:spPr>
          <a:xfrm>
            <a:off x="412836" y="216496"/>
            <a:ext cx="8293468" cy="864096"/>
          </a:xfrm>
          <a:prstGeom prst="rect">
            <a:avLst/>
          </a:prstGeom>
          <a:solidFill>
            <a:schemeClr val="accent6">
              <a:lumMod val="40000"/>
              <a:lumOff val="6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solidFill>
                  <a:prstClr val="black">
                    <a:lumMod val="85000"/>
                    <a:lumOff val="15000"/>
                  </a:prstClr>
                </a:solidFill>
              </a:rPr>
              <a:t>Reliability and validity can be </a:t>
            </a:r>
            <a:r>
              <a:rPr lang="en-GB" sz="3600" b="1" dirty="0" smtClean="0">
                <a:solidFill>
                  <a:prstClr val="black">
                    <a:lumMod val="85000"/>
                    <a:lumOff val="15000"/>
                  </a:prstClr>
                </a:solidFill>
              </a:rPr>
              <a:t>improved</a:t>
            </a:r>
            <a:endParaRPr lang="en-GB" sz="3600" b="1" dirty="0">
              <a:solidFill>
                <a:prstClr val="black">
                  <a:lumMod val="85000"/>
                  <a:lumOff val="15000"/>
                </a:prstClr>
              </a:solidFill>
            </a:endParaRPr>
          </a:p>
        </p:txBody>
      </p:sp>
      <p:sp>
        <p:nvSpPr>
          <p:cNvPr id="5" name="TextBox 4"/>
          <p:cNvSpPr txBox="1"/>
          <p:nvPr/>
        </p:nvSpPr>
        <p:spPr>
          <a:xfrm>
            <a:off x="-18078" y="5301208"/>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BE ABLE TO define ‘reliability’ and validity’.</a:t>
            </a:r>
          </a:p>
          <a:p>
            <a:pPr marL="285750" indent="-285750">
              <a:buFont typeface="Arial" panose="020B0604020202020204" pitchFamily="34" charset="0"/>
              <a:buChar char="•"/>
              <a:defRPr/>
            </a:pPr>
            <a:r>
              <a:rPr lang="en-GB" kern="0" dirty="0" smtClean="0">
                <a:solidFill>
                  <a:prstClr val="black"/>
                </a:solidFill>
                <a:latin typeface="Comic Sans MS"/>
              </a:rPr>
              <a:t>To KNOW and be able to APPLY the different types of validity. </a:t>
            </a:r>
          </a:p>
          <a:p>
            <a:pPr marL="285750" indent="-285750">
              <a:buFont typeface="Arial" panose="020B0604020202020204" pitchFamily="34" charset="0"/>
              <a:buChar char="•"/>
              <a:defRPr/>
            </a:pPr>
            <a:r>
              <a:rPr lang="en-GB" kern="0" dirty="0" smtClean="0">
                <a:solidFill>
                  <a:prstClr val="black"/>
                </a:solidFill>
                <a:latin typeface="Comic Sans MS"/>
              </a:rPr>
              <a:t>To UNDERSTAND the differences between reliability and validity.</a:t>
            </a:r>
            <a:endParaRPr lang="en-GB" kern="0" dirty="0">
              <a:solidFill>
                <a:prstClr val="black"/>
              </a:solidFill>
              <a:latin typeface="Comic Sans MS"/>
            </a:endParaRPr>
          </a:p>
        </p:txBody>
      </p:sp>
      <p:sp>
        <p:nvSpPr>
          <p:cNvPr id="6" name="TextBox 5"/>
          <p:cNvSpPr txBox="1"/>
          <p:nvPr/>
        </p:nvSpPr>
        <p:spPr>
          <a:xfrm rot="193262">
            <a:off x="6162623" y="1482399"/>
            <a:ext cx="2504198" cy="923330"/>
          </a:xfrm>
          <a:prstGeom prst="rect">
            <a:avLst/>
          </a:prstGeom>
          <a:blipFill>
            <a:blip r:embed="rId2"/>
            <a:tile tx="0" ty="0" sx="100000" sy="100000" flip="none" algn="tl"/>
          </a:blip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sz="5400" dirty="0" smtClean="0">
                <a:solidFill>
                  <a:prstClr val="black"/>
                </a:solidFill>
                <a:latin typeface="Aharoni" panose="02010803020104030203" pitchFamily="2" charset="-79"/>
                <a:cs typeface="Aharoni" panose="02010803020104030203" pitchFamily="2" charset="-79"/>
              </a:rPr>
              <a:t>How?</a:t>
            </a:r>
            <a:endParaRPr lang="en-GB" sz="5400" dirty="0">
              <a:solidFill>
                <a:prstClr val="black"/>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8658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42"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5770" y="1628800"/>
            <a:ext cx="7467600" cy="3951337"/>
          </a:xfrm>
        </p:spPr>
        <p:txBody>
          <a:bodyPr>
            <a:normAutofit/>
          </a:bodyPr>
          <a:lstStyle/>
          <a:p>
            <a:pPr marL="0" indent="0">
              <a:buNone/>
            </a:pPr>
            <a:r>
              <a:rPr lang="en-GB" sz="3600" dirty="0" smtClean="0"/>
              <a:t>Read through and complete the assessing validity worksheets.</a:t>
            </a:r>
          </a:p>
          <a:p>
            <a:pPr marL="0" indent="0">
              <a:buNone/>
            </a:pPr>
            <a:endParaRPr lang="en-GB" sz="2800" b="1" dirty="0"/>
          </a:p>
        </p:txBody>
      </p:sp>
      <p:sp>
        <p:nvSpPr>
          <p:cNvPr id="4" name="Title 1"/>
          <p:cNvSpPr txBox="1">
            <a:spLocks/>
          </p:cNvSpPr>
          <p:nvPr/>
        </p:nvSpPr>
        <p:spPr>
          <a:xfrm>
            <a:off x="412836" y="216496"/>
            <a:ext cx="8293468" cy="864096"/>
          </a:xfrm>
          <a:prstGeom prst="rect">
            <a:avLst/>
          </a:prstGeom>
          <a:solidFill>
            <a:schemeClr val="accent6">
              <a:lumMod val="40000"/>
              <a:lumOff val="6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dirty="0" smtClean="0">
                <a:solidFill>
                  <a:prstClr val="black">
                    <a:lumMod val="85000"/>
                    <a:lumOff val="15000"/>
                  </a:prstClr>
                </a:solidFill>
              </a:rPr>
              <a:t>Home learning</a:t>
            </a:r>
            <a:endParaRPr lang="en-GB" sz="3600" b="1" dirty="0">
              <a:solidFill>
                <a:prstClr val="black">
                  <a:lumMod val="85000"/>
                  <a:lumOff val="15000"/>
                </a:prstClr>
              </a:solidFill>
            </a:endParaRPr>
          </a:p>
        </p:txBody>
      </p:sp>
      <p:sp>
        <p:nvSpPr>
          <p:cNvPr id="5" name="TextBox 4"/>
          <p:cNvSpPr txBox="1"/>
          <p:nvPr/>
        </p:nvSpPr>
        <p:spPr>
          <a:xfrm>
            <a:off x="-18078" y="5301208"/>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BE ABLE TO define ‘reliability’ and validity’.</a:t>
            </a:r>
          </a:p>
          <a:p>
            <a:pPr marL="285750" indent="-285750">
              <a:buFont typeface="Arial" panose="020B0604020202020204" pitchFamily="34" charset="0"/>
              <a:buChar char="•"/>
              <a:defRPr/>
            </a:pPr>
            <a:r>
              <a:rPr lang="en-GB" kern="0" dirty="0" smtClean="0">
                <a:solidFill>
                  <a:prstClr val="black"/>
                </a:solidFill>
                <a:latin typeface="Comic Sans MS"/>
              </a:rPr>
              <a:t>To KNOW and be able to APPLY the different types of validity. </a:t>
            </a:r>
          </a:p>
          <a:p>
            <a:pPr marL="285750" indent="-285750">
              <a:buFont typeface="Arial" panose="020B0604020202020204" pitchFamily="34" charset="0"/>
              <a:buChar char="•"/>
              <a:defRPr/>
            </a:pPr>
            <a:r>
              <a:rPr lang="en-GB" kern="0" dirty="0" smtClean="0">
                <a:solidFill>
                  <a:prstClr val="black"/>
                </a:solidFill>
                <a:latin typeface="Comic Sans MS"/>
              </a:rPr>
              <a:t>To UNDERSTAND the differences between reliability and validity.</a:t>
            </a:r>
            <a:endParaRPr lang="en-GB" kern="0" dirty="0">
              <a:solidFill>
                <a:prstClr val="black"/>
              </a:solidFill>
              <a:latin typeface="Comic Sans MS"/>
            </a:endParaRPr>
          </a:p>
        </p:txBody>
      </p:sp>
    </p:spTree>
    <p:extLst>
      <p:ext uri="{BB962C8B-B14F-4D97-AF65-F5344CB8AC3E}">
        <p14:creationId xmlns:p14="http://schemas.microsoft.com/office/powerpoint/2010/main" val="19101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50" y="260648"/>
            <a:ext cx="8041440" cy="832197"/>
          </a:xfrm>
          <a:solidFill>
            <a:schemeClr val="accent6">
              <a:lumMod val="20000"/>
              <a:lumOff val="80000"/>
            </a:schemeClr>
          </a:solidFill>
          <a:ln w="50800">
            <a:solidFill>
              <a:schemeClr val="tx1"/>
            </a:solidFill>
          </a:ln>
        </p:spPr>
        <p:txBody>
          <a:bodyPr/>
          <a:lstStyle/>
          <a:p>
            <a:r>
              <a:rPr lang="en-GB" dirty="0" smtClean="0"/>
              <a:t>What is reliability?</a:t>
            </a:r>
            <a:endParaRPr lang="en-GB" dirty="0"/>
          </a:p>
        </p:txBody>
      </p:sp>
      <p:sp>
        <p:nvSpPr>
          <p:cNvPr id="3" name="Content Placeholder 2"/>
          <p:cNvSpPr>
            <a:spLocks noGrp="1"/>
          </p:cNvSpPr>
          <p:nvPr>
            <p:ph idx="1"/>
          </p:nvPr>
        </p:nvSpPr>
        <p:spPr>
          <a:xfrm>
            <a:off x="527122" y="1489335"/>
            <a:ext cx="8064896" cy="1363601"/>
          </a:xfrm>
        </p:spPr>
        <p:txBody>
          <a:bodyPr/>
          <a:lstStyle/>
          <a:p>
            <a:pPr marL="0" indent="0">
              <a:buNone/>
            </a:pPr>
            <a:r>
              <a:rPr lang="en-GB" sz="3600" i="1" dirty="0" smtClean="0"/>
              <a:t>Reliability</a:t>
            </a:r>
            <a:r>
              <a:rPr lang="en-GB" sz="3600" dirty="0" smtClean="0"/>
              <a:t> = The </a:t>
            </a:r>
            <a:r>
              <a:rPr lang="en-GB" sz="3600" dirty="0"/>
              <a:t>extent to which results or procedures </a:t>
            </a:r>
            <a:r>
              <a:rPr lang="en-GB" sz="3600" dirty="0" smtClean="0"/>
              <a:t>are </a:t>
            </a:r>
            <a:r>
              <a:rPr lang="en-GB" sz="3600" b="1" dirty="0" smtClean="0"/>
              <a:t>consistent.</a:t>
            </a:r>
          </a:p>
          <a:p>
            <a:pPr marL="0" indent="0">
              <a:buNone/>
            </a:pPr>
            <a:endParaRPr lang="en-GB" dirty="0" smtClean="0"/>
          </a:p>
        </p:txBody>
      </p:sp>
      <p:cxnSp>
        <p:nvCxnSpPr>
          <p:cNvPr id="5" name="Straight Arrow Connector 4"/>
          <p:cNvCxnSpPr/>
          <p:nvPr/>
        </p:nvCxnSpPr>
        <p:spPr>
          <a:xfrm flipH="1" flipV="1">
            <a:off x="6444208" y="2564904"/>
            <a:ext cx="576064" cy="122413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84168" y="3414946"/>
            <a:ext cx="288032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Make sure to use this word is in your definition!!!!!!!!!!</a:t>
            </a:r>
            <a:endParaRPr lang="en-GB" sz="2400" dirty="0"/>
          </a:p>
        </p:txBody>
      </p:sp>
      <p:sp>
        <p:nvSpPr>
          <p:cNvPr id="6" name="TextBox 5"/>
          <p:cNvSpPr txBox="1"/>
          <p:nvPr/>
        </p:nvSpPr>
        <p:spPr>
          <a:xfrm>
            <a:off x="-18078" y="5623581"/>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BE ABLE TO define ‘reliability’ and validity’.</a:t>
            </a:r>
          </a:p>
          <a:p>
            <a:pPr marL="285750" indent="-285750">
              <a:buFont typeface="Arial" panose="020B0604020202020204" pitchFamily="34" charset="0"/>
              <a:buChar char="•"/>
              <a:defRPr/>
            </a:pPr>
            <a:r>
              <a:rPr lang="en-GB" kern="0" dirty="0" smtClean="0">
                <a:solidFill>
                  <a:prstClr val="black"/>
                </a:solidFill>
                <a:latin typeface="Comic Sans MS"/>
              </a:rPr>
              <a:t>To KNOW and be able to APPLY the different types of validity. </a:t>
            </a:r>
          </a:p>
          <a:p>
            <a:pPr marL="285750" indent="-285750">
              <a:buFont typeface="Arial" panose="020B0604020202020204" pitchFamily="34" charset="0"/>
              <a:buChar char="•"/>
              <a:defRPr/>
            </a:pPr>
            <a:r>
              <a:rPr lang="en-GB" kern="0" dirty="0" smtClean="0">
                <a:solidFill>
                  <a:prstClr val="black"/>
                </a:solidFill>
                <a:latin typeface="Comic Sans MS"/>
              </a:rPr>
              <a:t>To UNDERSTAND the differences between reliability and validity.</a:t>
            </a:r>
            <a:endParaRPr lang="en-GB" kern="0" dirty="0">
              <a:solidFill>
                <a:prstClr val="black"/>
              </a:solidFill>
              <a:latin typeface="Comic Sans MS"/>
            </a:endParaRPr>
          </a:p>
        </p:txBody>
      </p:sp>
      <p:sp>
        <p:nvSpPr>
          <p:cNvPr id="4" name="Rectangle 3"/>
          <p:cNvSpPr/>
          <p:nvPr/>
        </p:nvSpPr>
        <p:spPr>
          <a:xfrm>
            <a:off x="467544" y="3242184"/>
            <a:ext cx="5184576" cy="1569660"/>
          </a:xfrm>
          <a:prstGeom prst="rect">
            <a:avLst/>
          </a:prstGeom>
        </p:spPr>
        <p:txBody>
          <a:bodyPr wrap="square">
            <a:spAutoFit/>
          </a:bodyPr>
          <a:lstStyle/>
          <a:p>
            <a:r>
              <a:rPr lang="en-GB" sz="2400" dirty="0"/>
              <a:t>E.g. If a test, questionnaire, etc. is reliable, people tend to score the same on the test if they take it again soon afterwards</a:t>
            </a:r>
            <a:r>
              <a:rPr lang="en-GB" sz="2400" dirty="0" smtClean="0"/>
              <a:t>. </a:t>
            </a:r>
            <a:endParaRPr lang="en-GB" sz="2400" dirty="0"/>
          </a:p>
        </p:txBody>
      </p:sp>
      <p:sp>
        <p:nvSpPr>
          <p:cNvPr id="8" name="Content Placeholder 2"/>
          <p:cNvSpPr txBox="1">
            <a:spLocks/>
          </p:cNvSpPr>
          <p:nvPr/>
        </p:nvSpPr>
        <p:spPr bwMode="auto">
          <a:xfrm rot="516610">
            <a:off x="6972676" y="4991064"/>
            <a:ext cx="2074120" cy="1364105"/>
          </a:xfrm>
          <a:prstGeom prst="rect">
            <a:avLst/>
          </a:prstGeom>
          <a:solidFill>
            <a:schemeClr val="accent2">
              <a:lumMod val="40000"/>
              <a:lumOff val="60000"/>
            </a:schemeClr>
          </a:solidFill>
          <a:ln w="63500">
            <a:solidFill>
              <a:schemeClr val="tx1"/>
            </a:solid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GB" altLang="en-US" sz="1600" b="1" u="sng" dirty="0">
                <a:solidFill>
                  <a:srgbClr val="000000"/>
                </a:solidFill>
                <a:latin typeface="Cambria" panose="02040503050406030204" pitchFamily="18" charset="0"/>
              </a:rPr>
              <a:t>Keywords:</a:t>
            </a:r>
          </a:p>
          <a:p>
            <a:pPr eaLnBrk="1" hangingPunct="1">
              <a:buFont typeface="Arial" charset="0"/>
              <a:buNone/>
            </a:pPr>
            <a:r>
              <a:rPr lang="en-GB" altLang="en-US" sz="1800" dirty="0" smtClean="0">
                <a:solidFill>
                  <a:srgbClr val="000000"/>
                </a:solidFill>
                <a:latin typeface="+mn-lt"/>
              </a:rPr>
              <a:t>Reliability</a:t>
            </a:r>
          </a:p>
          <a:p>
            <a:pPr eaLnBrk="1" hangingPunct="1">
              <a:buFont typeface="Arial" charset="0"/>
              <a:buNone/>
            </a:pPr>
            <a:r>
              <a:rPr lang="en-GB" altLang="en-US" sz="1800" dirty="0" smtClean="0">
                <a:solidFill>
                  <a:srgbClr val="000000"/>
                </a:solidFill>
                <a:latin typeface="+mn-lt"/>
              </a:rPr>
              <a:t>Validity</a:t>
            </a:r>
          </a:p>
          <a:p>
            <a:pPr eaLnBrk="1" hangingPunct="1">
              <a:buFont typeface="Arial" charset="0"/>
              <a:buNone/>
            </a:pPr>
            <a:r>
              <a:rPr lang="en-GB" altLang="en-US" sz="1800" dirty="0" smtClean="0">
                <a:solidFill>
                  <a:srgbClr val="000000"/>
                </a:solidFill>
                <a:latin typeface="+mn-lt"/>
              </a:rPr>
              <a:t>Consistency</a:t>
            </a:r>
            <a:endParaRPr lang="en-GB" altLang="en-US" sz="1800" dirty="0">
              <a:solidFill>
                <a:srgbClr val="000000"/>
              </a:solidFill>
              <a:latin typeface="+mn-lt"/>
            </a:endParaRPr>
          </a:p>
        </p:txBody>
      </p:sp>
    </p:spTree>
    <p:extLst>
      <p:ext uri="{BB962C8B-B14F-4D97-AF65-F5344CB8AC3E}">
        <p14:creationId xmlns:p14="http://schemas.microsoft.com/office/powerpoint/2010/main" val="23657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628"/>
            <a:ext cx="8568952" cy="900100"/>
          </a:xfrm>
          <a:solidFill>
            <a:schemeClr val="accent6">
              <a:lumMod val="40000"/>
              <a:lumOff val="60000"/>
            </a:schemeClr>
          </a:solidFill>
          <a:ln w="31750">
            <a:solidFill>
              <a:schemeClr val="tx1"/>
            </a:solidFill>
          </a:ln>
        </p:spPr>
        <p:txBody>
          <a:bodyPr/>
          <a:lstStyle/>
          <a:p>
            <a:r>
              <a:rPr lang="en-GB" sz="4000" dirty="0" smtClean="0"/>
              <a:t>There are two types of </a:t>
            </a:r>
            <a:r>
              <a:rPr lang="en-GB" sz="4000" b="1" dirty="0" smtClean="0"/>
              <a:t>reliability</a:t>
            </a:r>
            <a:r>
              <a:rPr lang="en-GB" sz="4000" dirty="0" smtClean="0"/>
              <a:t>…</a:t>
            </a:r>
            <a:endParaRPr lang="en-GB" sz="4000" dirty="0"/>
          </a:p>
        </p:txBody>
      </p:sp>
      <p:sp>
        <p:nvSpPr>
          <p:cNvPr id="3" name="Content Placeholder 2"/>
          <p:cNvSpPr>
            <a:spLocks noGrp="1"/>
          </p:cNvSpPr>
          <p:nvPr>
            <p:ph idx="1"/>
          </p:nvPr>
        </p:nvSpPr>
        <p:spPr>
          <a:xfrm>
            <a:off x="179512" y="1124744"/>
            <a:ext cx="8712968" cy="4320480"/>
          </a:xfrm>
          <a:solidFill>
            <a:schemeClr val="accent6">
              <a:lumMod val="20000"/>
              <a:lumOff val="80000"/>
              <a:alpha val="51000"/>
            </a:schemeClr>
          </a:solidFill>
        </p:spPr>
        <p:txBody>
          <a:bodyPr>
            <a:normAutofit fontScale="70000" lnSpcReduction="20000"/>
          </a:bodyPr>
          <a:lstStyle/>
          <a:p>
            <a:pPr marL="0" indent="0">
              <a:buNone/>
            </a:pPr>
            <a:r>
              <a:rPr lang="en-GB" dirty="0" smtClean="0"/>
              <a:t> </a:t>
            </a:r>
            <a:r>
              <a:rPr lang="en-GB" b="1" u="sng" dirty="0"/>
              <a:t>Internal reliability </a:t>
            </a:r>
            <a:r>
              <a:rPr lang="en-GB" dirty="0"/>
              <a:t>refers to the extent to which a measure is </a:t>
            </a:r>
            <a:r>
              <a:rPr lang="en-GB" b="1" dirty="0"/>
              <a:t>consistent within </a:t>
            </a:r>
            <a:r>
              <a:rPr lang="en-GB" b="1" dirty="0" smtClean="0"/>
              <a:t>itself</a:t>
            </a:r>
            <a:r>
              <a:rPr lang="en-GB" dirty="0" smtClean="0"/>
              <a:t>.</a:t>
            </a:r>
          </a:p>
          <a:p>
            <a:pPr marL="0" indent="0">
              <a:buNone/>
            </a:pPr>
            <a:endParaRPr lang="en-GB" dirty="0"/>
          </a:p>
          <a:p>
            <a:pPr marL="0" indent="0">
              <a:buNone/>
            </a:pPr>
            <a:r>
              <a:rPr lang="en-GB" dirty="0" smtClean="0"/>
              <a:t>The </a:t>
            </a:r>
            <a:r>
              <a:rPr lang="en-GB" dirty="0"/>
              <a:t>internal reliability of self-report measures, such as psychometric tests and </a:t>
            </a:r>
            <a:r>
              <a:rPr lang="en-GB" dirty="0" smtClean="0"/>
              <a:t>questionnaires </a:t>
            </a:r>
            <a:r>
              <a:rPr lang="en-GB" dirty="0"/>
              <a:t>can be assessed using the </a:t>
            </a:r>
            <a:r>
              <a:rPr lang="en-GB" i="1" dirty="0"/>
              <a:t>split half method</a:t>
            </a:r>
            <a:r>
              <a:rPr lang="en-GB" dirty="0"/>
              <a:t>. This involves splitting a test into two and having the same participant doing both halves of the test. If the two halves of the test provide similar results this would suggest that the test has internal reliability.</a:t>
            </a:r>
          </a:p>
          <a:p>
            <a:pPr marL="0" indent="0">
              <a:buNone/>
            </a:pPr>
            <a:endParaRPr lang="en-GB" dirty="0"/>
          </a:p>
          <a:p>
            <a:pPr marL="0" indent="0">
              <a:buNone/>
            </a:pPr>
            <a:r>
              <a:rPr lang="en-GB" b="1" u="sng" dirty="0" smtClean="0"/>
              <a:t>External </a:t>
            </a:r>
            <a:r>
              <a:rPr lang="en-GB" b="1" u="sng" dirty="0"/>
              <a:t>reliability </a:t>
            </a:r>
            <a:r>
              <a:rPr lang="en-GB" dirty="0"/>
              <a:t>refers to the extent to which a </a:t>
            </a:r>
            <a:r>
              <a:rPr lang="en-GB" b="1" dirty="0"/>
              <a:t>measure varies </a:t>
            </a:r>
            <a:r>
              <a:rPr lang="en-GB" dirty="0"/>
              <a:t>from one use to another. </a:t>
            </a:r>
            <a:endParaRPr lang="en-GB" dirty="0" smtClean="0"/>
          </a:p>
          <a:p>
            <a:pPr marL="0" indent="0">
              <a:buNone/>
            </a:pPr>
            <a:endParaRPr lang="en-GB" dirty="0"/>
          </a:p>
          <a:p>
            <a:pPr marL="0" indent="0">
              <a:buNone/>
            </a:pPr>
            <a:r>
              <a:rPr lang="en-GB" dirty="0" smtClean="0"/>
              <a:t>The </a:t>
            </a:r>
            <a:r>
              <a:rPr lang="en-GB" dirty="0"/>
              <a:t>external reliability of self-report measures, such as psychometric tests and questionnaires can be assessed using the </a:t>
            </a:r>
            <a:r>
              <a:rPr lang="en-GB" i="1" dirty="0"/>
              <a:t>test-retest method</a:t>
            </a:r>
            <a:r>
              <a:rPr lang="en-GB" dirty="0"/>
              <a:t>. This involves testing the same participant twice over a period of time on the same test. Similar scores would suggest that the test has external reliability.</a:t>
            </a:r>
          </a:p>
          <a:p>
            <a:pPr marL="0" indent="0">
              <a:buNone/>
            </a:pPr>
            <a:endParaRPr lang="en-GB" dirty="0"/>
          </a:p>
          <a:p>
            <a:pPr marL="0" indent="0">
              <a:buNone/>
            </a:pPr>
            <a:r>
              <a:rPr lang="en-GB" dirty="0" smtClean="0"/>
              <a:t>A </a:t>
            </a:r>
            <a:r>
              <a:rPr lang="en-GB" dirty="0"/>
              <a:t>common way of assessing the external reliability of observations is to use </a:t>
            </a:r>
            <a:r>
              <a:rPr lang="en-GB" i="1" dirty="0"/>
              <a:t>inter-</a:t>
            </a:r>
            <a:r>
              <a:rPr lang="en-GB" i="1" dirty="0" err="1"/>
              <a:t>rater</a:t>
            </a:r>
            <a:r>
              <a:rPr lang="en-GB" i="1" dirty="0"/>
              <a:t> reliability</a:t>
            </a:r>
            <a:r>
              <a:rPr lang="en-GB" dirty="0"/>
              <a:t>. This involves comparing the ratings of two or more observers and checking for agreement in their measurements. Inter-</a:t>
            </a:r>
            <a:r>
              <a:rPr lang="en-GB" dirty="0" err="1"/>
              <a:t>rater</a:t>
            </a:r>
            <a:r>
              <a:rPr lang="en-GB" dirty="0"/>
              <a:t> reliability can also be used for interviews.</a:t>
            </a:r>
          </a:p>
        </p:txBody>
      </p:sp>
      <p:sp>
        <p:nvSpPr>
          <p:cNvPr id="6" name="TextBox 5"/>
          <p:cNvSpPr txBox="1"/>
          <p:nvPr/>
        </p:nvSpPr>
        <p:spPr>
          <a:xfrm>
            <a:off x="-18078" y="5623581"/>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BE ABLE TO define ‘reliability’ and validity’.</a:t>
            </a:r>
          </a:p>
          <a:p>
            <a:pPr marL="285750" indent="-285750">
              <a:buFont typeface="Arial" panose="020B0604020202020204" pitchFamily="34" charset="0"/>
              <a:buChar char="•"/>
              <a:defRPr/>
            </a:pPr>
            <a:r>
              <a:rPr lang="en-GB" kern="0" dirty="0" smtClean="0">
                <a:solidFill>
                  <a:prstClr val="black"/>
                </a:solidFill>
                <a:latin typeface="Comic Sans MS"/>
              </a:rPr>
              <a:t>To KNOW and be able to APPLY the different types of validity. </a:t>
            </a:r>
          </a:p>
          <a:p>
            <a:pPr marL="285750" indent="-285750">
              <a:buFont typeface="Arial" panose="020B0604020202020204" pitchFamily="34" charset="0"/>
              <a:buChar char="•"/>
              <a:defRPr/>
            </a:pPr>
            <a:r>
              <a:rPr lang="en-GB" kern="0" dirty="0" smtClean="0">
                <a:solidFill>
                  <a:prstClr val="black"/>
                </a:solidFill>
                <a:latin typeface="Comic Sans MS"/>
              </a:rPr>
              <a:t>To UNDERSTAND the differences between reliability and validity.</a:t>
            </a:r>
            <a:endParaRPr lang="en-GB" kern="0" dirty="0">
              <a:solidFill>
                <a:prstClr val="black"/>
              </a:solidFill>
              <a:latin typeface="Comic Sans M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157192"/>
            <a:ext cx="1761617" cy="13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93262">
            <a:off x="480695" y="1523095"/>
            <a:ext cx="3998612" cy="2554545"/>
          </a:xfrm>
          <a:prstGeom prst="rect">
            <a:avLst/>
          </a:prstGeom>
          <a:blipFill>
            <a:blip r:embed="rId3"/>
            <a:tile tx="0" ty="0" sx="100000" sy="100000" flip="none" algn="tl"/>
          </a:blip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sz="2000" dirty="0" smtClean="0">
                <a:solidFill>
                  <a:prstClr val="black"/>
                </a:solidFill>
                <a:latin typeface="Aharoni" panose="02010803020104030203" pitchFamily="2" charset="-79"/>
                <a:cs typeface="Aharoni" panose="02010803020104030203" pitchFamily="2" charset="-79"/>
              </a:rPr>
              <a:t>‘Inter-</a:t>
            </a:r>
            <a:r>
              <a:rPr lang="en-GB" sz="2000" dirty="0" err="1" smtClean="0">
                <a:solidFill>
                  <a:prstClr val="black"/>
                </a:solidFill>
                <a:latin typeface="Aharoni" panose="02010803020104030203" pitchFamily="2" charset="-79"/>
                <a:cs typeface="Aharoni" panose="02010803020104030203" pitchFamily="2" charset="-79"/>
              </a:rPr>
              <a:t>rater</a:t>
            </a:r>
            <a:r>
              <a:rPr lang="en-GB" sz="2000" dirty="0" smtClean="0">
                <a:solidFill>
                  <a:prstClr val="black"/>
                </a:solidFill>
                <a:latin typeface="Aharoni" panose="02010803020104030203" pitchFamily="2" charset="-79"/>
                <a:cs typeface="Aharoni" panose="02010803020104030203" pitchFamily="2" charset="-79"/>
              </a:rPr>
              <a:t>’ reliability = Using </a:t>
            </a:r>
            <a:r>
              <a:rPr lang="en-GB" sz="2000" dirty="0">
                <a:solidFill>
                  <a:prstClr val="black"/>
                </a:solidFill>
                <a:latin typeface="Aharoni" panose="02010803020104030203" pitchFamily="2" charset="-79"/>
                <a:cs typeface="Aharoni" panose="02010803020104030203" pitchFamily="2" charset="-79"/>
              </a:rPr>
              <a:t>two or more separate psychologists as judges in an investigation. This improves accuracy as the results from each person can be compared/correlated to see how similar they are.</a:t>
            </a:r>
          </a:p>
        </p:txBody>
      </p:sp>
      <p:cxnSp>
        <p:nvCxnSpPr>
          <p:cNvPr id="5" name="Straight Arrow Connector 4"/>
          <p:cNvCxnSpPr/>
          <p:nvPr/>
        </p:nvCxnSpPr>
        <p:spPr>
          <a:xfrm>
            <a:off x="4427984" y="3861048"/>
            <a:ext cx="3168352" cy="576064"/>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5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7004" y="260648"/>
            <a:ext cx="8041440" cy="1044116"/>
          </a:xfrm>
          <a:prstGeom prst="rect">
            <a:avLst/>
          </a:prstGeom>
          <a:solidFill>
            <a:schemeClr val="accent6">
              <a:lumMod val="40000"/>
              <a:lumOff val="60000"/>
            </a:schemeClr>
          </a:solidFill>
          <a:ln w="31750">
            <a:solidFill>
              <a:schemeClr val="tx1"/>
            </a:solidFill>
          </a:ln>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What is validity?</a:t>
            </a:r>
            <a:endParaRPr lang="en-GB" dirty="0"/>
          </a:p>
        </p:txBody>
      </p:sp>
      <p:sp>
        <p:nvSpPr>
          <p:cNvPr id="5" name="TextBox 4"/>
          <p:cNvSpPr txBox="1"/>
          <p:nvPr/>
        </p:nvSpPr>
        <p:spPr>
          <a:xfrm>
            <a:off x="-18078" y="5301208"/>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BE ABLE TO define ‘reliability’ and validity’.</a:t>
            </a:r>
          </a:p>
          <a:p>
            <a:pPr marL="285750" indent="-285750">
              <a:buFont typeface="Arial" panose="020B0604020202020204" pitchFamily="34" charset="0"/>
              <a:buChar char="•"/>
              <a:defRPr/>
            </a:pPr>
            <a:r>
              <a:rPr lang="en-GB" kern="0" dirty="0" smtClean="0">
                <a:solidFill>
                  <a:prstClr val="black"/>
                </a:solidFill>
                <a:latin typeface="Comic Sans MS"/>
              </a:rPr>
              <a:t>To KNOW and be able to APPLY the different types of validity. </a:t>
            </a:r>
          </a:p>
          <a:p>
            <a:pPr marL="285750" indent="-285750">
              <a:buFont typeface="Arial" panose="020B0604020202020204" pitchFamily="34" charset="0"/>
              <a:buChar char="•"/>
              <a:defRPr/>
            </a:pPr>
            <a:r>
              <a:rPr lang="en-GB" kern="0" dirty="0" smtClean="0">
                <a:solidFill>
                  <a:prstClr val="black"/>
                </a:solidFill>
                <a:latin typeface="Comic Sans MS"/>
              </a:rPr>
              <a:t>To UNDERSTAND the differences between reliability and validity.</a:t>
            </a:r>
            <a:endParaRPr lang="en-GB" kern="0" dirty="0">
              <a:solidFill>
                <a:prstClr val="black"/>
              </a:solidFill>
              <a:latin typeface="Comic Sans MS"/>
            </a:endParaRPr>
          </a:p>
        </p:txBody>
      </p:sp>
      <p:sp>
        <p:nvSpPr>
          <p:cNvPr id="6" name="TextBox 5"/>
          <p:cNvSpPr txBox="1"/>
          <p:nvPr/>
        </p:nvSpPr>
        <p:spPr>
          <a:xfrm>
            <a:off x="683568" y="1918340"/>
            <a:ext cx="7776864" cy="1569660"/>
          </a:xfrm>
          <a:prstGeom prst="rect">
            <a:avLst/>
          </a:prstGeom>
          <a:blipFill>
            <a:blip r:embed="rId2"/>
            <a:tile tx="0" ty="0" sx="100000" sy="100000" flip="none" algn="tl"/>
          </a:blip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GB" sz="3200" b="1" i="1" dirty="0">
                <a:solidFill>
                  <a:prstClr val="black"/>
                </a:solidFill>
                <a:latin typeface="Aharoni" panose="02010803020104030203" pitchFamily="2" charset="-79"/>
                <a:cs typeface="Aharoni" panose="02010803020104030203" pitchFamily="2" charset="-79"/>
              </a:rPr>
              <a:t>Validity </a:t>
            </a:r>
            <a:r>
              <a:rPr lang="en-GB" sz="3200" dirty="0" smtClean="0">
                <a:solidFill>
                  <a:prstClr val="black"/>
                </a:solidFill>
                <a:latin typeface="Aharoni" panose="02010803020104030203" pitchFamily="2" charset="-79"/>
                <a:cs typeface="Aharoni" panose="02010803020104030203" pitchFamily="2" charset="-79"/>
              </a:rPr>
              <a:t>refers </a:t>
            </a:r>
            <a:r>
              <a:rPr lang="en-GB" sz="3200" dirty="0">
                <a:solidFill>
                  <a:prstClr val="black"/>
                </a:solidFill>
                <a:latin typeface="Aharoni" panose="02010803020104030203" pitchFamily="2" charset="-79"/>
                <a:cs typeface="Aharoni" panose="02010803020104030203" pitchFamily="2" charset="-79"/>
              </a:rPr>
              <a:t>to whether a study measures or examines what it </a:t>
            </a:r>
            <a:r>
              <a:rPr lang="en-GB" sz="3200" b="1" u="sng" dirty="0">
                <a:solidFill>
                  <a:prstClr val="black"/>
                </a:solidFill>
                <a:latin typeface="Aharoni" panose="02010803020104030203" pitchFamily="2" charset="-79"/>
                <a:cs typeface="Aharoni" panose="02010803020104030203" pitchFamily="2" charset="-79"/>
              </a:rPr>
              <a:t>claims to measure or examine.</a:t>
            </a:r>
          </a:p>
        </p:txBody>
      </p:sp>
    </p:spTree>
    <p:extLst>
      <p:ext uri="{BB962C8B-B14F-4D97-AF65-F5344CB8AC3E}">
        <p14:creationId xmlns:p14="http://schemas.microsoft.com/office/powerpoint/2010/main" val="64947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71167"/>
            <a:ext cx="8785225" cy="55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20936634">
            <a:off x="467544" y="1916832"/>
            <a:ext cx="1925960" cy="1477328"/>
          </a:xfrm>
          <a:prstGeom prst="rect">
            <a:avLst/>
          </a:prstGeom>
          <a:solidFill>
            <a:schemeClr val="accent1">
              <a:lumMod val="40000"/>
              <a:lumOff val="60000"/>
            </a:schemeClr>
          </a:solidFill>
          <a:ln>
            <a:solidFill>
              <a:schemeClr val="tx1"/>
            </a:solidFill>
          </a:ln>
        </p:spPr>
        <p:txBody>
          <a:bodyPr wrap="square">
            <a:spAutoFit/>
          </a:bodyPr>
          <a:lstStyle/>
          <a:p>
            <a:r>
              <a:rPr lang="en-GB" dirty="0" smtClean="0"/>
              <a:t>There </a:t>
            </a:r>
            <a:r>
              <a:rPr lang="en-GB" dirty="0"/>
              <a:t>are two main ways of assessing the </a:t>
            </a:r>
            <a:r>
              <a:rPr lang="en-GB" b="1" dirty="0"/>
              <a:t>validity of a procedure</a:t>
            </a:r>
            <a:r>
              <a:rPr lang="en-GB" dirty="0"/>
              <a:t>.</a:t>
            </a:r>
          </a:p>
        </p:txBody>
      </p:sp>
    </p:spTree>
    <p:extLst>
      <p:ext uri="{BB962C8B-B14F-4D97-AF65-F5344CB8AC3E}">
        <p14:creationId xmlns:p14="http://schemas.microsoft.com/office/powerpoint/2010/main" val="175441093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0"/>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GB" altLang="en-US" sz="2800">
                <a:latin typeface="Arial" charset="0"/>
              </a:rPr>
              <a:t>External</a:t>
            </a:r>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31" y="692696"/>
            <a:ext cx="84486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715079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97" y="836613"/>
            <a:ext cx="8675687"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179388" y="188913"/>
            <a:ext cx="15128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GB" altLang="en-US" sz="2800">
                <a:latin typeface="Arial" charset="0"/>
              </a:rPr>
              <a:t>External</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554115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8496300" cy="59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3"/>
          <p:cNvSpPr txBox="1">
            <a:spLocks noChangeArrowheads="1"/>
          </p:cNvSpPr>
          <p:nvPr/>
        </p:nvSpPr>
        <p:spPr bwMode="auto">
          <a:xfrm>
            <a:off x="0" y="0"/>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GB" altLang="en-US" sz="2800">
                <a:latin typeface="Arial" charset="0"/>
              </a:rPr>
              <a:t>Internal</a:t>
            </a:r>
          </a:p>
        </p:txBody>
      </p:sp>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985900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0"/>
            <a:ext cx="151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pPr>
            <a:r>
              <a:rPr lang="en-GB" altLang="en-US" sz="2800">
                <a:latin typeface="Arial" charset="0"/>
              </a:rPr>
              <a:t>Internal</a:t>
            </a:r>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532813" cy="605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2401141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973</Words>
  <Application>Microsoft Office PowerPoint</Application>
  <PresentationFormat>On-screen Show (4:3)</PresentationFormat>
  <Paragraphs>99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Sketchbook</vt:lpstr>
      <vt:lpstr>What are the differences between ‘validity’ and ‘reliability’?</vt:lpstr>
      <vt:lpstr>What is reliability?</vt:lpstr>
      <vt:lpstr>There are two types of reliability…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 out and colour code each of the boxes so that they correctly relate to a key term. (HINT: There are four phrases four each term…)</vt:lpstr>
      <vt:lpstr>If your name comes up read out your definition: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39</cp:revision>
  <dcterms:created xsi:type="dcterms:W3CDTF">2014-09-21T08:17:14Z</dcterms:created>
  <dcterms:modified xsi:type="dcterms:W3CDTF">2015-11-13T20:38:08Z</dcterms:modified>
</cp:coreProperties>
</file>