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1" r:id="rId3"/>
    <p:sldId id="269" r:id="rId4"/>
    <p:sldId id="270" r:id="rId5"/>
    <p:sldId id="271" r:id="rId6"/>
    <p:sldId id="272" r:id="rId7"/>
    <p:sldId id="273" r:id="rId8"/>
    <p:sldId id="274" r:id="rId9"/>
    <p:sldId id="275" r:id="rId10"/>
    <p:sldId id="276" r:id="rId11"/>
    <p:sldId id="277" r:id="rId12"/>
    <p:sldId id="278" r:id="rId13"/>
    <p:sldId id="262" r:id="rId14"/>
    <p:sldId id="259" r:id="rId15"/>
    <p:sldId id="260" r:id="rId16"/>
    <p:sldId id="279" r:id="rId17"/>
    <p:sldId id="264" r:id="rId18"/>
    <p:sldId id="26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16"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BA8900-873B-4BF1-899E-9A3FE6D388F3}" type="datetimeFigureOut">
              <a:rPr lang="en-GB" smtClean="0"/>
              <a:pPr/>
              <a:t>21/11/15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12556-5DAE-4930-88A6-603290A0634F}" type="slidenum">
              <a:rPr lang="en-GB" smtClean="0"/>
              <a:pPr/>
              <a:t>‹#›</a:t>
            </a:fld>
            <a:endParaRPr lang="en-GB"/>
          </a:p>
        </p:txBody>
      </p:sp>
    </p:spTree>
    <p:extLst>
      <p:ext uri="{BB962C8B-B14F-4D97-AF65-F5344CB8AC3E}">
        <p14:creationId xmlns:p14="http://schemas.microsoft.com/office/powerpoint/2010/main" val="2904110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E912556-5DAE-4930-88A6-603290A0634F}"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DBA59E9-70B5-4E78-AB2E-EC47FFBFADB0}"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E912556-5DAE-4930-88A6-603290A0634F}" type="slidenum">
              <a:rPr lang="en-GB" smtClean="0"/>
              <a:pPr/>
              <a:t>13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DBA59E9-70B5-4E78-AB2E-EC47FFBFADB0}" type="slidenum">
              <a:rPr lang="en-GB" smtClean="0"/>
              <a:pPr/>
              <a:t>14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DBA59E9-70B5-4E78-AB2E-EC47FFBFADB0}" type="slidenum">
              <a:rPr lang="en-GB" smtClean="0"/>
              <a:pPr/>
              <a:t>15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140B699-F025-4BB6-8CC2-7224FBA4065C}" type="slidenum">
              <a:rPr lang="en-GB" smtClean="0"/>
              <a:pPr/>
              <a:t>17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9BF9E97A-CD02-40CE-B2E1-B584B4AAAE9D}" type="slidenum">
              <a:rPr lang="en-GB" smtClean="0"/>
              <a:pPr/>
              <a:t>18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11C500-8061-47F8-9B72-D54134651452}" type="datetimeFigureOut">
              <a:rPr lang="en-GB" smtClean="0"/>
              <a:pPr/>
              <a:t>21/11/15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14738738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11C500-8061-47F8-9B72-D54134651452}" type="datetimeFigureOut">
              <a:rPr lang="en-GB" smtClean="0"/>
              <a:pPr/>
              <a:t>21/11/15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377284365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11C500-8061-47F8-9B72-D54134651452}" type="datetimeFigureOut">
              <a:rPr lang="en-GB" smtClean="0"/>
              <a:pPr/>
              <a:t>21/11/15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28424349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877E1C-0194-4F10-A192-09B1DCD0184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11C500-8061-47F8-9B72-D54134651452}" type="datetimeFigureOut">
              <a:rPr lang="en-GB" smtClean="0"/>
              <a:pPr/>
              <a:t>21/11/15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8515869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11C500-8061-47F8-9B72-D54134651452}" type="datetimeFigureOut">
              <a:rPr lang="en-GB" smtClean="0"/>
              <a:pPr/>
              <a:t>21/11/15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24740277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11C500-8061-47F8-9B72-D54134651452}" type="datetimeFigureOut">
              <a:rPr lang="en-GB" smtClean="0"/>
              <a:pPr/>
              <a:t>21/11/15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354045825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11C500-8061-47F8-9B72-D54134651452}" type="datetimeFigureOut">
              <a:rPr lang="en-GB" smtClean="0"/>
              <a:pPr/>
              <a:t>21/11/15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167248974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11C500-8061-47F8-9B72-D54134651452}" type="datetimeFigureOut">
              <a:rPr lang="en-GB" smtClean="0"/>
              <a:pPr/>
              <a:t>21/11/15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91561240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11C500-8061-47F8-9B72-D54134651452}" type="datetimeFigureOut">
              <a:rPr lang="en-GB" smtClean="0"/>
              <a:pPr/>
              <a:t>21/11/15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346204494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11C500-8061-47F8-9B72-D54134651452}" type="datetimeFigureOut">
              <a:rPr lang="en-GB" smtClean="0"/>
              <a:pPr/>
              <a:t>21/11/15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40470924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11C500-8061-47F8-9B72-D54134651452}" type="datetimeFigureOut">
              <a:rPr lang="en-GB" smtClean="0"/>
              <a:pPr/>
              <a:t>21/11/15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EF99AB-071D-4127-A6F5-BA9ECB4FF2F6}" type="slidenum">
              <a:rPr lang="en-GB" smtClean="0"/>
              <a:pPr/>
              <a:t>‹#›</a:t>
            </a:fld>
            <a:endParaRPr lang="en-GB"/>
          </a:p>
        </p:txBody>
      </p:sp>
    </p:spTree>
    <p:extLst>
      <p:ext uri="{BB962C8B-B14F-4D97-AF65-F5344CB8AC3E}">
        <p14:creationId xmlns:p14="http://schemas.microsoft.com/office/powerpoint/2010/main" val="31025688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11C500-8061-47F8-9B72-D54134651452}" type="datetimeFigureOut">
              <a:rPr lang="en-GB" smtClean="0"/>
              <a:pPr/>
              <a:t>21/11/15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F99AB-071D-4127-A6F5-BA9ECB4FF2F6}" type="slidenum">
              <a:rPr lang="en-GB" smtClean="0"/>
              <a:pPr/>
              <a:t>‹#›</a:t>
            </a:fld>
            <a:endParaRPr lang="en-GB"/>
          </a:p>
        </p:txBody>
      </p:sp>
    </p:spTree>
    <p:extLst>
      <p:ext uri="{BB962C8B-B14F-4D97-AF65-F5344CB8AC3E}">
        <p14:creationId xmlns:p14="http://schemas.microsoft.com/office/powerpoint/2010/main" val="752354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 Id="rId3" Type="http://schemas.openxmlformats.org/officeDocument/2006/relationships/slide" Target="slide6.xml"/></Relationships>
</file>

<file path=ppt/slides/_rels/slide11.x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slide" Target="slide6.xml"/><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slide" Target="slide6.xml"/><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3.jpeg"/></Relationships>
</file>

<file path=ppt/slides/_rels/slide18.xml.rels><?xml version="1.0" encoding="UTF-8" standalone="yes"?>
<Relationships xmlns="http://schemas.openxmlformats.org/package/2006/relationships"><Relationship Id="rId3" Type="http://schemas.openxmlformats.org/officeDocument/2006/relationships/hyperlink" Target="http://images.google.co.uk/imgres?imgurl=http://www.parteaz.co.uk/cms/files/Numbers%20icon%20v60.jpg&amp;imgrefurl=http://www.parteaz.co.uk/Numbers_and_Letters&amp;usg=__sVkKw3sXtv8qgQurLggMT4_Ogp8=&amp;h=350&amp;w=350&amp;sz=20&amp;hl=en&amp;start=4&amp;tbnid=ywL5YKoftT4sQM:&amp;tbnh=120&amp;tbnw=120&amp;prev=/images?q=numbers&amp;gbv=2&amp;hl=en&amp;sa=G" TargetMode="External"/><Relationship Id="rId4" Type="http://schemas.openxmlformats.org/officeDocument/2006/relationships/image" Target="../media/image14.jpeg"/><Relationship Id="rId5" Type="http://schemas.openxmlformats.org/officeDocument/2006/relationships/hyperlink" Target="http://images.google.co.uk/imgres?imgurl=http://hub.tv-ark.org.uk/images/channel5/channel5_images/launch/channel5_launch1997a.jpg&amp;imgrefurl=http://www2.tv-ark.org.uk/channel5/launch.html&amp;usg=__QvMUy83WzYi1qGuQTLfq2eIgE_Y=&amp;h=525&amp;w=700&amp;sz=43&amp;hl=en&amp;start=3&amp;tbnid=1Vif34hKil5JkM:&amp;tbnh=105&amp;tbnw=140&amp;prev=/images?q=channel+5&amp;gbv=2&amp;hl=en" TargetMode="External"/><Relationship Id="rId6" Type="http://schemas.openxmlformats.org/officeDocument/2006/relationships/image" Target="../media/image15.jpeg"/><Relationship Id="rId7" Type="http://schemas.openxmlformats.org/officeDocument/2006/relationships/hyperlink" Target="http://images.google.co.uk/imgres?imgurl=http://www.bbc.co.uk/cult/classic/classic/images/340/bbc1.jpg&amp;imgrefurl=http://www.bbc.co.uk/cult/classic/classic/bbc1.shtml&amp;usg=__Fl8ijqqPdtlaAvutv1YJ-RjDEf4=&amp;h=229&amp;w=340&amp;sz=5&amp;hl=en&amp;start=4&amp;tbnid=3aQ0KkYCDXCj_M:&amp;tbnh=80&amp;tbnw=119&amp;prev=/images?q=bbc1&amp;gbv=2&amp;hl=en" TargetMode="External"/><Relationship Id="rId8" Type="http://schemas.openxmlformats.org/officeDocument/2006/relationships/image" Target="../media/image16.jpe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slide" Target="slide11.xml"/><Relationship Id="rId5" Type="http://schemas.openxmlformats.org/officeDocument/2006/relationships/slide" Target="slide17.xml"/><Relationship Id="rId6" Type="http://schemas.openxmlformats.org/officeDocument/2006/relationships/slide" Target="slide9.xml"/><Relationship Id="rId7" Type="http://schemas.openxmlformats.org/officeDocument/2006/relationships/slide" Target="slide13.xml"/><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slide" Target="slide6.xml"/><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slide" Target="slide6.xml"/><Relationship Id="rId1" Type="http://schemas.openxmlformats.org/officeDocument/2006/relationships/slideLayout" Target="../slideLayouts/slideLayout2.xml"/><Relationship Id="rId2"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3.gstatic.com/images?q=tbn:ANd9GcStYY3YylB7W5l5uWb_zDPpp0nrHQ5IfWCGnh77FiYMVJwd2BLCZw:firstpeoplesofcanada.com/images/firstnations/teachers_guide/woodland_hunters/birchbark_wigwa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1772816"/>
            <a:ext cx="2257425" cy="20193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t3.gstatic.com/images?q=tbn:ANd9GcQ7a7uIBYXkOMaNN2mz71-gfhpe4nGigJoDa-L10Kau0uszy39G6Q:www.jugglefrogs.co.uk/news/wp-content/uploads/2009/05/tree-house-desig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2160" y="1844824"/>
            <a:ext cx="2702156" cy="201622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t1.gstatic.com/images?q=tbn:ANd9GcSm6sunSFtDcJthf5PosUjidLOQFqlVMiOa-OgONhmnjcyMq7IS:www.the-travels.com/wp-content/uploads/2011/06/Mayan-Pyramids.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3528" y="4293096"/>
            <a:ext cx="3259843" cy="1872208"/>
          </a:xfrm>
          <a:prstGeom prst="rect">
            <a:avLst/>
          </a:prstGeom>
          <a:noFill/>
          <a:extLst>
            <a:ext uri="{909E8E84-426E-40dd-AFC4-6F175D3DCCD1}">
              <a14:hiddenFill xmlns:a14="http://schemas.microsoft.com/office/drawing/2010/main">
                <a:solidFill>
                  <a:srgbClr val="FFFFFF"/>
                </a:solidFill>
              </a14:hiddenFill>
            </a:ext>
          </a:extLst>
        </p:spPr>
      </p:pic>
      <p:sp>
        <p:nvSpPr>
          <p:cNvPr id="9" name="Title 8"/>
          <p:cNvSpPr>
            <a:spLocks noGrp="1"/>
          </p:cNvSpPr>
          <p:nvPr>
            <p:ph type="title"/>
          </p:nvPr>
        </p:nvSpPr>
        <p:spPr/>
        <p:txBody>
          <a:bodyPr>
            <a:normAutofit fontScale="90000"/>
          </a:bodyPr>
          <a:lstStyle/>
          <a:p>
            <a:r>
              <a:rPr lang="en-GB" dirty="0" smtClean="0">
                <a:latin typeface="Comic Sans MS" pitchFamily="66" charset="0"/>
              </a:rPr>
              <a:t>How would you keep your men safe?</a:t>
            </a:r>
            <a:endParaRPr lang="en-GB" dirty="0">
              <a:latin typeface="Comic Sans MS" pitchFamily="66" charset="0"/>
            </a:endParaRPr>
          </a:p>
        </p:txBody>
      </p:sp>
      <p:sp>
        <p:nvSpPr>
          <p:cNvPr id="11" name="Left Arrow 10"/>
          <p:cNvSpPr/>
          <p:nvPr/>
        </p:nvSpPr>
        <p:spPr>
          <a:xfrm>
            <a:off x="3131840" y="1412776"/>
            <a:ext cx="1728192" cy="1440160"/>
          </a:xfrm>
          <a:prstGeom prst="leftArrow">
            <a:avLst/>
          </a:prstGeom>
          <a:solidFill>
            <a:srgbClr val="FF00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dirty="0" smtClean="0">
                <a:solidFill>
                  <a:schemeClr val="tx1"/>
                </a:solidFill>
                <a:latin typeface="Comic Sans MS" pitchFamily="66" charset="0"/>
              </a:rPr>
              <a:t>Mud Hut</a:t>
            </a:r>
            <a:endParaRPr lang="en-GB" sz="2000" b="1" dirty="0">
              <a:solidFill>
                <a:schemeClr val="tx1"/>
              </a:solidFill>
              <a:latin typeface="Comic Sans MS" pitchFamily="66" charset="0"/>
            </a:endParaRPr>
          </a:p>
        </p:txBody>
      </p:sp>
      <p:sp>
        <p:nvSpPr>
          <p:cNvPr id="14" name="Left Arrow 13"/>
          <p:cNvSpPr/>
          <p:nvPr/>
        </p:nvSpPr>
        <p:spPr>
          <a:xfrm>
            <a:off x="3707904" y="5229200"/>
            <a:ext cx="1800200" cy="1628800"/>
          </a:xfrm>
          <a:prstGeom prst="leftArrow">
            <a:avLst/>
          </a:prstGeom>
          <a:solidFill>
            <a:srgbClr val="FF00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dirty="0" smtClean="0">
                <a:solidFill>
                  <a:schemeClr val="tx1"/>
                </a:solidFill>
                <a:latin typeface="Comic Sans MS" pitchFamily="66" charset="0"/>
              </a:rPr>
              <a:t>Stone Temple</a:t>
            </a:r>
            <a:endParaRPr lang="en-GB" sz="2000" b="1" dirty="0">
              <a:solidFill>
                <a:schemeClr val="tx1"/>
              </a:solidFill>
              <a:latin typeface="Comic Sans MS" pitchFamily="66" charset="0"/>
            </a:endParaRPr>
          </a:p>
        </p:txBody>
      </p:sp>
      <p:sp>
        <p:nvSpPr>
          <p:cNvPr id="15" name="Right Arrow 14"/>
          <p:cNvSpPr/>
          <p:nvPr/>
        </p:nvSpPr>
        <p:spPr>
          <a:xfrm>
            <a:off x="4283968" y="2348880"/>
            <a:ext cx="1872208" cy="1584176"/>
          </a:xfrm>
          <a:prstGeom prst="rightArrow">
            <a:avLst>
              <a:gd name="adj1" fmla="val 50000"/>
              <a:gd name="adj2" fmla="val 51278"/>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chemeClr val="bg1"/>
                </a:solidFill>
                <a:latin typeface="Comic Sans MS" pitchFamily="66" charset="0"/>
              </a:rPr>
              <a:t>Tree House</a:t>
            </a:r>
            <a:endParaRPr lang="en-GB" sz="2000" b="1" dirty="0">
              <a:solidFill>
                <a:schemeClr val="bg1"/>
              </a:solidFill>
              <a:latin typeface="Comic Sans MS" pitchFamily="66" charset="0"/>
            </a:endParaRPr>
          </a:p>
        </p:txBody>
      </p:sp>
      <p:sp>
        <p:nvSpPr>
          <p:cNvPr id="16" name="Right Arrow 15"/>
          <p:cNvSpPr/>
          <p:nvPr/>
        </p:nvSpPr>
        <p:spPr>
          <a:xfrm>
            <a:off x="4283968" y="3861048"/>
            <a:ext cx="1728192" cy="1584176"/>
          </a:xfrm>
          <a:prstGeom prst="rightArrow">
            <a:avLst>
              <a:gd name="adj1" fmla="val 50000"/>
              <a:gd name="adj2" fmla="val 51278"/>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chemeClr val="bg1"/>
                </a:solidFill>
                <a:latin typeface="Comic Sans MS" pitchFamily="66" charset="0"/>
              </a:rPr>
              <a:t>Castle</a:t>
            </a:r>
            <a:endParaRPr lang="en-GB" sz="2000" b="1" dirty="0">
              <a:solidFill>
                <a:schemeClr val="bg1"/>
              </a:solidFill>
              <a:latin typeface="Comic Sans MS" pitchFamily="66" charset="0"/>
            </a:endParaRPr>
          </a:p>
        </p:txBody>
      </p:sp>
      <p:pic>
        <p:nvPicPr>
          <p:cNvPr id="2" name="Picture 2" descr="http://t0.gstatic.com/images?q=tbn:ANd9GcQwipnPOkwPyBGjb-0YtURtB7LOX4TjJbcFuv8UrSeOzdMNDqp8HQ:www.photographyblogger.net/wp-content/uploads/2009/05/castle10.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52826" y="4309080"/>
            <a:ext cx="2991707" cy="2027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60928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28625" y="428625"/>
            <a:ext cx="4257675" cy="1143000"/>
          </a:xfrm>
        </p:spPr>
        <p:txBody>
          <a:bodyPr>
            <a:normAutofit fontScale="90000"/>
          </a:bodyPr>
          <a:lstStyle/>
          <a:p>
            <a:pPr eaLnBrk="1" hangingPunct="1"/>
            <a:r>
              <a:rPr lang="en-GB">
                <a:solidFill>
                  <a:srgbClr val="FF0000"/>
                </a:solidFill>
                <a:latin typeface="Baveuse" charset="0"/>
              </a:rPr>
              <a:t>Did you choose site c?</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282" name="TextBox 31"/>
          <p:cNvSpPr txBox="1">
            <a:spLocks noChangeArrowheads="1"/>
          </p:cNvSpPr>
          <p:nvPr/>
        </p:nvSpPr>
        <p:spPr bwMode="auto">
          <a:xfrm>
            <a:off x="357188" y="2214563"/>
            <a:ext cx="40005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a:latin typeface="Comic Sans MS" charset="0"/>
              </a:rPr>
              <a:t>Congratulations your excellent viewpoint on top of the hill gave you advanced warning of the attack.  The river provided a natural moat to protect the routes to town.  You win and are Lord of all you survey!</a:t>
            </a:r>
          </a:p>
        </p:txBody>
      </p:sp>
      <p:sp>
        <p:nvSpPr>
          <p:cNvPr id="21" name="Action Button: Back or Previous 20">
            <a:hlinkClick r:id="rId3" action="ppaction://hlinksldjump" highlightClick="1"/>
          </p:cNvPr>
          <p:cNvSpPr/>
          <p:nvPr/>
        </p:nvSpPr>
        <p:spPr>
          <a:xfrm>
            <a:off x="357188" y="6072188"/>
            <a:ext cx="500062" cy="5000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extLst>
      <p:ext uri="{BB962C8B-B14F-4D97-AF65-F5344CB8AC3E}">
        <p14:creationId xmlns:p14="http://schemas.microsoft.com/office/powerpoint/2010/main" val="164590909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28625" y="428625"/>
            <a:ext cx="4257675" cy="1143000"/>
          </a:xfrm>
        </p:spPr>
        <p:txBody>
          <a:bodyPr>
            <a:normAutofit fontScale="90000"/>
          </a:bodyPr>
          <a:lstStyle/>
          <a:p>
            <a:pPr eaLnBrk="1" hangingPunct="1"/>
            <a:r>
              <a:rPr lang="en-GB">
                <a:solidFill>
                  <a:srgbClr val="FF0000"/>
                </a:solidFill>
                <a:latin typeface="Baveuse" charset="0"/>
              </a:rPr>
              <a:t>Did you choose site D?</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306" name="TextBox 31"/>
          <p:cNvSpPr txBox="1">
            <a:spLocks noChangeArrowheads="1"/>
          </p:cNvSpPr>
          <p:nvPr/>
        </p:nvSpPr>
        <p:spPr bwMode="auto">
          <a:xfrm>
            <a:off x="357188" y="2214563"/>
            <a:ext cx="40005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a:latin typeface="Comic Sans MS" charset="0"/>
              </a:rPr>
              <a:t>Scottish rebels from the north reached Maintown and took control before you realised.  The land you built on was too flat to see them coming.  You are defeated and try to flee to London.</a:t>
            </a:r>
          </a:p>
        </p:txBody>
      </p:sp>
      <p:pic>
        <p:nvPicPr>
          <p:cNvPr id="12307" name="Picture 3" descr="j0216576"/>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071563" y="4071938"/>
            <a:ext cx="22860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Action Button: Back or Previous 20">
            <a:hlinkClick r:id="rId4" action="ppaction://hlinksldjump" highlightClick="1"/>
          </p:cNvPr>
          <p:cNvSpPr/>
          <p:nvPr/>
        </p:nvSpPr>
        <p:spPr>
          <a:xfrm>
            <a:off x="357188" y="6072188"/>
            <a:ext cx="500062" cy="5000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extLst>
      <p:ext uri="{BB962C8B-B14F-4D97-AF65-F5344CB8AC3E}">
        <p14:creationId xmlns:p14="http://schemas.microsoft.com/office/powerpoint/2010/main" val="42812430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28625" y="428625"/>
            <a:ext cx="4257675" cy="1143000"/>
          </a:xfrm>
        </p:spPr>
        <p:txBody>
          <a:bodyPr>
            <a:normAutofit fontScale="90000"/>
          </a:bodyPr>
          <a:lstStyle/>
          <a:p>
            <a:pPr eaLnBrk="1" hangingPunct="1"/>
            <a:r>
              <a:rPr lang="en-GB">
                <a:solidFill>
                  <a:srgbClr val="FF0000"/>
                </a:solidFill>
                <a:latin typeface="Baveuse" charset="0"/>
              </a:rPr>
              <a:t>Did you choose site E?</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330" name="TextBox 31"/>
          <p:cNvSpPr txBox="1">
            <a:spLocks noChangeArrowheads="1"/>
          </p:cNvSpPr>
          <p:nvPr/>
        </p:nvSpPr>
        <p:spPr bwMode="auto">
          <a:xfrm>
            <a:off x="357188" y="2214563"/>
            <a:ext cx="40005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a:latin typeface="Comic Sans MS" charset="0"/>
              </a:rPr>
              <a:t>You could not see the Scottish rebels attacking because of the trees blocking your view to the north.  They now have control of all the roads and you are trapped, defeated and forced to flee into the forest.  Many of your men die.</a:t>
            </a:r>
          </a:p>
        </p:txBody>
      </p:sp>
      <p:pic>
        <p:nvPicPr>
          <p:cNvPr id="13331" name="Picture 3" descr="j0216576"/>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214438" y="4500563"/>
            <a:ext cx="22860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Action Button: Back or Previous 20">
            <a:hlinkClick r:id="rId4" action="ppaction://hlinksldjump" highlightClick="1"/>
          </p:cNvPr>
          <p:cNvSpPr/>
          <p:nvPr/>
        </p:nvSpPr>
        <p:spPr>
          <a:xfrm>
            <a:off x="357188" y="6072188"/>
            <a:ext cx="500062" cy="5000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extLst>
      <p:ext uri="{BB962C8B-B14F-4D97-AF65-F5344CB8AC3E}">
        <p14:creationId xmlns:p14="http://schemas.microsoft.com/office/powerpoint/2010/main" val="460819150"/>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Talk Partners</a:t>
            </a:r>
            <a:endParaRPr lang="en-GB" dirty="0">
              <a:latin typeface="Comic Sans MS" pitchFamily="66" charset="0"/>
            </a:endParaRPr>
          </a:p>
        </p:txBody>
      </p:sp>
      <p:sp>
        <p:nvSpPr>
          <p:cNvPr id="3" name="Content Placeholder 2"/>
          <p:cNvSpPr>
            <a:spLocks noGrp="1"/>
          </p:cNvSpPr>
          <p:nvPr>
            <p:ph idx="1"/>
          </p:nvPr>
        </p:nvSpPr>
        <p:spPr/>
        <p:txBody>
          <a:bodyPr/>
          <a:lstStyle/>
          <a:p>
            <a:pPr>
              <a:buNone/>
            </a:pPr>
            <a:endParaRPr lang="en-GB" dirty="0" smtClean="0">
              <a:latin typeface="Comic Sans MS" pitchFamily="66" charset="0"/>
            </a:endParaRPr>
          </a:p>
          <a:p>
            <a:pPr>
              <a:buNone/>
            </a:pPr>
            <a:r>
              <a:rPr lang="en-GB" sz="4000" i="1" dirty="0" smtClean="0">
                <a:latin typeface="Comic Sans MS" pitchFamily="66" charset="0"/>
              </a:rPr>
              <a:t>‘What features would you expect a castle to have?’ </a:t>
            </a:r>
          </a:p>
          <a:p>
            <a:pPr>
              <a:buNone/>
            </a:pPr>
            <a:endParaRPr lang="en-GB" sz="4000" i="1" dirty="0" smtClean="0">
              <a:latin typeface="Comic Sans MS" pitchFamily="66" charset="0"/>
            </a:endParaRPr>
          </a:p>
        </p:txBody>
      </p:sp>
      <p:pic>
        <p:nvPicPr>
          <p:cNvPr id="3074" name="Picture 2" descr="http://t1.gstatic.com/images?q=tbn:ANd9GcSVKJq4V5a2jj4ZkpzDI7t_orgjSEwSswtCrU6q9jFMGkg950lp:farm5.staticflickr.com/4103/5025681719_32a2ed777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31640" y="4077072"/>
            <a:ext cx="2832824" cy="2523357"/>
          </a:xfrm>
          <a:prstGeom prst="rect">
            <a:avLst/>
          </a:prstGeom>
          <a:noFill/>
          <a:extLst>
            <a:ext uri="{909E8E84-426E-40dd-AFC4-6F175D3DCCD1}">
              <a14:hiddenFill xmlns:a14="http://schemas.microsoft.com/office/drawing/2010/main">
                <a:solidFill>
                  <a:srgbClr val="FFFFFF"/>
                </a:solidFill>
              </a14:hiddenFill>
            </a:ext>
          </a:extLst>
        </p:spPr>
      </p:pic>
      <p:sp>
        <p:nvSpPr>
          <p:cNvPr id="5" name="Cloud 4"/>
          <p:cNvSpPr/>
          <p:nvPr/>
        </p:nvSpPr>
        <p:spPr>
          <a:xfrm>
            <a:off x="4788024" y="3573016"/>
            <a:ext cx="3312368" cy="2454344"/>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4000" dirty="0" smtClean="0">
                <a:solidFill>
                  <a:schemeClr val="tx1"/>
                </a:solidFill>
                <a:latin typeface="Comic Sans MS" pitchFamily="66" charset="0"/>
              </a:rPr>
              <a:t>2</a:t>
            </a:r>
          </a:p>
          <a:p>
            <a:pPr algn="ctr"/>
            <a:r>
              <a:rPr lang="en-GB" sz="4000" dirty="0" smtClean="0">
                <a:solidFill>
                  <a:schemeClr val="tx1"/>
                </a:solidFill>
                <a:latin typeface="Comic Sans MS" pitchFamily="66" charset="0"/>
              </a:rPr>
              <a:t>minutes</a:t>
            </a:r>
            <a:endParaRPr lang="en-GB" sz="4000" dirty="0">
              <a:solidFill>
                <a:schemeClr val="tx1"/>
              </a:solidFill>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67544" y="188640"/>
            <a:ext cx="8229600" cy="1143000"/>
          </a:xfrm>
        </p:spPr>
        <p:txBody>
          <a:bodyPr>
            <a:normAutofit fontScale="90000"/>
          </a:bodyPr>
          <a:lstStyle/>
          <a:p>
            <a:r>
              <a:rPr lang="en-GB" dirty="0" smtClean="0">
                <a:latin typeface="Comic Sans MS" pitchFamily="66" charset="0"/>
              </a:rPr>
              <a:t>Match the FEATURE to the DIAGRAM</a:t>
            </a:r>
            <a:endParaRPr lang="en-GB" dirty="0">
              <a:latin typeface="Comic Sans MS" pitchFamily="66" charset="0"/>
            </a:endParaRPr>
          </a:p>
        </p:txBody>
      </p:sp>
      <p:pic>
        <p:nvPicPr>
          <p:cNvPr id="8194" name="Picture 4" descr="83652"/>
          <p:cNvPicPr>
            <a:picLocks noGrp="1" noChangeAspect="1" noChangeArrowheads="1"/>
          </p:cNvPicPr>
          <p:nvPr>
            <p:ph idx="1"/>
          </p:nvPr>
        </p:nvPicPr>
        <p:blipFill>
          <a:blip r:embed="rId3" cstate="print"/>
          <a:stretch>
            <a:fillRect/>
          </a:stretch>
        </p:blipFill>
        <p:spPr>
          <a:xfrm>
            <a:off x="2093788" y="1981136"/>
            <a:ext cx="4524375" cy="3762375"/>
          </a:xfrm>
          <a:noFill/>
        </p:spPr>
      </p:pic>
      <p:sp>
        <p:nvSpPr>
          <p:cNvPr id="8198" name="Line 6"/>
          <p:cNvSpPr>
            <a:spLocks noChangeShapeType="1"/>
          </p:cNvSpPr>
          <p:nvPr/>
        </p:nvSpPr>
        <p:spPr bwMode="auto">
          <a:xfrm>
            <a:off x="1692275" y="3357563"/>
            <a:ext cx="1439863" cy="1439862"/>
          </a:xfrm>
          <a:prstGeom prst="line">
            <a:avLst/>
          </a:prstGeom>
          <a:noFill/>
          <a:ln w="25400">
            <a:solidFill>
              <a:srgbClr val="FF0000"/>
            </a:solidFill>
            <a:round/>
            <a:headEnd/>
            <a:tailEnd type="triangle" w="med" len="med"/>
          </a:ln>
          <a:effectLst/>
        </p:spPr>
        <p:txBody>
          <a:bodyPr/>
          <a:lstStyle/>
          <a:p>
            <a:endParaRPr lang="en-GB"/>
          </a:p>
        </p:txBody>
      </p:sp>
      <p:sp>
        <p:nvSpPr>
          <p:cNvPr id="8199" name="Line 7"/>
          <p:cNvSpPr>
            <a:spLocks noChangeShapeType="1"/>
          </p:cNvSpPr>
          <p:nvPr/>
        </p:nvSpPr>
        <p:spPr bwMode="auto">
          <a:xfrm flipH="1" flipV="1">
            <a:off x="3419474" y="4508500"/>
            <a:ext cx="3348831" cy="792162"/>
          </a:xfrm>
          <a:prstGeom prst="line">
            <a:avLst/>
          </a:prstGeom>
          <a:noFill/>
          <a:ln w="25400">
            <a:solidFill>
              <a:srgbClr val="FF0000"/>
            </a:solidFill>
            <a:round/>
            <a:headEnd/>
            <a:tailEnd type="triangle" w="med" len="med"/>
          </a:ln>
          <a:effectLst/>
        </p:spPr>
        <p:txBody>
          <a:bodyPr/>
          <a:lstStyle/>
          <a:p>
            <a:endParaRPr lang="en-GB"/>
          </a:p>
        </p:txBody>
      </p:sp>
      <p:sp>
        <p:nvSpPr>
          <p:cNvPr id="8200" name="Line 8"/>
          <p:cNvSpPr>
            <a:spLocks noChangeShapeType="1"/>
          </p:cNvSpPr>
          <p:nvPr/>
        </p:nvSpPr>
        <p:spPr bwMode="auto">
          <a:xfrm>
            <a:off x="2268538" y="2276475"/>
            <a:ext cx="1222375" cy="1584573"/>
          </a:xfrm>
          <a:prstGeom prst="line">
            <a:avLst/>
          </a:prstGeom>
          <a:noFill/>
          <a:ln w="25400">
            <a:solidFill>
              <a:srgbClr val="FF0000"/>
            </a:solidFill>
            <a:round/>
            <a:headEnd/>
            <a:tailEnd type="triangle" w="med" len="med"/>
          </a:ln>
          <a:effectLst/>
        </p:spPr>
        <p:txBody>
          <a:bodyPr/>
          <a:lstStyle/>
          <a:p>
            <a:endParaRPr lang="en-GB"/>
          </a:p>
        </p:txBody>
      </p:sp>
      <p:sp>
        <p:nvSpPr>
          <p:cNvPr id="8201" name="Line 9"/>
          <p:cNvSpPr>
            <a:spLocks noChangeShapeType="1"/>
          </p:cNvSpPr>
          <p:nvPr/>
        </p:nvSpPr>
        <p:spPr bwMode="auto">
          <a:xfrm>
            <a:off x="4355977" y="1628799"/>
            <a:ext cx="648072" cy="1439961"/>
          </a:xfrm>
          <a:prstGeom prst="line">
            <a:avLst/>
          </a:prstGeom>
          <a:noFill/>
          <a:ln w="25400">
            <a:solidFill>
              <a:srgbClr val="FF0000"/>
            </a:solidFill>
            <a:round/>
            <a:headEnd/>
            <a:tailEnd type="triangle" w="med" len="med"/>
          </a:ln>
          <a:effectLst/>
        </p:spPr>
        <p:txBody>
          <a:bodyPr/>
          <a:lstStyle/>
          <a:p>
            <a:endParaRPr lang="en-GB"/>
          </a:p>
        </p:txBody>
      </p:sp>
      <p:sp>
        <p:nvSpPr>
          <p:cNvPr id="8202" name="Line 10"/>
          <p:cNvSpPr>
            <a:spLocks noChangeShapeType="1"/>
          </p:cNvSpPr>
          <p:nvPr/>
        </p:nvSpPr>
        <p:spPr bwMode="auto">
          <a:xfrm>
            <a:off x="2339975" y="1125538"/>
            <a:ext cx="1655961" cy="2232025"/>
          </a:xfrm>
          <a:prstGeom prst="line">
            <a:avLst/>
          </a:prstGeom>
          <a:noFill/>
          <a:ln w="25400">
            <a:solidFill>
              <a:srgbClr val="FF0000"/>
            </a:solidFill>
            <a:round/>
            <a:headEnd/>
            <a:tailEnd type="triangle" w="med" len="med"/>
          </a:ln>
          <a:effectLst/>
        </p:spPr>
        <p:txBody>
          <a:bodyPr/>
          <a:lstStyle/>
          <a:p>
            <a:endParaRPr lang="en-GB"/>
          </a:p>
        </p:txBody>
      </p:sp>
      <p:sp>
        <p:nvSpPr>
          <p:cNvPr id="8203" name="Line 11"/>
          <p:cNvSpPr>
            <a:spLocks noChangeShapeType="1"/>
          </p:cNvSpPr>
          <p:nvPr/>
        </p:nvSpPr>
        <p:spPr bwMode="auto">
          <a:xfrm flipH="1">
            <a:off x="5580111" y="4149725"/>
            <a:ext cx="1655713" cy="358775"/>
          </a:xfrm>
          <a:prstGeom prst="line">
            <a:avLst/>
          </a:prstGeom>
          <a:noFill/>
          <a:ln w="25400">
            <a:solidFill>
              <a:srgbClr val="FF0000"/>
            </a:solidFill>
            <a:round/>
            <a:headEnd/>
            <a:tailEnd type="triangle" w="med" len="med"/>
          </a:ln>
          <a:effectLst/>
        </p:spPr>
        <p:txBody>
          <a:bodyPr/>
          <a:lstStyle/>
          <a:p>
            <a:endParaRPr lang="en-GB"/>
          </a:p>
        </p:txBody>
      </p:sp>
      <p:sp>
        <p:nvSpPr>
          <p:cNvPr id="8204" name="Line 12"/>
          <p:cNvSpPr>
            <a:spLocks noChangeShapeType="1"/>
          </p:cNvSpPr>
          <p:nvPr/>
        </p:nvSpPr>
        <p:spPr bwMode="auto">
          <a:xfrm flipH="1">
            <a:off x="4211960" y="2924175"/>
            <a:ext cx="3168328" cy="1153319"/>
          </a:xfrm>
          <a:prstGeom prst="line">
            <a:avLst/>
          </a:prstGeom>
          <a:noFill/>
          <a:ln w="25400">
            <a:solidFill>
              <a:srgbClr val="FF0000"/>
            </a:solidFill>
            <a:round/>
            <a:headEnd/>
            <a:tailEnd type="triangle" w="med" len="med"/>
          </a:ln>
          <a:effectLst/>
        </p:spPr>
        <p:txBody>
          <a:bodyPr/>
          <a:lstStyle/>
          <a:p>
            <a:endParaRPr lang="en-GB"/>
          </a:p>
        </p:txBody>
      </p:sp>
      <p:sp>
        <p:nvSpPr>
          <p:cNvPr id="8205" name="Line 13"/>
          <p:cNvSpPr>
            <a:spLocks noChangeShapeType="1"/>
          </p:cNvSpPr>
          <p:nvPr/>
        </p:nvSpPr>
        <p:spPr bwMode="auto">
          <a:xfrm flipH="1">
            <a:off x="5580111" y="1989138"/>
            <a:ext cx="2231977" cy="1079622"/>
          </a:xfrm>
          <a:prstGeom prst="line">
            <a:avLst/>
          </a:prstGeom>
          <a:noFill/>
          <a:ln w="25400">
            <a:solidFill>
              <a:srgbClr val="FF0000"/>
            </a:solidFill>
            <a:round/>
            <a:headEnd/>
            <a:tailEnd type="triangle" w="med" len="med"/>
          </a:ln>
          <a:effectLst/>
        </p:spPr>
        <p:txBody>
          <a:bodyPr/>
          <a:lstStyle/>
          <a:p>
            <a:endParaRPr lang="en-GB"/>
          </a:p>
        </p:txBody>
      </p:sp>
      <p:sp>
        <p:nvSpPr>
          <p:cNvPr id="8206" name="Line 14"/>
          <p:cNvSpPr>
            <a:spLocks noChangeShapeType="1"/>
          </p:cNvSpPr>
          <p:nvPr/>
        </p:nvSpPr>
        <p:spPr bwMode="auto">
          <a:xfrm flipH="1">
            <a:off x="5436096" y="1125538"/>
            <a:ext cx="2304554" cy="1116012"/>
          </a:xfrm>
          <a:prstGeom prst="line">
            <a:avLst/>
          </a:prstGeom>
          <a:noFill/>
          <a:ln w="25400">
            <a:solidFill>
              <a:srgbClr val="FF0000"/>
            </a:solidFill>
            <a:round/>
            <a:headEnd/>
            <a:tailEnd type="triangle" w="med" len="med"/>
          </a:ln>
          <a:effectLst/>
        </p:spPr>
        <p:txBody>
          <a:bodyPr/>
          <a:lstStyle/>
          <a:p>
            <a:endParaRPr lang="en-GB"/>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06"/>
                                        </p:tgtEl>
                                        <p:attrNameLst>
                                          <p:attrName>style.visibility</p:attrName>
                                        </p:attrNameLst>
                                      </p:cBhvr>
                                      <p:to>
                                        <p:strVal val="visible"/>
                                      </p:to>
                                    </p:set>
                                    <p:animEffect transition="in" filter="dissolve">
                                      <p:cBhvr>
                                        <p:cTn id="7" dur="3000"/>
                                        <p:tgtEl>
                                          <p:spTgt spid="82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205"/>
                                        </p:tgtEl>
                                        <p:attrNameLst>
                                          <p:attrName>style.visibility</p:attrName>
                                        </p:attrNameLst>
                                      </p:cBhvr>
                                      <p:to>
                                        <p:strVal val="visible"/>
                                      </p:to>
                                    </p:set>
                                    <p:animEffect transition="in" filter="dissolve">
                                      <p:cBhvr>
                                        <p:cTn id="10" dur="3000"/>
                                        <p:tgtEl>
                                          <p:spTgt spid="820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204"/>
                                        </p:tgtEl>
                                        <p:attrNameLst>
                                          <p:attrName>style.visibility</p:attrName>
                                        </p:attrNameLst>
                                      </p:cBhvr>
                                      <p:to>
                                        <p:strVal val="visible"/>
                                      </p:to>
                                    </p:set>
                                    <p:animEffect transition="in" filter="dissolve">
                                      <p:cBhvr>
                                        <p:cTn id="13" dur="3000"/>
                                        <p:tgtEl>
                                          <p:spTgt spid="8204"/>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203"/>
                                        </p:tgtEl>
                                        <p:attrNameLst>
                                          <p:attrName>style.visibility</p:attrName>
                                        </p:attrNameLst>
                                      </p:cBhvr>
                                      <p:to>
                                        <p:strVal val="visible"/>
                                      </p:to>
                                    </p:set>
                                    <p:animEffect transition="in" filter="dissolve">
                                      <p:cBhvr>
                                        <p:cTn id="16" dur="3000"/>
                                        <p:tgtEl>
                                          <p:spTgt spid="8203"/>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199"/>
                                        </p:tgtEl>
                                        <p:attrNameLst>
                                          <p:attrName>style.visibility</p:attrName>
                                        </p:attrNameLst>
                                      </p:cBhvr>
                                      <p:to>
                                        <p:strVal val="visible"/>
                                      </p:to>
                                    </p:set>
                                    <p:animEffect transition="in" filter="dissolve">
                                      <p:cBhvr>
                                        <p:cTn id="19" dur="3000"/>
                                        <p:tgtEl>
                                          <p:spTgt spid="8199"/>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8198"/>
                                        </p:tgtEl>
                                        <p:attrNameLst>
                                          <p:attrName>style.visibility</p:attrName>
                                        </p:attrNameLst>
                                      </p:cBhvr>
                                      <p:to>
                                        <p:strVal val="visible"/>
                                      </p:to>
                                    </p:set>
                                    <p:animEffect transition="in" filter="dissolve">
                                      <p:cBhvr>
                                        <p:cTn id="22" dur="3000"/>
                                        <p:tgtEl>
                                          <p:spTgt spid="8198"/>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8200"/>
                                        </p:tgtEl>
                                        <p:attrNameLst>
                                          <p:attrName>style.visibility</p:attrName>
                                        </p:attrNameLst>
                                      </p:cBhvr>
                                      <p:to>
                                        <p:strVal val="visible"/>
                                      </p:to>
                                    </p:set>
                                    <p:animEffect transition="in" filter="dissolve">
                                      <p:cBhvr>
                                        <p:cTn id="25" dur="3000"/>
                                        <p:tgtEl>
                                          <p:spTgt spid="820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8202"/>
                                        </p:tgtEl>
                                        <p:attrNameLst>
                                          <p:attrName>style.visibility</p:attrName>
                                        </p:attrNameLst>
                                      </p:cBhvr>
                                      <p:to>
                                        <p:strVal val="visible"/>
                                      </p:to>
                                    </p:set>
                                    <p:animEffect transition="in" filter="dissolve">
                                      <p:cBhvr>
                                        <p:cTn id="28" dur="3000"/>
                                        <p:tgtEl>
                                          <p:spTgt spid="8202"/>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8201"/>
                                        </p:tgtEl>
                                        <p:attrNameLst>
                                          <p:attrName>style.visibility</p:attrName>
                                        </p:attrNameLst>
                                      </p:cBhvr>
                                      <p:to>
                                        <p:strVal val="visible"/>
                                      </p:to>
                                    </p:set>
                                    <p:animEffect transition="in" filter="dissolve">
                                      <p:cBhvr>
                                        <p:cTn id="31" dur="30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animBg="1"/>
      <p:bldP spid="8199" grpId="0" animBg="1"/>
      <p:bldP spid="8200" grpId="0" animBg="1"/>
      <p:bldP spid="8201" grpId="0" animBg="1"/>
      <p:bldP spid="8202" grpId="0" animBg="1"/>
      <p:bldP spid="8203" grpId="0" animBg="1"/>
      <p:bldP spid="8204" grpId="0" animBg="1"/>
      <p:bldP spid="8205" grpId="0" animBg="1"/>
      <p:bldP spid="820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83652"/>
          <p:cNvPicPr>
            <a:picLocks noGrp="1" noChangeAspect="1" noChangeArrowheads="1"/>
          </p:cNvPicPr>
          <p:nvPr>
            <p:ph/>
          </p:nvPr>
        </p:nvPicPr>
        <p:blipFill>
          <a:blip r:embed="rId3" cstate="print"/>
          <a:srcRect/>
          <a:stretch>
            <a:fillRect/>
          </a:stretch>
        </p:blipFill>
        <p:spPr>
          <a:xfrm>
            <a:off x="1835150" y="1341438"/>
            <a:ext cx="5357813" cy="4456112"/>
          </a:xfrm>
          <a:noFill/>
        </p:spPr>
      </p:pic>
      <p:sp>
        <p:nvSpPr>
          <p:cNvPr id="8198" name="Line 6"/>
          <p:cNvSpPr>
            <a:spLocks noChangeShapeType="1"/>
          </p:cNvSpPr>
          <p:nvPr/>
        </p:nvSpPr>
        <p:spPr bwMode="auto">
          <a:xfrm>
            <a:off x="1692275" y="3357563"/>
            <a:ext cx="1439863" cy="1439862"/>
          </a:xfrm>
          <a:prstGeom prst="line">
            <a:avLst/>
          </a:prstGeom>
          <a:noFill/>
          <a:ln w="25400">
            <a:solidFill>
              <a:srgbClr val="FF0000"/>
            </a:solidFill>
            <a:round/>
            <a:headEnd/>
            <a:tailEnd type="triangle" w="med" len="med"/>
          </a:ln>
          <a:effectLst/>
        </p:spPr>
        <p:txBody>
          <a:bodyPr/>
          <a:lstStyle/>
          <a:p>
            <a:endParaRPr lang="en-GB"/>
          </a:p>
        </p:txBody>
      </p:sp>
      <p:sp>
        <p:nvSpPr>
          <p:cNvPr id="8199" name="Line 7"/>
          <p:cNvSpPr>
            <a:spLocks noChangeShapeType="1"/>
          </p:cNvSpPr>
          <p:nvPr/>
        </p:nvSpPr>
        <p:spPr bwMode="auto">
          <a:xfrm flipH="1" flipV="1">
            <a:off x="3419474" y="4508500"/>
            <a:ext cx="3816821" cy="637882"/>
          </a:xfrm>
          <a:prstGeom prst="line">
            <a:avLst/>
          </a:prstGeom>
          <a:noFill/>
          <a:ln w="25400">
            <a:solidFill>
              <a:srgbClr val="FF0000"/>
            </a:solidFill>
            <a:round/>
            <a:headEnd/>
            <a:tailEnd type="triangle" w="med" len="med"/>
          </a:ln>
          <a:effectLst/>
        </p:spPr>
        <p:txBody>
          <a:bodyPr/>
          <a:lstStyle/>
          <a:p>
            <a:endParaRPr lang="en-GB"/>
          </a:p>
        </p:txBody>
      </p:sp>
      <p:sp>
        <p:nvSpPr>
          <p:cNvPr id="8200" name="Line 8"/>
          <p:cNvSpPr>
            <a:spLocks noChangeShapeType="1"/>
          </p:cNvSpPr>
          <p:nvPr/>
        </p:nvSpPr>
        <p:spPr bwMode="auto">
          <a:xfrm>
            <a:off x="2268538" y="2276475"/>
            <a:ext cx="1222375" cy="1152525"/>
          </a:xfrm>
          <a:prstGeom prst="line">
            <a:avLst/>
          </a:prstGeom>
          <a:noFill/>
          <a:ln w="25400">
            <a:solidFill>
              <a:srgbClr val="FF0000"/>
            </a:solidFill>
            <a:round/>
            <a:headEnd/>
            <a:tailEnd type="triangle" w="med" len="med"/>
          </a:ln>
          <a:effectLst/>
        </p:spPr>
        <p:txBody>
          <a:bodyPr/>
          <a:lstStyle/>
          <a:p>
            <a:endParaRPr lang="en-GB"/>
          </a:p>
        </p:txBody>
      </p:sp>
      <p:sp>
        <p:nvSpPr>
          <p:cNvPr id="8201" name="Line 9"/>
          <p:cNvSpPr>
            <a:spLocks noChangeShapeType="1"/>
          </p:cNvSpPr>
          <p:nvPr/>
        </p:nvSpPr>
        <p:spPr bwMode="auto">
          <a:xfrm>
            <a:off x="3924300" y="1196975"/>
            <a:ext cx="1439863" cy="1439863"/>
          </a:xfrm>
          <a:prstGeom prst="line">
            <a:avLst/>
          </a:prstGeom>
          <a:noFill/>
          <a:ln w="25400">
            <a:solidFill>
              <a:srgbClr val="FF0000"/>
            </a:solidFill>
            <a:round/>
            <a:headEnd/>
            <a:tailEnd type="triangle" w="med" len="med"/>
          </a:ln>
          <a:effectLst/>
        </p:spPr>
        <p:txBody>
          <a:bodyPr/>
          <a:lstStyle/>
          <a:p>
            <a:endParaRPr lang="en-GB"/>
          </a:p>
        </p:txBody>
      </p:sp>
      <p:sp>
        <p:nvSpPr>
          <p:cNvPr id="8202" name="Line 10"/>
          <p:cNvSpPr>
            <a:spLocks noChangeShapeType="1"/>
          </p:cNvSpPr>
          <p:nvPr/>
        </p:nvSpPr>
        <p:spPr bwMode="auto">
          <a:xfrm>
            <a:off x="2339975" y="1125538"/>
            <a:ext cx="1800225" cy="1798637"/>
          </a:xfrm>
          <a:prstGeom prst="line">
            <a:avLst/>
          </a:prstGeom>
          <a:noFill/>
          <a:ln w="25400">
            <a:solidFill>
              <a:srgbClr val="FF0000"/>
            </a:solidFill>
            <a:round/>
            <a:headEnd/>
            <a:tailEnd type="triangle" w="med" len="med"/>
          </a:ln>
          <a:effectLst/>
        </p:spPr>
        <p:txBody>
          <a:bodyPr/>
          <a:lstStyle/>
          <a:p>
            <a:endParaRPr lang="en-GB"/>
          </a:p>
        </p:txBody>
      </p:sp>
      <p:sp>
        <p:nvSpPr>
          <p:cNvPr id="8203" name="Line 11"/>
          <p:cNvSpPr>
            <a:spLocks noChangeShapeType="1"/>
          </p:cNvSpPr>
          <p:nvPr/>
        </p:nvSpPr>
        <p:spPr bwMode="auto">
          <a:xfrm flipH="1">
            <a:off x="5867400" y="4149725"/>
            <a:ext cx="1368425" cy="358775"/>
          </a:xfrm>
          <a:prstGeom prst="line">
            <a:avLst/>
          </a:prstGeom>
          <a:noFill/>
          <a:ln w="25400">
            <a:solidFill>
              <a:srgbClr val="FF0000"/>
            </a:solidFill>
            <a:round/>
            <a:headEnd/>
            <a:tailEnd type="triangle" w="med" len="med"/>
          </a:ln>
          <a:effectLst/>
        </p:spPr>
        <p:txBody>
          <a:bodyPr/>
          <a:lstStyle/>
          <a:p>
            <a:endParaRPr lang="en-GB"/>
          </a:p>
        </p:txBody>
      </p:sp>
      <p:sp>
        <p:nvSpPr>
          <p:cNvPr id="8204" name="Line 12"/>
          <p:cNvSpPr>
            <a:spLocks noChangeShapeType="1"/>
          </p:cNvSpPr>
          <p:nvPr/>
        </p:nvSpPr>
        <p:spPr bwMode="auto">
          <a:xfrm flipH="1">
            <a:off x="5148263" y="2924175"/>
            <a:ext cx="2232025" cy="504825"/>
          </a:xfrm>
          <a:prstGeom prst="line">
            <a:avLst/>
          </a:prstGeom>
          <a:noFill/>
          <a:ln w="25400">
            <a:solidFill>
              <a:srgbClr val="FF0000"/>
            </a:solidFill>
            <a:round/>
            <a:headEnd/>
            <a:tailEnd type="triangle" w="med" len="med"/>
          </a:ln>
          <a:effectLst/>
        </p:spPr>
        <p:txBody>
          <a:bodyPr/>
          <a:lstStyle/>
          <a:p>
            <a:endParaRPr lang="en-GB"/>
          </a:p>
        </p:txBody>
      </p:sp>
      <p:sp>
        <p:nvSpPr>
          <p:cNvPr id="8205" name="Line 13"/>
          <p:cNvSpPr>
            <a:spLocks noChangeShapeType="1"/>
          </p:cNvSpPr>
          <p:nvPr/>
        </p:nvSpPr>
        <p:spPr bwMode="auto">
          <a:xfrm flipH="1">
            <a:off x="5867400" y="1989138"/>
            <a:ext cx="1944688" cy="431800"/>
          </a:xfrm>
          <a:prstGeom prst="line">
            <a:avLst/>
          </a:prstGeom>
          <a:noFill/>
          <a:ln w="25400">
            <a:solidFill>
              <a:srgbClr val="FF0000"/>
            </a:solidFill>
            <a:round/>
            <a:headEnd/>
            <a:tailEnd type="triangle" w="med" len="med"/>
          </a:ln>
          <a:effectLst/>
        </p:spPr>
        <p:txBody>
          <a:bodyPr/>
          <a:lstStyle/>
          <a:p>
            <a:endParaRPr lang="en-GB"/>
          </a:p>
        </p:txBody>
      </p:sp>
      <p:sp>
        <p:nvSpPr>
          <p:cNvPr id="8206" name="Line 14"/>
          <p:cNvSpPr>
            <a:spLocks noChangeShapeType="1"/>
          </p:cNvSpPr>
          <p:nvPr/>
        </p:nvSpPr>
        <p:spPr bwMode="auto">
          <a:xfrm flipH="1">
            <a:off x="5795963" y="1125538"/>
            <a:ext cx="1944687" cy="504825"/>
          </a:xfrm>
          <a:prstGeom prst="line">
            <a:avLst/>
          </a:prstGeom>
          <a:noFill/>
          <a:ln w="25400">
            <a:solidFill>
              <a:srgbClr val="FF0000"/>
            </a:solidFill>
            <a:round/>
            <a:headEnd/>
            <a:tailEnd type="triangle" w="med" len="med"/>
          </a:ln>
          <a:effectLst/>
        </p:spPr>
        <p:txBody>
          <a:bodyPr/>
          <a:lstStyle/>
          <a:p>
            <a:endParaRPr lang="en-GB"/>
          </a:p>
        </p:txBody>
      </p:sp>
      <p:sp>
        <p:nvSpPr>
          <p:cNvPr id="8207" name="Text Box 15"/>
          <p:cNvSpPr txBox="1">
            <a:spLocks noChangeArrowheads="1"/>
          </p:cNvSpPr>
          <p:nvPr/>
        </p:nvSpPr>
        <p:spPr bwMode="auto">
          <a:xfrm>
            <a:off x="7236296" y="620688"/>
            <a:ext cx="1512887" cy="461665"/>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the keep</a:t>
            </a:r>
            <a:endParaRPr lang="en-US" sz="2400" b="1" dirty="0">
              <a:solidFill>
                <a:srgbClr val="800000"/>
              </a:solidFill>
              <a:latin typeface="Comic Sans MS" pitchFamily="66" charset="0"/>
            </a:endParaRPr>
          </a:p>
        </p:txBody>
      </p:sp>
      <p:sp>
        <p:nvSpPr>
          <p:cNvPr id="8208" name="Text Box 16"/>
          <p:cNvSpPr txBox="1">
            <a:spLocks noChangeArrowheads="1"/>
          </p:cNvSpPr>
          <p:nvPr/>
        </p:nvSpPr>
        <p:spPr bwMode="auto">
          <a:xfrm>
            <a:off x="7631113" y="1556792"/>
            <a:ext cx="1512887" cy="830997"/>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the </a:t>
            </a:r>
            <a:r>
              <a:rPr lang="en-GB" sz="2400" b="1" dirty="0" err="1">
                <a:solidFill>
                  <a:srgbClr val="800000"/>
                </a:solidFill>
                <a:latin typeface="Comic Sans MS" pitchFamily="66" charset="0"/>
              </a:rPr>
              <a:t>motte</a:t>
            </a:r>
            <a:endParaRPr lang="en-US" sz="2400" b="1" dirty="0">
              <a:solidFill>
                <a:srgbClr val="800000"/>
              </a:solidFill>
              <a:latin typeface="Comic Sans MS" pitchFamily="66" charset="0"/>
            </a:endParaRPr>
          </a:p>
        </p:txBody>
      </p:sp>
      <p:sp>
        <p:nvSpPr>
          <p:cNvPr id="8209" name="Text Box 17"/>
          <p:cNvSpPr txBox="1">
            <a:spLocks noChangeArrowheads="1"/>
          </p:cNvSpPr>
          <p:nvPr/>
        </p:nvSpPr>
        <p:spPr bwMode="auto">
          <a:xfrm>
            <a:off x="7092280" y="2636912"/>
            <a:ext cx="1512888" cy="830997"/>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the bailey</a:t>
            </a:r>
            <a:endParaRPr lang="en-US" sz="2400" b="1" dirty="0">
              <a:solidFill>
                <a:srgbClr val="800000"/>
              </a:solidFill>
              <a:latin typeface="Comic Sans MS" pitchFamily="66" charset="0"/>
            </a:endParaRPr>
          </a:p>
        </p:txBody>
      </p:sp>
      <p:sp>
        <p:nvSpPr>
          <p:cNvPr id="8210" name="Text Box 18"/>
          <p:cNvSpPr txBox="1">
            <a:spLocks noChangeArrowheads="1"/>
          </p:cNvSpPr>
          <p:nvPr/>
        </p:nvSpPr>
        <p:spPr bwMode="auto">
          <a:xfrm>
            <a:off x="7092280" y="3789040"/>
            <a:ext cx="1512887" cy="830997"/>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deep ditch</a:t>
            </a:r>
            <a:endParaRPr lang="en-US" sz="2400" b="1" dirty="0">
              <a:solidFill>
                <a:srgbClr val="800000"/>
              </a:solidFill>
              <a:latin typeface="Comic Sans MS" pitchFamily="66" charset="0"/>
            </a:endParaRPr>
          </a:p>
        </p:txBody>
      </p:sp>
      <p:sp>
        <p:nvSpPr>
          <p:cNvPr id="8211" name="Text Box 19"/>
          <p:cNvSpPr txBox="1">
            <a:spLocks noChangeArrowheads="1"/>
          </p:cNvSpPr>
          <p:nvPr/>
        </p:nvSpPr>
        <p:spPr bwMode="auto">
          <a:xfrm>
            <a:off x="7212306" y="4915550"/>
            <a:ext cx="1512888" cy="461665"/>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entrance</a:t>
            </a:r>
            <a:endParaRPr lang="en-US" sz="2400" b="1" dirty="0">
              <a:solidFill>
                <a:srgbClr val="800000"/>
              </a:solidFill>
              <a:latin typeface="Comic Sans MS" pitchFamily="66" charset="0"/>
            </a:endParaRPr>
          </a:p>
        </p:txBody>
      </p:sp>
      <p:sp>
        <p:nvSpPr>
          <p:cNvPr id="8212" name="Text Box 20"/>
          <p:cNvSpPr txBox="1">
            <a:spLocks noChangeArrowheads="1"/>
          </p:cNvSpPr>
          <p:nvPr/>
        </p:nvSpPr>
        <p:spPr bwMode="auto">
          <a:xfrm>
            <a:off x="3131840" y="764704"/>
            <a:ext cx="1512887" cy="461665"/>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stairs</a:t>
            </a:r>
            <a:endParaRPr lang="en-US" sz="2400" b="1" dirty="0">
              <a:solidFill>
                <a:srgbClr val="800000"/>
              </a:solidFill>
              <a:latin typeface="Comic Sans MS" pitchFamily="66" charset="0"/>
            </a:endParaRPr>
          </a:p>
        </p:txBody>
      </p:sp>
      <p:sp>
        <p:nvSpPr>
          <p:cNvPr id="8213" name="Text Box 21"/>
          <p:cNvSpPr txBox="1">
            <a:spLocks noChangeArrowheads="1"/>
          </p:cNvSpPr>
          <p:nvPr/>
        </p:nvSpPr>
        <p:spPr bwMode="auto">
          <a:xfrm>
            <a:off x="1258888" y="765175"/>
            <a:ext cx="1512887" cy="461665"/>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palisade</a:t>
            </a:r>
            <a:endParaRPr lang="en-US" sz="2400" b="1" dirty="0">
              <a:solidFill>
                <a:srgbClr val="800000"/>
              </a:solidFill>
              <a:latin typeface="Comic Sans MS" pitchFamily="66" charset="0"/>
            </a:endParaRPr>
          </a:p>
        </p:txBody>
      </p:sp>
      <p:sp>
        <p:nvSpPr>
          <p:cNvPr id="8214" name="Text Box 22"/>
          <p:cNvSpPr txBox="1">
            <a:spLocks noChangeArrowheads="1"/>
          </p:cNvSpPr>
          <p:nvPr/>
        </p:nvSpPr>
        <p:spPr bwMode="auto">
          <a:xfrm>
            <a:off x="1258888" y="1916113"/>
            <a:ext cx="1512887" cy="461665"/>
          </a:xfrm>
          <a:prstGeom prst="rect">
            <a:avLst/>
          </a:prstGeom>
          <a:noFill/>
          <a:ln w="9525">
            <a:noFill/>
            <a:miter lim="800000"/>
            <a:headEnd/>
            <a:tailEnd/>
          </a:ln>
          <a:effectLst/>
        </p:spPr>
        <p:txBody>
          <a:bodyPr>
            <a:spAutoFit/>
          </a:bodyPr>
          <a:lstStyle/>
          <a:p>
            <a:pPr algn="ctr">
              <a:spcBef>
                <a:spcPct val="50000"/>
              </a:spcBef>
            </a:pPr>
            <a:r>
              <a:rPr lang="en-GB" sz="2400" b="1" dirty="0">
                <a:solidFill>
                  <a:srgbClr val="800000"/>
                </a:solidFill>
                <a:latin typeface="Comic Sans MS" pitchFamily="66" charset="0"/>
              </a:rPr>
              <a:t>huts</a:t>
            </a:r>
            <a:endParaRPr lang="en-US" sz="2400" b="1" dirty="0">
              <a:solidFill>
                <a:srgbClr val="800000"/>
              </a:solidFill>
              <a:latin typeface="Comic Sans MS" pitchFamily="66" charset="0"/>
            </a:endParaRPr>
          </a:p>
        </p:txBody>
      </p:sp>
      <p:sp>
        <p:nvSpPr>
          <p:cNvPr id="8215" name="Text Box 23"/>
          <p:cNvSpPr txBox="1">
            <a:spLocks noChangeArrowheads="1"/>
          </p:cNvSpPr>
          <p:nvPr/>
        </p:nvSpPr>
        <p:spPr bwMode="auto">
          <a:xfrm>
            <a:off x="395537" y="2997200"/>
            <a:ext cx="2017464" cy="461665"/>
          </a:xfrm>
          <a:prstGeom prst="rect">
            <a:avLst/>
          </a:prstGeom>
          <a:noFill/>
          <a:ln w="9525">
            <a:noFill/>
            <a:miter lim="800000"/>
            <a:headEnd/>
            <a:tailEnd/>
          </a:ln>
          <a:effectLst/>
        </p:spPr>
        <p:txBody>
          <a:bodyPr wrap="square">
            <a:spAutoFit/>
          </a:bodyPr>
          <a:lstStyle/>
          <a:p>
            <a:pPr algn="ctr">
              <a:spcBef>
                <a:spcPct val="50000"/>
              </a:spcBef>
            </a:pPr>
            <a:r>
              <a:rPr lang="en-GB" sz="2400" b="1" dirty="0">
                <a:solidFill>
                  <a:srgbClr val="800000"/>
                </a:solidFill>
                <a:latin typeface="Comic Sans MS" pitchFamily="66" charset="0"/>
              </a:rPr>
              <a:t>drawbridge</a:t>
            </a:r>
            <a:endParaRPr lang="en-US" sz="2400" b="1" dirty="0">
              <a:solidFill>
                <a:srgbClr val="800000"/>
              </a:solidFill>
              <a:latin typeface="Comic Sans MS" pitchFamily="66" charset="0"/>
            </a:endParaRPr>
          </a:p>
        </p:txBody>
      </p:sp>
      <p:sp>
        <p:nvSpPr>
          <p:cNvPr id="21" name="Rounded Rectangle 20"/>
          <p:cNvSpPr/>
          <p:nvPr/>
        </p:nvSpPr>
        <p:spPr>
          <a:xfrm>
            <a:off x="143570" y="5229200"/>
            <a:ext cx="6624736" cy="1440160"/>
          </a:xfrm>
          <a:prstGeom prst="round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b="1" dirty="0" smtClean="0"/>
              <a:t>EXTENSION: </a:t>
            </a:r>
            <a:r>
              <a:rPr lang="en-GB" sz="2400" dirty="0" smtClean="0"/>
              <a:t>Explain how 3 features of the </a:t>
            </a:r>
            <a:r>
              <a:rPr lang="en-GB" sz="2400" dirty="0" err="1" smtClean="0"/>
              <a:t>Motte</a:t>
            </a:r>
            <a:r>
              <a:rPr lang="en-GB" sz="2400" dirty="0" smtClean="0"/>
              <a:t> and Bailey castles would make them difficult to attack.</a:t>
            </a:r>
            <a:endParaRPr lang="en-GB" sz="2400"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06"/>
                                        </p:tgtEl>
                                        <p:attrNameLst>
                                          <p:attrName>style.visibility</p:attrName>
                                        </p:attrNameLst>
                                      </p:cBhvr>
                                      <p:to>
                                        <p:strVal val="visible"/>
                                      </p:to>
                                    </p:set>
                                    <p:animEffect transition="in" filter="dissolve">
                                      <p:cBhvr>
                                        <p:cTn id="7" dur="3000"/>
                                        <p:tgtEl>
                                          <p:spTgt spid="82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205"/>
                                        </p:tgtEl>
                                        <p:attrNameLst>
                                          <p:attrName>style.visibility</p:attrName>
                                        </p:attrNameLst>
                                      </p:cBhvr>
                                      <p:to>
                                        <p:strVal val="visible"/>
                                      </p:to>
                                    </p:set>
                                    <p:animEffect transition="in" filter="dissolve">
                                      <p:cBhvr>
                                        <p:cTn id="10" dur="3000"/>
                                        <p:tgtEl>
                                          <p:spTgt spid="820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204"/>
                                        </p:tgtEl>
                                        <p:attrNameLst>
                                          <p:attrName>style.visibility</p:attrName>
                                        </p:attrNameLst>
                                      </p:cBhvr>
                                      <p:to>
                                        <p:strVal val="visible"/>
                                      </p:to>
                                    </p:set>
                                    <p:animEffect transition="in" filter="dissolve">
                                      <p:cBhvr>
                                        <p:cTn id="13" dur="3000"/>
                                        <p:tgtEl>
                                          <p:spTgt spid="8204"/>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203"/>
                                        </p:tgtEl>
                                        <p:attrNameLst>
                                          <p:attrName>style.visibility</p:attrName>
                                        </p:attrNameLst>
                                      </p:cBhvr>
                                      <p:to>
                                        <p:strVal val="visible"/>
                                      </p:to>
                                    </p:set>
                                    <p:animEffect transition="in" filter="dissolve">
                                      <p:cBhvr>
                                        <p:cTn id="16" dur="3000"/>
                                        <p:tgtEl>
                                          <p:spTgt spid="8203"/>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199"/>
                                        </p:tgtEl>
                                        <p:attrNameLst>
                                          <p:attrName>style.visibility</p:attrName>
                                        </p:attrNameLst>
                                      </p:cBhvr>
                                      <p:to>
                                        <p:strVal val="visible"/>
                                      </p:to>
                                    </p:set>
                                    <p:animEffect transition="in" filter="dissolve">
                                      <p:cBhvr>
                                        <p:cTn id="19" dur="3000"/>
                                        <p:tgtEl>
                                          <p:spTgt spid="8199"/>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8198"/>
                                        </p:tgtEl>
                                        <p:attrNameLst>
                                          <p:attrName>style.visibility</p:attrName>
                                        </p:attrNameLst>
                                      </p:cBhvr>
                                      <p:to>
                                        <p:strVal val="visible"/>
                                      </p:to>
                                    </p:set>
                                    <p:animEffect transition="in" filter="dissolve">
                                      <p:cBhvr>
                                        <p:cTn id="22" dur="3000"/>
                                        <p:tgtEl>
                                          <p:spTgt spid="8198"/>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8200"/>
                                        </p:tgtEl>
                                        <p:attrNameLst>
                                          <p:attrName>style.visibility</p:attrName>
                                        </p:attrNameLst>
                                      </p:cBhvr>
                                      <p:to>
                                        <p:strVal val="visible"/>
                                      </p:to>
                                    </p:set>
                                    <p:animEffect transition="in" filter="dissolve">
                                      <p:cBhvr>
                                        <p:cTn id="25" dur="3000"/>
                                        <p:tgtEl>
                                          <p:spTgt spid="820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8202"/>
                                        </p:tgtEl>
                                        <p:attrNameLst>
                                          <p:attrName>style.visibility</p:attrName>
                                        </p:attrNameLst>
                                      </p:cBhvr>
                                      <p:to>
                                        <p:strVal val="visible"/>
                                      </p:to>
                                    </p:set>
                                    <p:animEffect transition="in" filter="dissolve">
                                      <p:cBhvr>
                                        <p:cTn id="28" dur="3000"/>
                                        <p:tgtEl>
                                          <p:spTgt spid="8202"/>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8201"/>
                                        </p:tgtEl>
                                        <p:attrNameLst>
                                          <p:attrName>style.visibility</p:attrName>
                                        </p:attrNameLst>
                                      </p:cBhvr>
                                      <p:to>
                                        <p:strVal val="visible"/>
                                      </p:to>
                                    </p:set>
                                    <p:animEffect transition="in" filter="dissolve">
                                      <p:cBhvr>
                                        <p:cTn id="31" dur="3000"/>
                                        <p:tgtEl>
                                          <p:spTgt spid="820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8207"/>
                                        </p:tgtEl>
                                        <p:attrNameLst>
                                          <p:attrName>style.visibility</p:attrName>
                                        </p:attrNameLst>
                                      </p:cBhvr>
                                      <p:to>
                                        <p:strVal val="visible"/>
                                      </p:to>
                                    </p:set>
                                    <p:animEffect transition="in" filter="randombar(horizontal)">
                                      <p:cBhvr>
                                        <p:cTn id="36" dur="500"/>
                                        <p:tgtEl>
                                          <p:spTgt spid="820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8208"/>
                                        </p:tgtEl>
                                        <p:attrNameLst>
                                          <p:attrName>style.visibility</p:attrName>
                                        </p:attrNameLst>
                                      </p:cBhvr>
                                      <p:to>
                                        <p:strVal val="visible"/>
                                      </p:to>
                                    </p:set>
                                    <p:animEffect transition="in" filter="randombar(horizontal)">
                                      <p:cBhvr>
                                        <p:cTn id="41" dur="500"/>
                                        <p:tgtEl>
                                          <p:spTgt spid="820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8209"/>
                                        </p:tgtEl>
                                        <p:attrNameLst>
                                          <p:attrName>style.visibility</p:attrName>
                                        </p:attrNameLst>
                                      </p:cBhvr>
                                      <p:to>
                                        <p:strVal val="visible"/>
                                      </p:to>
                                    </p:set>
                                    <p:animEffect transition="in" filter="randombar(horizontal)">
                                      <p:cBhvr>
                                        <p:cTn id="46" dur="500"/>
                                        <p:tgtEl>
                                          <p:spTgt spid="820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8210"/>
                                        </p:tgtEl>
                                        <p:attrNameLst>
                                          <p:attrName>style.visibility</p:attrName>
                                        </p:attrNameLst>
                                      </p:cBhvr>
                                      <p:to>
                                        <p:strVal val="visible"/>
                                      </p:to>
                                    </p:set>
                                    <p:animEffect transition="in" filter="randombar(horizontal)">
                                      <p:cBhvr>
                                        <p:cTn id="51" dur="500"/>
                                        <p:tgtEl>
                                          <p:spTgt spid="821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8211"/>
                                        </p:tgtEl>
                                        <p:attrNameLst>
                                          <p:attrName>style.visibility</p:attrName>
                                        </p:attrNameLst>
                                      </p:cBhvr>
                                      <p:to>
                                        <p:strVal val="visible"/>
                                      </p:to>
                                    </p:set>
                                    <p:animEffect transition="in" filter="randombar(horizontal)">
                                      <p:cBhvr>
                                        <p:cTn id="56" dur="500"/>
                                        <p:tgtEl>
                                          <p:spTgt spid="821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4" presetClass="entr" presetSubtype="10" fill="hold" grpId="0" nodeType="clickEffect">
                                  <p:stCondLst>
                                    <p:cond delay="0"/>
                                  </p:stCondLst>
                                  <p:childTnLst>
                                    <p:set>
                                      <p:cBhvr>
                                        <p:cTn id="60" dur="1" fill="hold">
                                          <p:stCondLst>
                                            <p:cond delay="0"/>
                                          </p:stCondLst>
                                        </p:cTn>
                                        <p:tgtEl>
                                          <p:spTgt spid="8215"/>
                                        </p:tgtEl>
                                        <p:attrNameLst>
                                          <p:attrName>style.visibility</p:attrName>
                                        </p:attrNameLst>
                                      </p:cBhvr>
                                      <p:to>
                                        <p:strVal val="visible"/>
                                      </p:to>
                                    </p:set>
                                    <p:animEffect transition="in" filter="randombar(horizontal)">
                                      <p:cBhvr>
                                        <p:cTn id="61" dur="500"/>
                                        <p:tgtEl>
                                          <p:spTgt spid="821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4" presetClass="entr" presetSubtype="10" fill="hold" grpId="0" nodeType="clickEffect">
                                  <p:stCondLst>
                                    <p:cond delay="0"/>
                                  </p:stCondLst>
                                  <p:childTnLst>
                                    <p:set>
                                      <p:cBhvr>
                                        <p:cTn id="65" dur="1" fill="hold">
                                          <p:stCondLst>
                                            <p:cond delay="0"/>
                                          </p:stCondLst>
                                        </p:cTn>
                                        <p:tgtEl>
                                          <p:spTgt spid="8214"/>
                                        </p:tgtEl>
                                        <p:attrNameLst>
                                          <p:attrName>style.visibility</p:attrName>
                                        </p:attrNameLst>
                                      </p:cBhvr>
                                      <p:to>
                                        <p:strVal val="visible"/>
                                      </p:to>
                                    </p:set>
                                    <p:animEffect transition="in" filter="randombar(horizontal)">
                                      <p:cBhvr>
                                        <p:cTn id="66" dur="500"/>
                                        <p:tgtEl>
                                          <p:spTgt spid="8214"/>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4" presetClass="entr" presetSubtype="10" fill="hold" grpId="0" nodeType="clickEffect">
                                  <p:stCondLst>
                                    <p:cond delay="0"/>
                                  </p:stCondLst>
                                  <p:childTnLst>
                                    <p:set>
                                      <p:cBhvr>
                                        <p:cTn id="70" dur="1" fill="hold">
                                          <p:stCondLst>
                                            <p:cond delay="0"/>
                                          </p:stCondLst>
                                        </p:cTn>
                                        <p:tgtEl>
                                          <p:spTgt spid="8213"/>
                                        </p:tgtEl>
                                        <p:attrNameLst>
                                          <p:attrName>style.visibility</p:attrName>
                                        </p:attrNameLst>
                                      </p:cBhvr>
                                      <p:to>
                                        <p:strVal val="visible"/>
                                      </p:to>
                                    </p:set>
                                    <p:animEffect transition="in" filter="randombar(horizontal)">
                                      <p:cBhvr>
                                        <p:cTn id="71" dur="500"/>
                                        <p:tgtEl>
                                          <p:spTgt spid="8213"/>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4" presetClass="entr" presetSubtype="10" fill="hold" grpId="0" nodeType="clickEffect">
                                  <p:stCondLst>
                                    <p:cond delay="0"/>
                                  </p:stCondLst>
                                  <p:childTnLst>
                                    <p:set>
                                      <p:cBhvr>
                                        <p:cTn id="75" dur="1" fill="hold">
                                          <p:stCondLst>
                                            <p:cond delay="0"/>
                                          </p:stCondLst>
                                        </p:cTn>
                                        <p:tgtEl>
                                          <p:spTgt spid="8212"/>
                                        </p:tgtEl>
                                        <p:attrNameLst>
                                          <p:attrName>style.visibility</p:attrName>
                                        </p:attrNameLst>
                                      </p:cBhvr>
                                      <p:to>
                                        <p:strVal val="visible"/>
                                      </p:to>
                                    </p:set>
                                    <p:animEffect transition="in" filter="randombar(horizontal)">
                                      <p:cBhvr>
                                        <p:cTn id="76" dur="500"/>
                                        <p:tgtEl>
                                          <p:spTgt spid="8212"/>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animBg="1"/>
      <p:bldP spid="8199" grpId="0" animBg="1"/>
      <p:bldP spid="8200" grpId="0" animBg="1"/>
      <p:bldP spid="8201" grpId="0" animBg="1"/>
      <p:bldP spid="8202" grpId="0" animBg="1"/>
      <p:bldP spid="8203" grpId="0" animBg="1"/>
      <p:bldP spid="8204" grpId="0" animBg="1"/>
      <p:bldP spid="8205" grpId="0" animBg="1"/>
      <p:bldP spid="8206" grpId="0" animBg="1"/>
      <p:bldP spid="8207" grpId="0"/>
      <p:bldP spid="8208" grpId="0"/>
      <p:bldP spid="8209" grpId="0"/>
      <p:bldP spid="8210" grpId="0"/>
      <p:bldP spid="8211" grpId="0"/>
      <p:bldP spid="8212" grpId="0"/>
      <p:bldP spid="8213" grpId="0"/>
      <p:bldP spid="8214" grpId="0"/>
      <p:bldP spid="8215" grpId="0"/>
      <p:bldP spid="2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5-08-29 at 19.37.3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02" y="0"/>
            <a:ext cx="8506978" cy="6858000"/>
          </a:xfrm>
          <a:prstGeom prst="rect">
            <a:avLst/>
          </a:prstGeom>
        </p:spPr>
      </p:pic>
    </p:spTree>
    <p:extLst>
      <p:ext uri="{BB962C8B-B14F-4D97-AF65-F5344CB8AC3E}">
        <p14:creationId xmlns:p14="http://schemas.microsoft.com/office/powerpoint/2010/main" val="198137092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628800"/>
            <a:ext cx="4824536" cy="3785652"/>
          </a:xfrm>
          <a:prstGeom prst="rect">
            <a:avLst/>
          </a:prstGeom>
          <a:noFill/>
        </p:spPr>
        <p:txBody>
          <a:bodyPr wrap="square" rtlCol="0">
            <a:spAutoFit/>
          </a:bodyPr>
          <a:lstStyle/>
          <a:p>
            <a:pPr algn="ctr"/>
            <a:r>
              <a:rPr lang="en-GB" sz="6000" b="1" dirty="0" smtClean="0"/>
              <a:t>KEY SKILLS: </a:t>
            </a:r>
            <a:r>
              <a:rPr lang="en-GB" sz="6000" b="1" dirty="0" smtClean="0">
                <a:solidFill>
                  <a:srgbClr val="FF0000"/>
                </a:solidFill>
              </a:rPr>
              <a:t>EXPLAINING FEATURES </a:t>
            </a:r>
            <a:r>
              <a:rPr lang="en-GB" sz="6000" b="1" dirty="0" smtClean="0"/>
              <a:t>and</a:t>
            </a:r>
            <a:r>
              <a:rPr lang="en-GB" sz="6000" b="1" dirty="0" smtClean="0">
                <a:solidFill>
                  <a:srgbClr val="FFC000"/>
                </a:solidFill>
              </a:rPr>
              <a:t> </a:t>
            </a:r>
            <a:r>
              <a:rPr lang="en-GB" sz="6000" b="1" dirty="0" smtClean="0">
                <a:solidFill>
                  <a:srgbClr val="FF0000"/>
                </a:solidFill>
              </a:rPr>
              <a:t>STRENGTHS</a:t>
            </a:r>
            <a:endParaRPr lang="en-GB" sz="6000" b="1" dirty="0">
              <a:solidFill>
                <a:srgbClr val="FF0000"/>
              </a:solidFill>
            </a:endParaRPr>
          </a:p>
        </p:txBody>
      </p:sp>
      <p:pic>
        <p:nvPicPr>
          <p:cNvPr id="3" name="Picture 2" descr="http://t0.gstatic.com/images?q=tbn:ANd9GcTNqGwdFqmCxP00lNqEDsapU7deylkV85CrD76d38pSL9HmPB1C:www.dreamstime.com/cartoon-pencil-thumb921130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55912" y="1052736"/>
            <a:ext cx="2778674" cy="5105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26866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8313" y="404813"/>
            <a:ext cx="8229600" cy="1143000"/>
          </a:xfrm>
        </p:spPr>
        <p:txBody>
          <a:bodyPr/>
          <a:lstStyle/>
          <a:p>
            <a:pPr eaLnBrk="1" hangingPunct="1"/>
            <a:r>
              <a:rPr lang="en-GB" dirty="0" smtClean="0">
                <a:latin typeface="Comic Sans MS" pitchFamily="66" charset="0"/>
              </a:rPr>
              <a:t>Plenary: 5 – 5 – 1 </a:t>
            </a:r>
          </a:p>
        </p:txBody>
      </p:sp>
      <p:sp>
        <p:nvSpPr>
          <p:cNvPr id="38915" name="Rectangle 3"/>
          <p:cNvSpPr>
            <a:spLocks noGrp="1" noChangeArrowheads="1"/>
          </p:cNvSpPr>
          <p:nvPr>
            <p:ph type="body" idx="1"/>
          </p:nvPr>
        </p:nvSpPr>
        <p:spPr/>
        <p:txBody>
          <a:bodyPr/>
          <a:lstStyle/>
          <a:p>
            <a:pPr algn="ctr" eaLnBrk="1" hangingPunct="1">
              <a:buFontTx/>
              <a:buNone/>
            </a:pPr>
            <a:r>
              <a:rPr lang="en-GB" sz="4000" dirty="0" smtClean="0">
                <a:latin typeface="Comic Sans MS" pitchFamily="66" charset="0"/>
              </a:rPr>
              <a:t>Summarise today’s topic in 5 sentences.</a:t>
            </a:r>
          </a:p>
          <a:p>
            <a:pPr algn="ctr" eaLnBrk="1" hangingPunct="1">
              <a:buFontTx/>
              <a:buNone/>
            </a:pPr>
            <a:endParaRPr lang="en-GB" sz="4000" dirty="0" smtClean="0">
              <a:latin typeface="Comic Sans MS" pitchFamily="66" charset="0"/>
            </a:endParaRPr>
          </a:p>
          <a:p>
            <a:pPr algn="ctr" eaLnBrk="1" hangingPunct="1">
              <a:buFontTx/>
              <a:buNone/>
            </a:pPr>
            <a:r>
              <a:rPr lang="en-GB" sz="4000" dirty="0" smtClean="0">
                <a:latin typeface="Comic Sans MS" pitchFamily="66" charset="0"/>
              </a:rPr>
              <a:t>Reduce to 5 words.</a:t>
            </a:r>
          </a:p>
          <a:p>
            <a:pPr algn="ctr" eaLnBrk="1" hangingPunct="1">
              <a:buFontTx/>
              <a:buNone/>
            </a:pPr>
            <a:endParaRPr lang="en-GB" sz="4000" dirty="0" smtClean="0">
              <a:latin typeface="Comic Sans MS" pitchFamily="66" charset="0"/>
            </a:endParaRPr>
          </a:p>
          <a:p>
            <a:pPr algn="ctr" eaLnBrk="1" hangingPunct="1">
              <a:buFontTx/>
              <a:buNone/>
            </a:pPr>
            <a:r>
              <a:rPr lang="en-GB" sz="4000" dirty="0" smtClean="0">
                <a:latin typeface="Comic Sans MS" pitchFamily="66" charset="0"/>
              </a:rPr>
              <a:t>Now to 1 word.</a:t>
            </a:r>
          </a:p>
          <a:p>
            <a:pPr algn="ctr" eaLnBrk="1" hangingPunct="1">
              <a:buFontTx/>
              <a:buNone/>
            </a:pPr>
            <a:endParaRPr lang="en-GB" dirty="0" smtClean="0">
              <a:latin typeface="Calibri" pitchFamily="34" charset="0"/>
            </a:endParaRPr>
          </a:p>
        </p:txBody>
      </p:sp>
      <p:pic>
        <p:nvPicPr>
          <p:cNvPr id="38916" name="Picture 5" descr="Numbers%2520icon%2520v60">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03350" y="5229225"/>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6" descr="Numbers%2520icon%2520v60">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43663" y="5300663"/>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8" name="Picture 8" descr="channel5_launch1997a">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r="-4048" b="50000"/>
          <a:stretch>
            <a:fillRect/>
          </a:stretch>
        </p:blipFill>
        <p:spPr bwMode="auto">
          <a:xfrm>
            <a:off x="0" y="0"/>
            <a:ext cx="13874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9" name="Picture 9" descr="channel5_launch1997a">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r="-4048" b="50000"/>
          <a:stretch>
            <a:fillRect/>
          </a:stretch>
        </p:blipFill>
        <p:spPr bwMode="auto">
          <a:xfrm>
            <a:off x="1331913" y="0"/>
            <a:ext cx="13874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0" name="Picture 11" descr="bbc1">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27313" y="0"/>
            <a:ext cx="8636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1" name="Picture 12" descr="channel5_launch1997a">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r="-4048" b="50000"/>
          <a:stretch>
            <a:fillRect/>
          </a:stretch>
        </p:blipFill>
        <p:spPr bwMode="auto">
          <a:xfrm>
            <a:off x="5653088" y="0"/>
            <a:ext cx="13874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2" name="Picture 13" descr="channel5_launch1997a">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r="-4048" b="50000"/>
          <a:stretch>
            <a:fillRect/>
          </a:stretch>
        </p:blipFill>
        <p:spPr bwMode="auto">
          <a:xfrm>
            <a:off x="6985000" y="0"/>
            <a:ext cx="13874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3" name="Picture 14" descr="bbc1">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280400" y="0"/>
            <a:ext cx="8636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108771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new_pa3"/>
          <p:cNvPicPr>
            <a:picLocks noGrp="1" noChangeAspect="1" noChangeArrowheads="1"/>
          </p:cNvPicPr>
          <p:nvPr>
            <p:ph/>
          </p:nvPr>
        </p:nvPicPr>
        <p:blipFill>
          <a:blip r:embed="rId3" cstate="print"/>
          <a:srcRect/>
          <a:stretch>
            <a:fillRect/>
          </a:stretch>
        </p:blipFill>
        <p:spPr>
          <a:xfrm>
            <a:off x="5148263" y="1628775"/>
            <a:ext cx="3560762" cy="4392613"/>
          </a:xfrm>
          <a:noFill/>
        </p:spPr>
      </p:pic>
      <p:sp>
        <p:nvSpPr>
          <p:cNvPr id="3075" name="Text Box 7"/>
          <p:cNvSpPr txBox="1">
            <a:spLocks noChangeArrowheads="1"/>
          </p:cNvSpPr>
          <p:nvPr/>
        </p:nvSpPr>
        <p:spPr bwMode="auto">
          <a:xfrm>
            <a:off x="251520" y="188913"/>
            <a:ext cx="8424936" cy="1200329"/>
          </a:xfrm>
          <a:prstGeom prst="rect">
            <a:avLst/>
          </a:prstGeom>
          <a:noFill/>
          <a:ln w="9525">
            <a:noFill/>
            <a:miter lim="800000"/>
            <a:headEnd/>
            <a:tailEnd/>
          </a:ln>
          <a:effectLst/>
        </p:spPr>
        <p:txBody>
          <a:bodyPr wrap="square">
            <a:spAutoFit/>
          </a:bodyPr>
          <a:lstStyle/>
          <a:p>
            <a:pPr algn="ctr">
              <a:spcBef>
                <a:spcPct val="50000"/>
              </a:spcBef>
            </a:pPr>
            <a:r>
              <a:rPr lang="en-GB" sz="3600" dirty="0" smtClean="0">
                <a:latin typeface="Comic Sans MS" pitchFamily="66" charset="0"/>
              </a:rPr>
              <a:t>Why did William build castles in England?</a:t>
            </a:r>
            <a:endParaRPr lang="en-US" sz="3600" dirty="0">
              <a:latin typeface="Comic Sans MS" pitchFamily="66" charset="0"/>
            </a:endParaRPr>
          </a:p>
        </p:txBody>
      </p:sp>
      <p:sp>
        <p:nvSpPr>
          <p:cNvPr id="3076" name="Text Box 8"/>
          <p:cNvSpPr txBox="1">
            <a:spLocks noChangeArrowheads="1"/>
          </p:cNvSpPr>
          <p:nvPr/>
        </p:nvSpPr>
        <p:spPr bwMode="auto">
          <a:xfrm>
            <a:off x="395536" y="1556792"/>
            <a:ext cx="4392364" cy="4742468"/>
          </a:xfrm>
          <a:prstGeom prst="round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spcBef>
                <a:spcPct val="50000"/>
              </a:spcBef>
            </a:pPr>
            <a:endParaRPr lang="en-GB" sz="800" b="1" u="sng" dirty="0">
              <a:solidFill>
                <a:srgbClr val="000066"/>
              </a:solidFill>
              <a:latin typeface="Comic Sans MS" pitchFamily="66" charset="0"/>
            </a:endParaRPr>
          </a:p>
          <a:p>
            <a:pPr>
              <a:spcBef>
                <a:spcPct val="50000"/>
              </a:spcBef>
            </a:pPr>
            <a:r>
              <a:rPr lang="en-GB" sz="2400" b="1" dirty="0" smtClean="0">
                <a:solidFill>
                  <a:schemeClr val="tx1"/>
                </a:solidFill>
                <a:latin typeface="Comic Sans MS" pitchFamily="66" charset="0"/>
              </a:rPr>
              <a:t>Learning Objectives</a:t>
            </a:r>
            <a:r>
              <a:rPr lang="en-GB" sz="2400" b="1" dirty="0">
                <a:solidFill>
                  <a:schemeClr val="tx1"/>
                </a:solidFill>
                <a:latin typeface="Comic Sans MS" pitchFamily="66" charset="0"/>
              </a:rPr>
              <a:t>:</a:t>
            </a:r>
          </a:p>
          <a:p>
            <a:pPr>
              <a:spcBef>
                <a:spcPct val="50000"/>
              </a:spcBef>
            </a:pPr>
            <a:endParaRPr lang="en-GB" sz="800" b="1" u="sng" dirty="0">
              <a:solidFill>
                <a:schemeClr val="tx1"/>
              </a:solidFill>
              <a:latin typeface="Comic Sans MS" pitchFamily="66" charset="0"/>
            </a:endParaRPr>
          </a:p>
          <a:p>
            <a:pPr>
              <a:spcBef>
                <a:spcPct val="50000"/>
              </a:spcBef>
              <a:buFontTx/>
              <a:buChar char="•"/>
            </a:pPr>
            <a:r>
              <a:rPr lang="en-GB" dirty="0">
                <a:solidFill>
                  <a:schemeClr val="tx1"/>
                </a:solidFill>
                <a:latin typeface="Comic Sans MS" pitchFamily="66" charset="0"/>
              </a:rPr>
              <a:t> I will know where the best place was to build castles.</a:t>
            </a:r>
          </a:p>
          <a:p>
            <a:pPr>
              <a:spcBef>
                <a:spcPct val="50000"/>
              </a:spcBef>
              <a:buFontTx/>
              <a:buChar char="•"/>
            </a:pPr>
            <a:endParaRPr lang="en-GB" dirty="0">
              <a:solidFill>
                <a:schemeClr val="tx1"/>
              </a:solidFill>
              <a:latin typeface="Comic Sans MS" pitchFamily="66" charset="0"/>
            </a:endParaRPr>
          </a:p>
          <a:p>
            <a:pPr>
              <a:spcBef>
                <a:spcPct val="50000"/>
              </a:spcBef>
              <a:buFontTx/>
              <a:buChar char="•"/>
            </a:pPr>
            <a:r>
              <a:rPr lang="en-GB" dirty="0">
                <a:solidFill>
                  <a:schemeClr val="tx1"/>
                </a:solidFill>
                <a:latin typeface="Comic Sans MS" pitchFamily="66" charset="0"/>
              </a:rPr>
              <a:t> I will be able to recall the key features of a </a:t>
            </a:r>
            <a:r>
              <a:rPr lang="en-GB" u="sng" dirty="0" err="1">
                <a:solidFill>
                  <a:schemeClr val="tx1"/>
                </a:solidFill>
                <a:latin typeface="Comic Sans MS" pitchFamily="66" charset="0"/>
              </a:rPr>
              <a:t>Motte</a:t>
            </a:r>
            <a:r>
              <a:rPr lang="en-GB" u="sng" dirty="0">
                <a:solidFill>
                  <a:schemeClr val="tx1"/>
                </a:solidFill>
                <a:latin typeface="Comic Sans MS" pitchFamily="66" charset="0"/>
              </a:rPr>
              <a:t> and </a:t>
            </a:r>
            <a:r>
              <a:rPr lang="en-GB" u="sng" dirty="0" smtClean="0">
                <a:solidFill>
                  <a:schemeClr val="tx1"/>
                </a:solidFill>
                <a:latin typeface="Comic Sans MS" pitchFamily="66" charset="0"/>
              </a:rPr>
              <a:t>Bailey</a:t>
            </a:r>
            <a:r>
              <a:rPr lang="en-GB" dirty="0" smtClean="0">
                <a:solidFill>
                  <a:schemeClr val="tx1"/>
                </a:solidFill>
                <a:latin typeface="Comic Sans MS" pitchFamily="66" charset="0"/>
              </a:rPr>
              <a:t> </a:t>
            </a:r>
            <a:r>
              <a:rPr lang="en-GB" dirty="0">
                <a:solidFill>
                  <a:schemeClr val="tx1"/>
                </a:solidFill>
                <a:latin typeface="Comic Sans MS" pitchFamily="66" charset="0"/>
              </a:rPr>
              <a:t>castle.</a:t>
            </a:r>
          </a:p>
          <a:p>
            <a:pPr>
              <a:spcBef>
                <a:spcPct val="50000"/>
              </a:spcBef>
              <a:buFontTx/>
              <a:buChar char="•"/>
            </a:pPr>
            <a:endParaRPr lang="en-GB" dirty="0">
              <a:solidFill>
                <a:schemeClr val="tx1"/>
              </a:solidFill>
              <a:latin typeface="Comic Sans MS" pitchFamily="66" charset="0"/>
            </a:endParaRPr>
          </a:p>
          <a:p>
            <a:pPr>
              <a:spcBef>
                <a:spcPct val="50000"/>
              </a:spcBef>
              <a:buFontTx/>
              <a:buChar char="•"/>
            </a:pPr>
            <a:r>
              <a:rPr lang="en-GB" dirty="0">
                <a:solidFill>
                  <a:schemeClr val="tx1"/>
                </a:solidFill>
                <a:latin typeface="Comic Sans MS" pitchFamily="66" charset="0"/>
              </a:rPr>
              <a:t> I will be able to explain why they were so difficult to attack.</a:t>
            </a:r>
          </a:p>
          <a:p>
            <a:pPr>
              <a:spcBef>
                <a:spcPct val="50000"/>
              </a:spcBef>
              <a:buFontTx/>
              <a:buChar char="•"/>
            </a:pPr>
            <a:endParaRPr lang="en-US" sz="800" b="1" dirty="0">
              <a:solidFill>
                <a:srgbClr val="000066"/>
              </a:solidFill>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42875" y="0"/>
            <a:ext cx="9001125" cy="1143000"/>
          </a:xfrm>
        </p:spPr>
        <p:txBody>
          <a:bodyPr/>
          <a:lstStyle/>
          <a:p>
            <a:pPr eaLnBrk="1" hangingPunct="1"/>
            <a:r>
              <a:rPr lang="en-GB" sz="3200">
                <a:solidFill>
                  <a:srgbClr val="FF0000"/>
                </a:solidFill>
                <a:latin typeface="Rockwell Extra Bold" charset="0"/>
              </a:rPr>
              <a:t>Why did the people build castles?</a:t>
            </a:r>
          </a:p>
        </p:txBody>
      </p:sp>
      <p:sp>
        <p:nvSpPr>
          <p:cNvPr id="4099" name="TextBox 3"/>
          <p:cNvSpPr txBox="1">
            <a:spLocks noChangeArrowheads="1"/>
          </p:cNvSpPr>
          <p:nvPr/>
        </p:nvSpPr>
        <p:spPr bwMode="auto">
          <a:xfrm>
            <a:off x="357188" y="928688"/>
            <a:ext cx="81438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b="1">
                <a:latin typeface="Comic Sans MS" charset="0"/>
              </a:rPr>
              <a:t>The Normans brought the idea of castles</a:t>
            </a:r>
          </a:p>
          <a:p>
            <a:pPr eaLnBrk="1" hangingPunct="1"/>
            <a:r>
              <a:rPr lang="en-GB" sz="2400" b="1">
                <a:latin typeface="Comic Sans MS" charset="0"/>
              </a:rPr>
              <a:t>with them from Normandy.  They</a:t>
            </a:r>
          </a:p>
          <a:p>
            <a:pPr eaLnBrk="1" hangingPunct="1"/>
            <a:r>
              <a:rPr lang="en-GB" sz="2400" b="1">
                <a:latin typeface="Comic Sans MS" charset="0"/>
              </a:rPr>
              <a:t>Had taken control of England by </a:t>
            </a:r>
          </a:p>
          <a:p>
            <a:pPr eaLnBrk="1" hangingPunct="1"/>
            <a:r>
              <a:rPr lang="en-GB" sz="2400" b="1">
                <a:latin typeface="Comic Sans MS" charset="0"/>
              </a:rPr>
              <a:t>force and were not popular with</a:t>
            </a:r>
          </a:p>
          <a:p>
            <a:pPr eaLnBrk="1" hangingPunct="1"/>
            <a:r>
              <a:rPr lang="en-GB" sz="2400" b="1">
                <a:latin typeface="Comic Sans MS" charset="0"/>
              </a:rPr>
              <a:t>the Saxons. They could be </a:t>
            </a:r>
          </a:p>
          <a:p>
            <a:pPr eaLnBrk="1" hangingPunct="1"/>
            <a:r>
              <a:rPr lang="en-GB" sz="2400" b="1">
                <a:latin typeface="Comic Sans MS" charset="0"/>
              </a:rPr>
              <a:t>attacked at any time.  </a:t>
            </a:r>
            <a:endParaRPr lang="en-GB" sz="2400">
              <a:latin typeface="Comic Sans MS" charset="0"/>
            </a:endParaRPr>
          </a:p>
        </p:txBody>
      </p:sp>
      <p:pic>
        <p:nvPicPr>
          <p:cNvPr id="4100" name="Picture 2" descr="http://www.phillipmartin.info/clipart/wh_normans_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0" y="1143000"/>
            <a:ext cx="360045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357188" y="3429000"/>
            <a:ext cx="8501062"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2"/>
            <a:r>
              <a:rPr lang="en-GB" sz="2400" b="1">
                <a:solidFill>
                  <a:srgbClr val="0070C0"/>
                </a:solidFill>
                <a:latin typeface="Comic Sans MS" charset="0"/>
              </a:rPr>
              <a:t>Castles were strong and difficult to attack   without specialist equipment.</a:t>
            </a:r>
          </a:p>
          <a:p>
            <a:pPr lvl="2"/>
            <a:endParaRPr lang="en-GB" sz="2400" b="1">
              <a:solidFill>
                <a:srgbClr val="0070C0"/>
              </a:solidFill>
              <a:latin typeface="Comic Sans MS" charset="0"/>
            </a:endParaRPr>
          </a:p>
          <a:p>
            <a:r>
              <a:rPr lang="en-GB" sz="2400" b="1">
                <a:solidFill>
                  <a:srgbClr val="0070C0"/>
                </a:solidFill>
                <a:latin typeface="Comic Sans MS" charset="0"/>
              </a:rPr>
              <a:t>	</a:t>
            </a:r>
            <a:r>
              <a:rPr lang="en-GB" sz="2400" b="1">
                <a:solidFill>
                  <a:srgbClr val="FF0000"/>
                </a:solidFill>
                <a:latin typeface="Comic Sans MS" charset="0"/>
              </a:rPr>
              <a:t>Castles were an ideal base for controlling the 	surrounding countryside</a:t>
            </a:r>
            <a:r>
              <a:rPr lang="en-GB" sz="2400" b="1">
                <a:solidFill>
                  <a:srgbClr val="0070C0"/>
                </a:solidFill>
                <a:latin typeface="Comic Sans MS" charset="0"/>
              </a:rPr>
              <a:t>.</a:t>
            </a:r>
          </a:p>
          <a:p>
            <a:endParaRPr lang="en-GB" sz="2400" b="1">
              <a:solidFill>
                <a:srgbClr val="0070C0"/>
              </a:solidFill>
              <a:latin typeface="Comic Sans MS" charset="0"/>
            </a:endParaRPr>
          </a:p>
          <a:p>
            <a:r>
              <a:rPr lang="en-GB" sz="2400" b="1">
                <a:solidFill>
                  <a:srgbClr val="0070C0"/>
                </a:solidFill>
                <a:latin typeface="Comic Sans MS" charset="0"/>
              </a:rPr>
              <a:t>	Castles provided protection for William’s 	troops.</a:t>
            </a:r>
          </a:p>
        </p:txBody>
      </p:sp>
    </p:spTree>
    <p:extLst>
      <p:ext uri="{BB962C8B-B14F-4D97-AF65-F5344CB8AC3E}">
        <p14:creationId xmlns:p14="http://schemas.microsoft.com/office/powerpoint/2010/main" val="2417556720"/>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ssolve">
                                      <p:cBhvr>
                                        <p:cTn id="12" dur="500"/>
                                        <p:tgtEl>
                                          <p:spTgt spid="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dissolve">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GB">
                <a:solidFill>
                  <a:srgbClr val="FF0000"/>
                </a:solidFill>
                <a:latin typeface="Baveuse" charset="0"/>
              </a:rPr>
              <a:t>THE FIRST CASTLES</a:t>
            </a:r>
          </a:p>
        </p:txBody>
      </p:sp>
      <p:pic>
        <p:nvPicPr>
          <p:cNvPr id="5123" name="Picture 2" descr="http://www.btinternet.com/~mrfield/Conquest/resistance/_derived/castles.htm_txt_Castl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813" y="1143000"/>
            <a:ext cx="5630862" cy="178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Box 4"/>
          <p:cNvSpPr txBox="1">
            <a:spLocks noChangeArrowheads="1"/>
          </p:cNvSpPr>
          <p:nvPr/>
        </p:nvSpPr>
        <p:spPr bwMode="auto">
          <a:xfrm>
            <a:off x="428625" y="3000375"/>
            <a:ext cx="828675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b="1">
                <a:latin typeface="Comic Sans MS" charset="0"/>
              </a:rPr>
              <a:t>The Normans needed to build their castles quickly – sometimes in just a few days so at first they used earth and wood which were easily available and quick to use.  Using this method they could build </a:t>
            </a:r>
            <a:r>
              <a:rPr lang="en-GB" sz="2400" b="1">
                <a:solidFill>
                  <a:srgbClr val="FF0000"/>
                </a:solidFill>
                <a:latin typeface="Comic Sans MS" charset="0"/>
              </a:rPr>
              <a:t>Motte  and Bailey </a:t>
            </a:r>
            <a:r>
              <a:rPr lang="en-GB" sz="2400" b="1">
                <a:latin typeface="Comic Sans MS" charset="0"/>
              </a:rPr>
              <a:t>castles in a possible but unlikely </a:t>
            </a:r>
            <a:r>
              <a:rPr lang="en-GB" sz="2400" b="1">
                <a:solidFill>
                  <a:srgbClr val="FF0000"/>
                </a:solidFill>
                <a:latin typeface="Comic Sans MS" charset="0"/>
              </a:rPr>
              <a:t>2 weeks!</a:t>
            </a:r>
          </a:p>
          <a:p>
            <a:pPr eaLnBrk="1" hangingPunct="1"/>
            <a:endParaRPr lang="en-GB" sz="2400" b="1">
              <a:solidFill>
                <a:srgbClr val="FF0000"/>
              </a:solidFill>
              <a:latin typeface="Comic Sans MS" charset="0"/>
            </a:endParaRPr>
          </a:p>
          <a:p>
            <a:pPr eaLnBrk="1" hangingPunct="1"/>
            <a:r>
              <a:rPr lang="en-GB" sz="2400" b="1">
                <a:latin typeface="Comic Sans MS" charset="0"/>
              </a:rPr>
              <a:t>During William’s reign over 60 of these castles were built all over England – their remains can still be seen.</a:t>
            </a:r>
          </a:p>
        </p:txBody>
      </p:sp>
    </p:spTree>
    <p:extLst>
      <p:ext uri="{BB962C8B-B14F-4D97-AF65-F5344CB8AC3E}">
        <p14:creationId xmlns:p14="http://schemas.microsoft.com/office/powerpoint/2010/main" val="184788831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GB">
                <a:solidFill>
                  <a:srgbClr val="FF0000"/>
                </a:solidFill>
                <a:latin typeface="Baveuse" charset="0"/>
              </a:rPr>
              <a:t>Task 1</a:t>
            </a:r>
          </a:p>
        </p:txBody>
      </p:sp>
      <p:sp>
        <p:nvSpPr>
          <p:cNvPr id="6147" name="Content Placeholder 2"/>
          <p:cNvSpPr>
            <a:spLocks noGrp="1"/>
          </p:cNvSpPr>
          <p:nvPr>
            <p:ph idx="1"/>
          </p:nvPr>
        </p:nvSpPr>
        <p:spPr/>
        <p:txBody>
          <a:bodyPr/>
          <a:lstStyle/>
          <a:p>
            <a:pPr eaLnBrk="1" hangingPunct="1">
              <a:buFont typeface="Arial" charset="0"/>
              <a:buNone/>
            </a:pPr>
            <a:r>
              <a:rPr lang="en-GB">
                <a:latin typeface="Calibri" charset="0"/>
              </a:rPr>
              <a:t>	</a:t>
            </a:r>
            <a:r>
              <a:rPr lang="en-GB" b="1">
                <a:latin typeface="Calibri" charset="0"/>
              </a:rPr>
              <a:t>You are a group of Norman lords loyal to King William.  You need to build a castle quickly to gain control of an area.  Make a list of the resources your ideal site would have.</a:t>
            </a:r>
          </a:p>
          <a:p>
            <a:pPr eaLnBrk="1" hangingPunct="1">
              <a:buFont typeface="Arial" charset="0"/>
              <a:buNone/>
            </a:pPr>
            <a:endParaRPr lang="en-GB">
              <a:latin typeface="Calibri" charset="0"/>
            </a:endParaRPr>
          </a:p>
          <a:p>
            <a:pPr eaLnBrk="1" hangingPunct="1">
              <a:buFont typeface="Arial" charset="0"/>
              <a:buNone/>
            </a:pPr>
            <a:r>
              <a:rPr lang="en-GB">
                <a:latin typeface="Calibri" charset="0"/>
              </a:rPr>
              <a:t>	    </a:t>
            </a:r>
            <a:r>
              <a:rPr lang="en-GB" b="1">
                <a:solidFill>
                  <a:srgbClr val="FF0000"/>
                </a:solidFill>
                <a:latin typeface="Calibri" charset="0"/>
              </a:rPr>
              <a:t>You have 5 minutes to write them down</a:t>
            </a:r>
          </a:p>
        </p:txBody>
      </p:sp>
    </p:spTree>
    <p:extLst>
      <p:ext uri="{BB962C8B-B14F-4D97-AF65-F5344CB8AC3E}">
        <p14:creationId xmlns:p14="http://schemas.microsoft.com/office/powerpoint/2010/main" val="112566103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28625" y="0"/>
            <a:ext cx="4257675" cy="1143000"/>
          </a:xfrm>
        </p:spPr>
        <p:txBody>
          <a:bodyPr/>
          <a:lstStyle/>
          <a:p>
            <a:pPr eaLnBrk="1" hangingPunct="1"/>
            <a:r>
              <a:rPr lang="en-GB">
                <a:solidFill>
                  <a:srgbClr val="FF0000"/>
                </a:solidFill>
                <a:latin typeface="Baveuse" charset="0"/>
              </a:rPr>
              <a:t>Task 2</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186" name="TextBox 31"/>
          <p:cNvSpPr txBox="1">
            <a:spLocks noChangeArrowheads="1"/>
          </p:cNvSpPr>
          <p:nvPr/>
        </p:nvSpPr>
        <p:spPr bwMode="auto">
          <a:xfrm>
            <a:off x="428625" y="928688"/>
            <a:ext cx="4000500" cy="578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000">
                <a:latin typeface="Calibri" charset="0"/>
              </a:rPr>
              <a:t>Look at this imaginary map. Here are some facts about it:</a:t>
            </a:r>
          </a:p>
          <a:p>
            <a:pPr eaLnBrk="1" hangingPunct="1"/>
            <a:r>
              <a:rPr lang="en-GB" sz="2000">
                <a:latin typeface="Calibri" charset="0"/>
              </a:rPr>
              <a:t>It is the most important centre in northern England.</a:t>
            </a:r>
          </a:p>
          <a:p>
            <a:pPr eaLnBrk="1" hangingPunct="1"/>
            <a:r>
              <a:rPr lang="en-GB" sz="2000">
                <a:latin typeface="Calibri" charset="0"/>
              </a:rPr>
              <a:t>It produces large amounts of woollen cloth, leather, armour and swords.</a:t>
            </a:r>
          </a:p>
          <a:p>
            <a:pPr eaLnBrk="1" hangingPunct="1"/>
            <a:r>
              <a:rPr lang="en-GB" sz="2000">
                <a:latin typeface="Calibri" charset="0"/>
              </a:rPr>
              <a:t>Goods can be sent by road and sea to London.</a:t>
            </a:r>
          </a:p>
          <a:p>
            <a:pPr eaLnBrk="1" hangingPunct="1"/>
            <a:r>
              <a:rPr lang="en-GB" sz="2000">
                <a:latin typeface="Calibri" charset="0"/>
              </a:rPr>
              <a:t>Maintown houses a number of rich merchants.</a:t>
            </a:r>
          </a:p>
          <a:p>
            <a:pPr eaLnBrk="1" hangingPunct="1"/>
            <a:r>
              <a:rPr lang="en-GB" sz="2000">
                <a:latin typeface="Calibri" charset="0"/>
              </a:rPr>
              <a:t>1000 people live in Maintown with several smaller towns and villages within walking distance.</a:t>
            </a:r>
          </a:p>
          <a:p>
            <a:pPr eaLnBrk="1" hangingPunct="1"/>
            <a:endParaRPr lang="en-GB">
              <a:latin typeface="Calibri" charset="0"/>
            </a:endParaRPr>
          </a:p>
          <a:p>
            <a:pPr eaLnBrk="1" hangingPunct="1"/>
            <a:r>
              <a:rPr lang="en-GB">
                <a:solidFill>
                  <a:srgbClr val="0070C0"/>
                </a:solidFill>
                <a:latin typeface="Comic Sans MS" charset="0"/>
              </a:rPr>
              <a:t>Task:  Work through your chart to decide which of the 5 sites (A,B,C,D or E) is the best place to build your castle.</a:t>
            </a:r>
          </a:p>
        </p:txBody>
      </p:sp>
    </p:spTree>
    <p:extLst>
      <p:ext uri="{BB962C8B-B14F-4D97-AF65-F5344CB8AC3E}">
        <p14:creationId xmlns:p14="http://schemas.microsoft.com/office/powerpoint/2010/main" val="297499031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571500"/>
            <a:ext cx="4257675" cy="1143000"/>
          </a:xfrm>
        </p:spPr>
        <p:txBody>
          <a:bodyPr rtlCol="0">
            <a:normAutofit fontScale="90000"/>
          </a:bodyPr>
          <a:lstStyle/>
          <a:p>
            <a:pPr eaLnBrk="1" fontAlgn="auto" hangingPunct="1">
              <a:spcAft>
                <a:spcPts val="0"/>
              </a:spcAft>
              <a:defRPr/>
            </a:pPr>
            <a:r>
              <a:rPr lang="en-GB" dirty="0" smtClean="0">
                <a:solidFill>
                  <a:srgbClr val="FF0000"/>
                </a:solidFill>
                <a:latin typeface="Baveuse" pitchFamily="2" charset="0"/>
                <a:ea typeface="+mj-ea"/>
              </a:rPr>
              <a:t>Which site Did you choose?</a:t>
            </a:r>
            <a:endParaRPr lang="en-GB" dirty="0">
              <a:solidFill>
                <a:srgbClr val="FF0000"/>
              </a:solidFill>
              <a:latin typeface="Baveuse" pitchFamily="2" charset="0"/>
              <a:ea typeface="+mj-ea"/>
            </a:endParaRP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1" name="Rectangle 20">
            <a:hlinkClick r:id="rId3" action="ppaction://hlinksldjump"/>
          </p:cNvPr>
          <p:cNvSpPr/>
          <p:nvPr/>
        </p:nvSpPr>
        <p:spPr>
          <a:xfrm>
            <a:off x="500034" y="2428868"/>
            <a:ext cx="604653"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a typeface="+mn-ea"/>
                <a:cs typeface="+mn-cs"/>
              </a:rPr>
              <a:t>a</a:t>
            </a:r>
          </a:p>
        </p:txBody>
      </p:sp>
      <p:sp>
        <p:nvSpPr>
          <p:cNvPr id="22" name="Rectangle 21">
            <a:hlinkClick r:id="rId4" action="ppaction://hlinksldjump"/>
          </p:cNvPr>
          <p:cNvSpPr/>
          <p:nvPr/>
        </p:nvSpPr>
        <p:spPr>
          <a:xfrm>
            <a:off x="4000496" y="2428868"/>
            <a:ext cx="522899"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a typeface="+mn-ea"/>
                <a:cs typeface="+mn-cs"/>
              </a:rPr>
              <a:t>e</a:t>
            </a:r>
          </a:p>
        </p:txBody>
      </p:sp>
      <p:sp>
        <p:nvSpPr>
          <p:cNvPr id="23" name="Rectangle 22">
            <a:hlinkClick r:id="rId5" action="ppaction://hlinksldjump"/>
          </p:cNvPr>
          <p:cNvSpPr/>
          <p:nvPr/>
        </p:nvSpPr>
        <p:spPr>
          <a:xfrm>
            <a:off x="3143240" y="2428868"/>
            <a:ext cx="620684"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a typeface="+mn-ea"/>
                <a:cs typeface="+mn-cs"/>
              </a:rPr>
              <a:t>d</a:t>
            </a:r>
          </a:p>
        </p:txBody>
      </p:sp>
      <p:sp>
        <p:nvSpPr>
          <p:cNvPr id="24" name="Rectangle 23">
            <a:hlinkClick r:id="rId6" action="ppaction://hlinksldjump"/>
          </p:cNvPr>
          <p:cNvSpPr/>
          <p:nvPr/>
        </p:nvSpPr>
        <p:spPr>
          <a:xfrm>
            <a:off x="2357422" y="2428868"/>
            <a:ext cx="551754"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a typeface="+mn-ea"/>
                <a:cs typeface="+mn-cs"/>
              </a:rPr>
              <a:t>c</a:t>
            </a:r>
          </a:p>
        </p:txBody>
      </p:sp>
      <p:sp>
        <p:nvSpPr>
          <p:cNvPr id="25" name="Rectangle 24">
            <a:hlinkClick r:id="rId7" action="ppaction://hlinksldjump"/>
          </p:cNvPr>
          <p:cNvSpPr/>
          <p:nvPr/>
        </p:nvSpPr>
        <p:spPr>
          <a:xfrm>
            <a:off x="1500166" y="2428868"/>
            <a:ext cx="572593"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a typeface="+mn-ea"/>
                <a:cs typeface="+mn-cs"/>
              </a:rPr>
              <a:t>b</a:t>
            </a:r>
          </a:p>
        </p:txBody>
      </p:sp>
    </p:spTree>
    <p:extLst>
      <p:ext uri="{BB962C8B-B14F-4D97-AF65-F5344CB8AC3E}">
        <p14:creationId xmlns:p14="http://schemas.microsoft.com/office/powerpoint/2010/main" val="393138453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57188" y="571500"/>
            <a:ext cx="4257675" cy="1143000"/>
          </a:xfrm>
        </p:spPr>
        <p:txBody>
          <a:bodyPr>
            <a:normAutofit fontScale="90000"/>
          </a:bodyPr>
          <a:lstStyle/>
          <a:p>
            <a:pPr eaLnBrk="1" hangingPunct="1"/>
            <a:r>
              <a:rPr lang="en-GB">
                <a:solidFill>
                  <a:srgbClr val="FF0000"/>
                </a:solidFill>
                <a:latin typeface="Baveuse" charset="0"/>
              </a:rPr>
              <a:t>Did you choose site A?</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234" name="TextBox 31"/>
          <p:cNvSpPr txBox="1">
            <a:spLocks noChangeArrowheads="1"/>
          </p:cNvSpPr>
          <p:nvPr/>
        </p:nvSpPr>
        <p:spPr bwMode="auto">
          <a:xfrm>
            <a:off x="428625" y="2143125"/>
            <a:ext cx="40005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a:latin typeface="Calibri" charset="0"/>
              </a:rPr>
              <a:t>Oh dear!</a:t>
            </a:r>
          </a:p>
          <a:p>
            <a:pPr eaLnBrk="1" hangingPunct="1"/>
            <a:r>
              <a:rPr lang="en-GB">
                <a:latin typeface="Calibri" charset="0"/>
              </a:rPr>
              <a:t>Scottish rebels joined forces with the Vikings and attacked from the sea.  They cut off your supply lines and starved your people.  You are dead!</a:t>
            </a:r>
          </a:p>
        </p:txBody>
      </p:sp>
      <p:pic>
        <p:nvPicPr>
          <p:cNvPr id="9235" name="Picture 3" descr="j0216576"/>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071563" y="4071938"/>
            <a:ext cx="22860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Action Button: Back or Previous 20">
            <a:hlinkClick r:id="rId4" action="ppaction://hlinksldjump" highlightClick="1"/>
          </p:cNvPr>
          <p:cNvSpPr/>
          <p:nvPr/>
        </p:nvSpPr>
        <p:spPr>
          <a:xfrm>
            <a:off x="357188" y="6072188"/>
            <a:ext cx="500062" cy="5000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extLst>
      <p:ext uri="{BB962C8B-B14F-4D97-AF65-F5344CB8AC3E}">
        <p14:creationId xmlns:p14="http://schemas.microsoft.com/office/powerpoint/2010/main" val="202458291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28625" y="428625"/>
            <a:ext cx="4257675" cy="1143000"/>
          </a:xfrm>
        </p:spPr>
        <p:txBody>
          <a:bodyPr>
            <a:normAutofit fontScale="90000"/>
          </a:bodyPr>
          <a:lstStyle/>
          <a:p>
            <a:pPr eaLnBrk="1" hangingPunct="1"/>
            <a:r>
              <a:rPr lang="en-GB">
                <a:solidFill>
                  <a:srgbClr val="FF0000"/>
                </a:solidFill>
                <a:latin typeface="Baveuse" charset="0"/>
              </a:rPr>
              <a:t>Did you choose site b?</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428625"/>
            <a:ext cx="4133850" cy="5810250"/>
          </a:xfrm>
          <a:prstGeom prst="rect">
            <a:avLst/>
          </a:prstGeom>
          <a:gradFill rotWithShape="1">
            <a:gsLst>
              <a:gs pos="0">
                <a:srgbClr val="DAFDA7"/>
              </a:gs>
              <a:gs pos="35001">
                <a:srgbClr val="E4FDC2"/>
              </a:gs>
              <a:gs pos="100000">
                <a:srgbClr val="F5FFE6"/>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pic>
      <p:sp>
        <p:nvSpPr>
          <p:cNvPr id="5" name="Freeform 4"/>
          <p:cNvSpPr/>
          <p:nvPr/>
        </p:nvSpPr>
        <p:spPr>
          <a:xfrm>
            <a:off x="7389813" y="498475"/>
            <a:ext cx="1343025" cy="3919538"/>
          </a:xfrm>
          <a:custGeom>
            <a:avLst/>
            <a:gdLst>
              <a:gd name="connsiteX0" fmla="*/ 4539 w 1342393"/>
              <a:gd name="connsiteY0" fmla="*/ 15887 h 3919007"/>
              <a:gd name="connsiteX1" fmla="*/ 22294 w 1342393"/>
              <a:gd name="connsiteY1" fmla="*/ 78031 h 3919007"/>
              <a:gd name="connsiteX2" fmla="*/ 31172 w 1342393"/>
              <a:gd name="connsiteY2" fmla="*/ 104664 h 3919007"/>
              <a:gd name="connsiteX3" fmla="*/ 57805 w 1342393"/>
              <a:gd name="connsiteY3" fmla="*/ 122419 h 3919007"/>
              <a:gd name="connsiteX4" fmla="*/ 75560 w 1342393"/>
              <a:gd name="connsiteY4" fmla="*/ 149052 h 3919007"/>
              <a:gd name="connsiteX5" fmla="*/ 111071 w 1342393"/>
              <a:gd name="connsiteY5" fmla="*/ 184563 h 3919007"/>
              <a:gd name="connsiteX6" fmla="*/ 119949 w 1342393"/>
              <a:gd name="connsiteY6" fmla="*/ 211196 h 3919007"/>
              <a:gd name="connsiteX7" fmla="*/ 137704 w 1342393"/>
              <a:gd name="connsiteY7" fmla="*/ 237829 h 3919007"/>
              <a:gd name="connsiteX8" fmla="*/ 173215 w 1342393"/>
              <a:gd name="connsiteY8" fmla="*/ 291095 h 3919007"/>
              <a:gd name="connsiteX9" fmla="*/ 182092 w 1342393"/>
              <a:gd name="connsiteY9" fmla="*/ 317728 h 3919007"/>
              <a:gd name="connsiteX10" fmla="*/ 217603 w 1342393"/>
              <a:gd name="connsiteY10" fmla="*/ 362116 h 3919007"/>
              <a:gd name="connsiteX11" fmla="*/ 235358 w 1342393"/>
              <a:gd name="connsiteY11" fmla="*/ 415382 h 3919007"/>
              <a:gd name="connsiteX12" fmla="*/ 244236 w 1342393"/>
              <a:gd name="connsiteY12" fmla="*/ 442015 h 3919007"/>
              <a:gd name="connsiteX13" fmla="*/ 279747 w 1342393"/>
              <a:gd name="connsiteY13" fmla="*/ 521914 h 3919007"/>
              <a:gd name="connsiteX14" fmla="*/ 297502 w 1342393"/>
              <a:gd name="connsiteY14" fmla="*/ 566302 h 3919007"/>
              <a:gd name="connsiteX15" fmla="*/ 315257 w 1342393"/>
              <a:gd name="connsiteY15" fmla="*/ 619568 h 3919007"/>
              <a:gd name="connsiteX16" fmla="*/ 333013 w 1342393"/>
              <a:gd name="connsiteY16" fmla="*/ 655079 h 3919007"/>
              <a:gd name="connsiteX17" fmla="*/ 350768 w 1342393"/>
              <a:gd name="connsiteY17" fmla="*/ 761611 h 3919007"/>
              <a:gd name="connsiteX18" fmla="*/ 368523 w 1342393"/>
              <a:gd name="connsiteY18" fmla="*/ 832632 h 3919007"/>
              <a:gd name="connsiteX19" fmla="*/ 395157 w 1342393"/>
              <a:gd name="connsiteY19" fmla="*/ 930287 h 3919007"/>
              <a:gd name="connsiteX20" fmla="*/ 404034 w 1342393"/>
              <a:gd name="connsiteY20" fmla="*/ 956920 h 3919007"/>
              <a:gd name="connsiteX21" fmla="*/ 421790 w 1342393"/>
              <a:gd name="connsiteY21" fmla="*/ 983553 h 3919007"/>
              <a:gd name="connsiteX22" fmla="*/ 430667 w 1342393"/>
              <a:gd name="connsiteY22" fmla="*/ 1010186 h 3919007"/>
              <a:gd name="connsiteX23" fmla="*/ 457300 w 1342393"/>
              <a:gd name="connsiteY23" fmla="*/ 1063452 h 3919007"/>
              <a:gd name="connsiteX24" fmla="*/ 466178 w 1342393"/>
              <a:gd name="connsiteY24" fmla="*/ 1134473 h 3919007"/>
              <a:gd name="connsiteX25" fmla="*/ 475056 w 1342393"/>
              <a:gd name="connsiteY25" fmla="*/ 1161106 h 3919007"/>
              <a:gd name="connsiteX26" fmla="*/ 483933 w 1342393"/>
              <a:gd name="connsiteY26" fmla="*/ 1223250 h 3919007"/>
              <a:gd name="connsiteX27" fmla="*/ 501689 w 1342393"/>
              <a:gd name="connsiteY27" fmla="*/ 1276516 h 3919007"/>
              <a:gd name="connsiteX28" fmla="*/ 537199 w 1342393"/>
              <a:gd name="connsiteY28" fmla="*/ 1383048 h 3919007"/>
              <a:gd name="connsiteX29" fmla="*/ 546077 w 1342393"/>
              <a:gd name="connsiteY29" fmla="*/ 1409681 h 3919007"/>
              <a:gd name="connsiteX30" fmla="*/ 563832 w 1342393"/>
              <a:gd name="connsiteY30" fmla="*/ 1480702 h 3919007"/>
              <a:gd name="connsiteX31" fmla="*/ 581588 w 1342393"/>
              <a:gd name="connsiteY31" fmla="*/ 1498458 h 3919007"/>
              <a:gd name="connsiteX32" fmla="*/ 590465 w 1342393"/>
              <a:gd name="connsiteY32" fmla="*/ 1525091 h 3919007"/>
              <a:gd name="connsiteX33" fmla="*/ 608221 w 1342393"/>
              <a:gd name="connsiteY33" fmla="*/ 1551724 h 3919007"/>
              <a:gd name="connsiteX34" fmla="*/ 652609 w 1342393"/>
              <a:gd name="connsiteY34" fmla="*/ 1622745 h 3919007"/>
              <a:gd name="connsiteX35" fmla="*/ 670364 w 1342393"/>
              <a:gd name="connsiteY35" fmla="*/ 1649378 h 3919007"/>
              <a:gd name="connsiteX36" fmla="*/ 688120 w 1342393"/>
              <a:gd name="connsiteY36" fmla="*/ 1667133 h 3919007"/>
              <a:gd name="connsiteX37" fmla="*/ 696997 w 1342393"/>
              <a:gd name="connsiteY37" fmla="*/ 1693766 h 3919007"/>
              <a:gd name="connsiteX38" fmla="*/ 732508 w 1342393"/>
              <a:gd name="connsiteY38" fmla="*/ 1747032 h 3919007"/>
              <a:gd name="connsiteX39" fmla="*/ 768019 w 1342393"/>
              <a:gd name="connsiteY39" fmla="*/ 1809176 h 3919007"/>
              <a:gd name="connsiteX40" fmla="*/ 785774 w 1342393"/>
              <a:gd name="connsiteY40" fmla="*/ 1844687 h 3919007"/>
              <a:gd name="connsiteX41" fmla="*/ 803529 w 1342393"/>
              <a:gd name="connsiteY41" fmla="*/ 1871320 h 3919007"/>
              <a:gd name="connsiteX42" fmla="*/ 821285 w 1342393"/>
              <a:gd name="connsiteY42" fmla="*/ 1906831 h 3919007"/>
              <a:gd name="connsiteX43" fmla="*/ 847918 w 1342393"/>
              <a:gd name="connsiteY43" fmla="*/ 1915708 h 3919007"/>
              <a:gd name="connsiteX44" fmla="*/ 865673 w 1342393"/>
              <a:gd name="connsiteY44" fmla="*/ 1933464 h 3919007"/>
              <a:gd name="connsiteX45" fmla="*/ 892306 w 1342393"/>
              <a:gd name="connsiteY45" fmla="*/ 1942341 h 3919007"/>
              <a:gd name="connsiteX46" fmla="*/ 901184 w 1342393"/>
              <a:gd name="connsiteY46" fmla="*/ 1968974 h 3919007"/>
              <a:gd name="connsiteX47" fmla="*/ 927817 w 1342393"/>
              <a:gd name="connsiteY47" fmla="*/ 1995607 h 3919007"/>
              <a:gd name="connsiteX48" fmla="*/ 963327 w 1342393"/>
              <a:gd name="connsiteY48" fmla="*/ 2031118 h 3919007"/>
              <a:gd name="connsiteX49" fmla="*/ 981083 w 1342393"/>
              <a:gd name="connsiteY49" fmla="*/ 2057751 h 3919007"/>
              <a:gd name="connsiteX50" fmla="*/ 998838 w 1342393"/>
              <a:gd name="connsiteY50" fmla="*/ 2155405 h 3919007"/>
              <a:gd name="connsiteX51" fmla="*/ 1007716 w 1342393"/>
              <a:gd name="connsiteY51" fmla="*/ 2190916 h 3919007"/>
              <a:gd name="connsiteX52" fmla="*/ 1016593 w 1342393"/>
              <a:gd name="connsiteY52" fmla="*/ 2297448 h 3919007"/>
              <a:gd name="connsiteX53" fmla="*/ 1043226 w 1342393"/>
              <a:gd name="connsiteY53" fmla="*/ 2359592 h 3919007"/>
              <a:gd name="connsiteX54" fmla="*/ 1069859 w 1342393"/>
              <a:gd name="connsiteY54" fmla="*/ 2448368 h 3919007"/>
              <a:gd name="connsiteX55" fmla="*/ 1087615 w 1342393"/>
              <a:gd name="connsiteY55" fmla="*/ 2528267 h 3919007"/>
              <a:gd name="connsiteX56" fmla="*/ 1060982 w 1342393"/>
              <a:gd name="connsiteY56" fmla="*/ 2705821 h 3919007"/>
              <a:gd name="connsiteX57" fmla="*/ 1034349 w 1342393"/>
              <a:gd name="connsiteY57" fmla="*/ 2714699 h 3919007"/>
              <a:gd name="connsiteX58" fmla="*/ 1016593 w 1342393"/>
              <a:gd name="connsiteY58" fmla="*/ 2732454 h 3919007"/>
              <a:gd name="connsiteX59" fmla="*/ 910061 w 1342393"/>
              <a:gd name="connsiteY59" fmla="*/ 2732454 h 3919007"/>
              <a:gd name="connsiteX60" fmla="*/ 874551 w 1342393"/>
              <a:gd name="connsiteY60" fmla="*/ 2679188 h 3919007"/>
              <a:gd name="connsiteX61" fmla="*/ 856795 w 1342393"/>
              <a:gd name="connsiteY61" fmla="*/ 2661432 h 3919007"/>
              <a:gd name="connsiteX62" fmla="*/ 839040 w 1342393"/>
              <a:gd name="connsiteY62" fmla="*/ 2634799 h 3919007"/>
              <a:gd name="connsiteX63" fmla="*/ 794652 w 1342393"/>
              <a:gd name="connsiteY63" fmla="*/ 2643677 h 3919007"/>
              <a:gd name="connsiteX64" fmla="*/ 768019 w 1342393"/>
              <a:gd name="connsiteY64" fmla="*/ 2741332 h 3919007"/>
              <a:gd name="connsiteX65" fmla="*/ 759141 w 1342393"/>
              <a:gd name="connsiteY65" fmla="*/ 2767965 h 3919007"/>
              <a:gd name="connsiteX66" fmla="*/ 776896 w 1342393"/>
              <a:gd name="connsiteY66" fmla="*/ 2838986 h 3919007"/>
              <a:gd name="connsiteX67" fmla="*/ 821285 w 1342393"/>
              <a:gd name="connsiteY67" fmla="*/ 2865619 h 3919007"/>
              <a:gd name="connsiteX68" fmla="*/ 883428 w 1342393"/>
              <a:gd name="connsiteY68" fmla="*/ 2901130 h 3919007"/>
              <a:gd name="connsiteX69" fmla="*/ 927817 w 1342393"/>
              <a:gd name="connsiteY69" fmla="*/ 2945518 h 3919007"/>
              <a:gd name="connsiteX70" fmla="*/ 954450 w 1342393"/>
              <a:gd name="connsiteY70" fmla="*/ 2972151 h 3919007"/>
              <a:gd name="connsiteX71" fmla="*/ 981083 w 1342393"/>
              <a:gd name="connsiteY71" fmla="*/ 3025417 h 3919007"/>
              <a:gd name="connsiteX72" fmla="*/ 1007716 w 1342393"/>
              <a:gd name="connsiteY72" fmla="*/ 3043172 h 3919007"/>
              <a:gd name="connsiteX73" fmla="*/ 1025471 w 1342393"/>
              <a:gd name="connsiteY73" fmla="*/ 3060928 h 3919007"/>
              <a:gd name="connsiteX74" fmla="*/ 1034349 w 1342393"/>
              <a:gd name="connsiteY74" fmla="*/ 3087561 h 3919007"/>
              <a:gd name="connsiteX75" fmla="*/ 1052104 w 1342393"/>
              <a:gd name="connsiteY75" fmla="*/ 3114194 h 3919007"/>
              <a:gd name="connsiteX76" fmla="*/ 1060982 w 1342393"/>
              <a:gd name="connsiteY76" fmla="*/ 3220726 h 3919007"/>
              <a:gd name="connsiteX77" fmla="*/ 1096492 w 1342393"/>
              <a:gd name="connsiteY77" fmla="*/ 3309502 h 3919007"/>
              <a:gd name="connsiteX78" fmla="*/ 1114248 w 1342393"/>
              <a:gd name="connsiteY78" fmla="*/ 3362768 h 3919007"/>
              <a:gd name="connsiteX79" fmla="*/ 1123125 w 1342393"/>
              <a:gd name="connsiteY79" fmla="*/ 3389401 h 3919007"/>
              <a:gd name="connsiteX80" fmla="*/ 1140881 w 1342393"/>
              <a:gd name="connsiteY80" fmla="*/ 3407157 h 3919007"/>
              <a:gd name="connsiteX81" fmla="*/ 1158636 w 1342393"/>
              <a:gd name="connsiteY81" fmla="*/ 3460423 h 3919007"/>
              <a:gd name="connsiteX82" fmla="*/ 1176391 w 1342393"/>
              <a:gd name="connsiteY82" fmla="*/ 3487056 h 3919007"/>
              <a:gd name="connsiteX83" fmla="*/ 1194147 w 1342393"/>
              <a:gd name="connsiteY83" fmla="*/ 3540322 h 3919007"/>
              <a:gd name="connsiteX84" fmla="*/ 1203024 w 1342393"/>
              <a:gd name="connsiteY84" fmla="*/ 3566955 h 3919007"/>
              <a:gd name="connsiteX85" fmla="*/ 1220780 w 1342393"/>
              <a:gd name="connsiteY85" fmla="*/ 3593588 h 3919007"/>
              <a:gd name="connsiteX86" fmla="*/ 1229657 w 1342393"/>
              <a:gd name="connsiteY86" fmla="*/ 3620221 h 3919007"/>
              <a:gd name="connsiteX87" fmla="*/ 1274046 w 1342393"/>
              <a:gd name="connsiteY87" fmla="*/ 3655732 h 3919007"/>
              <a:gd name="connsiteX88" fmla="*/ 1327312 w 1342393"/>
              <a:gd name="connsiteY88" fmla="*/ 3700120 h 3919007"/>
              <a:gd name="connsiteX89" fmla="*/ 1309557 w 1342393"/>
              <a:gd name="connsiteY89" fmla="*/ 3531444 h 3919007"/>
              <a:gd name="connsiteX90" fmla="*/ 1300679 w 1342393"/>
              <a:gd name="connsiteY90" fmla="*/ 3362768 h 3919007"/>
              <a:gd name="connsiteX91" fmla="*/ 1291801 w 1342393"/>
              <a:gd name="connsiteY91" fmla="*/ 3336135 h 3919007"/>
              <a:gd name="connsiteX92" fmla="*/ 1282923 w 1342393"/>
              <a:gd name="connsiteY92" fmla="*/ 3282869 h 3919007"/>
              <a:gd name="connsiteX93" fmla="*/ 1282923 w 1342393"/>
              <a:gd name="connsiteY93" fmla="*/ 2696943 h 3919007"/>
              <a:gd name="connsiteX94" fmla="*/ 1238535 w 1342393"/>
              <a:gd name="connsiteY94" fmla="*/ 2679188 h 3919007"/>
              <a:gd name="connsiteX95" fmla="*/ 1265168 w 1342393"/>
              <a:gd name="connsiteY95" fmla="*/ 2652555 h 3919007"/>
              <a:gd name="connsiteX96" fmla="*/ 1282923 w 1342393"/>
              <a:gd name="connsiteY96" fmla="*/ 2634799 h 3919007"/>
              <a:gd name="connsiteX97" fmla="*/ 1309557 w 1342393"/>
              <a:gd name="connsiteY97" fmla="*/ 2643677 h 3919007"/>
              <a:gd name="connsiteX98" fmla="*/ 1318434 w 1342393"/>
              <a:gd name="connsiteY98" fmla="*/ 2679188 h 3919007"/>
              <a:gd name="connsiteX99" fmla="*/ 1327312 w 1342393"/>
              <a:gd name="connsiteY99" fmla="*/ 2705821 h 3919007"/>
              <a:gd name="connsiteX100" fmla="*/ 1291801 w 1342393"/>
              <a:gd name="connsiteY100" fmla="*/ 2776842 h 3919007"/>
              <a:gd name="connsiteX101" fmla="*/ 1282923 w 1342393"/>
              <a:gd name="connsiteY101" fmla="*/ 2803475 h 3919007"/>
              <a:gd name="connsiteX102" fmla="*/ 1291801 w 1342393"/>
              <a:gd name="connsiteY102" fmla="*/ 2883374 h 3919007"/>
              <a:gd name="connsiteX103" fmla="*/ 1300679 w 1342393"/>
              <a:gd name="connsiteY103" fmla="*/ 2767965 h 3919007"/>
              <a:gd name="connsiteX104" fmla="*/ 1309557 w 1342393"/>
              <a:gd name="connsiteY104" fmla="*/ 2741332 h 3919007"/>
              <a:gd name="connsiteX105" fmla="*/ 1291801 w 1342393"/>
              <a:gd name="connsiteY105" fmla="*/ 2528267 h 3919007"/>
              <a:gd name="connsiteX106" fmla="*/ 1274046 w 1342393"/>
              <a:gd name="connsiteY106" fmla="*/ 2439491 h 3919007"/>
              <a:gd name="connsiteX107" fmla="*/ 1282923 w 1342393"/>
              <a:gd name="connsiteY107" fmla="*/ 2244182 h 3919007"/>
              <a:gd name="connsiteX108" fmla="*/ 1300679 w 1342393"/>
              <a:gd name="connsiteY108" fmla="*/ 2173161 h 3919007"/>
              <a:gd name="connsiteX109" fmla="*/ 1309557 w 1342393"/>
              <a:gd name="connsiteY109" fmla="*/ 1613867 h 3919007"/>
              <a:gd name="connsiteX110" fmla="*/ 1300679 w 1342393"/>
              <a:gd name="connsiteY110" fmla="*/ 1587234 h 3919007"/>
              <a:gd name="connsiteX111" fmla="*/ 1274046 w 1342393"/>
              <a:gd name="connsiteY111" fmla="*/ 1214372 h 3919007"/>
              <a:gd name="connsiteX112" fmla="*/ 1265168 w 1342393"/>
              <a:gd name="connsiteY112" fmla="*/ 1178862 h 3919007"/>
              <a:gd name="connsiteX113" fmla="*/ 1256290 w 1342393"/>
              <a:gd name="connsiteY113" fmla="*/ 1107840 h 3919007"/>
              <a:gd name="connsiteX114" fmla="*/ 1238535 w 1342393"/>
              <a:gd name="connsiteY114" fmla="*/ 344361 h 3919007"/>
              <a:gd name="connsiteX115" fmla="*/ 1229657 w 1342393"/>
              <a:gd name="connsiteY115" fmla="*/ 308850 h 3919007"/>
              <a:gd name="connsiteX116" fmla="*/ 1211902 w 1342393"/>
              <a:gd name="connsiteY116" fmla="*/ 202318 h 3919007"/>
              <a:gd name="connsiteX117" fmla="*/ 1203024 w 1342393"/>
              <a:gd name="connsiteY117" fmla="*/ 166807 h 3919007"/>
              <a:gd name="connsiteX118" fmla="*/ 1176391 w 1342393"/>
              <a:gd name="connsiteY118" fmla="*/ 157930 h 3919007"/>
              <a:gd name="connsiteX119" fmla="*/ 812407 w 1342393"/>
              <a:gd name="connsiteY119" fmla="*/ 166807 h 3919007"/>
              <a:gd name="connsiteX120" fmla="*/ 768019 w 1342393"/>
              <a:gd name="connsiteY120" fmla="*/ 175685 h 3919007"/>
              <a:gd name="connsiteX121" fmla="*/ 590465 w 1342393"/>
              <a:gd name="connsiteY121" fmla="*/ 166807 h 3919007"/>
              <a:gd name="connsiteX122" fmla="*/ 510566 w 1342393"/>
              <a:gd name="connsiteY122" fmla="*/ 149052 h 3919007"/>
              <a:gd name="connsiteX123" fmla="*/ 475056 w 1342393"/>
              <a:gd name="connsiteY123" fmla="*/ 131297 h 3919007"/>
              <a:gd name="connsiteX124" fmla="*/ 421790 w 1342393"/>
              <a:gd name="connsiteY124" fmla="*/ 122419 h 3919007"/>
              <a:gd name="connsiteX125" fmla="*/ 297502 w 1342393"/>
              <a:gd name="connsiteY125" fmla="*/ 104664 h 3919007"/>
              <a:gd name="connsiteX126" fmla="*/ 235358 w 1342393"/>
              <a:gd name="connsiteY126" fmla="*/ 86908 h 3919007"/>
              <a:gd name="connsiteX127" fmla="*/ 164337 w 1342393"/>
              <a:gd name="connsiteY127" fmla="*/ 78031 h 3919007"/>
              <a:gd name="connsiteX128" fmla="*/ 4539 w 1342393"/>
              <a:gd name="connsiteY128" fmla="*/ 69153 h 391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1342393" h="3919007">
                <a:moveTo>
                  <a:pt x="4539" y="15887"/>
                </a:moveTo>
                <a:cubicBezTo>
                  <a:pt x="25825" y="79744"/>
                  <a:pt x="0" y="0"/>
                  <a:pt x="22294" y="78031"/>
                </a:cubicBezTo>
                <a:cubicBezTo>
                  <a:pt x="24865" y="87029"/>
                  <a:pt x="25326" y="97357"/>
                  <a:pt x="31172" y="104664"/>
                </a:cubicBezTo>
                <a:cubicBezTo>
                  <a:pt x="37837" y="112995"/>
                  <a:pt x="48927" y="116501"/>
                  <a:pt x="57805" y="122419"/>
                </a:cubicBezTo>
                <a:cubicBezTo>
                  <a:pt x="63723" y="131297"/>
                  <a:pt x="68616" y="140951"/>
                  <a:pt x="75560" y="149052"/>
                </a:cubicBezTo>
                <a:cubicBezTo>
                  <a:pt x="86454" y="161762"/>
                  <a:pt x="111071" y="184563"/>
                  <a:pt x="111071" y="184563"/>
                </a:cubicBezTo>
                <a:cubicBezTo>
                  <a:pt x="114030" y="193441"/>
                  <a:pt x="115764" y="202826"/>
                  <a:pt x="119949" y="211196"/>
                </a:cubicBezTo>
                <a:cubicBezTo>
                  <a:pt x="124721" y="220739"/>
                  <a:pt x="133501" y="228022"/>
                  <a:pt x="137704" y="237829"/>
                </a:cubicBezTo>
                <a:cubicBezTo>
                  <a:pt x="160635" y="291334"/>
                  <a:pt x="126404" y="259887"/>
                  <a:pt x="173215" y="291095"/>
                </a:cubicBezTo>
                <a:cubicBezTo>
                  <a:pt x="176174" y="299973"/>
                  <a:pt x="177277" y="309704"/>
                  <a:pt x="182092" y="317728"/>
                </a:cubicBezTo>
                <a:cubicBezTo>
                  <a:pt x="213718" y="370438"/>
                  <a:pt x="187142" y="293578"/>
                  <a:pt x="217603" y="362116"/>
                </a:cubicBezTo>
                <a:cubicBezTo>
                  <a:pt x="225204" y="379219"/>
                  <a:pt x="229440" y="397627"/>
                  <a:pt x="235358" y="415382"/>
                </a:cubicBezTo>
                <a:cubicBezTo>
                  <a:pt x="238317" y="424260"/>
                  <a:pt x="239045" y="434229"/>
                  <a:pt x="244236" y="442015"/>
                </a:cubicBezTo>
                <a:cubicBezTo>
                  <a:pt x="278394" y="493253"/>
                  <a:pt x="248055" y="442683"/>
                  <a:pt x="279747" y="521914"/>
                </a:cubicBezTo>
                <a:cubicBezTo>
                  <a:pt x="285665" y="536710"/>
                  <a:pt x="292056" y="551326"/>
                  <a:pt x="297502" y="566302"/>
                </a:cubicBezTo>
                <a:cubicBezTo>
                  <a:pt x="303898" y="583891"/>
                  <a:pt x="306887" y="602828"/>
                  <a:pt x="315257" y="619568"/>
                </a:cubicBezTo>
                <a:lnTo>
                  <a:pt x="333013" y="655079"/>
                </a:lnTo>
                <a:cubicBezTo>
                  <a:pt x="339525" y="700669"/>
                  <a:pt x="341030" y="719413"/>
                  <a:pt x="350768" y="761611"/>
                </a:cubicBezTo>
                <a:cubicBezTo>
                  <a:pt x="356255" y="785388"/>
                  <a:pt x="363737" y="808704"/>
                  <a:pt x="368523" y="832632"/>
                </a:cubicBezTo>
                <a:cubicBezTo>
                  <a:pt x="381073" y="895378"/>
                  <a:pt x="372628" y="862700"/>
                  <a:pt x="395157" y="930287"/>
                </a:cubicBezTo>
                <a:cubicBezTo>
                  <a:pt x="398116" y="939165"/>
                  <a:pt x="398843" y="949134"/>
                  <a:pt x="404034" y="956920"/>
                </a:cubicBezTo>
                <a:lnTo>
                  <a:pt x="421790" y="983553"/>
                </a:lnTo>
                <a:cubicBezTo>
                  <a:pt x="424749" y="992431"/>
                  <a:pt x="426482" y="1001816"/>
                  <a:pt x="430667" y="1010186"/>
                </a:cubicBezTo>
                <a:cubicBezTo>
                  <a:pt x="465086" y="1079024"/>
                  <a:pt x="434988" y="996510"/>
                  <a:pt x="457300" y="1063452"/>
                </a:cubicBezTo>
                <a:cubicBezTo>
                  <a:pt x="460259" y="1087126"/>
                  <a:pt x="461910" y="1111000"/>
                  <a:pt x="466178" y="1134473"/>
                </a:cubicBezTo>
                <a:cubicBezTo>
                  <a:pt x="467852" y="1143680"/>
                  <a:pt x="473221" y="1151930"/>
                  <a:pt x="475056" y="1161106"/>
                </a:cubicBezTo>
                <a:cubicBezTo>
                  <a:pt x="479160" y="1181625"/>
                  <a:pt x="479228" y="1202861"/>
                  <a:pt x="483933" y="1223250"/>
                </a:cubicBezTo>
                <a:cubicBezTo>
                  <a:pt x="488141" y="1241487"/>
                  <a:pt x="495771" y="1258761"/>
                  <a:pt x="501689" y="1276516"/>
                </a:cubicBezTo>
                <a:lnTo>
                  <a:pt x="537199" y="1383048"/>
                </a:lnTo>
                <a:cubicBezTo>
                  <a:pt x="540158" y="1391926"/>
                  <a:pt x="543807" y="1400602"/>
                  <a:pt x="546077" y="1409681"/>
                </a:cubicBezTo>
                <a:cubicBezTo>
                  <a:pt x="551995" y="1433355"/>
                  <a:pt x="546577" y="1463447"/>
                  <a:pt x="563832" y="1480702"/>
                </a:cubicBezTo>
                <a:lnTo>
                  <a:pt x="581588" y="1498458"/>
                </a:lnTo>
                <a:cubicBezTo>
                  <a:pt x="584547" y="1507336"/>
                  <a:pt x="586280" y="1516721"/>
                  <a:pt x="590465" y="1525091"/>
                </a:cubicBezTo>
                <a:cubicBezTo>
                  <a:pt x="595237" y="1534634"/>
                  <a:pt x="603888" y="1541974"/>
                  <a:pt x="608221" y="1551724"/>
                </a:cubicBezTo>
                <a:cubicBezTo>
                  <a:pt x="639359" y="1621785"/>
                  <a:pt x="604697" y="1590804"/>
                  <a:pt x="652609" y="1622745"/>
                </a:cubicBezTo>
                <a:cubicBezTo>
                  <a:pt x="658527" y="1631623"/>
                  <a:pt x="663699" y="1641047"/>
                  <a:pt x="670364" y="1649378"/>
                </a:cubicBezTo>
                <a:cubicBezTo>
                  <a:pt x="675593" y="1655914"/>
                  <a:pt x="683814" y="1659956"/>
                  <a:pt x="688120" y="1667133"/>
                </a:cubicBezTo>
                <a:cubicBezTo>
                  <a:pt x="692935" y="1675157"/>
                  <a:pt x="692452" y="1685586"/>
                  <a:pt x="696997" y="1693766"/>
                </a:cubicBezTo>
                <a:cubicBezTo>
                  <a:pt x="707360" y="1712420"/>
                  <a:pt x="722965" y="1727945"/>
                  <a:pt x="732508" y="1747032"/>
                </a:cubicBezTo>
                <a:cubicBezTo>
                  <a:pt x="786162" y="1854342"/>
                  <a:pt x="717826" y="1721339"/>
                  <a:pt x="768019" y="1809176"/>
                </a:cubicBezTo>
                <a:cubicBezTo>
                  <a:pt x="774585" y="1820666"/>
                  <a:pt x="779208" y="1833197"/>
                  <a:pt x="785774" y="1844687"/>
                </a:cubicBezTo>
                <a:cubicBezTo>
                  <a:pt x="791067" y="1853951"/>
                  <a:pt x="798235" y="1862056"/>
                  <a:pt x="803529" y="1871320"/>
                </a:cubicBezTo>
                <a:cubicBezTo>
                  <a:pt x="810095" y="1882811"/>
                  <a:pt x="811927" y="1897473"/>
                  <a:pt x="821285" y="1906831"/>
                </a:cubicBezTo>
                <a:cubicBezTo>
                  <a:pt x="827902" y="1913448"/>
                  <a:pt x="839040" y="1912749"/>
                  <a:pt x="847918" y="1915708"/>
                </a:cubicBezTo>
                <a:cubicBezTo>
                  <a:pt x="853836" y="1921627"/>
                  <a:pt x="858496" y="1929158"/>
                  <a:pt x="865673" y="1933464"/>
                </a:cubicBezTo>
                <a:cubicBezTo>
                  <a:pt x="873697" y="1938279"/>
                  <a:pt x="885689" y="1935724"/>
                  <a:pt x="892306" y="1942341"/>
                </a:cubicBezTo>
                <a:cubicBezTo>
                  <a:pt x="898923" y="1948958"/>
                  <a:pt x="895993" y="1961188"/>
                  <a:pt x="901184" y="1968974"/>
                </a:cubicBezTo>
                <a:cubicBezTo>
                  <a:pt x="908148" y="1979420"/>
                  <a:pt x="918939" y="1986729"/>
                  <a:pt x="927817" y="1995607"/>
                </a:cubicBezTo>
                <a:cubicBezTo>
                  <a:pt x="947184" y="2053714"/>
                  <a:pt x="920285" y="1996685"/>
                  <a:pt x="963327" y="2031118"/>
                </a:cubicBezTo>
                <a:cubicBezTo>
                  <a:pt x="971659" y="2037783"/>
                  <a:pt x="975164" y="2048873"/>
                  <a:pt x="981083" y="2057751"/>
                </a:cubicBezTo>
                <a:cubicBezTo>
                  <a:pt x="1000129" y="2114894"/>
                  <a:pt x="982106" y="2055018"/>
                  <a:pt x="998838" y="2155405"/>
                </a:cubicBezTo>
                <a:cubicBezTo>
                  <a:pt x="1000844" y="2167440"/>
                  <a:pt x="1004757" y="2179079"/>
                  <a:pt x="1007716" y="2190916"/>
                </a:cubicBezTo>
                <a:cubicBezTo>
                  <a:pt x="1010675" y="2226427"/>
                  <a:pt x="1011884" y="2262127"/>
                  <a:pt x="1016593" y="2297448"/>
                </a:cubicBezTo>
                <a:cubicBezTo>
                  <a:pt x="1019450" y="2318877"/>
                  <a:pt x="1035720" y="2340826"/>
                  <a:pt x="1043226" y="2359592"/>
                </a:cubicBezTo>
                <a:cubicBezTo>
                  <a:pt x="1064329" y="2412350"/>
                  <a:pt x="1056776" y="2402578"/>
                  <a:pt x="1069859" y="2448368"/>
                </a:cubicBezTo>
                <a:cubicBezTo>
                  <a:pt x="1087345" y="2509568"/>
                  <a:pt x="1071591" y="2432127"/>
                  <a:pt x="1087615" y="2528267"/>
                </a:cubicBezTo>
                <a:cubicBezTo>
                  <a:pt x="1087439" y="2531252"/>
                  <a:pt x="1104715" y="2670834"/>
                  <a:pt x="1060982" y="2705821"/>
                </a:cubicBezTo>
                <a:cubicBezTo>
                  <a:pt x="1053675" y="2711667"/>
                  <a:pt x="1043227" y="2711740"/>
                  <a:pt x="1034349" y="2714699"/>
                </a:cubicBezTo>
                <a:cubicBezTo>
                  <a:pt x="1028430" y="2720617"/>
                  <a:pt x="1023770" y="2728148"/>
                  <a:pt x="1016593" y="2732454"/>
                </a:cubicBezTo>
                <a:cubicBezTo>
                  <a:pt x="984057" y="2751975"/>
                  <a:pt x="943367" y="2736155"/>
                  <a:pt x="910061" y="2732454"/>
                </a:cubicBezTo>
                <a:cubicBezTo>
                  <a:pt x="842335" y="2664728"/>
                  <a:pt x="913095" y="2743429"/>
                  <a:pt x="874551" y="2679188"/>
                </a:cubicBezTo>
                <a:cubicBezTo>
                  <a:pt x="870245" y="2672011"/>
                  <a:pt x="862024" y="2667968"/>
                  <a:pt x="856795" y="2661432"/>
                </a:cubicBezTo>
                <a:cubicBezTo>
                  <a:pt x="850130" y="2653100"/>
                  <a:pt x="844958" y="2643677"/>
                  <a:pt x="839040" y="2634799"/>
                </a:cubicBezTo>
                <a:cubicBezTo>
                  <a:pt x="824244" y="2637758"/>
                  <a:pt x="805322" y="2633007"/>
                  <a:pt x="794652" y="2643677"/>
                </a:cubicBezTo>
                <a:cubicBezTo>
                  <a:pt x="781952" y="2656377"/>
                  <a:pt x="772643" y="2722837"/>
                  <a:pt x="768019" y="2741332"/>
                </a:cubicBezTo>
                <a:cubicBezTo>
                  <a:pt x="765749" y="2750411"/>
                  <a:pt x="762100" y="2759087"/>
                  <a:pt x="759141" y="2767965"/>
                </a:cubicBezTo>
                <a:cubicBezTo>
                  <a:pt x="761049" y="2777506"/>
                  <a:pt x="768708" y="2825340"/>
                  <a:pt x="776896" y="2838986"/>
                </a:cubicBezTo>
                <a:cubicBezTo>
                  <a:pt x="790523" y="2861697"/>
                  <a:pt x="798726" y="2855951"/>
                  <a:pt x="821285" y="2865619"/>
                </a:cubicBezTo>
                <a:cubicBezTo>
                  <a:pt x="837344" y="2872501"/>
                  <a:pt x="869161" y="2888646"/>
                  <a:pt x="883428" y="2901130"/>
                </a:cubicBezTo>
                <a:cubicBezTo>
                  <a:pt x="899176" y="2914909"/>
                  <a:pt x="913021" y="2930722"/>
                  <a:pt x="927817" y="2945518"/>
                </a:cubicBezTo>
                <a:lnTo>
                  <a:pt x="954450" y="2972151"/>
                </a:lnTo>
                <a:cubicBezTo>
                  <a:pt x="961670" y="2993814"/>
                  <a:pt x="963872" y="3008206"/>
                  <a:pt x="981083" y="3025417"/>
                </a:cubicBezTo>
                <a:cubicBezTo>
                  <a:pt x="988628" y="3032961"/>
                  <a:pt x="999385" y="3036507"/>
                  <a:pt x="1007716" y="3043172"/>
                </a:cubicBezTo>
                <a:cubicBezTo>
                  <a:pt x="1014252" y="3048401"/>
                  <a:pt x="1019553" y="3055009"/>
                  <a:pt x="1025471" y="3060928"/>
                </a:cubicBezTo>
                <a:cubicBezTo>
                  <a:pt x="1028430" y="3069806"/>
                  <a:pt x="1030164" y="3079191"/>
                  <a:pt x="1034349" y="3087561"/>
                </a:cubicBezTo>
                <a:cubicBezTo>
                  <a:pt x="1039121" y="3097104"/>
                  <a:pt x="1050012" y="3103732"/>
                  <a:pt x="1052104" y="3114194"/>
                </a:cubicBezTo>
                <a:cubicBezTo>
                  <a:pt x="1059092" y="3149136"/>
                  <a:pt x="1055124" y="3185577"/>
                  <a:pt x="1060982" y="3220726"/>
                </a:cubicBezTo>
                <a:cubicBezTo>
                  <a:pt x="1069394" y="3271201"/>
                  <a:pt x="1079932" y="3268103"/>
                  <a:pt x="1096492" y="3309502"/>
                </a:cubicBezTo>
                <a:cubicBezTo>
                  <a:pt x="1103443" y="3326879"/>
                  <a:pt x="1108330" y="3345013"/>
                  <a:pt x="1114248" y="3362768"/>
                </a:cubicBezTo>
                <a:cubicBezTo>
                  <a:pt x="1117207" y="3371646"/>
                  <a:pt x="1116508" y="3382784"/>
                  <a:pt x="1123125" y="3389401"/>
                </a:cubicBezTo>
                <a:lnTo>
                  <a:pt x="1140881" y="3407157"/>
                </a:lnTo>
                <a:cubicBezTo>
                  <a:pt x="1146799" y="3424912"/>
                  <a:pt x="1148255" y="3444850"/>
                  <a:pt x="1158636" y="3460423"/>
                </a:cubicBezTo>
                <a:cubicBezTo>
                  <a:pt x="1164554" y="3469301"/>
                  <a:pt x="1172058" y="3477306"/>
                  <a:pt x="1176391" y="3487056"/>
                </a:cubicBezTo>
                <a:cubicBezTo>
                  <a:pt x="1183992" y="3504159"/>
                  <a:pt x="1188229" y="3522567"/>
                  <a:pt x="1194147" y="3540322"/>
                </a:cubicBezTo>
                <a:cubicBezTo>
                  <a:pt x="1197106" y="3549200"/>
                  <a:pt x="1197833" y="3559169"/>
                  <a:pt x="1203024" y="3566955"/>
                </a:cubicBezTo>
                <a:lnTo>
                  <a:pt x="1220780" y="3593588"/>
                </a:lnTo>
                <a:cubicBezTo>
                  <a:pt x="1223739" y="3602466"/>
                  <a:pt x="1224842" y="3612197"/>
                  <a:pt x="1229657" y="3620221"/>
                </a:cubicBezTo>
                <a:cubicBezTo>
                  <a:pt x="1239986" y="3637436"/>
                  <a:pt x="1259534" y="3643639"/>
                  <a:pt x="1274046" y="3655732"/>
                </a:cubicBezTo>
                <a:cubicBezTo>
                  <a:pt x="1342393" y="3712689"/>
                  <a:pt x="1261194" y="3656042"/>
                  <a:pt x="1327312" y="3700120"/>
                </a:cubicBezTo>
                <a:cubicBezTo>
                  <a:pt x="1310474" y="3919007"/>
                  <a:pt x="1321342" y="3831961"/>
                  <a:pt x="1309557" y="3531444"/>
                </a:cubicBezTo>
                <a:cubicBezTo>
                  <a:pt x="1307351" y="3475184"/>
                  <a:pt x="1305777" y="3418840"/>
                  <a:pt x="1300679" y="3362768"/>
                </a:cubicBezTo>
                <a:cubicBezTo>
                  <a:pt x="1299832" y="3353449"/>
                  <a:pt x="1293831" y="3345270"/>
                  <a:pt x="1291801" y="3336135"/>
                </a:cubicBezTo>
                <a:cubicBezTo>
                  <a:pt x="1287896" y="3318563"/>
                  <a:pt x="1285882" y="3300624"/>
                  <a:pt x="1282923" y="3282869"/>
                </a:cubicBezTo>
                <a:cubicBezTo>
                  <a:pt x="1291367" y="3097108"/>
                  <a:pt x="1305968" y="2873623"/>
                  <a:pt x="1282923" y="2696943"/>
                </a:cubicBezTo>
                <a:cubicBezTo>
                  <a:pt x="1280862" y="2681141"/>
                  <a:pt x="1253331" y="2685106"/>
                  <a:pt x="1238535" y="2679188"/>
                </a:cubicBezTo>
                <a:cubicBezTo>
                  <a:pt x="1205443" y="2646094"/>
                  <a:pt x="1220988" y="2671489"/>
                  <a:pt x="1265168" y="2652555"/>
                </a:cubicBezTo>
                <a:cubicBezTo>
                  <a:pt x="1272861" y="2649258"/>
                  <a:pt x="1277005" y="2640718"/>
                  <a:pt x="1282923" y="2634799"/>
                </a:cubicBezTo>
                <a:cubicBezTo>
                  <a:pt x="1291801" y="2637758"/>
                  <a:pt x="1303711" y="2636369"/>
                  <a:pt x="1309557" y="2643677"/>
                </a:cubicBezTo>
                <a:cubicBezTo>
                  <a:pt x="1317179" y="2653205"/>
                  <a:pt x="1315082" y="2667456"/>
                  <a:pt x="1318434" y="2679188"/>
                </a:cubicBezTo>
                <a:cubicBezTo>
                  <a:pt x="1321005" y="2688186"/>
                  <a:pt x="1324353" y="2696943"/>
                  <a:pt x="1327312" y="2705821"/>
                </a:cubicBezTo>
                <a:cubicBezTo>
                  <a:pt x="1306910" y="2767028"/>
                  <a:pt x="1322791" y="2745853"/>
                  <a:pt x="1291801" y="2776842"/>
                </a:cubicBezTo>
                <a:cubicBezTo>
                  <a:pt x="1288842" y="2785720"/>
                  <a:pt x="1282923" y="2794117"/>
                  <a:pt x="1282923" y="2803475"/>
                </a:cubicBezTo>
                <a:cubicBezTo>
                  <a:pt x="1282923" y="2830272"/>
                  <a:pt x="1279817" y="2907342"/>
                  <a:pt x="1291801" y="2883374"/>
                </a:cubicBezTo>
                <a:cubicBezTo>
                  <a:pt x="1309057" y="2848864"/>
                  <a:pt x="1295893" y="2806250"/>
                  <a:pt x="1300679" y="2767965"/>
                </a:cubicBezTo>
                <a:cubicBezTo>
                  <a:pt x="1301840" y="2758679"/>
                  <a:pt x="1306598" y="2750210"/>
                  <a:pt x="1309557" y="2741332"/>
                </a:cubicBezTo>
                <a:cubicBezTo>
                  <a:pt x="1294169" y="2448966"/>
                  <a:pt x="1313253" y="2656977"/>
                  <a:pt x="1291801" y="2528267"/>
                </a:cubicBezTo>
                <a:cubicBezTo>
                  <a:pt x="1278199" y="2446658"/>
                  <a:pt x="1291060" y="2490538"/>
                  <a:pt x="1274046" y="2439491"/>
                </a:cubicBezTo>
                <a:cubicBezTo>
                  <a:pt x="1277005" y="2374388"/>
                  <a:pt x="1276438" y="2309029"/>
                  <a:pt x="1282923" y="2244182"/>
                </a:cubicBezTo>
                <a:cubicBezTo>
                  <a:pt x="1285351" y="2219901"/>
                  <a:pt x="1300679" y="2173161"/>
                  <a:pt x="1300679" y="2173161"/>
                </a:cubicBezTo>
                <a:cubicBezTo>
                  <a:pt x="1328193" y="1898019"/>
                  <a:pt x="1326036" y="1992881"/>
                  <a:pt x="1309557" y="1613867"/>
                </a:cubicBezTo>
                <a:cubicBezTo>
                  <a:pt x="1309151" y="1604518"/>
                  <a:pt x="1303638" y="1596112"/>
                  <a:pt x="1300679" y="1587234"/>
                </a:cubicBezTo>
                <a:cubicBezTo>
                  <a:pt x="1296328" y="1511086"/>
                  <a:pt x="1294649" y="1327688"/>
                  <a:pt x="1274046" y="1214372"/>
                </a:cubicBezTo>
                <a:cubicBezTo>
                  <a:pt x="1271863" y="1202368"/>
                  <a:pt x="1268127" y="1190699"/>
                  <a:pt x="1265168" y="1178862"/>
                </a:cubicBezTo>
                <a:cubicBezTo>
                  <a:pt x="1262209" y="1155188"/>
                  <a:pt x="1256832" y="1131692"/>
                  <a:pt x="1256290" y="1107840"/>
                </a:cubicBezTo>
                <a:cubicBezTo>
                  <a:pt x="1254905" y="1046913"/>
                  <a:pt x="1285750" y="580429"/>
                  <a:pt x="1238535" y="344361"/>
                </a:cubicBezTo>
                <a:cubicBezTo>
                  <a:pt x="1236142" y="332397"/>
                  <a:pt x="1232616" y="320687"/>
                  <a:pt x="1229657" y="308850"/>
                </a:cubicBezTo>
                <a:cubicBezTo>
                  <a:pt x="1215230" y="178999"/>
                  <a:pt x="1230831" y="268569"/>
                  <a:pt x="1211902" y="202318"/>
                </a:cubicBezTo>
                <a:cubicBezTo>
                  <a:pt x="1208550" y="190586"/>
                  <a:pt x="1210646" y="176335"/>
                  <a:pt x="1203024" y="166807"/>
                </a:cubicBezTo>
                <a:cubicBezTo>
                  <a:pt x="1197178" y="159500"/>
                  <a:pt x="1185269" y="160889"/>
                  <a:pt x="1176391" y="157930"/>
                </a:cubicBezTo>
                <a:lnTo>
                  <a:pt x="812407" y="166807"/>
                </a:lnTo>
                <a:cubicBezTo>
                  <a:pt x="797332" y="167462"/>
                  <a:pt x="783108" y="175685"/>
                  <a:pt x="768019" y="175685"/>
                </a:cubicBezTo>
                <a:cubicBezTo>
                  <a:pt x="708760" y="175685"/>
                  <a:pt x="649650" y="169766"/>
                  <a:pt x="590465" y="166807"/>
                </a:cubicBezTo>
                <a:cubicBezTo>
                  <a:pt x="558537" y="161486"/>
                  <a:pt x="538383" y="160974"/>
                  <a:pt x="510566" y="149052"/>
                </a:cubicBezTo>
                <a:cubicBezTo>
                  <a:pt x="498402" y="143839"/>
                  <a:pt x="487732" y="135100"/>
                  <a:pt x="475056" y="131297"/>
                </a:cubicBezTo>
                <a:cubicBezTo>
                  <a:pt x="457815" y="126125"/>
                  <a:pt x="439441" y="125949"/>
                  <a:pt x="421790" y="122419"/>
                </a:cubicBezTo>
                <a:cubicBezTo>
                  <a:pt x="325250" y="103110"/>
                  <a:pt x="476849" y="122597"/>
                  <a:pt x="297502" y="104664"/>
                </a:cubicBezTo>
                <a:cubicBezTo>
                  <a:pt x="276394" y="97628"/>
                  <a:pt x="257652" y="90624"/>
                  <a:pt x="235358" y="86908"/>
                </a:cubicBezTo>
                <a:cubicBezTo>
                  <a:pt x="211825" y="82986"/>
                  <a:pt x="188105" y="80098"/>
                  <a:pt x="164337" y="78031"/>
                </a:cubicBezTo>
                <a:cubicBezTo>
                  <a:pt x="55447" y="68562"/>
                  <a:pt x="69047" y="69153"/>
                  <a:pt x="4539" y="69153"/>
                </a:cubicBezTo>
              </a:path>
            </a:pathLst>
          </a:custGeom>
          <a:solidFill>
            <a:srgbClr val="00B0F0">
              <a:alpha val="55000"/>
            </a:srgb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p>
        </p:txBody>
      </p:sp>
      <p:sp>
        <p:nvSpPr>
          <p:cNvPr id="6" name="Rectangle 5"/>
          <p:cNvSpPr/>
          <p:nvPr/>
        </p:nvSpPr>
        <p:spPr>
          <a:xfrm>
            <a:off x="7429500" y="500063"/>
            <a:ext cx="1285875" cy="214312"/>
          </a:xfrm>
          <a:prstGeom prst="rect">
            <a:avLst/>
          </a:prstGeom>
          <a:solidFill>
            <a:srgbClr val="00B0F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Rectangle 6"/>
          <p:cNvSpPr/>
          <p:nvPr/>
        </p:nvSpPr>
        <p:spPr>
          <a:xfrm>
            <a:off x="8572500" y="500063"/>
            <a:ext cx="142875" cy="3857625"/>
          </a:xfrm>
          <a:prstGeom prst="rect">
            <a:avLst/>
          </a:prstGeom>
          <a:solidFill>
            <a:srgbClr val="00B0F0">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8131175" y="3462338"/>
            <a:ext cx="328613" cy="363537"/>
          </a:xfrm>
          <a:custGeom>
            <a:avLst/>
            <a:gdLst>
              <a:gd name="connsiteX0" fmla="*/ 133165 w 328473"/>
              <a:gd name="connsiteY0" fmla="*/ 0 h 363985"/>
              <a:gd name="connsiteX1" fmla="*/ 106532 w 328473"/>
              <a:gd name="connsiteY1" fmla="*/ 17756 h 363985"/>
              <a:gd name="connsiteX2" fmla="*/ 62143 w 328473"/>
              <a:gd name="connsiteY2" fmla="*/ 53266 h 363985"/>
              <a:gd name="connsiteX3" fmla="*/ 35510 w 328473"/>
              <a:gd name="connsiteY3" fmla="*/ 62144 h 363985"/>
              <a:gd name="connsiteX4" fmla="*/ 0 w 328473"/>
              <a:gd name="connsiteY4" fmla="*/ 71022 h 363985"/>
              <a:gd name="connsiteX5" fmla="*/ 71021 w 328473"/>
              <a:gd name="connsiteY5" fmla="*/ 363985 h 363985"/>
              <a:gd name="connsiteX6" fmla="*/ 328473 w 328473"/>
              <a:gd name="connsiteY6" fmla="*/ 337352 h 363985"/>
              <a:gd name="connsiteX7" fmla="*/ 133165 w 328473"/>
              <a:gd name="connsiteY7" fmla="*/ 0 h 36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473" h="363985">
                <a:moveTo>
                  <a:pt x="133165" y="0"/>
                </a:moveTo>
                <a:cubicBezTo>
                  <a:pt x="124287" y="5919"/>
                  <a:pt x="114864" y="11091"/>
                  <a:pt x="106532" y="17756"/>
                </a:cubicBezTo>
                <a:cubicBezTo>
                  <a:pt x="79010" y="39774"/>
                  <a:pt x="98572" y="35051"/>
                  <a:pt x="62143" y="53266"/>
                </a:cubicBezTo>
                <a:cubicBezTo>
                  <a:pt x="53773" y="57451"/>
                  <a:pt x="44388" y="59185"/>
                  <a:pt x="35510" y="62144"/>
                </a:cubicBezTo>
                <a:cubicBezTo>
                  <a:pt x="13112" y="95741"/>
                  <a:pt x="25300" y="96322"/>
                  <a:pt x="0" y="71022"/>
                </a:cubicBezTo>
                <a:lnTo>
                  <a:pt x="71021" y="363985"/>
                </a:lnTo>
                <a:lnTo>
                  <a:pt x="328473" y="337352"/>
                </a:lnTo>
                <a:lnTo>
                  <a:pt x="133165"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Freeform 9"/>
          <p:cNvSpPr/>
          <p:nvPr/>
        </p:nvSpPr>
        <p:spPr>
          <a:xfrm>
            <a:off x="8247063" y="3829050"/>
            <a:ext cx="293687" cy="317500"/>
          </a:xfrm>
          <a:custGeom>
            <a:avLst/>
            <a:gdLst>
              <a:gd name="connsiteX0" fmla="*/ 221942 w 292963"/>
              <a:gd name="connsiteY0" fmla="*/ 41382 h 316590"/>
              <a:gd name="connsiteX1" fmla="*/ 0 w 292963"/>
              <a:gd name="connsiteY1" fmla="*/ 59137 h 316590"/>
              <a:gd name="connsiteX2" fmla="*/ 168676 w 292963"/>
              <a:gd name="connsiteY2" fmla="*/ 316590 h 316590"/>
              <a:gd name="connsiteX3" fmla="*/ 292963 w 292963"/>
              <a:gd name="connsiteY3" fmla="*/ 254446 h 316590"/>
              <a:gd name="connsiteX4" fmla="*/ 221942 w 292963"/>
              <a:gd name="connsiteY4" fmla="*/ 41382 h 316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16590">
                <a:moveTo>
                  <a:pt x="221942" y="41382"/>
                </a:moveTo>
                <a:cubicBezTo>
                  <a:pt x="4697" y="50434"/>
                  <a:pt x="59144" y="0"/>
                  <a:pt x="0" y="59137"/>
                </a:cubicBezTo>
                <a:lnTo>
                  <a:pt x="168676" y="316590"/>
                </a:lnTo>
                <a:lnTo>
                  <a:pt x="292963" y="254446"/>
                </a:lnTo>
                <a:lnTo>
                  <a:pt x="221942" y="4138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Freeform 10"/>
          <p:cNvSpPr/>
          <p:nvPr/>
        </p:nvSpPr>
        <p:spPr>
          <a:xfrm>
            <a:off x="6188075" y="3611563"/>
            <a:ext cx="465138" cy="409575"/>
          </a:xfrm>
          <a:custGeom>
            <a:avLst/>
            <a:gdLst>
              <a:gd name="connsiteX0" fmla="*/ 0 w 465382"/>
              <a:gd name="connsiteY0" fmla="*/ 303712 h 410244"/>
              <a:gd name="connsiteX1" fmla="*/ 26633 w 465382"/>
              <a:gd name="connsiteY1" fmla="*/ 285957 h 410244"/>
              <a:gd name="connsiteX2" fmla="*/ 62144 w 465382"/>
              <a:gd name="connsiteY2" fmla="*/ 268202 h 410244"/>
              <a:gd name="connsiteX3" fmla="*/ 79899 w 465382"/>
              <a:gd name="connsiteY3" fmla="*/ 250446 h 410244"/>
              <a:gd name="connsiteX4" fmla="*/ 168676 w 465382"/>
              <a:gd name="connsiteY4" fmla="*/ 197180 h 410244"/>
              <a:gd name="connsiteX5" fmla="*/ 248575 w 465382"/>
              <a:gd name="connsiteY5" fmla="*/ 170547 h 410244"/>
              <a:gd name="connsiteX6" fmla="*/ 275208 w 465382"/>
              <a:gd name="connsiteY6" fmla="*/ 161670 h 410244"/>
              <a:gd name="connsiteX7" fmla="*/ 328474 w 465382"/>
              <a:gd name="connsiteY7" fmla="*/ 126159 h 410244"/>
              <a:gd name="connsiteX8" fmla="*/ 355107 w 465382"/>
              <a:gd name="connsiteY8" fmla="*/ 108404 h 410244"/>
              <a:gd name="connsiteX9" fmla="*/ 399495 w 465382"/>
              <a:gd name="connsiteY9" fmla="*/ 72893 h 410244"/>
              <a:gd name="connsiteX10" fmla="*/ 408373 w 465382"/>
              <a:gd name="connsiteY10" fmla="*/ 46260 h 410244"/>
              <a:gd name="connsiteX11" fmla="*/ 461639 w 465382"/>
              <a:gd name="connsiteY11" fmla="*/ 1872 h 410244"/>
              <a:gd name="connsiteX12" fmla="*/ 452761 w 465382"/>
              <a:gd name="connsiteY12" fmla="*/ 10749 h 410244"/>
              <a:gd name="connsiteX13" fmla="*/ 390617 w 465382"/>
              <a:gd name="connsiteY13" fmla="*/ 392489 h 410244"/>
              <a:gd name="connsiteX14" fmla="*/ 186431 w 465382"/>
              <a:gd name="connsiteY14" fmla="*/ 410244 h 410244"/>
              <a:gd name="connsiteX15" fmla="*/ 0 w 465382"/>
              <a:gd name="connsiteY15" fmla="*/ 303712 h 410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5382" h="410244">
                <a:moveTo>
                  <a:pt x="0" y="303712"/>
                </a:moveTo>
                <a:cubicBezTo>
                  <a:pt x="8878" y="297794"/>
                  <a:pt x="17369" y="291250"/>
                  <a:pt x="26633" y="285957"/>
                </a:cubicBezTo>
                <a:cubicBezTo>
                  <a:pt x="38123" y="279391"/>
                  <a:pt x="51133" y="275543"/>
                  <a:pt x="62144" y="268202"/>
                </a:cubicBezTo>
                <a:cubicBezTo>
                  <a:pt x="69108" y="263559"/>
                  <a:pt x="73363" y="255675"/>
                  <a:pt x="79899" y="250446"/>
                </a:cubicBezTo>
                <a:cubicBezTo>
                  <a:pt x="97485" y="236377"/>
                  <a:pt x="161888" y="200150"/>
                  <a:pt x="168676" y="197180"/>
                </a:cubicBezTo>
                <a:cubicBezTo>
                  <a:pt x="194396" y="185928"/>
                  <a:pt x="221942" y="179425"/>
                  <a:pt x="248575" y="170547"/>
                </a:cubicBezTo>
                <a:lnTo>
                  <a:pt x="275208" y="161670"/>
                </a:lnTo>
                <a:lnTo>
                  <a:pt x="328474" y="126159"/>
                </a:lnTo>
                <a:cubicBezTo>
                  <a:pt x="337352" y="120241"/>
                  <a:pt x="347563" y="115949"/>
                  <a:pt x="355107" y="108404"/>
                </a:cubicBezTo>
                <a:cubicBezTo>
                  <a:pt x="380406" y="83103"/>
                  <a:pt x="365898" y="95291"/>
                  <a:pt x="399495" y="72893"/>
                </a:cubicBezTo>
                <a:cubicBezTo>
                  <a:pt x="402454" y="64015"/>
                  <a:pt x="403182" y="54046"/>
                  <a:pt x="408373" y="46260"/>
                </a:cubicBezTo>
                <a:cubicBezTo>
                  <a:pt x="418191" y="31533"/>
                  <a:pt x="445261" y="10061"/>
                  <a:pt x="461639" y="1872"/>
                </a:cubicBezTo>
                <a:cubicBezTo>
                  <a:pt x="465382" y="0"/>
                  <a:pt x="455720" y="7790"/>
                  <a:pt x="452761" y="10749"/>
                </a:cubicBezTo>
                <a:lnTo>
                  <a:pt x="390617" y="392489"/>
                </a:lnTo>
                <a:lnTo>
                  <a:pt x="186431" y="410244"/>
                </a:lnTo>
                <a:lnTo>
                  <a:pt x="0" y="3037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6134100" y="3932238"/>
            <a:ext cx="382588" cy="338137"/>
          </a:xfrm>
          <a:custGeom>
            <a:avLst/>
            <a:gdLst>
              <a:gd name="connsiteX0" fmla="*/ 8878 w 381740"/>
              <a:gd name="connsiteY0" fmla="*/ 0 h 337351"/>
              <a:gd name="connsiteX1" fmla="*/ 186431 w 381740"/>
              <a:gd name="connsiteY1" fmla="*/ 150920 h 337351"/>
              <a:gd name="connsiteX2" fmla="*/ 381740 w 381740"/>
              <a:gd name="connsiteY2" fmla="*/ 150920 h 337351"/>
              <a:gd name="connsiteX3" fmla="*/ 177553 w 381740"/>
              <a:gd name="connsiteY3" fmla="*/ 284085 h 337351"/>
              <a:gd name="connsiteX4" fmla="*/ 0 w 381740"/>
              <a:gd name="connsiteY4" fmla="*/ 337351 h 337351"/>
              <a:gd name="connsiteX5" fmla="*/ 8878 w 381740"/>
              <a:gd name="connsiteY5" fmla="*/ 0 h 337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740" h="337351">
                <a:moveTo>
                  <a:pt x="8878" y="0"/>
                </a:moveTo>
                <a:lnTo>
                  <a:pt x="186431" y="150920"/>
                </a:lnTo>
                <a:lnTo>
                  <a:pt x="381740" y="150920"/>
                </a:lnTo>
                <a:lnTo>
                  <a:pt x="177553" y="284085"/>
                </a:lnTo>
                <a:lnTo>
                  <a:pt x="0" y="337351"/>
                </a:lnTo>
                <a:lnTo>
                  <a:pt x="8878"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3" name="Freeform 12"/>
          <p:cNvSpPr/>
          <p:nvPr/>
        </p:nvSpPr>
        <p:spPr>
          <a:xfrm>
            <a:off x="6188075" y="4171950"/>
            <a:ext cx="336550" cy="365125"/>
          </a:xfrm>
          <a:custGeom>
            <a:avLst/>
            <a:gdLst>
              <a:gd name="connsiteX0" fmla="*/ 0 w 337351"/>
              <a:gd name="connsiteY0" fmla="*/ 168676 h 363984"/>
              <a:gd name="connsiteX1" fmla="*/ 337351 w 337351"/>
              <a:gd name="connsiteY1" fmla="*/ 0 h 363984"/>
              <a:gd name="connsiteX2" fmla="*/ 328474 w 337351"/>
              <a:gd name="connsiteY2" fmla="*/ 346229 h 363984"/>
              <a:gd name="connsiteX3" fmla="*/ 53266 w 337351"/>
              <a:gd name="connsiteY3" fmla="*/ 363984 h 363984"/>
              <a:gd name="connsiteX4" fmla="*/ 0 w 337351"/>
              <a:gd name="connsiteY4" fmla="*/ 168676 h 363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351" h="363984">
                <a:moveTo>
                  <a:pt x="0" y="168676"/>
                </a:moveTo>
                <a:lnTo>
                  <a:pt x="337351" y="0"/>
                </a:lnTo>
                <a:lnTo>
                  <a:pt x="328474" y="346229"/>
                </a:lnTo>
                <a:lnTo>
                  <a:pt x="53266" y="363984"/>
                </a:lnTo>
                <a:lnTo>
                  <a:pt x="0" y="16867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Freeform 13"/>
          <p:cNvSpPr/>
          <p:nvPr/>
        </p:nvSpPr>
        <p:spPr>
          <a:xfrm>
            <a:off x="6596063" y="3657600"/>
            <a:ext cx="293687" cy="338138"/>
          </a:xfrm>
          <a:custGeom>
            <a:avLst/>
            <a:gdLst>
              <a:gd name="connsiteX0" fmla="*/ 88776 w 292963"/>
              <a:gd name="connsiteY0" fmla="*/ 0 h 337351"/>
              <a:gd name="connsiteX1" fmla="*/ 275208 w 292963"/>
              <a:gd name="connsiteY1" fmla="*/ 159798 h 337351"/>
              <a:gd name="connsiteX2" fmla="*/ 292963 w 292963"/>
              <a:gd name="connsiteY2" fmla="*/ 310718 h 337351"/>
              <a:gd name="connsiteX3" fmla="*/ 0 w 292963"/>
              <a:gd name="connsiteY3" fmla="*/ 337351 h 337351"/>
              <a:gd name="connsiteX4" fmla="*/ 88776 w 292963"/>
              <a:gd name="connsiteY4" fmla="*/ 0 h 337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963" h="337351">
                <a:moveTo>
                  <a:pt x="88776" y="0"/>
                </a:moveTo>
                <a:lnTo>
                  <a:pt x="275208" y="159798"/>
                </a:lnTo>
                <a:lnTo>
                  <a:pt x="292963" y="310718"/>
                </a:lnTo>
                <a:lnTo>
                  <a:pt x="0" y="337351"/>
                </a:lnTo>
                <a:lnTo>
                  <a:pt x="8877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Freeform 15"/>
          <p:cNvSpPr/>
          <p:nvPr/>
        </p:nvSpPr>
        <p:spPr>
          <a:xfrm>
            <a:off x="6675438" y="4030663"/>
            <a:ext cx="231775" cy="141287"/>
          </a:xfrm>
          <a:custGeom>
            <a:avLst/>
            <a:gdLst>
              <a:gd name="connsiteX0" fmla="*/ 0 w 230819"/>
              <a:gd name="connsiteY0" fmla="*/ 35511 h 142043"/>
              <a:gd name="connsiteX1" fmla="*/ 62143 w 230819"/>
              <a:gd name="connsiteY1" fmla="*/ 17755 h 142043"/>
              <a:gd name="connsiteX2" fmla="*/ 186431 w 230819"/>
              <a:gd name="connsiteY2" fmla="*/ 0 h 142043"/>
              <a:gd name="connsiteX3" fmla="*/ 230819 w 230819"/>
              <a:gd name="connsiteY3" fmla="*/ 0 h 142043"/>
              <a:gd name="connsiteX4" fmla="*/ 159798 w 230819"/>
              <a:gd name="connsiteY4" fmla="*/ 142043 h 142043"/>
              <a:gd name="connsiteX5" fmla="*/ 0 w 230819"/>
              <a:gd name="connsiteY5" fmla="*/ 35511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19" h="142043">
                <a:moveTo>
                  <a:pt x="0" y="35511"/>
                </a:moveTo>
                <a:cubicBezTo>
                  <a:pt x="21107" y="28475"/>
                  <a:pt x="39851" y="21470"/>
                  <a:pt x="62143" y="17755"/>
                </a:cubicBezTo>
                <a:cubicBezTo>
                  <a:pt x="103424" y="10875"/>
                  <a:pt x="144581" y="0"/>
                  <a:pt x="186431" y="0"/>
                </a:cubicBezTo>
                <a:lnTo>
                  <a:pt x="230819" y="0"/>
                </a:lnTo>
                <a:lnTo>
                  <a:pt x="159798" y="142043"/>
                </a:lnTo>
                <a:lnTo>
                  <a:pt x="0" y="35511"/>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Freeform 16"/>
          <p:cNvSpPr/>
          <p:nvPr/>
        </p:nvSpPr>
        <p:spPr>
          <a:xfrm>
            <a:off x="6551613" y="4083050"/>
            <a:ext cx="257175" cy="409575"/>
          </a:xfrm>
          <a:custGeom>
            <a:avLst/>
            <a:gdLst>
              <a:gd name="connsiteX0" fmla="*/ 53266 w 257453"/>
              <a:gd name="connsiteY0" fmla="*/ 0 h 408373"/>
              <a:gd name="connsiteX1" fmla="*/ 257453 w 257453"/>
              <a:gd name="connsiteY1" fmla="*/ 177554 h 408373"/>
              <a:gd name="connsiteX2" fmla="*/ 195309 w 257453"/>
              <a:gd name="connsiteY2" fmla="*/ 408373 h 408373"/>
              <a:gd name="connsiteX3" fmla="*/ 0 w 257453"/>
              <a:gd name="connsiteY3" fmla="*/ 399495 h 408373"/>
              <a:gd name="connsiteX4" fmla="*/ 8878 w 257453"/>
              <a:gd name="connsiteY4" fmla="*/ 62144 h 408373"/>
              <a:gd name="connsiteX5" fmla="*/ 53266 w 257453"/>
              <a:gd name="connsiteY5" fmla="*/ 0 h 40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453" h="408373">
                <a:moveTo>
                  <a:pt x="53266" y="0"/>
                </a:moveTo>
                <a:lnTo>
                  <a:pt x="257453" y="177554"/>
                </a:lnTo>
                <a:lnTo>
                  <a:pt x="195309" y="408373"/>
                </a:lnTo>
                <a:lnTo>
                  <a:pt x="0" y="399495"/>
                </a:lnTo>
                <a:lnTo>
                  <a:pt x="8878" y="62144"/>
                </a:lnTo>
                <a:lnTo>
                  <a:pt x="53266"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a:off x="4933950" y="3497263"/>
            <a:ext cx="1085850" cy="917575"/>
          </a:xfrm>
          <a:custGeom>
            <a:avLst/>
            <a:gdLst>
              <a:gd name="connsiteX0" fmla="*/ 454203 w 1084517"/>
              <a:gd name="connsiteY0" fmla="*/ 843379 h 917207"/>
              <a:gd name="connsiteX1" fmla="*/ 578490 w 1084517"/>
              <a:gd name="connsiteY1" fmla="*/ 603681 h 917207"/>
              <a:gd name="connsiteX2" fmla="*/ 720533 w 1084517"/>
              <a:gd name="connsiteY2" fmla="*/ 461639 h 917207"/>
              <a:gd name="connsiteX3" fmla="*/ 862575 w 1084517"/>
              <a:gd name="connsiteY3" fmla="*/ 381740 h 917207"/>
              <a:gd name="connsiteX4" fmla="*/ 1075640 w 1084517"/>
              <a:gd name="connsiteY4" fmla="*/ 275208 h 917207"/>
              <a:gd name="connsiteX5" fmla="*/ 1084517 w 1084517"/>
              <a:gd name="connsiteY5" fmla="*/ 150920 h 917207"/>
              <a:gd name="connsiteX6" fmla="*/ 951352 w 1084517"/>
              <a:gd name="connsiteY6" fmla="*/ 0 h 917207"/>
              <a:gd name="connsiteX7" fmla="*/ 702777 w 1084517"/>
              <a:gd name="connsiteY7" fmla="*/ 115410 h 917207"/>
              <a:gd name="connsiteX8" fmla="*/ 587368 w 1084517"/>
              <a:gd name="connsiteY8" fmla="*/ 177553 h 917207"/>
              <a:gd name="connsiteX9" fmla="*/ 329915 w 1084517"/>
              <a:gd name="connsiteY9" fmla="*/ 346229 h 917207"/>
              <a:gd name="connsiteX10" fmla="*/ 241139 w 1084517"/>
              <a:gd name="connsiteY10" fmla="*/ 497149 h 917207"/>
              <a:gd name="connsiteX11" fmla="*/ 107974 w 1084517"/>
              <a:gd name="connsiteY11" fmla="*/ 603681 h 917207"/>
              <a:gd name="connsiteX12" fmla="*/ 54707 w 1084517"/>
              <a:gd name="connsiteY12" fmla="*/ 834501 h 917207"/>
              <a:gd name="connsiteX13" fmla="*/ 36952 w 1084517"/>
              <a:gd name="connsiteY13" fmla="*/ 914400 h 917207"/>
              <a:gd name="connsiteX14" fmla="*/ 454203 w 1084517"/>
              <a:gd name="connsiteY14" fmla="*/ 843379 h 91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4517" h="917207">
                <a:moveTo>
                  <a:pt x="454203" y="843379"/>
                </a:moveTo>
                <a:lnTo>
                  <a:pt x="578490" y="603681"/>
                </a:lnTo>
                <a:lnTo>
                  <a:pt x="720533" y="461639"/>
                </a:lnTo>
                <a:lnTo>
                  <a:pt x="862575" y="381740"/>
                </a:lnTo>
                <a:cubicBezTo>
                  <a:pt x="1078330" y="282852"/>
                  <a:pt x="1075640" y="362211"/>
                  <a:pt x="1075640" y="275208"/>
                </a:cubicBezTo>
                <a:lnTo>
                  <a:pt x="1084517" y="150920"/>
                </a:lnTo>
                <a:lnTo>
                  <a:pt x="951352" y="0"/>
                </a:lnTo>
                <a:lnTo>
                  <a:pt x="702777" y="115410"/>
                </a:lnTo>
                <a:lnTo>
                  <a:pt x="587368" y="177553"/>
                </a:lnTo>
                <a:lnTo>
                  <a:pt x="329915" y="346229"/>
                </a:lnTo>
                <a:lnTo>
                  <a:pt x="241139" y="497149"/>
                </a:lnTo>
                <a:lnTo>
                  <a:pt x="107974" y="603681"/>
                </a:lnTo>
                <a:lnTo>
                  <a:pt x="54707" y="834501"/>
                </a:lnTo>
                <a:cubicBezTo>
                  <a:pt x="27138" y="917207"/>
                  <a:pt x="0" y="914400"/>
                  <a:pt x="36952" y="914400"/>
                </a:cubicBezTo>
                <a:lnTo>
                  <a:pt x="454203" y="843379"/>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Freeform 18"/>
          <p:cNvSpPr/>
          <p:nvPr/>
        </p:nvSpPr>
        <p:spPr>
          <a:xfrm>
            <a:off x="6781800" y="2884488"/>
            <a:ext cx="728663" cy="587375"/>
          </a:xfrm>
          <a:custGeom>
            <a:avLst/>
            <a:gdLst>
              <a:gd name="connsiteX0" fmla="*/ 727969 w 727969"/>
              <a:gd name="connsiteY0" fmla="*/ 107916 h 587310"/>
              <a:gd name="connsiteX1" fmla="*/ 541538 w 727969"/>
              <a:gd name="connsiteY1" fmla="*/ 294347 h 587310"/>
              <a:gd name="connsiteX2" fmla="*/ 452761 w 727969"/>
              <a:gd name="connsiteY2" fmla="*/ 445267 h 587310"/>
              <a:gd name="connsiteX3" fmla="*/ 284085 w 727969"/>
              <a:gd name="connsiteY3" fmla="*/ 587310 h 587310"/>
              <a:gd name="connsiteX4" fmla="*/ 8877 w 727969"/>
              <a:gd name="connsiteY4" fmla="*/ 587310 h 587310"/>
              <a:gd name="connsiteX5" fmla="*/ 0 w 727969"/>
              <a:gd name="connsiteY5" fmla="*/ 525166 h 587310"/>
              <a:gd name="connsiteX6" fmla="*/ 0 w 727969"/>
              <a:gd name="connsiteY6" fmla="*/ 365368 h 587310"/>
              <a:gd name="connsiteX7" fmla="*/ 71021 w 727969"/>
              <a:gd name="connsiteY7" fmla="*/ 99038 h 587310"/>
              <a:gd name="connsiteX8" fmla="*/ 195309 w 727969"/>
              <a:gd name="connsiteY8" fmla="*/ 54650 h 587310"/>
              <a:gd name="connsiteX9" fmla="*/ 284085 w 727969"/>
              <a:gd name="connsiteY9" fmla="*/ 81283 h 587310"/>
              <a:gd name="connsiteX10" fmla="*/ 497149 w 727969"/>
              <a:gd name="connsiteY10" fmla="*/ 81283 h 587310"/>
              <a:gd name="connsiteX11" fmla="*/ 656947 w 727969"/>
              <a:gd name="connsiteY11" fmla="*/ 1384 h 587310"/>
              <a:gd name="connsiteX12" fmla="*/ 727969 w 727969"/>
              <a:gd name="connsiteY12" fmla="*/ 107916 h 587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7969" h="587310">
                <a:moveTo>
                  <a:pt x="727969" y="107916"/>
                </a:moveTo>
                <a:lnTo>
                  <a:pt x="541538" y="294347"/>
                </a:lnTo>
                <a:lnTo>
                  <a:pt x="452761" y="445267"/>
                </a:lnTo>
                <a:lnTo>
                  <a:pt x="284085" y="587310"/>
                </a:lnTo>
                <a:lnTo>
                  <a:pt x="8877" y="587310"/>
                </a:lnTo>
                <a:lnTo>
                  <a:pt x="0" y="525166"/>
                </a:lnTo>
                <a:lnTo>
                  <a:pt x="0" y="365368"/>
                </a:lnTo>
                <a:cubicBezTo>
                  <a:pt x="71808" y="105063"/>
                  <a:pt x="71021" y="196939"/>
                  <a:pt x="71021" y="99038"/>
                </a:cubicBezTo>
                <a:lnTo>
                  <a:pt x="195309" y="54650"/>
                </a:lnTo>
                <a:lnTo>
                  <a:pt x="284085" y="81283"/>
                </a:lnTo>
                <a:lnTo>
                  <a:pt x="497149" y="81283"/>
                </a:lnTo>
                <a:cubicBezTo>
                  <a:pt x="650685" y="0"/>
                  <a:pt x="591148" y="1384"/>
                  <a:pt x="656947" y="1384"/>
                </a:cubicBezTo>
                <a:lnTo>
                  <a:pt x="727969" y="107916"/>
                </a:lnTo>
                <a:close/>
              </a:path>
            </a:pathLst>
          </a:custGeom>
          <a:solidFill>
            <a:srgbClr val="8E957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 name="Freeform 29"/>
          <p:cNvSpPr/>
          <p:nvPr/>
        </p:nvSpPr>
        <p:spPr>
          <a:xfrm>
            <a:off x="4784725" y="1530350"/>
            <a:ext cx="879475" cy="2117725"/>
          </a:xfrm>
          <a:custGeom>
            <a:avLst/>
            <a:gdLst>
              <a:gd name="connsiteX0" fmla="*/ 0 w 878889"/>
              <a:gd name="connsiteY0" fmla="*/ 290004 h 2118665"/>
              <a:gd name="connsiteX1" fmla="*/ 8878 w 878889"/>
              <a:gd name="connsiteY1" fmla="*/ 263371 h 2118665"/>
              <a:gd name="connsiteX2" fmla="*/ 71021 w 878889"/>
              <a:gd name="connsiteY2" fmla="*/ 245616 h 2118665"/>
              <a:gd name="connsiteX3" fmla="*/ 88777 w 878889"/>
              <a:gd name="connsiteY3" fmla="*/ 227861 h 2118665"/>
              <a:gd name="connsiteX4" fmla="*/ 159798 w 878889"/>
              <a:gd name="connsiteY4" fmla="*/ 218983 h 2118665"/>
              <a:gd name="connsiteX5" fmla="*/ 177553 w 878889"/>
              <a:gd name="connsiteY5" fmla="*/ 165717 h 2118665"/>
              <a:gd name="connsiteX6" fmla="*/ 177553 w 878889"/>
              <a:gd name="connsiteY6" fmla="*/ 68063 h 2118665"/>
              <a:gd name="connsiteX7" fmla="*/ 195309 w 878889"/>
              <a:gd name="connsiteY7" fmla="*/ 50307 h 2118665"/>
              <a:gd name="connsiteX8" fmla="*/ 319596 w 878889"/>
              <a:gd name="connsiteY8" fmla="*/ 59185 h 2118665"/>
              <a:gd name="connsiteX9" fmla="*/ 346229 w 878889"/>
              <a:gd name="connsiteY9" fmla="*/ 68063 h 2118665"/>
              <a:gd name="connsiteX10" fmla="*/ 408373 w 878889"/>
              <a:gd name="connsiteY10" fmla="*/ 85818 h 2118665"/>
              <a:gd name="connsiteX11" fmla="*/ 417251 w 878889"/>
              <a:gd name="connsiteY11" fmla="*/ 174595 h 2118665"/>
              <a:gd name="connsiteX12" fmla="*/ 399495 w 878889"/>
              <a:gd name="connsiteY12" fmla="*/ 227861 h 2118665"/>
              <a:gd name="connsiteX13" fmla="*/ 426128 w 878889"/>
              <a:gd name="connsiteY13" fmla="*/ 245616 h 2118665"/>
              <a:gd name="connsiteX14" fmla="*/ 435006 w 878889"/>
              <a:gd name="connsiteY14" fmla="*/ 272249 h 2118665"/>
              <a:gd name="connsiteX15" fmla="*/ 461639 w 878889"/>
              <a:gd name="connsiteY15" fmla="*/ 281127 h 2118665"/>
              <a:gd name="connsiteX16" fmla="*/ 488272 w 878889"/>
              <a:gd name="connsiteY16" fmla="*/ 298882 h 2118665"/>
              <a:gd name="connsiteX17" fmla="*/ 541538 w 878889"/>
              <a:gd name="connsiteY17" fmla="*/ 316637 h 2118665"/>
              <a:gd name="connsiteX18" fmla="*/ 559293 w 878889"/>
              <a:gd name="connsiteY18" fmla="*/ 343270 h 2118665"/>
              <a:gd name="connsiteX19" fmla="*/ 577049 w 878889"/>
              <a:gd name="connsiteY19" fmla="*/ 396536 h 2118665"/>
              <a:gd name="connsiteX20" fmla="*/ 585926 w 878889"/>
              <a:gd name="connsiteY20" fmla="*/ 449802 h 2118665"/>
              <a:gd name="connsiteX21" fmla="*/ 612559 w 878889"/>
              <a:gd name="connsiteY21" fmla="*/ 574090 h 2118665"/>
              <a:gd name="connsiteX22" fmla="*/ 630315 w 878889"/>
              <a:gd name="connsiteY22" fmla="*/ 591845 h 2118665"/>
              <a:gd name="connsiteX23" fmla="*/ 656948 w 878889"/>
              <a:gd name="connsiteY23" fmla="*/ 689499 h 2118665"/>
              <a:gd name="connsiteX24" fmla="*/ 665825 w 878889"/>
              <a:gd name="connsiteY24" fmla="*/ 725010 h 2118665"/>
              <a:gd name="connsiteX25" fmla="*/ 754602 w 878889"/>
              <a:gd name="connsiteY25" fmla="*/ 796032 h 2118665"/>
              <a:gd name="connsiteX26" fmla="*/ 781235 w 878889"/>
              <a:gd name="connsiteY26" fmla="*/ 822665 h 2118665"/>
              <a:gd name="connsiteX27" fmla="*/ 807868 w 878889"/>
              <a:gd name="connsiteY27" fmla="*/ 858175 h 2118665"/>
              <a:gd name="connsiteX28" fmla="*/ 834501 w 878889"/>
              <a:gd name="connsiteY28" fmla="*/ 875931 h 2118665"/>
              <a:gd name="connsiteX29" fmla="*/ 843379 w 878889"/>
              <a:gd name="connsiteY29" fmla="*/ 911441 h 2118665"/>
              <a:gd name="connsiteX30" fmla="*/ 861134 w 878889"/>
              <a:gd name="connsiteY30" fmla="*/ 946952 h 2118665"/>
              <a:gd name="connsiteX31" fmla="*/ 878889 w 878889"/>
              <a:gd name="connsiteY31" fmla="*/ 1035729 h 2118665"/>
              <a:gd name="connsiteX32" fmla="*/ 870012 w 878889"/>
              <a:gd name="connsiteY32" fmla="*/ 1231037 h 2118665"/>
              <a:gd name="connsiteX33" fmla="*/ 861134 w 878889"/>
              <a:gd name="connsiteY33" fmla="*/ 1257670 h 2118665"/>
              <a:gd name="connsiteX34" fmla="*/ 816746 w 878889"/>
              <a:gd name="connsiteY34" fmla="*/ 1293181 h 2118665"/>
              <a:gd name="connsiteX35" fmla="*/ 790113 w 878889"/>
              <a:gd name="connsiteY35" fmla="*/ 1302059 h 2118665"/>
              <a:gd name="connsiteX36" fmla="*/ 772357 w 878889"/>
              <a:gd name="connsiteY36" fmla="*/ 1319814 h 2118665"/>
              <a:gd name="connsiteX37" fmla="*/ 754602 w 878889"/>
              <a:gd name="connsiteY37" fmla="*/ 1373080 h 2118665"/>
              <a:gd name="connsiteX38" fmla="*/ 763480 w 878889"/>
              <a:gd name="connsiteY38" fmla="*/ 1541756 h 2118665"/>
              <a:gd name="connsiteX39" fmla="*/ 781235 w 878889"/>
              <a:gd name="connsiteY39" fmla="*/ 1568389 h 2118665"/>
              <a:gd name="connsiteX40" fmla="*/ 807868 w 878889"/>
              <a:gd name="connsiteY40" fmla="*/ 1577266 h 2118665"/>
              <a:gd name="connsiteX41" fmla="*/ 798990 w 878889"/>
              <a:gd name="connsiteY41" fmla="*/ 1666043 h 2118665"/>
              <a:gd name="connsiteX42" fmla="*/ 781235 w 878889"/>
              <a:gd name="connsiteY42" fmla="*/ 1701554 h 2118665"/>
              <a:gd name="connsiteX43" fmla="*/ 745724 w 878889"/>
              <a:gd name="connsiteY43" fmla="*/ 1781453 h 2118665"/>
              <a:gd name="connsiteX44" fmla="*/ 719091 w 878889"/>
              <a:gd name="connsiteY44" fmla="*/ 1834719 h 2118665"/>
              <a:gd name="connsiteX45" fmla="*/ 710214 w 878889"/>
              <a:gd name="connsiteY45" fmla="*/ 1861352 h 2118665"/>
              <a:gd name="connsiteX46" fmla="*/ 692458 w 878889"/>
              <a:gd name="connsiteY46" fmla="*/ 1879107 h 2118665"/>
              <a:gd name="connsiteX47" fmla="*/ 674703 w 878889"/>
              <a:gd name="connsiteY47" fmla="*/ 1905740 h 2118665"/>
              <a:gd name="connsiteX48" fmla="*/ 621437 w 878889"/>
              <a:gd name="connsiteY48" fmla="*/ 1932373 h 2118665"/>
              <a:gd name="connsiteX49" fmla="*/ 479394 w 878889"/>
              <a:gd name="connsiteY49" fmla="*/ 1941251 h 2118665"/>
              <a:gd name="connsiteX50" fmla="*/ 426128 w 878889"/>
              <a:gd name="connsiteY50" fmla="*/ 1967884 h 2118665"/>
              <a:gd name="connsiteX51" fmla="*/ 372862 w 878889"/>
              <a:gd name="connsiteY51" fmla="*/ 2003395 h 2118665"/>
              <a:gd name="connsiteX52" fmla="*/ 346229 w 878889"/>
              <a:gd name="connsiteY52" fmla="*/ 2012272 h 2118665"/>
              <a:gd name="connsiteX53" fmla="*/ 8878 w 878889"/>
              <a:gd name="connsiteY53" fmla="*/ 2003395 h 2118665"/>
              <a:gd name="connsiteX54" fmla="*/ 0 w 878889"/>
              <a:gd name="connsiteY54" fmla="*/ 290004 h 211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78889" h="2118665">
                <a:moveTo>
                  <a:pt x="0" y="290004"/>
                </a:moveTo>
                <a:cubicBezTo>
                  <a:pt x="0" y="0"/>
                  <a:pt x="2261" y="269988"/>
                  <a:pt x="8878" y="263371"/>
                </a:cubicBezTo>
                <a:cubicBezTo>
                  <a:pt x="13122" y="259128"/>
                  <a:pt x="70716" y="245692"/>
                  <a:pt x="71021" y="245616"/>
                </a:cubicBezTo>
                <a:cubicBezTo>
                  <a:pt x="76940" y="239698"/>
                  <a:pt x="80760" y="230266"/>
                  <a:pt x="88777" y="227861"/>
                </a:cubicBezTo>
                <a:cubicBezTo>
                  <a:pt x="111629" y="221006"/>
                  <a:pt x="140253" y="232665"/>
                  <a:pt x="159798" y="218983"/>
                </a:cubicBezTo>
                <a:cubicBezTo>
                  <a:pt x="175130" y="208250"/>
                  <a:pt x="177553" y="165717"/>
                  <a:pt x="177553" y="165717"/>
                </a:cubicBezTo>
                <a:cubicBezTo>
                  <a:pt x="167134" y="124039"/>
                  <a:pt x="160892" y="118047"/>
                  <a:pt x="177553" y="68063"/>
                </a:cubicBezTo>
                <a:cubicBezTo>
                  <a:pt x="180200" y="60122"/>
                  <a:pt x="189390" y="56226"/>
                  <a:pt x="195309" y="50307"/>
                </a:cubicBezTo>
                <a:cubicBezTo>
                  <a:pt x="236738" y="53266"/>
                  <a:pt x="278346" y="54332"/>
                  <a:pt x="319596" y="59185"/>
                </a:cubicBezTo>
                <a:cubicBezTo>
                  <a:pt x="328890" y="60278"/>
                  <a:pt x="337231" y="65492"/>
                  <a:pt x="346229" y="68063"/>
                </a:cubicBezTo>
                <a:cubicBezTo>
                  <a:pt x="424260" y="90357"/>
                  <a:pt x="344516" y="64532"/>
                  <a:pt x="408373" y="85818"/>
                </a:cubicBezTo>
                <a:cubicBezTo>
                  <a:pt x="435314" y="126230"/>
                  <a:pt x="432386" y="109012"/>
                  <a:pt x="417251" y="174595"/>
                </a:cubicBezTo>
                <a:cubicBezTo>
                  <a:pt x="413043" y="192832"/>
                  <a:pt x="399495" y="227861"/>
                  <a:pt x="399495" y="227861"/>
                </a:cubicBezTo>
                <a:cubicBezTo>
                  <a:pt x="408373" y="233779"/>
                  <a:pt x="419463" y="237285"/>
                  <a:pt x="426128" y="245616"/>
                </a:cubicBezTo>
                <a:cubicBezTo>
                  <a:pt x="431974" y="252923"/>
                  <a:pt x="428389" y="265632"/>
                  <a:pt x="435006" y="272249"/>
                </a:cubicBezTo>
                <a:cubicBezTo>
                  <a:pt x="441623" y="278866"/>
                  <a:pt x="453269" y="276942"/>
                  <a:pt x="461639" y="281127"/>
                </a:cubicBezTo>
                <a:cubicBezTo>
                  <a:pt x="471182" y="285899"/>
                  <a:pt x="478522" y="294549"/>
                  <a:pt x="488272" y="298882"/>
                </a:cubicBezTo>
                <a:cubicBezTo>
                  <a:pt x="505375" y="306483"/>
                  <a:pt x="541538" y="316637"/>
                  <a:pt x="541538" y="316637"/>
                </a:cubicBezTo>
                <a:cubicBezTo>
                  <a:pt x="547456" y="325515"/>
                  <a:pt x="554960" y="333520"/>
                  <a:pt x="559293" y="343270"/>
                </a:cubicBezTo>
                <a:cubicBezTo>
                  <a:pt x="566894" y="360373"/>
                  <a:pt x="577049" y="396536"/>
                  <a:pt x="577049" y="396536"/>
                </a:cubicBezTo>
                <a:cubicBezTo>
                  <a:pt x="580008" y="414291"/>
                  <a:pt x="583380" y="431983"/>
                  <a:pt x="585926" y="449802"/>
                </a:cubicBezTo>
                <a:cubicBezTo>
                  <a:pt x="588241" y="466005"/>
                  <a:pt x="594229" y="555761"/>
                  <a:pt x="612559" y="574090"/>
                </a:cubicBezTo>
                <a:lnTo>
                  <a:pt x="630315" y="591845"/>
                </a:lnTo>
                <a:cubicBezTo>
                  <a:pt x="658026" y="674981"/>
                  <a:pt x="640219" y="614218"/>
                  <a:pt x="656948" y="689499"/>
                </a:cubicBezTo>
                <a:cubicBezTo>
                  <a:pt x="659595" y="701410"/>
                  <a:pt x="659358" y="714663"/>
                  <a:pt x="665825" y="725010"/>
                </a:cubicBezTo>
                <a:cubicBezTo>
                  <a:pt x="695108" y="771863"/>
                  <a:pt x="714582" y="756012"/>
                  <a:pt x="754602" y="796032"/>
                </a:cubicBezTo>
                <a:cubicBezTo>
                  <a:pt x="763480" y="804910"/>
                  <a:pt x="773064" y="813133"/>
                  <a:pt x="781235" y="822665"/>
                </a:cubicBezTo>
                <a:cubicBezTo>
                  <a:pt x="790864" y="833899"/>
                  <a:pt x="797406" y="847713"/>
                  <a:pt x="807868" y="858175"/>
                </a:cubicBezTo>
                <a:cubicBezTo>
                  <a:pt x="815413" y="865720"/>
                  <a:pt x="825623" y="870012"/>
                  <a:pt x="834501" y="875931"/>
                </a:cubicBezTo>
                <a:cubicBezTo>
                  <a:pt x="837460" y="887768"/>
                  <a:pt x="839095" y="900017"/>
                  <a:pt x="843379" y="911441"/>
                </a:cubicBezTo>
                <a:cubicBezTo>
                  <a:pt x="848026" y="923832"/>
                  <a:pt x="857498" y="934227"/>
                  <a:pt x="861134" y="946952"/>
                </a:cubicBezTo>
                <a:cubicBezTo>
                  <a:pt x="869424" y="975969"/>
                  <a:pt x="878889" y="1035729"/>
                  <a:pt x="878889" y="1035729"/>
                </a:cubicBezTo>
                <a:cubicBezTo>
                  <a:pt x="875930" y="1100832"/>
                  <a:pt x="875209" y="1166075"/>
                  <a:pt x="870012" y="1231037"/>
                </a:cubicBezTo>
                <a:cubicBezTo>
                  <a:pt x="869266" y="1240365"/>
                  <a:pt x="865949" y="1249646"/>
                  <a:pt x="861134" y="1257670"/>
                </a:cubicBezTo>
                <a:cubicBezTo>
                  <a:pt x="854055" y="1269468"/>
                  <a:pt x="827117" y="1287996"/>
                  <a:pt x="816746" y="1293181"/>
                </a:cubicBezTo>
                <a:cubicBezTo>
                  <a:pt x="808376" y="1297366"/>
                  <a:pt x="798991" y="1299100"/>
                  <a:pt x="790113" y="1302059"/>
                </a:cubicBezTo>
                <a:cubicBezTo>
                  <a:pt x="784194" y="1307977"/>
                  <a:pt x="776100" y="1312328"/>
                  <a:pt x="772357" y="1319814"/>
                </a:cubicBezTo>
                <a:cubicBezTo>
                  <a:pt x="763987" y="1336554"/>
                  <a:pt x="754602" y="1373080"/>
                  <a:pt x="754602" y="1373080"/>
                </a:cubicBezTo>
                <a:cubicBezTo>
                  <a:pt x="757561" y="1429305"/>
                  <a:pt x="755873" y="1485969"/>
                  <a:pt x="763480" y="1541756"/>
                </a:cubicBezTo>
                <a:cubicBezTo>
                  <a:pt x="764922" y="1552328"/>
                  <a:pt x="772903" y="1561724"/>
                  <a:pt x="781235" y="1568389"/>
                </a:cubicBezTo>
                <a:cubicBezTo>
                  <a:pt x="788542" y="1574235"/>
                  <a:pt x="798990" y="1574307"/>
                  <a:pt x="807868" y="1577266"/>
                </a:cubicBezTo>
                <a:cubicBezTo>
                  <a:pt x="804909" y="1606858"/>
                  <a:pt x="805221" y="1636963"/>
                  <a:pt x="798990" y="1666043"/>
                </a:cubicBezTo>
                <a:cubicBezTo>
                  <a:pt x="796217" y="1678983"/>
                  <a:pt x="786150" y="1689266"/>
                  <a:pt x="781235" y="1701554"/>
                </a:cubicBezTo>
                <a:cubicBezTo>
                  <a:pt x="749543" y="1780787"/>
                  <a:pt x="779884" y="1730215"/>
                  <a:pt x="745724" y="1781453"/>
                </a:cubicBezTo>
                <a:cubicBezTo>
                  <a:pt x="723829" y="1869039"/>
                  <a:pt x="753012" y="1778184"/>
                  <a:pt x="719091" y="1834719"/>
                </a:cubicBezTo>
                <a:cubicBezTo>
                  <a:pt x="714276" y="1842743"/>
                  <a:pt x="715029" y="1853328"/>
                  <a:pt x="710214" y="1861352"/>
                </a:cubicBezTo>
                <a:cubicBezTo>
                  <a:pt x="705908" y="1868529"/>
                  <a:pt x="697687" y="1872571"/>
                  <a:pt x="692458" y="1879107"/>
                </a:cubicBezTo>
                <a:cubicBezTo>
                  <a:pt x="685793" y="1887438"/>
                  <a:pt x="682247" y="1898195"/>
                  <a:pt x="674703" y="1905740"/>
                </a:cubicBezTo>
                <a:cubicBezTo>
                  <a:pt x="663787" y="1916656"/>
                  <a:pt x="637579" y="1930674"/>
                  <a:pt x="621437" y="1932373"/>
                </a:cubicBezTo>
                <a:cubicBezTo>
                  <a:pt x="574258" y="1937339"/>
                  <a:pt x="526742" y="1938292"/>
                  <a:pt x="479394" y="1941251"/>
                </a:cubicBezTo>
                <a:cubicBezTo>
                  <a:pt x="428212" y="1975372"/>
                  <a:pt x="477585" y="1945831"/>
                  <a:pt x="426128" y="1967884"/>
                </a:cubicBezTo>
                <a:cubicBezTo>
                  <a:pt x="301011" y="2021506"/>
                  <a:pt x="451916" y="1955963"/>
                  <a:pt x="372862" y="2003395"/>
                </a:cubicBezTo>
                <a:cubicBezTo>
                  <a:pt x="364838" y="2008210"/>
                  <a:pt x="355575" y="2011805"/>
                  <a:pt x="346229" y="2012272"/>
                </a:cubicBezTo>
                <a:cubicBezTo>
                  <a:pt x="14895" y="2028838"/>
                  <a:pt x="66510" y="2118665"/>
                  <a:pt x="8878" y="2003395"/>
                </a:cubicBezTo>
                <a:cubicBezTo>
                  <a:pt x="5919" y="1432265"/>
                  <a:pt x="0" y="580008"/>
                  <a:pt x="0" y="290004"/>
                </a:cubicBezTo>
                <a:close/>
              </a:path>
            </a:pathLst>
          </a:cu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258" name="TextBox 31"/>
          <p:cNvSpPr txBox="1">
            <a:spLocks noChangeArrowheads="1"/>
          </p:cNvSpPr>
          <p:nvPr/>
        </p:nvSpPr>
        <p:spPr bwMode="auto">
          <a:xfrm>
            <a:off x="357188" y="2214563"/>
            <a:ext cx="40005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a:latin typeface="Comic Sans MS" charset="0"/>
              </a:rPr>
              <a:t>Your castle was too heavy and began to sink into the marshy land.</a:t>
            </a:r>
          </a:p>
          <a:p>
            <a:pPr eaLnBrk="1" hangingPunct="1"/>
            <a:r>
              <a:rPr lang="en-GB">
                <a:latin typeface="Comic Sans MS" charset="0"/>
              </a:rPr>
              <a:t>Disease from the marsh killed many of your people.</a:t>
            </a:r>
          </a:p>
          <a:p>
            <a:pPr eaLnBrk="1" hangingPunct="1"/>
            <a:r>
              <a:rPr lang="en-GB">
                <a:latin typeface="Comic Sans MS" charset="0"/>
              </a:rPr>
              <a:t>You are dead.</a:t>
            </a:r>
          </a:p>
        </p:txBody>
      </p:sp>
      <p:pic>
        <p:nvPicPr>
          <p:cNvPr id="10259" name="Picture 3" descr="j0216576"/>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071563" y="4071938"/>
            <a:ext cx="22860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Action Button: Back or Previous 20">
            <a:hlinkClick r:id="rId4" action="ppaction://hlinksldjump" highlightClick="1"/>
          </p:cNvPr>
          <p:cNvSpPr/>
          <p:nvPr/>
        </p:nvSpPr>
        <p:spPr>
          <a:xfrm>
            <a:off x="357188" y="6072188"/>
            <a:ext cx="500062" cy="5000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extLst>
      <p:ext uri="{BB962C8B-B14F-4D97-AF65-F5344CB8AC3E}">
        <p14:creationId xmlns:p14="http://schemas.microsoft.com/office/powerpoint/2010/main" val="247919013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623</Words>
  <Application>Microsoft Macintosh PowerPoint</Application>
  <PresentationFormat>On-screen Show (4:3)</PresentationFormat>
  <Paragraphs>92</Paragraphs>
  <Slides>18</Slides>
  <Notes>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How would you keep your men safe?</vt:lpstr>
      <vt:lpstr>PowerPoint Presentation</vt:lpstr>
      <vt:lpstr>Why did the people build castles?</vt:lpstr>
      <vt:lpstr>THE FIRST CASTLES</vt:lpstr>
      <vt:lpstr>Task 1</vt:lpstr>
      <vt:lpstr>Task 2</vt:lpstr>
      <vt:lpstr>Which site Did you choose?</vt:lpstr>
      <vt:lpstr>Did you choose site A?</vt:lpstr>
      <vt:lpstr>Did you choose site b?</vt:lpstr>
      <vt:lpstr>Did you choose site c?</vt:lpstr>
      <vt:lpstr>Did you choose site D?</vt:lpstr>
      <vt:lpstr>Did you choose site E?</vt:lpstr>
      <vt:lpstr>Talk Partners</vt:lpstr>
      <vt:lpstr>Match the FEATURE to the DIAGRAM</vt:lpstr>
      <vt:lpstr>PowerPoint Presentation</vt:lpstr>
      <vt:lpstr>PowerPoint Presentation</vt:lpstr>
      <vt:lpstr>PowerPoint Presentation</vt:lpstr>
      <vt:lpstr>Plenary: 5 – 5 – 1 </vt:lpstr>
    </vt:vector>
  </TitlesOfParts>
  <Company>North Lincolnshire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CClayton</dc:creator>
  <cp:lastModifiedBy>GOD FREY</cp:lastModifiedBy>
  <cp:revision>27</cp:revision>
  <dcterms:created xsi:type="dcterms:W3CDTF">2012-01-24T17:25:53Z</dcterms:created>
  <dcterms:modified xsi:type="dcterms:W3CDTF">2015-11-21T22:06:08Z</dcterms:modified>
</cp:coreProperties>
</file>