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ctiveX/activeX2.xml" ContentType="application/vnd.ms-office.activeX+xml"/>
  <Override PartName="/ppt/activeX/activeX3.xml" ContentType="application/vnd.ms-office.activeX+xml"/>
  <Override PartName="/ppt/activeX/activeX4.xml" ContentType="application/vnd.ms-office.activeX+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64" r:id="rId17"/>
  </p:sldMasterIdLst>
  <p:notesMasterIdLst>
    <p:notesMasterId r:id="rId49"/>
  </p:notesMasterIdLst>
  <p:sldIdLst>
    <p:sldId id="296" r:id="rId18"/>
    <p:sldId id="299" r:id="rId19"/>
    <p:sldId id="298" r:id="rId20"/>
    <p:sldId id="261" r:id="rId21"/>
    <p:sldId id="267" r:id="rId22"/>
    <p:sldId id="271" r:id="rId23"/>
    <p:sldId id="300" r:id="rId24"/>
    <p:sldId id="301" r:id="rId25"/>
    <p:sldId id="274" r:id="rId26"/>
    <p:sldId id="303" r:id="rId27"/>
    <p:sldId id="302" r:id="rId28"/>
    <p:sldId id="275" r:id="rId29"/>
    <p:sldId id="304" r:id="rId30"/>
    <p:sldId id="279" r:id="rId31"/>
    <p:sldId id="278"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50" autoAdjust="0"/>
  </p:normalViewPr>
  <p:slideViewPr>
    <p:cSldViewPr>
      <p:cViewPr varScale="1">
        <p:scale>
          <a:sx n="69" d="100"/>
          <a:sy n="69" d="100"/>
        </p:scale>
        <p:origin x="6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F0E207-1CF9-44A3-92DE-C6A8FF83B2D7}"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en-GB"/>
        </a:p>
      </dgm:t>
    </dgm:pt>
    <dgm:pt modelId="{51A3D2AF-01DF-42AC-A618-8E6898531B67}">
      <dgm:prSet phldrT="[Text]"/>
      <dgm:spPr/>
      <dgm:t>
        <a:bodyPr/>
        <a:lstStyle/>
        <a:p>
          <a:r>
            <a:rPr lang="en-GB" dirty="0" smtClean="0"/>
            <a:t>5</a:t>
          </a:r>
          <a:endParaRPr lang="en-GB" dirty="0"/>
        </a:p>
      </dgm:t>
    </dgm:pt>
    <dgm:pt modelId="{C0370047-A4B1-4579-AD05-CC7F584FDCA7}" type="parTrans" cxnId="{0F12AF18-689A-44B7-A602-A8F224D05E63}">
      <dgm:prSet/>
      <dgm:spPr/>
      <dgm:t>
        <a:bodyPr/>
        <a:lstStyle/>
        <a:p>
          <a:endParaRPr lang="en-GB"/>
        </a:p>
      </dgm:t>
    </dgm:pt>
    <dgm:pt modelId="{81A39680-B47B-490E-91D3-ACA324FF895D}" type="sibTrans" cxnId="{0F12AF18-689A-44B7-A602-A8F224D05E63}">
      <dgm:prSet/>
      <dgm:spPr/>
      <dgm:t>
        <a:bodyPr/>
        <a:lstStyle/>
        <a:p>
          <a:endParaRPr lang="en-GB"/>
        </a:p>
      </dgm:t>
    </dgm:pt>
    <dgm:pt modelId="{30D7DA02-CE01-4360-B1CD-9297ADFD2DE5}">
      <dgm:prSet phldrT="[Text]"/>
      <dgm:spPr/>
      <dgm:t>
        <a:bodyPr/>
        <a:lstStyle/>
        <a:p>
          <a:r>
            <a:rPr lang="en-GB" b="1" dirty="0" smtClean="0"/>
            <a:t>All</a:t>
          </a:r>
          <a:r>
            <a:rPr lang="en-GB" dirty="0" smtClean="0"/>
            <a:t>: </a:t>
          </a:r>
          <a:r>
            <a:rPr lang="en-GB" dirty="0" smtClean="0">
              <a:solidFill>
                <a:srgbClr val="7030A0"/>
              </a:solidFill>
            </a:rPr>
            <a:t>will be able to </a:t>
          </a:r>
          <a:r>
            <a:rPr lang="en-GB" b="1" dirty="0" smtClean="0">
              <a:solidFill>
                <a:srgbClr val="7030A0"/>
              </a:solidFill>
            </a:rPr>
            <a:t>describe</a:t>
          </a:r>
          <a:r>
            <a:rPr lang="en-GB" dirty="0" smtClean="0">
              <a:solidFill>
                <a:srgbClr val="7030A0"/>
              </a:solidFill>
            </a:rPr>
            <a:t> the way the law worked in Tudor England and the different types of crimes that were punished.</a:t>
          </a:r>
          <a:endParaRPr lang="en-GB" b="0" dirty="0"/>
        </a:p>
      </dgm:t>
    </dgm:pt>
    <dgm:pt modelId="{CB8207F3-2AA1-4B95-87DE-2B09C1236153}" type="parTrans" cxnId="{C5242637-E668-4E8B-B4E0-0271518CD872}">
      <dgm:prSet/>
      <dgm:spPr/>
      <dgm:t>
        <a:bodyPr/>
        <a:lstStyle/>
        <a:p>
          <a:endParaRPr lang="en-GB"/>
        </a:p>
      </dgm:t>
    </dgm:pt>
    <dgm:pt modelId="{AD440F15-23C0-453B-9926-6D5DD4BAA01F}" type="sibTrans" cxnId="{C5242637-E668-4E8B-B4E0-0271518CD872}">
      <dgm:prSet/>
      <dgm:spPr/>
      <dgm:t>
        <a:bodyPr/>
        <a:lstStyle/>
        <a:p>
          <a:endParaRPr lang="en-GB"/>
        </a:p>
      </dgm:t>
    </dgm:pt>
    <dgm:pt modelId="{6AAD0923-08A0-4E95-9D37-B6BBDE422669}">
      <dgm:prSet phldrT="[Text]"/>
      <dgm:spPr/>
      <dgm:t>
        <a:bodyPr/>
        <a:lstStyle/>
        <a:p>
          <a:r>
            <a:rPr lang="en-GB" dirty="0" smtClean="0"/>
            <a:t>6</a:t>
          </a:r>
          <a:endParaRPr lang="en-GB" dirty="0"/>
        </a:p>
      </dgm:t>
    </dgm:pt>
    <dgm:pt modelId="{7A8F31EB-452C-4ECC-8D72-05E5E60E0529}" type="parTrans" cxnId="{5357B3F7-2218-4C3C-ACCE-6183F5F4DD3F}">
      <dgm:prSet/>
      <dgm:spPr/>
      <dgm:t>
        <a:bodyPr/>
        <a:lstStyle/>
        <a:p>
          <a:endParaRPr lang="en-GB"/>
        </a:p>
      </dgm:t>
    </dgm:pt>
    <dgm:pt modelId="{BD6E673E-FBDB-457B-B930-FB8341669FA2}" type="sibTrans" cxnId="{5357B3F7-2218-4C3C-ACCE-6183F5F4DD3F}">
      <dgm:prSet/>
      <dgm:spPr/>
      <dgm:t>
        <a:bodyPr/>
        <a:lstStyle/>
        <a:p>
          <a:endParaRPr lang="en-GB"/>
        </a:p>
      </dgm:t>
    </dgm:pt>
    <dgm:pt modelId="{88EE44C5-AB93-4720-ADE5-52F70B3CCC08}">
      <dgm:prSet phldrT="[Text]"/>
      <dgm:spPr/>
      <dgm:t>
        <a:bodyPr/>
        <a:lstStyle/>
        <a:p>
          <a:r>
            <a:rPr lang="en-GB" b="1" dirty="0" smtClean="0"/>
            <a:t>Most</a:t>
          </a:r>
          <a:r>
            <a:rPr lang="en-GB" dirty="0" smtClean="0"/>
            <a:t>: </a:t>
          </a:r>
          <a:r>
            <a:rPr lang="en-GB" dirty="0" smtClean="0">
              <a:solidFill>
                <a:srgbClr val="92D050"/>
              </a:solidFill>
            </a:rPr>
            <a:t>will be able to </a:t>
          </a:r>
          <a:r>
            <a:rPr lang="en-GB" b="1" dirty="0" smtClean="0">
              <a:solidFill>
                <a:srgbClr val="92D050"/>
              </a:solidFill>
            </a:rPr>
            <a:t>explain</a:t>
          </a:r>
          <a:r>
            <a:rPr lang="en-GB" dirty="0" smtClean="0">
              <a:solidFill>
                <a:srgbClr val="92D050"/>
              </a:solidFill>
            </a:rPr>
            <a:t> ways that the law got information using different methods</a:t>
          </a:r>
          <a:endParaRPr lang="en-GB" dirty="0">
            <a:solidFill>
              <a:srgbClr val="92D050"/>
            </a:solidFill>
          </a:endParaRPr>
        </a:p>
      </dgm:t>
    </dgm:pt>
    <dgm:pt modelId="{413C6394-8E5D-4CF2-B6DE-BFA4650C905B}" type="parTrans" cxnId="{B831488D-D305-42B9-8248-584719A9F8C6}">
      <dgm:prSet/>
      <dgm:spPr/>
      <dgm:t>
        <a:bodyPr/>
        <a:lstStyle/>
        <a:p>
          <a:endParaRPr lang="en-GB"/>
        </a:p>
      </dgm:t>
    </dgm:pt>
    <dgm:pt modelId="{ED895F77-A082-4734-A049-8AB0F0F9ECC2}" type="sibTrans" cxnId="{B831488D-D305-42B9-8248-584719A9F8C6}">
      <dgm:prSet/>
      <dgm:spPr/>
      <dgm:t>
        <a:bodyPr/>
        <a:lstStyle/>
        <a:p>
          <a:endParaRPr lang="en-GB"/>
        </a:p>
      </dgm:t>
    </dgm:pt>
    <dgm:pt modelId="{0DF9EAFB-B1D1-4D3D-BBDA-9C50CC956BDB}">
      <dgm:prSet phldrT="[Text]"/>
      <dgm:spPr/>
      <dgm:t>
        <a:bodyPr/>
        <a:lstStyle/>
        <a:p>
          <a:r>
            <a:rPr lang="en-GB" dirty="0" smtClean="0"/>
            <a:t>7</a:t>
          </a:r>
          <a:endParaRPr lang="en-GB" dirty="0"/>
        </a:p>
      </dgm:t>
    </dgm:pt>
    <dgm:pt modelId="{7A50B488-032E-4195-94F8-71ADF98FA42E}" type="parTrans" cxnId="{3ACCD72F-EE02-455D-93AC-5ED76A987361}">
      <dgm:prSet/>
      <dgm:spPr/>
      <dgm:t>
        <a:bodyPr/>
        <a:lstStyle/>
        <a:p>
          <a:endParaRPr lang="en-GB"/>
        </a:p>
      </dgm:t>
    </dgm:pt>
    <dgm:pt modelId="{3F8E811B-8ED1-4233-B558-8C03895A126C}" type="sibTrans" cxnId="{3ACCD72F-EE02-455D-93AC-5ED76A987361}">
      <dgm:prSet/>
      <dgm:spPr/>
      <dgm:t>
        <a:bodyPr/>
        <a:lstStyle/>
        <a:p>
          <a:endParaRPr lang="en-GB"/>
        </a:p>
      </dgm:t>
    </dgm:pt>
    <dgm:pt modelId="{E4851F89-4571-4488-BCC3-CE8578B6A1B2}">
      <dgm:prSet phldrT="[Text]"/>
      <dgm:spPr/>
      <dgm:t>
        <a:bodyPr/>
        <a:lstStyle/>
        <a:p>
          <a:r>
            <a:rPr lang="en-GB" b="1" dirty="0" smtClean="0"/>
            <a:t>Some</a:t>
          </a:r>
          <a:r>
            <a:rPr lang="en-GB" dirty="0" smtClean="0"/>
            <a:t>: </a:t>
          </a:r>
          <a:r>
            <a:rPr lang="en-GB" dirty="0" smtClean="0">
              <a:solidFill>
                <a:srgbClr val="00B0F0"/>
              </a:solidFill>
            </a:rPr>
            <a:t>will be able to use source material to </a:t>
          </a:r>
          <a:r>
            <a:rPr lang="en-GB" b="1" dirty="0" smtClean="0">
              <a:solidFill>
                <a:srgbClr val="00B0F0"/>
              </a:solidFill>
            </a:rPr>
            <a:t>analyse</a:t>
          </a:r>
          <a:r>
            <a:rPr lang="en-GB" dirty="0" smtClean="0">
              <a:solidFill>
                <a:srgbClr val="00B0F0"/>
              </a:solidFill>
            </a:rPr>
            <a:t> Tudor crimes and punishments  </a:t>
          </a:r>
          <a:endParaRPr lang="en-GB" b="0" dirty="0"/>
        </a:p>
      </dgm:t>
    </dgm:pt>
    <dgm:pt modelId="{C8F4A73A-E710-40BA-B540-C322B878B112}" type="parTrans" cxnId="{959FC16B-79D4-4645-B76B-8D182064C5A2}">
      <dgm:prSet/>
      <dgm:spPr/>
      <dgm:t>
        <a:bodyPr/>
        <a:lstStyle/>
        <a:p>
          <a:endParaRPr lang="en-GB"/>
        </a:p>
      </dgm:t>
    </dgm:pt>
    <dgm:pt modelId="{EC8D5F42-287D-40DA-A5F9-2451CCE8935B}" type="sibTrans" cxnId="{959FC16B-79D4-4645-B76B-8D182064C5A2}">
      <dgm:prSet/>
      <dgm:spPr/>
      <dgm:t>
        <a:bodyPr/>
        <a:lstStyle/>
        <a:p>
          <a:endParaRPr lang="en-GB"/>
        </a:p>
      </dgm:t>
    </dgm:pt>
    <dgm:pt modelId="{1E64111B-57AC-4B36-ACD8-D83A5FD03DEF}" type="pres">
      <dgm:prSet presAssocID="{79F0E207-1CF9-44A3-92DE-C6A8FF83B2D7}" presName="linearFlow" presStyleCnt="0">
        <dgm:presLayoutVars>
          <dgm:dir/>
          <dgm:animLvl val="lvl"/>
          <dgm:resizeHandles val="exact"/>
        </dgm:presLayoutVars>
      </dgm:prSet>
      <dgm:spPr/>
      <dgm:t>
        <a:bodyPr/>
        <a:lstStyle/>
        <a:p>
          <a:endParaRPr lang="en-GB"/>
        </a:p>
      </dgm:t>
    </dgm:pt>
    <dgm:pt modelId="{5F35B2B0-AD8B-4A5E-8279-7733D47678EB}" type="pres">
      <dgm:prSet presAssocID="{51A3D2AF-01DF-42AC-A618-8E6898531B67}" presName="composite" presStyleCnt="0"/>
      <dgm:spPr/>
      <dgm:t>
        <a:bodyPr/>
        <a:lstStyle/>
        <a:p>
          <a:endParaRPr lang="en-GB"/>
        </a:p>
      </dgm:t>
    </dgm:pt>
    <dgm:pt modelId="{C2BC69FB-174B-4FC2-869E-BA2FC787FF08}" type="pres">
      <dgm:prSet presAssocID="{51A3D2AF-01DF-42AC-A618-8E6898531B67}" presName="parentText" presStyleLbl="alignNode1" presStyleIdx="0" presStyleCnt="3" custLinFactNeighborY="30153">
        <dgm:presLayoutVars>
          <dgm:chMax val="1"/>
          <dgm:bulletEnabled val="1"/>
        </dgm:presLayoutVars>
      </dgm:prSet>
      <dgm:spPr/>
      <dgm:t>
        <a:bodyPr/>
        <a:lstStyle/>
        <a:p>
          <a:endParaRPr lang="en-GB"/>
        </a:p>
      </dgm:t>
    </dgm:pt>
    <dgm:pt modelId="{151642A2-8AB3-4696-B064-316CBD62143E}" type="pres">
      <dgm:prSet presAssocID="{51A3D2AF-01DF-42AC-A618-8E6898531B67}" presName="descendantText" presStyleLbl="alignAcc1" presStyleIdx="0" presStyleCnt="3" custLinFactNeighborX="-529" custLinFactNeighborY="58038">
        <dgm:presLayoutVars>
          <dgm:bulletEnabled val="1"/>
        </dgm:presLayoutVars>
      </dgm:prSet>
      <dgm:spPr/>
      <dgm:t>
        <a:bodyPr/>
        <a:lstStyle/>
        <a:p>
          <a:endParaRPr lang="en-GB"/>
        </a:p>
      </dgm:t>
    </dgm:pt>
    <dgm:pt modelId="{BC85A73A-7784-413B-95F6-5E6D7F8E381A}" type="pres">
      <dgm:prSet presAssocID="{81A39680-B47B-490E-91D3-ACA324FF895D}" presName="sp" presStyleCnt="0"/>
      <dgm:spPr/>
      <dgm:t>
        <a:bodyPr/>
        <a:lstStyle/>
        <a:p>
          <a:endParaRPr lang="en-GB"/>
        </a:p>
      </dgm:t>
    </dgm:pt>
    <dgm:pt modelId="{7E804FB3-67A4-4AC8-ABEC-0FF5C9B7864C}" type="pres">
      <dgm:prSet presAssocID="{6AAD0923-08A0-4E95-9D37-B6BBDE422669}" presName="composite" presStyleCnt="0"/>
      <dgm:spPr/>
      <dgm:t>
        <a:bodyPr/>
        <a:lstStyle/>
        <a:p>
          <a:endParaRPr lang="en-GB"/>
        </a:p>
      </dgm:t>
    </dgm:pt>
    <dgm:pt modelId="{F3036B5A-D9CA-4116-870B-7DD49C8D29C1}" type="pres">
      <dgm:prSet presAssocID="{6AAD0923-08A0-4E95-9D37-B6BBDE422669}" presName="parentText" presStyleLbl="alignNode1" presStyleIdx="1" presStyleCnt="3" custLinFactNeighborY="15926">
        <dgm:presLayoutVars>
          <dgm:chMax val="1"/>
          <dgm:bulletEnabled val="1"/>
        </dgm:presLayoutVars>
      </dgm:prSet>
      <dgm:spPr/>
      <dgm:t>
        <a:bodyPr/>
        <a:lstStyle/>
        <a:p>
          <a:endParaRPr lang="en-GB"/>
        </a:p>
      </dgm:t>
    </dgm:pt>
    <dgm:pt modelId="{ED9086A1-6B5C-4FA3-935C-910BEC1849DB}" type="pres">
      <dgm:prSet presAssocID="{6AAD0923-08A0-4E95-9D37-B6BBDE422669}" presName="descendantText" presStyleLbl="alignAcc1" presStyleIdx="1" presStyleCnt="3" custLinFactNeighborX="-529" custLinFactNeighborY="36151">
        <dgm:presLayoutVars>
          <dgm:bulletEnabled val="1"/>
        </dgm:presLayoutVars>
      </dgm:prSet>
      <dgm:spPr/>
      <dgm:t>
        <a:bodyPr/>
        <a:lstStyle/>
        <a:p>
          <a:endParaRPr lang="en-GB"/>
        </a:p>
      </dgm:t>
    </dgm:pt>
    <dgm:pt modelId="{51941832-ABDC-46B1-8171-95A87FFD9BED}" type="pres">
      <dgm:prSet presAssocID="{BD6E673E-FBDB-457B-B930-FB8341669FA2}" presName="sp" presStyleCnt="0"/>
      <dgm:spPr/>
      <dgm:t>
        <a:bodyPr/>
        <a:lstStyle/>
        <a:p>
          <a:endParaRPr lang="en-GB"/>
        </a:p>
      </dgm:t>
    </dgm:pt>
    <dgm:pt modelId="{B77BC615-C35D-4CC4-896E-C19F46D42747}" type="pres">
      <dgm:prSet presAssocID="{0DF9EAFB-B1D1-4D3D-BBDA-9C50CC956BDB}" presName="composite" presStyleCnt="0"/>
      <dgm:spPr/>
      <dgm:t>
        <a:bodyPr/>
        <a:lstStyle/>
        <a:p>
          <a:endParaRPr lang="en-GB"/>
        </a:p>
      </dgm:t>
    </dgm:pt>
    <dgm:pt modelId="{D4D73895-C29F-4F80-B8A1-788335F8C50B}" type="pres">
      <dgm:prSet presAssocID="{0DF9EAFB-B1D1-4D3D-BBDA-9C50CC956BDB}" presName="parentText" presStyleLbl="alignNode1" presStyleIdx="2" presStyleCnt="3" custLinFactNeighborY="11971">
        <dgm:presLayoutVars>
          <dgm:chMax val="1"/>
          <dgm:bulletEnabled val="1"/>
        </dgm:presLayoutVars>
      </dgm:prSet>
      <dgm:spPr/>
      <dgm:t>
        <a:bodyPr/>
        <a:lstStyle/>
        <a:p>
          <a:endParaRPr lang="en-GB"/>
        </a:p>
      </dgm:t>
    </dgm:pt>
    <dgm:pt modelId="{A23D0116-F829-4A82-8BB7-10D9A6F5B9DD}" type="pres">
      <dgm:prSet presAssocID="{0DF9EAFB-B1D1-4D3D-BBDA-9C50CC956BDB}" presName="descendantText" presStyleLbl="alignAcc1" presStyleIdx="2" presStyleCnt="3" custLinFactNeighborX="552" custLinFactNeighborY="37562">
        <dgm:presLayoutVars>
          <dgm:bulletEnabled val="1"/>
        </dgm:presLayoutVars>
      </dgm:prSet>
      <dgm:spPr/>
      <dgm:t>
        <a:bodyPr/>
        <a:lstStyle/>
        <a:p>
          <a:endParaRPr lang="en-GB"/>
        </a:p>
      </dgm:t>
    </dgm:pt>
  </dgm:ptLst>
  <dgm:cxnLst>
    <dgm:cxn modelId="{5357B3F7-2218-4C3C-ACCE-6183F5F4DD3F}" srcId="{79F0E207-1CF9-44A3-92DE-C6A8FF83B2D7}" destId="{6AAD0923-08A0-4E95-9D37-B6BBDE422669}" srcOrd="1" destOrd="0" parTransId="{7A8F31EB-452C-4ECC-8D72-05E5E60E0529}" sibTransId="{BD6E673E-FBDB-457B-B930-FB8341669FA2}"/>
    <dgm:cxn modelId="{23E998DB-E4B1-417C-B807-7F93DE7B0F29}" type="presOf" srcId="{0DF9EAFB-B1D1-4D3D-BBDA-9C50CC956BDB}" destId="{D4D73895-C29F-4F80-B8A1-788335F8C50B}" srcOrd="0" destOrd="0" presId="urn:microsoft.com/office/officeart/2005/8/layout/chevron2"/>
    <dgm:cxn modelId="{C5242637-E668-4E8B-B4E0-0271518CD872}" srcId="{51A3D2AF-01DF-42AC-A618-8E6898531B67}" destId="{30D7DA02-CE01-4360-B1CD-9297ADFD2DE5}" srcOrd="0" destOrd="0" parTransId="{CB8207F3-2AA1-4B95-87DE-2B09C1236153}" sibTransId="{AD440F15-23C0-453B-9926-6D5DD4BAA01F}"/>
    <dgm:cxn modelId="{B831488D-D305-42B9-8248-584719A9F8C6}" srcId="{6AAD0923-08A0-4E95-9D37-B6BBDE422669}" destId="{88EE44C5-AB93-4720-ADE5-52F70B3CCC08}" srcOrd="0" destOrd="0" parTransId="{413C6394-8E5D-4CF2-B6DE-BFA4650C905B}" sibTransId="{ED895F77-A082-4734-A049-8AB0F0F9ECC2}"/>
    <dgm:cxn modelId="{A12D1E69-F22B-46BD-BDE9-E7FECBC37224}" type="presOf" srcId="{79F0E207-1CF9-44A3-92DE-C6A8FF83B2D7}" destId="{1E64111B-57AC-4B36-ACD8-D83A5FD03DEF}" srcOrd="0" destOrd="0" presId="urn:microsoft.com/office/officeart/2005/8/layout/chevron2"/>
    <dgm:cxn modelId="{3ACCD72F-EE02-455D-93AC-5ED76A987361}" srcId="{79F0E207-1CF9-44A3-92DE-C6A8FF83B2D7}" destId="{0DF9EAFB-B1D1-4D3D-BBDA-9C50CC956BDB}" srcOrd="2" destOrd="0" parTransId="{7A50B488-032E-4195-94F8-71ADF98FA42E}" sibTransId="{3F8E811B-8ED1-4233-B558-8C03895A126C}"/>
    <dgm:cxn modelId="{0F12AF18-689A-44B7-A602-A8F224D05E63}" srcId="{79F0E207-1CF9-44A3-92DE-C6A8FF83B2D7}" destId="{51A3D2AF-01DF-42AC-A618-8E6898531B67}" srcOrd="0" destOrd="0" parTransId="{C0370047-A4B1-4579-AD05-CC7F584FDCA7}" sibTransId="{81A39680-B47B-490E-91D3-ACA324FF895D}"/>
    <dgm:cxn modelId="{A1444EC9-B98B-4566-B5BB-E41D8AF4BD06}" type="presOf" srcId="{88EE44C5-AB93-4720-ADE5-52F70B3CCC08}" destId="{ED9086A1-6B5C-4FA3-935C-910BEC1849DB}" srcOrd="0" destOrd="0" presId="urn:microsoft.com/office/officeart/2005/8/layout/chevron2"/>
    <dgm:cxn modelId="{18D0C982-2213-4DCE-987F-E63E308E0D59}" type="presOf" srcId="{30D7DA02-CE01-4360-B1CD-9297ADFD2DE5}" destId="{151642A2-8AB3-4696-B064-316CBD62143E}" srcOrd="0" destOrd="0" presId="urn:microsoft.com/office/officeart/2005/8/layout/chevron2"/>
    <dgm:cxn modelId="{959FC16B-79D4-4645-B76B-8D182064C5A2}" srcId="{0DF9EAFB-B1D1-4D3D-BBDA-9C50CC956BDB}" destId="{E4851F89-4571-4488-BCC3-CE8578B6A1B2}" srcOrd="0" destOrd="0" parTransId="{C8F4A73A-E710-40BA-B540-C322B878B112}" sibTransId="{EC8D5F42-287D-40DA-A5F9-2451CCE8935B}"/>
    <dgm:cxn modelId="{B8E06957-BE3B-4BED-9447-DE70370B0088}" type="presOf" srcId="{51A3D2AF-01DF-42AC-A618-8E6898531B67}" destId="{C2BC69FB-174B-4FC2-869E-BA2FC787FF08}" srcOrd="0" destOrd="0" presId="urn:microsoft.com/office/officeart/2005/8/layout/chevron2"/>
    <dgm:cxn modelId="{1BDC128F-F652-4E14-BCAB-4449D8817AA0}" type="presOf" srcId="{E4851F89-4571-4488-BCC3-CE8578B6A1B2}" destId="{A23D0116-F829-4A82-8BB7-10D9A6F5B9DD}" srcOrd="0" destOrd="0" presId="urn:microsoft.com/office/officeart/2005/8/layout/chevron2"/>
    <dgm:cxn modelId="{51E1040C-4303-4C8C-8E45-4D10F0917F22}" type="presOf" srcId="{6AAD0923-08A0-4E95-9D37-B6BBDE422669}" destId="{F3036B5A-D9CA-4116-870B-7DD49C8D29C1}" srcOrd="0" destOrd="0" presId="urn:microsoft.com/office/officeart/2005/8/layout/chevron2"/>
    <dgm:cxn modelId="{52073A34-2634-4C5A-9344-7360BF260F23}" type="presParOf" srcId="{1E64111B-57AC-4B36-ACD8-D83A5FD03DEF}" destId="{5F35B2B0-AD8B-4A5E-8279-7733D47678EB}" srcOrd="0" destOrd="0" presId="urn:microsoft.com/office/officeart/2005/8/layout/chevron2"/>
    <dgm:cxn modelId="{6EBD1FD3-F068-4B23-B8F1-DBC08E5EA6A3}" type="presParOf" srcId="{5F35B2B0-AD8B-4A5E-8279-7733D47678EB}" destId="{C2BC69FB-174B-4FC2-869E-BA2FC787FF08}" srcOrd="0" destOrd="0" presId="urn:microsoft.com/office/officeart/2005/8/layout/chevron2"/>
    <dgm:cxn modelId="{9A2E8B6B-7EA5-45D8-B8F7-442E7BFF9FC6}" type="presParOf" srcId="{5F35B2B0-AD8B-4A5E-8279-7733D47678EB}" destId="{151642A2-8AB3-4696-B064-316CBD62143E}" srcOrd="1" destOrd="0" presId="urn:microsoft.com/office/officeart/2005/8/layout/chevron2"/>
    <dgm:cxn modelId="{A79EA42A-C60D-4C96-80AD-F3709EDCE1EB}" type="presParOf" srcId="{1E64111B-57AC-4B36-ACD8-D83A5FD03DEF}" destId="{BC85A73A-7784-413B-95F6-5E6D7F8E381A}" srcOrd="1" destOrd="0" presId="urn:microsoft.com/office/officeart/2005/8/layout/chevron2"/>
    <dgm:cxn modelId="{011880BF-9CD0-4650-ACEE-85EB35AE9830}" type="presParOf" srcId="{1E64111B-57AC-4B36-ACD8-D83A5FD03DEF}" destId="{7E804FB3-67A4-4AC8-ABEC-0FF5C9B7864C}" srcOrd="2" destOrd="0" presId="urn:microsoft.com/office/officeart/2005/8/layout/chevron2"/>
    <dgm:cxn modelId="{985852B1-BDC4-4E17-AB9C-7223BF92D45F}" type="presParOf" srcId="{7E804FB3-67A4-4AC8-ABEC-0FF5C9B7864C}" destId="{F3036B5A-D9CA-4116-870B-7DD49C8D29C1}" srcOrd="0" destOrd="0" presId="urn:microsoft.com/office/officeart/2005/8/layout/chevron2"/>
    <dgm:cxn modelId="{4AC8465E-75DF-47D9-BBAF-872C22DD3DFE}" type="presParOf" srcId="{7E804FB3-67A4-4AC8-ABEC-0FF5C9B7864C}" destId="{ED9086A1-6B5C-4FA3-935C-910BEC1849DB}" srcOrd="1" destOrd="0" presId="urn:microsoft.com/office/officeart/2005/8/layout/chevron2"/>
    <dgm:cxn modelId="{4F2FD482-10CA-4DCE-9C2B-B0CF65A462A2}" type="presParOf" srcId="{1E64111B-57AC-4B36-ACD8-D83A5FD03DEF}" destId="{51941832-ABDC-46B1-8171-95A87FFD9BED}" srcOrd="3" destOrd="0" presId="urn:microsoft.com/office/officeart/2005/8/layout/chevron2"/>
    <dgm:cxn modelId="{0A40D276-29FE-4294-8222-3D585C40F19F}" type="presParOf" srcId="{1E64111B-57AC-4B36-ACD8-D83A5FD03DEF}" destId="{B77BC615-C35D-4CC4-896E-C19F46D42747}" srcOrd="4" destOrd="0" presId="urn:microsoft.com/office/officeart/2005/8/layout/chevron2"/>
    <dgm:cxn modelId="{15D562C2-F3FF-4442-AB83-62EA27A65830}" type="presParOf" srcId="{B77BC615-C35D-4CC4-896E-C19F46D42747}" destId="{D4D73895-C29F-4F80-B8A1-788335F8C50B}" srcOrd="0" destOrd="0" presId="urn:microsoft.com/office/officeart/2005/8/layout/chevron2"/>
    <dgm:cxn modelId="{21A8CC41-1D70-4D2A-BAB1-88145BF8BF04}" type="presParOf" srcId="{B77BC615-C35D-4CC4-896E-C19F46D42747}" destId="{A23D0116-F829-4A82-8BB7-10D9A6F5B9D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F0E207-1CF9-44A3-92DE-C6A8FF83B2D7}"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en-GB"/>
        </a:p>
      </dgm:t>
    </dgm:pt>
    <dgm:pt modelId="{51A3D2AF-01DF-42AC-A618-8E6898531B67}">
      <dgm:prSet phldrT="[Text]"/>
      <dgm:spPr/>
      <dgm:t>
        <a:bodyPr/>
        <a:lstStyle/>
        <a:p>
          <a:r>
            <a:rPr lang="en-GB" dirty="0" smtClean="0"/>
            <a:t>5</a:t>
          </a:r>
          <a:endParaRPr lang="en-GB" dirty="0"/>
        </a:p>
      </dgm:t>
    </dgm:pt>
    <dgm:pt modelId="{C0370047-A4B1-4579-AD05-CC7F584FDCA7}" type="parTrans" cxnId="{0F12AF18-689A-44B7-A602-A8F224D05E63}">
      <dgm:prSet/>
      <dgm:spPr/>
      <dgm:t>
        <a:bodyPr/>
        <a:lstStyle/>
        <a:p>
          <a:endParaRPr lang="en-GB"/>
        </a:p>
      </dgm:t>
    </dgm:pt>
    <dgm:pt modelId="{81A39680-B47B-490E-91D3-ACA324FF895D}" type="sibTrans" cxnId="{0F12AF18-689A-44B7-A602-A8F224D05E63}">
      <dgm:prSet/>
      <dgm:spPr/>
      <dgm:t>
        <a:bodyPr/>
        <a:lstStyle/>
        <a:p>
          <a:endParaRPr lang="en-GB"/>
        </a:p>
      </dgm:t>
    </dgm:pt>
    <dgm:pt modelId="{30D7DA02-CE01-4360-B1CD-9297ADFD2DE5}">
      <dgm:prSet phldrT="[Text]"/>
      <dgm:spPr/>
      <dgm:t>
        <a:bodyPr/>
        <a:lstStyle/>
        <a:p>
          <a:r>
            <a:rPr lang="en-GB" b="1" dirty="0" smtClean="0"/>
            <a:t>All</a:t>
          </a:r>
          <a:r>
            <a:rPr lang="en-GB" dirty="0" smtClean="0"/>
            <a:t>: </a:t>
          </a:r>
          <a:r>
            <a:rPr lang="en-GB" dirty="0" smtClean="0">
              <a:solidFill>
                <a:srgbClr val="7030A0"/>
              </a:solidFill>
            </a:rPr>
            <a:t>will be able to </a:t>
          </a:r>
          <a:r>
            <a:rPr lang="en-GB" b="1" dirty="0" smtClean="0">
              <a:solidFill>
                <a:srgbClr val="7030A0"/>
              </a:solidFill>
            </a:rPr>
            <a:t>describe</a:t>
          </a:r>
          <a:r>
            <a:rPr lang="en-GB" dirty="0" smtClean="0">
              <a:solidFill>
                <a:srgbClr val="7030A0"/>
              </a:solidFill>
            </a:rPr>
            <a:t> the way the law worked in Tudor England and the different types of crimes that were punished.</a:t>
          </a:r>
          <a:endParaRPr lang="en-GB" b="0" dirty="0"/>
        </a:p>
      </dgm:t>
    </dgm:pt>
    <dgm:pt modelId="{CB8207F3-2AA1-4B95-87DE-2B09C1236153}" type="parTrans" cxnId="{C5242637-E668-4E8B-B4E0-0271518CD872}">
      <dgm:prSet/>
      <dgm:spPr/>
      <dgm:t>
        <a:bodyPr/>
        <a:lstStyle/>
        <a:p>
          <a:endParaRPr lang="en-GB"/>
        </a:p>
      </dgm:t>
    </dgm:pt>
    <dgm:pt modelId="{AD440F15-23C0-453B-9926-6D5DD4BAA01F}" type="sibTrans" cxnId="{C5242637-E668-4E8B-B4E0-0271518CD872}">
      <dgm:prSet/>
      <dgm:spPr/>
      <dgm:t>
        <a:bodyPr/>
        <a:lstStyle/>
        <a:p>
          <a:endParaRPr lang="en-GB"/>
        </a:p>
      </dgm:t>
    </dgm:pt>
    <dgm:pt modelId="{6AAD0923-08A0-4E95-9D37-B6BBDE422669}">
      <dgm:prSet phldrT="[Text]"/>
      <dgm:spPr/>
      <dgm:t>
        <a:bodyPr/>
        <a:lstStyle/>
        <a:p>
          <a:r>
            <a:rPr lang="en-GB" dirty="0" smtClean="0"/>
            <a:t>6</a:t>
          </a:r>
          <a:endParaRPr lang="en-GB" dirty="0"/>
        </a:p>
      </dgm:t>
    </dgm:pt>
    <dgm:pt modelId="{7A8F31EB-452C-4ECC-8D72-05E5E60E0529}" type="parTrans" cxnId="{5357B3F7-2218-4C3C-ACCE-6183F5F4DD3F}">
      <dgm:prSet/>
      <dgm:spPr/>
      <dgm:t>
        <a:bodyPr/>
        <a:lstStyle/>
        <a:p>
          <a:endParaRPr lang="en-GB"/>
        </a:p>
      </dgm:t>
    </dgm:pt>
    <dgm:pt modelId="{BD6E673E-FBDB-457B-B930-FB8341669FA2}" type="sibTrans" cxnId="{5357B3F7-2218-4C3C-ACCE-6183F5F4DD3F}">
      <dgm:prSet/>
      <dgm:spPr/>
      <dgm:t>
        <a:bodyPr/>
        <a:lstStyle/>
        <a:p>
          <a:endParaRPr lang="en-GB"/>
        </a:p>
      </dgm:t>
    </dgm:pt>
    <dgm:pt modelId="{88EE44C5-AB93-4720-ADE5-52F70B3CCC08}">
      <dgm:prSet phldrT="[Text]"/>
      <dgm:spPr/>
      <dgm:t>
        <a:bodyPr/>
        <a:lstStyle/>
        <a:p>
          <a:r>
            <a:rPr lang="en-GB" b="1" dirty="0" smtClean="0"/>
            <a:t>Most</a:t>
          </a:r>
          <a:r>
            <a:rPr lang="en-GB" dirty="0" smtClean="0"/>
            <a:t>: </a:t>
          </a:r>
          <a:r>
            <a:rPr lang="en-GB" dirty="0" smtClean="0">
              <a:solidFill>
                <a:srgbClr val="92D050"/>
              </a:solidFill>
            </a:rPr>
            <a:t>will be able to </a:t>
          </a:r>
          <a:r>
            <a:rPr lang="en-GB" b="1" dirty="0" smtClean="0">
              <a:solidFill>
                <a:srgbClr val="92D050"/>
              </a:solidFill>
            </a:rPr>
            <a:t>explain</a:t>
          </a:r>
          <a:r>
            <a:rPr lang="en-GB" dirty="0" smtClean="0">
              <a:solidFill>
                <a:srgbClr val="92D050"/>
              </a:solidFill>
            </a:rPr>
            <a:t> ways that the law got information using different methods</a:t>
          </a:r>
          <a:endParaRPr lang="en-GB" dirty="0">
            <a:solidFill>
              <a:srgbClr val="92D050"/>
            </a:solidFill>
          </a:endParaRPr>
        </a:p>
      </dgm:t>
    </dgm:pt>
    <dgm:pt modelId="{413C6394-8E5D-4CF2-B6DE-BFA4650C905B}" type="parTrans" cxnId="{B831488D-D305-42B9-8248-584719A9F8C6}">
      <dgm:prSet/>
      <dgm:spPr/>
      <dgm:t>
        <a:bodyPr/>
        <a:lstStyle/>
        <a:p>
          <a:endParaRPr lang="en-GB"/>
        </a:p>
      </dgm:t>
    </dgm:pt>
    <dgm:pt modelId="{ED895F77-A082-4734-A049-8AB0F0F9ECC2}" type="sibTrans" cxnId="{B831488D-D305-42B9-8248-584719A9F8C6}">
      <dgm:prSet/>
      <dgm:spPr/>
      <dgm:t>
        <a:bodyPr/>
        <a:lstStyle/>
        <a:p>
          <a:endParaRPr lang="en-GB"/>
        </a:p>
      </dgm:t>
    </dgm:pt>
    <dgm:pt modelId="{0DF9EAFB-B1D1-4D3D-BBDA-9C50CC956BDB}">
      <dgm:prSet phldrT="[Text]"/>
      <dgm:spPr/>
      <dgm:t>
        <a:bodyPr/>
        <a:lstStyle/>
        <a:p>
          <a:r>
            <a:rPr lang="en-GB" dirty="0" smtClean="0"/>
            <a:t>7</a:t>
          </a:r>
          <a:endParaRPr lang="en-GB" dirty="0"/>
        </a:p>
      </dgm:t>
    </dgm:pt>
    <dgm:pt modelId="{7A50B488-032E-4195-94F8-71ADF98FA42E}" type="parTrans" cxnId="{3ACCD72F-EE02-455D-93AC-5ED76A987361}">
      <dgm:prSet/>
      <dgm:spPr/>
      <dgm:t>
        <a:bodyPr/>
        <a:lstStyle/>
        <a:p>
          <a:endParaRPr lang="en-GB"/>
        </a:p>
      </dgm:t>
    </dgm:pt>
    <dgm:pt modelId="{3F8E811B-8ED1-4233-B558-8C03895A126C}" type="sibTrans" cxnId="{3ACCD72F-EE02-455D-93AC-5ED76A987361}">
      <dgm:prSet/>
      <dgm:spPr/>
      <dgm:t>
        <a:bodyPr/>
        <a:lstStyle/>
        <a:p>
          <a:endParaRPr lang="en-GB"/>
        </a:p>
      </dgm:t>
    </dgm:pt>
    <dgm:pt modelId="{E4851F89-4571-4488-BCC3-CE8578B6A1B2}">
      <dgm:prSet phldrT="[Text]"/>
      <dgm:spPr/>
      <dgm:t>
        <a:bodyPr/>
        <a:lstStyle/>
        <a:p>
          <a:r>
            <a:rPr lang="en-GB" b="1" dirty="0" smtClean="0"/>
            <a:t>Some</a:t>
          </a:r>
          <a:r>
            <a:rPr lang="en-GB" dirty="0" smtClean="0"/>
            <a:t>: </a:t>
          </a:r>
          <a:r>
            <a:rPr lang="en-GB" dirty="0" smtClean="0">
              <a:solidFill>
                <a:srgbClr val="00B0F0"/>
              </a:solidFill>
            </a:rPr>
            <a:t>will be able to use source material to </a:t>
          </a:r>
          <a:r>
            <a:rPr lang="en-GB" b="1" dirty="0" smtClean="0">
              <a:solidFill>
                <a:srgbClr val="00B0F0"/>
              </a:solidFill>
            </a:rPr>
            <a:t>analyse</a:t>
          </a:r>
          <a:r>
            <a:rPr lang="en-GB" dirty="0" smtClean="0">
              <a:solidFill>
                <a:srgbClr val="00B0F0"/>
              </a:solidFill>
            </a:rPr>
            <a:t> Tudor crimes and punishments  </a:t>
          </a:r>
          <a:endParaRPr lang="en-GB" b="0" dirty="0"/>
        </a:p>
      </dgm:t>
    </dgm:pt>
    <dgm:pt modelId="{C8F4A73A-E710-40BA-B540-C322B878B112}" type="parTrans" cxnId="{959FC16B-79D4-4645-B76B-8D182064C5A2}">
      <dgm:prSet/>
      <dgm:spPr/>
      <dgm:t>
        <a:bodyPr/>
        <a:lstStyle/>
        <a:p>
          <a:endParaRPr lang="en-GB"/>
        </a:p>
      </dgm:t>
    </dgm:pt>
    <dgm:pt modelId="{EC8D5F42-287D-40DA-A5F9-2451CCE8935B}" type="sibTrans" cxnId="{959FC16B-79D4-4645-B76B-8D182064C5A2}">
      <dgm:prSet/>
      <dgm:spPr/>
      <dgm:t>
        <a:bodyPr/>
        <a:lstStyle/>
        <a:p>
          <a:endParaRPr lang="en-GB"/>
        </a:p>
      </dgm:t>
    </dgm:pt>
    <dgm:pt modelId="{1E64111B-57AC-4B36-ACD8-D83A5FD03DEF}" type="pres">
      <dgm:prSet presAssocID="{79F0E207-1CF9-44A3-92DE-C6A8FF83B2D7}" presName="linearFlow" presStyleCnt="0">
        <dgm:presLayoutVars>
          <dgm:dir/>
          <dgm:animLvl val="lvl"/>
          <dgm:resizeHandles val="exact"/>
        </dgm:presLayoutVars>
      </dgm:prSet>
      <dgm:spPr/>
      <dgm:t>
        <a:bodyPr/>
        <a:lstStyle/>
        <a:p>
          <a:endParaRPr lang="en-GB"/>
        </a:p>
      </dgm:t>
    </dgm:pt>
    <dgm:pt modelId="{5F35B2B0-AD8B-4A5E-8279-7733D47678EB}" type="pres">
      <dgm:prSet presAssocID="{51A3D2AF-01DF-42AC-A618-8E6898531B67}" presName="composite" presStyleCnt="0"/>
      <dgm:spPr/>
      <dgm:t>
        <a:bodyPr/>
        <a:lstStyle/>
        <a:p>
          <a:endParaRPr lang="en-GB"/>
        </a:p>
      </dgm:t>
    </dgm:pt>
    <dgm:pt modelId="{C2BC69FB-174B-4FC2-869E-BA2FC787FF08}" type="pres">
      <dgm:prSet presAssocID="{51A3D2AF-01DF-42AC-A618-8E6898531B67}" presName="parentText" presStyleLbl="alignNode1" presStyleIdx="0" presStyleCnt="3" custLinFactNeighborY="30153">
        <dgm:presLayoutVars>
          <dgm:chMax val="1"/>
          <dgm:bulletEnabled val="1"/>
        </dgm:presLayoutVars>
      </dgm:prSet>
      <dgm:spPr/>
      <dgm:t>
        <a:bodyPr/>
        <a:lstStyle/>
        <a:p>
          <a:endParaRPr lang="en-GB"/>
        </a:p>
      </dgm:t>
    </dgm:pt>
    <dgm:pt modelId="{151642A2-8AB3-4696-B064-316CBD62143E}" type="pres">
      <dgm:prSet presAssocID="{51A3D2AF-01DF-42AC-A618-8E6898531B67}" presName="descendantText" presStyleLbl="alignAcc1" presStyleIdx="0" presStyleCnt="3" custLinFactNeighborX="-529" custLinFactNeighborY="58038">
        <dgm:presLayoutVars>
          <dgm:bulletEnabled val="1"/>
        </dgm:presLayoutVars>
      </dgm:prSet>
      <dgm:spPr/>
      <dgm:t>
        <a:bodyPr/>
        <a:lstStyle/>
        <a:p>
          <a:endParaRPr lang="en-GB"/>
        </a:p>
      </dgm:t>
    </dgm:pt>
    <dgm:pt modelId="{BC85A73A-7784-413B-95F6-5E6D7F8E381A}" type="pres">
      <dgm:prSet presAssocID="{81A39680-B47B-490E-91D3-ACA324FF895D}" presName="sp" presStyleCnt="0"/>
      <dgm:spPr/>
      <dgm:t>
        <a:bodyPr/>
        <a:lstStyle/>
        <a:p>
          <a:endParaRPr lang="en-GB"/>
        </a:p>
      </dgm:t>
    </dgm:pt>
    <dgm:pt modelId="{7E804FB3-67A4-4AC8-ABEC-0FF5C9B7864C}" type="pres">
      <dgm:prSet presAssocID="{6AAD0923-08A0-4E95-9D37-B6BBDE422669}" presName="composite" presStyleCnt="0"/>
      <dgm:spPr/>
      <dgm:t>
        <a:bodyPr/>
        <a:lstStyle/>
        <a:p>
          <a:endParaRPr lang="en-GB"/>
        </a:p>
      </dgm:t>
    </dgm:pt>
    <dgm:pt modelId="{F3036B5A-D9CA-4116-870B-7DD49C8D29C1}" type="pres">
      <dgm:prSet presAssocID="{6AAD0923-08A0-4E95-9D37-B6BBDE422669}" presName="parentText" presStyleLbl="alignNode1" presStyleIdx="1" presStyleCnt="3" custLinFactNeighborY="15926">
        <dgm:presLayoutVars>
          <dgm:chMax val="1"/>
          <dgm:bulletEnabled val="1"/>
        </dgm:presLayoutVars>
      </dgm:prSet>
      <dgm:spPr/>
      <dgm:t>
        <a:bodyPr/>
        <a:lstStyle/>
        <a:p>
          <a:endParaRPr lang="en-GB"/>
        </a:p>
      </dgm:t>
    </dgm:pt>
    <dgm:pt modelId="{ED9086A1-6B5C-4FA3-935C-910BEC1849DB}" type="pres">
      <dgm:prSet presAssocID="{6AAD0923-08A0-4E95-9D37-B6BBDE422669}" presName="descendantText" presStyleLbl="alignAcc1" presStyleIdx="1" presStyleCnt="3" custLinFactNeighborX="-529" custLinFactNeighborY="36151">
        <dgm:presLayoutVars>
          <dgm:bulletEnabled val="1"/>
        </dgm:presLayoutVars>
      </dgm:prSet>
      <dgm:spPr/>
      <dgm:t>
        <a:bodyPr/>
        <a:lstStyle/>
        <a:p>
          <a:endParaRPr lang="en-GB"/>
        </a:p>
      </dgm:t>
    </dgm:pt>
    <dgm:pt modelId="{51941832-ABDC-46B1-8171-95A87FFD9BED}" type="pres">
      <dgm:prSet presAssocID="{BD6E673E-FBDB-457B-B930-FB8341669FA2}" presName="sp" presStyleCnt="0"/>
      <dgm:spPr/>
      <dgm:t>
        <a:bodyPr/>
        <a:lstStyle/>
        <a:p>
          <a:endParaRPr lang="en-GB"/>
        </a:p>
      </dgm:t>
    </dgm:pt>
    <dgm:pt modelId="{B77BC615-C35D-4CC4-896E-C19F46D42747}" type="pres">
      <dgm:prSet presAssocID="{0DF9EAFB-B1D1-4D3D-BBDA-9C50CC956BDB}" presName="composite" presStyleCnt="0"/>
      <dgm:spPr/>
      <dgm:t>
        <a:bodyPr/>
        <a:lstStyle/>
        <a:p>
          <a:endParaRPr lang="en-GB"/>
        </a:p>
      </dgm:t>
    </dgm:pt>
    <dgm:pt modelId="{D4D73895-C29F-4F80-B8A1-788335F8C50B}" type="pres">
      <dgm:prSet presAssocID="{0DF9EAFB-B1D1-4D3D-BBDA-9C50CC956BDB}" presName="parentText" presStyleLbl="alignNode1" presStyleIdx="2" presStyleCnt="3" custLinFactNeighborY="11971">
        <dgm:presLayoutVars>
          <dgm:chMax val="1"/>
          <dgm:bulletEnabled val="1"/>
        </dgm:presLayoutVars>
      </dgm:prSet>
      <dgm:spPr/>
      <dgm:t>
        <a:bodyPr/>
        <a:lstStyle/>
        <a:p>
          <a:endParaRPr lang="en-GB"/>
        </a:p>
      </dgm:t>
    </dgm:pt>
    <dgm:pt modelId="{A23D0116-F829-4A82-8BB7-10D9A6F5B9DD}" type="pres">
      <dgm:prSet presAssocID="{0DF9EAFB-B1D1-4D3D-BBDA-9C50CC956BDB}" presName="descendantText" presStyleLbl="alignAcc1" presStyleIdx="2" presStyleCnt="3" custLinFactNeighborX="552" custLinFactNeighborY="37562">
        <dgm:presLayoutVars>
          <dgm:bulletEnabled val="1"/>
        </dgm:presLayoutVars>
      </dgm:prSet>
      <dgm:spPr/>
      <dgm:t>
        <a:bodyPr/>
        <a:lstStyle/>
        <a:p>
          <a:endParaRPr lang="en-GB"/>
        </a:p>
      </dgm:t>
    </dgm:pt>
  </dgm:ptLst>
  <dgm:cxnLst>
    <dgm:cxn modelId="{5357B3F7-2218-4C3C-ACCE-6183F5F4DD3F}" srcId="{79F0E207-1CF9-44A3-92DE-C6A8FF83B2D7}" destId="{6AAD0923-08A0-4E95-9D37-B6BBDE422669}" srcOrd="1" destOrd="0" parTransId="{7A8F31EB-452C-4ECC-8D72-05E5E60E0529}" sibTransId="{BD6E673E-FBDB-457B-B930-FB8341669FA2}"/>
    <dgm:cxn modelId="{7B8A7519-8E79-4DD8-B18B-D47BCF4898E0}" type="presOf" srcId="{E4851F89-4571-4488-BCC3-CE8578B6A1B2}" destId="{A23D0116-F829-4A82-8BB7-10D9A6F5B9DD}" srcOrd="0" destOrd="0" presId="urn:microsoft.com/office/officeart/2005/8/layout/chevron2"/>
    <dgm:cxn modelId="{8CC07199-EFC7-4435-836B-CD0313C4F353}" type="presOf" srcId="{88EE44C5-AB93-4720-ADE5-52F70B3CCC08}" destId="{ED9086A1-6B5C-4FA3-935C-910BEC1849DB}" srcOrd="0" destOrd="0" presId="urn:microsoft.com/office/officeart/2005/8/layout/chevron2"/>
    <dgm:cxn modelId="{C5242637-E668-4E8B-B4E0-0271518CD872}" srcId="{51A3D2AF-01DF-42AC-A618-8E6898531B67}" destId="{30D7DA02-CE01-4360-B1CD-9297ADFD2DE5}" srcOrd="0" destOrd="0" parTransId="{CB8207F3-2AA1-4B95-87DE-2B09C1236153}" sibTransId="{AD440F15-23C0-453B-9926-6D5DD4BAA01F}"/>
    <dgm:cxn modelId="{B831488D-D305-42B9-8248-584719A9F8C6}" srcId="{6AAD0923-08A0-4E95-9D37-B6BBDE422669}" destId="{88EE44C5-AB93-4720-ADE5-52F70B3CCC08}" srcOrd="0" destOrd="0" parTransId="{413C6394-8E5D-4CF2-B6DE-BFA4650C905B}" sibTransId="{ED895F77-A082-4734-A049-8AB0F0F9ECC2}"/>
    <dgm:cxn modelId="{3ACCD72F-EE02-455D-93AC-5ED76A987361}" srcId="{79F0E207-1CF9-44A3-92DE-C6A8FF83B2D7}" destId="{0DF9EAFB-B1D1-4D3D-BBDA-9C50CC956BDB}" srcOrd="2" destOrd="0" parTransId="{7A50B488-032E-4195-94F8-71ADF98FA42E}" sibTransId="{3F8E811B-8ED1-4233-B558-8C03895A126C}"/>
    <dgm:cxn modelId="{0F12AF18-689A-44B7-A602-A8F224D05E63}" srcId="{79F0E207-1CF9-44A3-92DE-C6A8FF83B2D7}" destId="{51A3D2AF-01DF-42AC-A618-8E6898531B67}" srcOrd="0" destOrd="0" parTransId="{C0370047-A4B1-4579-AD05-CC7F584FDCA7}" sibTransId="{81A39680-B47B-490E-91D3-ACA324FF895D}"/>
    <dgm:cxn modelId="{0A52001C-6865-4AF6-A7DA-F527EC2533A5}" type="presOf" srcId="{6AAD0923-08A0-4E95-9D37-B6BBDE422669}" destId="{F3036B5A-D9CA-4116-870B-7DD49C8D29C1}" srcOrd="0" destOrd="0" presId="urn:microsoft.com/office/officeart/2005/8/layout/chevron2"/>
    <dgm:cxn modelId="{22314465-986F-4980-BC07-856649A78A90}" type="presOf" srcId="{79F0E207-1CF9-44A3-92DE-C6A8FF83B2D7}" destId="{1E64111B-57AC-4B36-ACD8-D83A5FD03DEF}" srcOrd="0" destOrd="0" presId="urn:microsoft.com/office/officeart/2005/8/layout/chevron2"/>
    <dgm:cxn modelId="{70054E99-02E7-4D73-B736-833E2A67441D}" type="presOf" srcId="{30D7DA02-CE01-4360-B1CD-9297ADFD2DE5}" destId="{151642A2-8AB3-4696-B064-316CBD62143E}" srcOrd="0" destOrd="0" presId="urn:microsoft.com/office/officeart/2005/8/layout/chevron2"/>
    <dgm:cxn modelId="{959FC16B-79D4-4645-B76B-8D182064C5A2}" srcId="{0DF9EAFB-B1D1-4D3D-BBDA-9C50CC956BDB}" destId="{E4851F89-4571-4488-BCC3-CE8578B6A1B2}" srcOrd="0" destOrd="0" parTransId="{C8F4A73A-E710-40BA-B540-C322B878B112}" sibTransId="{EC8D5F42-287D-40DA-A5F9-2451CCE8935B}"/>
    <dgm:cxn modelId="{F0B793E5-F6B9-4180-B7E3-9ADA7962E9A1}" type="presOf" srcId="{0DF9EAFB-B1D1-4D3D-BBDA-9C50CC956BDB}" destId="{D4D73895-C29F-4F80-B8A1-788335F8C50B}" srcOrd="0" destOrd="0" presId="urn:microsoft.com/office/officeart/2005/8/layout/chevron2"/>
    <dgm:cxn modelId="{A015D74C-3FE6-4643-8442-1E8745062755}" type="presOf" srcId="{51A3D2AF-01DF-42AC-A618-8E6898531B67}" destId="{C2BC69FB-174B-4FC2-869E-BA2FC787FF08}" srcOrd="0" destOrd="0" presId="urn:microsoft.com/office/officeart/2005/8/layout/chevron2"/>
    <dgm:cxn modelId="{F8596C52-1E37-41CB-86A9-469D920700EB}" type="presParOf" srcId="{1E64111B-57AC-4B36-ACD8-D83A5FD03DEF}" destId="{5F35B2B0-AD8B-4A5E-8279-7733D47678EB}" srcOrd="0" destOrd="0" presId="urn:microsoft.com/office/officeart/2005/8/layout/chevron2"/>
    <dgm:cxn modelId="{5B3B840D-6D50-45C4-AFE8-3AFAB2961CF8}" type="presParOf" srcId="{5F35B2B0-AD8B-4A5E-8279-7733D47678EB}" destId="{C2BC69FB-174B-4FC2-869E-BA2FC787FF08}" srcOrd="0" destOrd="0" presId="urn:microsoft.com/office/officeart/2005/8/layout/chevron2"/>
    <dgm:cxn modelId="{8D675A65-510E-47B1-A9CD-C53FC6DEDB0C}" type="presParOf" srcId="{5F35B2B0-AD8B-4A5E-8279-7733D47678EB}" destId="{151642A2-8AB3-4696-B064-316CBD62143E}" srcOrd="1" destOrd="0" presId="urn:microsoft.com/office/officeart/2005/8/layout/chevron2"/>
    <dgm:cxn modelId="{38BEA8C2-DFEF-4BA3-93B5-0D240A163564}" type="presParOf" srcId="{1E64111B-57AC-4B36-ACD8-D83A5FD03DEF}" destId="{BC85A73A-7784-413B-95F6-5E6D7F8E381A}" srcOrd="1" destOrd="0" presId="urn:microsoft.com/office/officeart/2005/8/layout/chevron2"/>
    <dgm:cxn modelId="{500BF63E-9FD9-48C3-9804-CE22CB5D136F}" type="presParOf" srcId="{1E64111B-57AC-4B36-ACD8-D83A5FD03DEF}" destId="{7E804FB3-67A4-4AC8-ABEC-0FF5C9B7864C}" srcOrd="2" destOrd="0" presId="urn:microsoft.com/office/officeart/2005/8/layout/chevron2"/>
    <dgm:cxn modelId="{435512B1-FFFC-460B-8F2F-AEB3DC03B08B}" type="presParOf" srcId="{7E804FB3-67A4-4AC8-ABEC-0FF5C9B7864C}" destId="{F3036B5A-D9CA-4116-870B-7DD49C8D29C1}" srcOrd="0" destOrd="0" presId="urn:microsoft.com/office/officeart/2005/8/layout/chevron2"/>
    <dgm:cxn modelId="{E501D131-BFDC-46CB-82D8-BA23C8E4A62B}" type="presParOf" srcId="{7E804FB3-67A4-4AC8-ABEC-0FF5C9B7864C}" destId="{ED9086A1-6B5C-4FA3-935C-910BEC1849DB}" srcOrd="1" destOrd="0" presId="urn:microsoft.com/office/officeart/2005/8/layout/chevron2"/>
    <dgm:cxn modelId="{56A8811B-FB81-4BCD-BDEF-1388E47EE9DE}" type="presParOf" srcId="{1E64111B-57AC-4B36-ACD8-D83A5FD03DEF}" destId="{51941832-ABDC-46B1-8171-95A87FFD9BED}" srcOrd="3" destOrd="0" presId="urn:microsoft.com/office/officeart/2005/8/layout/chevron2"/>
    <dgm:cxn modelId="{67A70E3E-C12B-44C5-A8E0-DA9056DC000E}" type="presParOf" srcId="{1E64111B-57AC-4B36-ACD8-D83A5FD03DEF}" destId="{B77BC615-C35D-4CC4-896E-C19F46D42747}" srcOrd="4" destOrd="0" presId="urn:microsoft.com/office/officeart/2005/8/layout/chevron2"/>
    <dgm:cxn modelId="{95705B1A-DF25-403E-83D5-134837CA6993}" type="presParOf" srcId="{B77BC615-C35D-4CC4-896E-C19F46D42747}" destId="{D4D73895-C29F-4F80-B8A1-788335F8C50B}" srcOrd="0" destOrd="0" presId="urn:microsoft.com/office/officeart/2005/8/layout/chevron2"/>
    <dgm:cxn modelId="{6ACDECC0-2725-4CE6-A0B3-727F616BABBA}" type="presParOf" srcId="{B77BC615-C35D-4CC4-896E-C19F46D42747}" destId="{A23D0116-F829-4A82-8BB7-10D9A6F5B9D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C69FB-174B-4FC2-869E-BA2FC787FF08}">
      <dsp:nvSpPr>
        <dsp:cNvPr id="0" name=""/>
        <dsp:cNvSpPr/>
      </dsp:nvSpPr>
      <dsp:spPr>
        <a:xfrm rot="5400000">
          <a:off x="-263954" y="795794"/>
          <a:ext cx="1759695" cy="1231786"/>
        </a:xfrm>
        <a:prstGeom prst="chevron">
          <a:avLst/>
        </a:prstGeom>
        <a:gradFill rotWithShape="0">
          <a:gsLst>
            <a:gs pos="0">
              <a:schemeClr val="accent4">
                <a:hueOff val="0"/>
                <a:satOff val="0"/>
                <a:lumOff val="0"/>
                <a:alphaOff val="0"/>
                <a:shade val="60000"/>
              </a:schemeClr>
            </a:gs>
            <a:gs pos="33000">
              <a:schemeClr val="accent4">
                <a:hueOff val="0"/>
                <a:satOff val="0"/>
                <a:lumOff val="0"/>
                <a:alphaOff val="0"/>
                <a:tint val="86500"/>
              </a:schemeClr>
            </a:gs>
            <a:gs pos="46750">
              <a:schemeClr val="accent4">
                <a:hueOff val="0"/>
                <a:satOff val="0"/>
                <a:lumOff val="0"/>
                <a:alphaOff val="0"/>
                <a:tint val="71000"/>
                <a:satMod val="112000"/>
              </a:schemeClr>
            </a:gs>
            <a:gs pos="53000">
              <a:schemeClr val="accent4">
                <a:hueOff val="0"/>
                <a:satOff val="0"/>
                <a:lumOff val="0"/>
                <a:alphaOff val="0"/>
                <a:tint val="71000"/>
                <a:satMod val="112000"/>
              </a:schemeClr>
            </a:gs>
            <a:gs pos="68000">
              <a:schemeClr val="accent4">
                <a:hueOff val="0"/>
                <a:satOff val="0"/>
                <a:lumOff val="0"/>
                <a:alphaOff val="0"/>
                <a:tint val="86000"/>
              </a:schemeClr>
            </a:gs>
            <a:gs pos="100000">
              <a:schemeClr val="accent4">
                <a:hueOff val="0"/>
                <a:satOff val="0"/>
                <a:lumOff val="0"/>
                <a:alphaOff val="0"/>
                <a:shade val="60000"/>
              </a:schemeClr>
            </a:gs>
          </a:gsLst>
          <a:lin ang="8350000" scaled="1"/>
        </a:gradFill>
        <a:ln w="9525" cap="flat" cmpd="sng" algn="ctr">
          <a:solidFill>
            <a:schemeClr val="accent4">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kern="1200" dirty="0" smtClean="0"/>
            <a:t>5</a:t>
          </a:r>
          <a:endParaRPr lang="en-GB" sz="3400" kern="1200" dirty="0"/>
        </a:p>
      </dsp:txBody>
      <dsp:txXfrm rot="-5400000">
        <a:off x="1" y="1147732"/>
        <a:ext cx="1231786" cy="527909"/>
      </dsp:txXfrm>
    </dsp:sp>
    <dsp:sp modelId="{151642A2-8AB3-4696-B064-316CBD62143E}">
      <dsp:nvSpPr>
        <dsp:cNvPr id="0" name=""/>
        <dsp:cNvSpPr/>
      </dsp:nvSpPr>
      <dsp:spPr>
        <a:xfrm rot="5400000">
          <a:off x="4004670" y="-2143570"/>
          <a:ext cx="1143802" cy="6761101"/>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b="1" kern="1200" dirty="0" smtClean="0"/>
            <a:t>All</a:t>
          </a:r>
          <a:r>
            <a:rPr lang="en-GB" sz="2300" kern="1200" dirty="0" smtClean="0"/>
            <a:t>: </a:t>
          </a:r>
          <a:r>
            <a:rPr lang="en-GB" sz="2300" kern="1200" dirty="0" smtClean="0">
              <a:solidFill>
                <a:srgbClr val="7030A0"/>
              </a:solidFill>
            </a:rPr>
            <a:t>will be able to </a:t>
          </a:r>
          <a:r>
            <a:rPr lang="en-GB" sz="2300" b="1" kern="1200" dirty="0" smtClean="0">
              <a:solidFill>
                <a:srgbClr val="7030A0"/>
              </a:solidFill>
            </a:rPr>
            <a:t>describe</a:t>
          </a:r>
          <a:r>
            <a:rPr lang="en-GB" sz="2300" kern="1200" dirty="0" smtClean="0">
              <a:solidFill>
                <a:srgbClr val="7030A0"/>
              </a:solidFill>
            </a:rPr>
            <a:t> the way the law worked in Tudor England and the different types of crimes that were punished.</a:t>
          </a:r>
          <a:endParaRPr lang="en-GB" sz="2300" b="0" kern="1200" dirty="0"/>
        </a:p>
      </dsp:txBody>
      <dsp:txXfrm rot="-5400000">
        <a:off x="1196021" y="720915"/>
        <a:ext cx="6705265" cy="1032130"/>
      </dsp:txXfrm>
    </dsp:sp>
    <dsp:sp modelId="{F3036B5A-D9CA-4116-870B-7DD49C8D29C1}">
      <dsp:nvSpPr>
        <dsp:cNvPr id="0" name=""/>
        <dsp:cNvSpPr/>
      </dsp:nvSpPr>
      <dsp:spPr>
        <a:xfrm rot="5400000">
          <a:off x="-263954" y="2112627"/>
          <a:ext cx="1759695" cy="1231786"/>
        </a:xfrm>
        <a:prstGeom prst="chevron">
          <a:avLst/>
        </a:prstGeom>
        <a:gradFill rotWithShape="0">
          <a:gsLst>
            <a:gs pos="0">
              <a:schemeClr val="accent4">
                <a:hueOff val="-6501580"/>
                <a:satOff val="30845"/>
                <a:lumOff val="-6667"/>
                <a:alphaOff val="0"/>
                <a:shade val="60000"/>
              </a:schemeClr>
            </a:gs>
            <a:gs pos="33000">
              <a:schemeClr val="accent4">
                <a:hueOff val="-6501580"/>
                <a:satOff val="30845"/>
                <a:lumOff val="-6667"/>
                <a:alphaOff val="0"/>
                <a:tint val="86500"/>
              </a:schemeClr>
            </a:gs>
            <a:gs pos="46750">
              <a:schemeClr val="accent4">
                <a:hueOff val="-6501580"/>
                <a:satOff val="30845"/>
                <a:lumOff val="-6667"/>
                <a:alphaOff val="0"/>
                <a:tint val="71000"/>
                <a:satMod val="112000"/>
              </a:schemeClr>
            </a:gs>
            <a:gs pos="53000">
              <a:schemeClr val="accent4">
                <a:hueOff val="-6501580"/>
                <a:satOff val="30845"/>
                <a:lumOff val="-6667"/>
                <a:alphaOff val="0"/>
                <a:tint val="71000"/>
                <a:satMod val="112000"/>
              </a:schemeClr>
            </a:gs>
            <a:gs pos="68000">
              <a:schemeClr val="accent4">
                <a:hueOff val="-6501580"/>
                <a:satOff val="30845"/>
                <a:lumOff val="-6667"/>
                <a:alphaOff val="0"/>
                <a:tint val="86000"/>
              </a:schemeClr>
            </a:gs>
            <a:gs pos="100000">
              <a:schemeClr val="accent4">
                <a:hueOff val="-6501580"/>
                <a:satOff val="30845"/>
                <a:lumOff val="-6667"/>
                <a:alphaOff val="0"/>
                <a:shade val="60000"/>
              </a:schemeClr>
            </a:gs>
          </a:gsLst>
          <a:lin ang="8350000" scaled="1"/>
        </a:gradFill>
        <a:ln w="9525" cap="flat" cmpd="sng" algn="ctr">
          <a:solidFill>
            <a:schemeClr val="accent4">
              <a:hueOff val="-6501580"/>
              <a:satOff val="30845"/>
              <a:lumOff val="-6667"/>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kern="1200" dirty="0" smtClean="0"/>
            <a:t>6</a:t>
          </a:r>
          <a:endParaRPr lang="en-GB" sz="3400" kern="1200" dirty="0"/>
        </a:p>
      </dsp:txBody>
      <dsp:txXfrm rot="-5400000">
        <a:off x="1" y="2464565"/>
        <a:ext cx="1231786" cy="527909"/>
      </dsp:txXfrm>
    </dsp:sp>
    <dsp:sp modelId="{ED9086A1-6B5C-4FA3-935C-910BEC1849DB}">
      <dsp:nvSpPr>
        <dsp:cNvPr id="0" name=""/>
        <dsp:cNvSpPr/>
      </dsp:nvSpPr>
      <dsp:spPr>
        <a:xfrm rot="5400000">
          <a:off x="4004670" y="-826729"/>
          <a:ext cx="1143802" cy="6761101"/>
        </a:xfrm>
        <a:prstGeom prst="round2SameRect">
          <a:avLst/>
        </a:prstGeom>
        <a:solidFill>
          <a:schemeClr val="lt1">
            <a:alpha val="90000"/>
            <a:hueOff val="0"/>
            <a:satOff val="0"/>
            <a:lumOff val="0"/>
            <a:alphaOff val="0"/>
          </a:schemeClr>
        </a:solidFill>
        <a:ln w="9525" cap="flat" cmpd="sng" algn="ctr">
          <a:solidFill>
            <a:schemeClr val="accent4">
              <a:hueOff val="-6501580"/>
              <a:satOff val="30845"/>
              <a:lumOff val="-6667"/>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b="1" kern="1200" dirty="0" smtClean="0"/>
            <a:t>Most</a:t>
          </a:r>
          <a:r>
            <a:rPr lang="en-GB" sz="2300" kern="1200" dirty="0" smtClean="0"/>
            <a:t>: </a:t>
          </a:r>
          <a:r>
            <a:rPr lang="en-GB" sz="2300" kern="1200" dirty="0" smtClean="0">
              <a:solidFill>
                <a:srgbClr val="92D050"/>
              </a:solidFill>
            </a:rPr>
            <a:t>will be able to </a:t>
          </a:r>
          <a:r>
            <a:rPr lang="en-GB" sz="2300" b="1" kern="1200" dirty="0" smtClean="0">
              <a:solidFill>
                <a:srgbClr val="92D050"/>
              </a:solidFill>
            </a:rPr>
            <a:t>explain</a:t>
          </a:r>
          <a:r>
            <a:rPr lang="en-GB" sz="2300" kern="1200" dirty="0" smtClean="0">
              <a:solidFill>
                <a:srgbClr val="92D050"/>
              </a:solidFill>
            </a:rPr>
            <a:t> ways that the law got information using different methods</a:t>
          </a:r>
          <a:endParaRPr lang="en-GB" sz="2300" kern="1200" dirty="0">
            <a:solidFill>
              <a:srgbClr val="92D050"/>
            </a:solidFill>
          </a:endParaRPr>
        </a:p>
      </dsp:txBody>
      <dsp:txXfrm rot="-5400000">
        <a:off x="1196021" y="2037756"/>
        <a:ext cx="6705265" cy="1032130"/>
      </dsp:txXfrm>
    </dsp:sp>
    <dsp:sp modelId="{D4D73895-C29F-4F80-B8A1-788335F8C50B}">
      <dsp:nvSpPr>
        <dsp:cNvPr id="0" name=""/>
        <dsp:cNvSpPr/>
      </dsp:nvSpPr>
      <dsp:spPr>
        <a:xfrm rot="5400000">
          <a:off x="-263954" y="3400802"/>
          <a:ext cx="1759695" cy="1231786"/>
        </a:xfrm>
        <a:prstGeom prst="chevron">
          <a:avLst/>
        </a:prstGeom>
        <a:gradFill rotWithShape="0">
          <a:gsLst>
            <a:gs pos="0">
              <a:schemeClr val="accent4">
                <a:hueOff val="-13003161"/>
                <a:satOff val="61689"/>
                <a:lumOff val="-13333"/>
                <a:alphaOff val="0"/>
                <a:shade val="60000"/>
              </a:schemeClr>
            </a:gs>
            <a:gs pos="33000">
              <a:schemeClr val="accent4">
                <a:hueOff val="-13003161"/>
                <a:satOff val="61689"/>
                <a:lumOff val="-13333"/>
                <a:alphaOff val="0"/>
                <a:tint val="86500"/>
              </a:schemeClr>
            </a:gs>
            <a:gs pos="46750">
              <a:schemeClr val="accent4">
                <a:hueOff val="-13003161"/>
                <a:satOff val="61689"/>
                <a:lumOff val="-13333"/>
                <a:alphaOff val="0"/>
                <a:tint val="71000"/>
                <a:satMod val="112000"/>
              </a:schemeClr>
            </a:gs>
            <a:gs pos="53000">
              <a:schemeClr val="accent4">
                <a:hueOff val="-13003161"/>
                <a:satOff val="61689"/>
                <a:lumOff val="-13333"/>
                <a:alphaOff val="0"/>
                <a:tint val="71000"/>
                <a:satMod val="112000"/>
              </a:schemeClr>
            </a:gs>
            <a:gs pos="68000">
              <a:schemeClr val="accent4">
                <a:hueOff val="-13003161"/>
                <a:satOff val="61689"/>
                <a:lumOff val="-13333"/>
                <a:alphaOff val="0"/>
                <a:tint val="86000"/>
              </a:schemeClr>
            </a:gs>
            <a:gs pos="100000">
              <a:schemeClr val="accent4">
                <a:hueOff val="-13003161"/>
                <a:satOff val="61689"/>
                <a:lumOff val="-13333"/>
                <a:alphaOff val="0"/>
                <a:shade val="60000"/>
              </a:schemeClr>
            </a:gs>
          </a:gsLst>
          <a:lin ang="8350000" scaled="1"/>
        </a:gradFill>
        <a:ln w="9525" cap="flat" cmpd="sng" algn="ctr">
          <a:solidFill>
            <a:schemeClr val="accent4">
              <a:hueOff val="-13003161"/>
              <a:satOff val="61689"/>
              <a:lumOff val="-13333"/>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kern="1200" dirty="0" smtClean="0"/>
            <a:t>7</a:t>
          </a:r>
          <a:endParaRPr lang="en-GB" sz="3400" kern="1200" dirty="0"/>
        </a:p>
      </dsp:txBody>
      <dsp:txXfrm rot="-5400000">
        <a:off x="1" y="3752740"/>
        <a:ext cx="1231786" cy="527909"/>
      </dsp:txXfrm>
    </dsp:sp>
    <dsp:sp modelId="{A23D0116-F829-4A82-8BB7-10D9A6F5B9DD}">
      <dsp:nvSpPr>
        <dsp:cNvPr id="0" name=""/>
        <dsp:cNvSpPr/>
      </dsp:nvSpPr>
      <dsp:spPr>
        <a:xfrm rot="5400000">
          <a:off x="4040436" y="756595"/>
          <a:ext cx="1143802" cy="6761101"/>
        </a:xfrm>
        <a:prstGeom prst="round2SameRect">
          <a:avLst/>
        </a:prstGeom>
        <a:solidFill>
          <a:schemeClr val="lt1">
            <a:alpha val="90000"/>
            <a:hueOff val="0"/>
            <a:satOff val="0"/>
            <a:lumOff val="0"/>
            <a:alphaOff val="0"/>
          </a:schemeClr>
        </a:solidFill>
        <a:ln w="9525" cap="flat" cmpd="sng" algn="ctr">
          <a:solidFill>
            <a:schemeClr val="accent4">
              <a:hueOff val="-13003161"/>
              <a:satOff val="61689"/>
              <a:lumOff val="-13333"/>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b="1" kern="1200" dirty="0" smtClean="0"/>
            <a:t>Some</a:t>
          </a:r>
          <a:r>
            <a:rPr lang="en-GB" sz="2300" kern="1200" dirty="0" smtClean="0"/>
            <a:t>: </a:t>
          </a:r>
          <a:r>
            <a:rPr lang="en-GB" sz="2300" kern="1200" dirty="0" smtClean="0">
              <a:solidFill>
                <a:srgbClr val="00B0F0"/>
              </a:solidFill>
            </a:rPr>
            <a:t>will be able to use source material to </a:t>
          </a:r>
          <a:r>
            <a:rPr lang="en-GB" sz="2300" b="1" kern="1200" dirty="0" smtClean="0">
              <a:solidFill>
                <a:srgbClr val="00B0F0"/>
              </a:solidFill>
            </a:rPr>
            <a:t>analyse</a:t>
          </a:r>
          <a:r>
            <a:rPr lang="en-GB" sz="2300" kern="1200" dirty="0" smtClean="0">
              <a:solidFill>
                <a:srgbClr val="00B0F0"/>
              </a:solidFill>
            </a:rPr>
            <a:t> Tudor crimes and punishments  </a:t>
          </a:r>
          <a:endParaRPr lang="en-GB" sz="2300" b="0" kern="1200" dirty="0"/>
        </a:p>
      </dsp:txBody>
      <dsp:txXfrm rot="-5400000">
        <a:off x="1231787" y="3621080"/>
        <a:ext cx="6705265" cy="1032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C69FB-174B-4FC2-869E-BA2FC787FF08}">
      <dsp:nvSpPr>
        <dsp:cNvPr id="0" name=""/>
        <dsp:cNvSpPr/>
      </dsp:nvSpPr>
      <dsp:spPr>
        <a:xfrm rot="5400000">
          <a:off x="-263954" y="795794"/>
          <a:ext cx="1759695" cy="1231786"/>
        </a:xfrm>
        <a:prstGeom prst="chevron">
          <a:avLst/>
        </a:prstGeom>
        <a:gradFill rotWithShape="0">
          <a:gsLst>
            <a:gs pos="0">
              <a:schemeClr val="accent4">
                <a:hueOff val="0"/>
                <a:satOff val="0"/>
                <a:lumOff val="0"/>
                <a:alphaOff val="0"/>
                <a:shade val="60000"/>
              </a:schemeClr>
            </a:gs>
            <a:gs pos="33000">
              <a:schemeClr val="accent4">
                <a:hueOff val="0"/>
                <a:satOff val="0"/>
                <a:lumOff val="0"/>
                <a:alphaOff val="0"/>
                <a:tint val="86500"/>
              </a:schemeClr>
            </a:gs>
            <a:gs pos="46750">
              <a:schemeClr val="accent4">
                <a:hueOff val="0"/>
                <a:satOff val="0"/>
                <a:lumOff val="0"/>
                <a:alphaOff val="0"/>
                <a:tint val="71000"/>
                <a:satMod val="112000"/>
              </a:schemeClr>
            </a:gs>
            <a:gs pos="53000">
              <a:schemeClr val="accent4">
                <a:hueOff val="0"/>
                <a:satOff val="0"/>
                <a:lumOff val="0"/>
                <a:alphaOff val="0"/>
                <a:tint val="71000"/>
                <a:satMod val="112000"/>
              </a:schemeClr>
            </a:gs>
            <a:gs pos="68000">
              <a:schemeClr val="accent4">
                <a:hueOff val="0"/>
                <a:satOff val="0"/>
                <a:lumOff val="0"/>
                <a:alphaOff val="0"/>
                <a:tint val="86000"/>
              </a:schemeClr>
            </a:gs>
            <a:gs pos="100000">
              <a:schemeClr val="accent4">
                <a:hueOff val="0"/>
                <a:satOff val="0"/>
                <a:lumOff val="0"/>
                <a:alphaOff val="0"/>
                <a:shade val="60000"/>
              </a:schemeClr>
            </a:gs>
          </a:gsLst>
          <a:lin ang="8350000" scaled="1"/>
        </a:gradFill>
        <a:ln w="9525" cap="flat" cmpd="sng" algn="ctr">
          <a:solidFill>
            <a:schemeClr val="accent4">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kern="1200" dirty="0" smtClean="0"/>
            <a:t>5</a:t>
          </a:r>
          <a:endParaRPr lang="en-GB" sz="3400" kern="1200" dirty="0"/>
        </a:p>
      </dsp:txBody>
      <dsp:txXfrm rot="-5400000">
        <a:off x="1" y="1147732"/>
        <a:ext cx="1231786" cy="527909"/>
      </dsp:txXfrm>
    </dsp:sp>
    <dsp:sp modelId="{151642A2-8AB3-4696-B064-316CBD62143E}">
      <dsp:nvSpPr>
        <dsp:cNvPr id="0" name=""/>
        <dsp:cNvSpPr/>
      </dsp:nvSpPr>
      <dsp:spPr>
        <a:xfrm rot="5400000">
          <a:off x="4004670" y="-2143570"/>
          <a:ext cx="1143802" cy="6761101"/>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b="1" kern="1200" dirty="0" smtClean="0"/>
            <a:t>All</a:t>
          </a:r>
          <a:r>
            <a:rPr lang="en-GB" sz="2300" kern="1200" dirty="0" smtClean="0"/>
            <a:t>: </a:t>
          </a:r>
          <a:r>
            <a:rPr lang="en-GB" sz="2300" kern="1200" dirty="0" smtClean="0">
              <a:solidFill>
                <a:srgbClr val="7030A0"/>
              </a:solidFill>
            </a:rPr>
            <a:t>will be able to </a:t>
          </a:r>
          <a:r>
            <a:rPr lang="en-GB" sz="2300" b="1" kern="1200" dirty="0" smtClean="0">
              <a:solidFill>
                <a:srgbClr val="7030A0"/>
              </a:solidFill>
            </a:rPr>
            <a:t>describe</a:t>
          </a:r>
          <a:r>
            <a:rPr lang="en-GB" sz="2300" kern="1200" dirty="0" smtClean="0">
              <a:solidFill>
                <a:srgbClr val="7030A0"/>
              </a:solidFill>
            </a:rPr>
            <a:t> the way the law worked in Tudor England and the different types of crimes that were punished.</a:t>
          </a:r>
          <a:endParaRPr lang="en-GB" sz="2300" b="0" kern="1200" dirty="0"/>
        </a:p>
      </dsp:txBody>
      <dsp:txXfrm rot="-5400000">
        <a:off x="1196021" y="720915"/>
        <a:ext cx="6705265" cy="1032130"/>
      </dsp:txXfrm>
    </dsp:sp>
    <dsp:sp modelId="{F3036B5A-D9CA-4116-870B-7DD49C8D29C1}">
      <dsp:nvSpPr>
        <dsp:cNvPr id="0" name=""/>
        <dsp:cNvSpPr/>
      </dsp:nvSpPr>
      <dsp:spPr>
        <a:xfrm rot="5400000">
          <a:off x="-263954" y="2112627"/>
          <a:ext cx="1759695" cy="1231786"/>
        </a:xfrm>
        <a:prstGeom prst="chevron">
          <a:avLst/>
        </a:prstGeom>
        <a:gradFill rotWithShape="0">
          <a:gsLst>
            <a:gs pos="0">
              <a:schemeClr val="accent4">
                <a:hueOff val="-6501580"/>
                <a:satOff val="30845"/>
                <a:lumOff val="-6667"/>
                <a:alphaOff val="0"/>
                <a:shade val="60000"/>
              </a:schemeClr>
            </a:gs>
            <a:gs pos="33000">
              <a:schemeClr val="accent4">
                <a:hueOff val="-6501580"/>
                <a:satOff val="30845"/>
                <a:lumOff val="-6667"/>
                <a:alphaOff val="0"/>
                <a:tint val="86500"/>
              </a:schemeClr>
            </a:gs>
            <a:gs pos="46750">
              <a:schemeClr val="accent4">
                <a:hueOff val="-6501580"/>
                <a:satOff val="30845"/>
                <a:lumOff val="-6667"/>
                <a:alphaOff val="0"/>
                <a:tint val="71000"/>
                <a:satMod val="112000"/>
              </a:schemeClr>
            </a:gs>
            <a:gs pos="53000">
              <a:schemeClr val="accent4">
                <a:hueOff val="-6501580"/>
                <a:satOff val="30845"/>
                <a:lumOff val="-6667"/>
                <a:alphaOff val="0"/>
                <a:tint val="71000"/>
                <a:satMod val="112000"/>
              </a:schemeClr>
            </a:gs>
            <a:gs pos="68000">
              <a:schemeClr val="accent4">
                <a:hueOff val="-6501580"/>
                <a:satOff val="30845"/>
                <a:lumOff val="-6667"/>
                <a:alphaOff val="0"/>
                <a:tint val="86000"/>
              </a:schemeClr>
            </a:gs>
            <a:gs pos="100000">
              <a:schemeClr val="accent4">
                <a:hueOff val="-6501580"/>
                <a:satOff val="30845"/>
                <a:lumOff val="-6667"/>
                <a:alphaOff val="0"/>
                <a:shade val="60000"/>
              </a:schemeClr>
            </a:gs>
          </a:gsLst>
          <a:lin ang="8350000" scaled="1"/>
        </a:gradFill>
        <a:ln w="9525" cap="flat" cmpd="sng" algn="ctr">
          <a:solidFill>
            <a:schemeClr val="accent4">
              <a:hueOff val="-6501580"/>
              <a:satOff val="30845"/>
              <a:lumOff val="-6667"/>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kern="1200" dirty="0" smtClean="0"/>
            <a:t>6</a:t>
          </a:r>
          <a:endParaRPr lang="en-GB" sz="3400" kern="1200" dirty="0"/>
        </a:p>
      </dsp:txBody>
      <dsp:txXfrm rot="-5400000">
        <a:off x="1" y="2464565"/>
        <a:ext cx="1231786" cy="527909"/>
      </dsp:txXfrm>
    </dsp:sp>
    <dsp:sp modelId="{ED9086A1-6B5C-4FA3-935C-910BEC1849DB}">
      <dsp:nvSpPr>
        <dsp:cNvPr id="0" name=""/>
        <dsp:cNvSpPr/>
      </dsp:nvSpPr>
      <dsp:spPr>
        <a:xfrm rot="5400000">
          <a:off x="4004670" y="-826729"/>
          <a:ext cx="1143802" cy="6761101"/>
        </a:xfrm>
        <a:prstGeom prst="round2SameRect">
          <a:avLst/>
        </a:prstGeom>
        <a:solidFill>
          <a:schemeClr val="lt1">
            <a:alpha val="90000"/>
            <a:hueOff val="0"/>
            <a:satOff val="0"/>
            <a:lumOff val="0"/>
            <a:alphaOff val="0"/>
          </a:schemeClr>
        </a:solidFill>
        <a:ln w="9525" cap="flat" cmpd="sng" algn="ctr">
          <a:solidFill>
            <a:schemeClr val="accent4">
              <a:hueOff val="-6501580"/>
              <a:satOff val="30845"/>
              <a:lumOff val="-6667"/>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b="1" kern="1200" dirty="0" smtClean="0"/>
            <a:t>Most</a:t>
          </a:r>
          <a:r>
            <a:rPr lang="en-GB" sz="2300" kern="1200" dirty="0" smtClean="0"/>
            <a:t>: </a:t>
          </a:r>
          <a:r>
            <a:rPr lang="en-GB" sz="2300" kern="1200" dirty="0" smtClean="0">
              <a:solidFill>
                <a:srgbClr val="92D050"/>
              </a:solidFill>
            </a:rPr>
            <a:t>will be able to </a:t>
          </a:r>
          <a:r>
            <a:rPr lang="en-GB" sz="2300" b="1" kern="1200" dirty="0" smtClean="0">
              <a:solidFill>
                <a:srgbClr val="92D050"/>
              </a:solidFill>
            </a:rPr>
            <a:t>explain</a:t>
          </a:r>
          <a:r>
            <a:rPr lang="en-GB" sz="2300" kern="1200" dirty="0" smtClean="0">
              <a:solidFill>
                <a:srgbClr val="92D050"/>
              </a:solidFill>
            </a:rPr>
            <a:t> ways that the law got information using different methods</a:t>
          </a:r>
          <a:endParaRPr lang="en-GB" sz="2300" kern="1200" dirty="0">
            <a:solidFill>
              <a:srgbClr val="92D050"/>
            </a:solidFill>
          </a:endParaRPr>
        </a:p>
      </dsp:txBody>
      <dsp:txXfrm rot="-5400000">
        <a:off x="1196021" y="2037756"/>
        <a:ext cx="6705265" cy="1032130"/>
      </dsp:txXfrm>
    </dsp:sp>
    <dsp:sp modelId="{D4D73895-C29F-4F80-B8A1-788335F8C50B}">
      <dsp:nvSpPr>
        <dsp:cNvPr id="0" name=""/>
        <dsp:cNvSpPr/>
      </dsp:nvSpPr>
      <dsp:spPr>
        <a:xfrm rot="5400000">
          <a:off x="-263954" y="3400802"/>
          <a:ext cx="1759695" cy="1231786"/>
        </a:xfrm>
        <a:prstGeom prst="chevron">
          <a:avLst/>
        </a:prstGeom>
        <a:gradFill rotWithShape="0">
          <a:gsLst>
            <a:gs pos="0">
              <a:schemeClr val="accent4">
                <a:hueOff val="-13003161"/>
                <a:satOff val="61689"/>
                <a:lumOff val="-13333"/>
                <a:alphaOff val="0"/>
                <a:shade val="60000"/>
              </a:schemeClr>
            </a:gs>
            <a:gs pos="33000">
              <a:schemeClr val="accent4">
                <a:hueOff val="-13003161"/>
                <a:satOff val="61689"/>
                <a:lumOff val="-13333"/>
                <a:alphaOff val="0"/>
                <a:tint val="86500"/>
              </a:schemeClr>
            </a:gs>
            <a:gs pos="46750">
              <a:schemeClr val="accent4">
                <a:hueOff val="-13003161"/>
                <a:satOff val="61689"/>
                <a:lumOff val="-13333"/>
                <a:alphaOff val="0"/>
                <a:tint val="71000"/>
                <a:satMod val="112000"/>
              </a:schemeClr>
            </a:gs>
            <a:gs pos="53000">
              <a:schemeClr val="accent4">
                <a:hueOff val="-13003161"/>
                <a:satOff val="61689"/>
                <a:lumOff val="-13333"/>
                <a:alphaOff val="0"/>
                <a:tint val="71000"/>
                <a:satMod val="112000"/>
              </a:schemeClr>
            </a:gs>
            <a:gs pos="68000">
              <a:schemeClr val="accent4">
                <a:hueOff val="-13003161"/>
                <a:satOff val="61689"/>
                <a:lumOff val="-13333"/>
                <a:alphaOff val="0"/>
                <a:tint val="86000"/>
              </a:schemeClr>
            </a:gs>
            <a:gs pos="100000">
              <a:schemeClr val="accent4">
                <a:hueOff val="-13003161"/>
                <a:satOff val="61689"/>
                <a:lumOff val="-13333"/>
                <a:alphaOff val="0"/>
                <a:shade val="60000"/>
              </a:schemeClr>
            </a:gs>
          </a:gsLst>
          <a:lin ang="8350000" scaled="1"/>
        </a:gradFill>
        <a:ln w="9525" cap="flat" cmpd="sng" algn="ctr">
          <a:solidFill>
            <a:schemeClr val="accent4">
              <a:hueOff val="-13003161"/>
              <a:satOff val="61689"/>
              <a:lumOff val="-13333"/>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GB" sz="3400" kern="1200" dirty="0" smtClean="0"/>
            <a:t>7</a:t>
          </a:r>
          <a:endParaRPr lang="en-GB" sz="3400" kern="1200" dirty="0"/>
        </a:p>
      </dsp:txBody>
      <dsp:txXfrm rot="-5400000">
        <a:off x="1" y="3752740"/>
        <a:ext cx="1231786" cy="527909"/>
      </dsp:txXfrm>
    </dsp:sp>
    <dsp:sp modelId="{A23D0116-F829-4A82-8BB7-10D9A6F5B9DD}">
      <dsp:nvSpPr>
        <dsp:cNvPr id="0" name=""/>
        <dsp:cNvSpPr/>
      </dsp:nvSpPr>
      <dsp:spPr>
        <a:xfrm rot="5400000">
          <a:off x="4040436" y="756595"/>
          <a:ext cx="1143802" cy="6761101"/>
        </a:xfrm>
        <a:prstGeom prst="round2SameRect">
          <a:avLst/>
        </a:prstGeom>
        <a:solidFill>
          <a:schemeClr val="lt1">
            <a:alpha val="90000"/>
            <a:hueOff val="0"/>
            <a:satOff val="0"/>
            <a:lumOff val="0"/>
            <a:alphaOff val="0"/>
          </a:schemeClr>
        </a:solidFill>
        <a:ln w="9525" cap="flat" cmpd="sng" algn="ctr">
          <a:solidFill>
            <a:schemeClr val="accent4">
              <a:hueOff val="-13003161"/>
              <a:satOff val="61689"/>
              <a:lumOff val="-13333"/>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GB" sz="2300" b="1" kern="1200" dirty="0" smtClean="0"/>
            <a:t>Some</a:t>
          </a:r>
          <a:r>
            <a:rPr lang="en-GB" sz="2300" kern="1200" dirty="0" smtClean="0"/>
            <a:t>: </a:t>
          </a:r>
          <a:r>
            <a:rPr lang="en-GB" sz="2300" kern="1200" dirty="0" smtClean="0">
              <a:solidFill>
                <a:srgbClr val="00B0F0"/>
              </a:solidFill>
            </a:rPr>
            <a:t>will be able to use source material to </a:t>
          </a:r>
          <a:r>
            <a:rPr lang="en-GB" sz="2300" b="1" kern="1200" dirty="0" smtClean="0">
              <a:solidFill>
                <a:srgbClr val="00B0F0"/>
              </a:solidFill>
            </a:rPr>
            <a:t>analyse</a:t>
          </a:r>
          <a:r>
            <a:rPr lang="en-GB" sz="2300" kern="1200" dirty="0" smtClean="0">
              <a:solidFill>
                <a:srgbClr val="00B0F0"/>
              </a:solidFill>
            </a:rPr>
            <a:t> Tudor crimes and punishments  </a:t>
          </a:r>
          <a:endParaRPr lang="en-GB" sz="2300" b="0" kern="1200" dirty="0"/>
        </a:p>
      </dsp:txBody>
      <dsp:txXfrm rot="-5400000">
        <a:off x="1231787" y="3621080"/>
        <a:ext cx="6705265" cy="10321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394C2-B667-40B9-B5BC-556A9304621B}" type="datetimeFigureOut">
              <a:rPr lang="en-GB" smtClean="0"/>
              <a:t>25/11/2014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63F4E8-ED9F-425B-8349-907F6EBDF6D2}" type="slidenum">
              <a:rPr lang="en-GB" smtClean="0"/>
              <a:t>‹#›</a:t>
            </a:fld>
            <a:endParaRPr lang="en-GB"/>
          </a:p>
        </p:txBody>
      </p:sp>
    </p:spTree>
    <p:extLst>
      <p:ext uri="{BB962C8B-B14F-4D97-AF65-F5344CB8AC3E}">
        <p14:creationId xmlns:p14="http://schemas.microsoft.com/office/powerpoint/2010/main" val="64137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63F4E8-ED9F-425B-8349-907F6EBDF6D2}" type="slidenum">
              <a:rPr lang="en-GB" smtClean="0"/>
              <a:t>4</a:t>
            </a:fld>
            <a:endParaRPr lang="en-GB"/>
          </a:p>
        </p:txBody>
      </p:sp>
    </p:spTree>
    <p:extLst>
      <p:ext uri="{BB962C8B-B14F-4D97-AF65-F5344CB8AC3E}">
        <p14:creationId xmlns:p14="http://schemas.microsoft.com/office/powerpoint/2010/main" val="181184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34902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758219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629188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3824010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433149354"/>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682629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8347061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45340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7772854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64036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18589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9325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1193141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1092927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419552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925879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97558486"/>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413510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058081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5600178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210271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4361366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9207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94939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0052977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1182864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4543219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51633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293879486"/>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1588951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3029130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1519448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2052885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95286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5394729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155837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528803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780245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0515467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11547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079505694"/>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3519320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3736051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543873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266227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372891749"/>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40850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0675844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1757447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97886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3032312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2165303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415654480"/>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852850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189252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8033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4691983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644426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0331606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32494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494478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7853537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4090502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3134663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215842707"/>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501899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11521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63631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475605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5994821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672352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2319034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7564702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063686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6923504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633759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768480192"/>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514845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001783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5763262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80173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8317884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832675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0283430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4588859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5378988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910181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2049868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52368898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605153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8733545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806002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2277811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2481503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611190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1936518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08545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764933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41338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352854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952283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515674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38191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479597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611182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9793079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547281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554238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200215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1713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9723341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822013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721349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43171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25100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899647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097643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38381527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67145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619808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534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236724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973830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431619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862927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33445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97215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266548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306450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13512238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513725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1502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693921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99139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082658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053272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66103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569947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766145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663935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134634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1874431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5449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99070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745533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55493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312148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638254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825715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611881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910129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52946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280918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0079050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00413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005376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270418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926787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551744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8314748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3601879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738781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1901299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65240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74820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342882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0194930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6206860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818959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789795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362361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541249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589669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1432634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511857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GB">
              <a:solidFill>
                <a:srgbClr val="FFFFFF">
                  <a:shade val="50000"/>
                </a:srgbClr>
              </a:solidFill>
            </a:endParaRPr>
          </a:p>
        </p:txBody>
      </p:sp>
      <p:sp>
        <p:nvSpPr>
          <p:cNvPr id="17" name="Footer Placeholder 16"/>
          <p:cNvSpPr>
            <a:spLocks noGrp="1"/>
          </p:cNvSpPr>
          <p:nvPr>
            <p:ph type="ftr" sz="quarter" idx="11"/>
          </p:nvPr>
        </p:nvSpPr>
        <p:spPr/>
        <p:txBody>
          <a:bodyPr/>
          <a:lstStyle/>
          <a:p>
            <a:pPr>
              <a:defRPr/>
            </a:pPr>
            <a:endParaRPr lang="en-GB">
              <a:solidFill>
                <a:srgbClr val="FFFFFF">
                  <a:shade val="50000"/>
                </a:srgbClr>
              </a:solidFill>
            </a:endParaRPr>
          </a:p>
        </p:txBody>
      </p:sp>
      <p:sp>
        <p:nvSpPr>
          <p:cNvPr id="29" name="Slide Number Placeholder 28"/>
          <p:cNvSpPr>
            <a:spLocks noGrp="1"/>
          </p:cNvSpPr>
          <p:nvPr>
            <p:ph type="sldNum" sz="quarter" idx="12"/>
          </p:nvPr>
        </p:nvSpPr>
        <p:spPr/>
        <p:txBody>
          <a:bodyPr/>
          <a:lstStyle/>
          <a:p>
            <a:pPr>
              <a:defRPr/>
            </a:pPr>
            <a:fld id="{4A3B00D2-F97C-4CE1-BB7B-D772269AC35D}" type="slidenum">
              <a:rPr lang="en-GB" smtClean="0">
                <a:solidFill>
                  <a:srgbClr val="FFFFFF">
                    <a:shade val="50000"/>
                  </a:srgbClr>
                </a:solidFill>
              </a:rPr>
              <a:pPr>
                <a:defRPr/>
              </a:pPr>
              <a:t>‹#›</a:t>
            </a:fld>
            <a:endParaRPr lang="en-GB">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7236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742696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38068A58-56A3-418D-8B57-416BAB2076C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202165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27CDAD68-DC53-4AEE-84E6-7D51211D1E2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40790491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54150B-67C0-48EE-9F7F-89F2912FC6E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677553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GB">
              <a:solidFill>
                <a:srgbClr val="FFFFFF">
                  <a:shade val="50000"/>
                </a:srgbClr>
              </a:solidFill>
            </a:endParaRPr>
          </a:p>
        </p:txBody>
      </p:sp>
      <p:sp>
        <p:nvSpPr>
          <p:cNvPr id="8" name="Footer Placeholder 7"/>
          <p:cNvSpPr>
            <a:spLocks noGrp="1"/>
          </p:cNvSpPr>
          <p:nvPr>
            <p:ph type="ftr" sz="quarter" idx="11"/>
          </p:nvPr>
        </p:nvSpPr>
        <p:spPr/>
        <p:txBody>
          <a:bodyPr/>
          <a:lstStyle/>
          <a:p>
            <a:pPr>
              <a:defRPr/>
            </a:pPr>
            <a:endParaRPr lang="en-GB">
              <a:solidFill>
                <a:srgbClr val="FFFFFF">
                  <a:shade val="50000"/>
                </a:srgbClr>
              </a:solidFill>
            </a:endParaRPr>
          </a:p>
        </p:txBody>
      </p:sp>
      <p:sp>
        <p:nvSpPr>
          <p:cNvPr id="9" name="Slide Number Placeholder 8"/>
          <p:cNvSpPr>
            <a:spLocks noGrp="1"/>
          </p:cNvSpPr>
          <p:nvPr>
            <p:ph type="sldNum" sz="quarter" idx="12"/>
          </p:nvPr>
        </p:nvSpPr>
        <p:spPr/>
        <p:txBody>
          <a:bodyPr/>
          <a:lstStyle/>
          <a:p>
            <a:pPr>
              <a:defRPr/>
            </a:pPr>
            <a:fld id="{3B4639B3-B656-411E-A155-5ECCF329D345}"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30143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GB">
              <a:solidFill>
                <a:srgbClr val="FFFFFF">
                  <a:shade val="50000"/>
                </a:srgbClr>
              </a:solidFill>
            </a:endParaRPr>
          </a:p>
        </p:txBody>
      </p:sp>
      <p:sp>
        <p:nvSpPr>
          <p:cNvPr id="4" name="Footer Placeholder 3"/>
          <p:cNvSpPr>
            <a:spLocks noGrp="1"/>
          </p:cNvSpPr>
          <p:nvPr>
            <p:ph type="ftr" sz="quarter" idx="11"/>
          </p:nvPr>
        </p:nvSpPr>
        <p:spPr/>
        <p:txBody>
          <a:bodyPr/>
          <a:lstStyle/>
          <a:p>
            <a:pPr>
              <a:defRPr/>
            </a:pPr>
            <a:endParaRPr lang="en-GB">
              <a:solidFill>
                <a:srgbClr val="FFFFFF">
                  <a:shade val="50000"/>
                </a:srgbClr>
              </a:solidFill>
            </a:endParaRPr>
          </a:p>
        </p:txBody>
      </p:sp>
      <p:sp>
        <p:nvSpPr>
          <p:cNvPr id="5" name="Slide Number Placeholder 4"/>
          <p:cNvSpPr>
            <a:spLocks noGrp="1"/>
          </p:cNvSpPr>
          <p:nvPr>
            <p:ph type="sldNum" sz="quarter" idx="12"/>
          </p:nvPr>
        </p:nvSpPr>
        <p:spPr/>
        <p:txBody>
          <a:bodyPr/>
          <a:lstStyle/>
          <a:p>
            <a:pPr>
              <a:defRPr/>
            </a:pPr>
            <a:fld id="{567D57B1-642D-45A5-92D7-5CED2EBB5AA0}"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860058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FFFFFF">
                  <a:shade val="50000"/>
                </a:srgbClr>
              </a:solidFill>
            </a:endParaRPr>
          </a:p>
        </p:txBody>
      </p:sp>
      <p:sp>
        <p:nvSpPr>
          <p:cNvPr id="3" name="Footer Placeholder 2"/>
          <p:cNvSpPr>
            <a:spLocks noGrp="1"/>
          </p:cNvSpPr>
          <p:nvPr>
            <p:ph type="ftr" sz="quarter" idx="11"/>
          </p:nvPr>
        </p:nvSpPr>
        <p:spPr/>
        <p:txBody>
          <a:bodyPr/>
          <a:lstStyle/>
          <a:p>
            <a:pPr>
              <a:defRPr/>
            </a:pPr>
            <a:endParaRPr lang="en-GB">
              <a:solidFill>
                <a:srgbClr val="FFFFFF">
                  <a:shade val="50000"/>
                </a:srgbClr>
              </a:solidFill>
            </a:endParaRPr>
          </a:p>
        </p:txBody>
      </p:sp>
      <p:sp>
        <p:nvSpPr>
          <p:cNvPr id="4" name="Slide Number Placeholder 3"/>
          <p:cNvSpPr>
            <a:spLocks noGrp="1"/>
          </p:cNvSpPr>
          <p:nvPr>
            <p:ph type="sldNum" sz="quarter" idx="12"/>
          </p:nvPr>
        </p:nvSpPr>
        <p:spPr/>
        <p:txBody>
          <a:bodyPr/>
          <a:lstStyle/>
          <a:p>
            <a:pPr>
              <a:defRPr/>
            </a:pPr>
            <a:fld id="{16978719-9DC6-4A29-AAE1-DA779DBC2BA8}"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207565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8F42654D-6619-4670-AA7C-06CED5352692}"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4185096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FFFFFF">
                  <a:shade val="50000"/>
                </a:srgbClr>
              </a:solidFill>
            </a:endParaRPr>
          </a:p>
        </p:txBody>
      </p:sp>
      <p:sp>
        <p:nvSpPr>
          <p:cNvPr id="6" name="Footer Placeholder 5"/>
          <p:cNvSpPr>
            <a:spLocks noGrp="1"/>
          </p:cNvSpPr>
          <p:nvPr>
            <p:ph type="ftr" sz="quarter" idx="11"/>
          </p:nvPr>
        </p:nvSpPr>
        <p:spPr/>
        <p:txBody>
          <a:bodyPr/>
          <a:lstStyle/>
          <a:p>
            <a:pPr>
              <a:defRPr/>
            </a:pPr>
            <a:endParaRPr lang="en-GB">
              <a:solidFill>
                <a:srgbClr val="FFFFFF">
                  <a:shade val="50000"/>
                </a:srgbClr>
              </a:solidFill>
            </a:endParaRPr>
          </a:p>
        </p:txBody>
      </p:sp>
      <p:sp>
        <p:nvSpPr>
          <p:cNvPr id="7" name="Slide Number Placeholder 6"/>
          <p:cNvSpPr>
            <a:spLocks noGrp="1"/>
          </p:cNvSpPr>
          <p:nvPr>
            <p:ph type="sldNum" sz="quarter" idx="12"/>
          </p:nvPr>
        </p:nvSpPr>
        <p:spPr/>
        <p:txBody>
          <a:bodyPr/>
          <a:lstStyle/>
          <a:p>
            <a:pPr>
              <a:defRPr/>
            </a:pPr>
            <a:fld id="{A9BDB71E-ED18-4543-855E-8AAD48D7E6C7}"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160320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12589EFF-D7FB-44A9-AA0F-380F98C2406D}"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292924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GB">
              <a:solidFill>
                <a:srgbClr val="FFFFFF">
                  <a:shade val="50000"/>
                </a:srgbClr>
              </a:solidFill>
            </a:endParaRPr>
          </a:p>
        </p:txBody>
      </p:sp>
      <p:sp>
        <p:nvSpPr>
          <p:cNvPr id="5" name="Footer Placeholder 4"/>
          <p:cNvSpPr>
            <a:spLocks noGrp="1"/>
          </p:cNvSpPr>
          <p:nvPr>
            <p:ph type="ftr" sz="quarter" idx="11"/>
          </p:nvPr>
        </p:nvSpPr>
        <p:spPr/>
        <p:txBody>
          <a:bodyPr/>
          <a:lstStyle/>
          <a:p>
            <a:pPr>
              <a:defRPr/>
            </a:pPr>
            <a:endParaRPr lang="en-GB">
              <a:solidFill>
                <a:srgbClr val="FFFFFF">
                  <a:shade val="50000"/>
                </a:srgbClr>
              </a:solidFill>
            </a:endParaRPr>
          </a:p>
        </p:txBody>
      </p:sp>
      <p:sp>
        <p:nvSpPr>
          <p:cNvPr id="6" name="Slide Number Placeholder 5"/>
          <p:cNvSpPr>
            <a:spLocks noGrp="1"/>
          </p:cNvSpPr>
          <p:nvPr>
            <p:ph type="sldNum" sz="quarter" idx="12"/>
          </p:nvPr>
        </p:nvSpPr>
        <p:spPr/>
        <p:txBody>
          <a:bodyPr/>
          <a:lstStyle/>
          <a:p>
            <a:pPr>
              <a:defRPr/>
            </a:pPr>
            <a:fld id="{E7C17580-C708-4699-AAF3-F021A7A519DA}" type="slidenum">
              <a:rPr lang="en-GB" smtClean="0">
                <a:solidFill>
                  <a:srgbClr val="FFFFFF">
                    <a:shade val="50000"/>
                  </a:srgbClr>
                </a:solidFill>
              </a:rPr>
              <a:pPr>
                <a:defRPr/>
              </a:pPr>
              <a:t>‹#›</a:t>
            </a:fld>
            <a:endParaRPr lang="en-GB">
              <a:solidFill>
                <a:srgbClr val="FFFFFF">
                  <a:shade val="50000"/>
                </a:srgbClr>
              </a:solidFill>
            </a:endParaRPr>
          </a:p>
        </p:txBody>
      </p:sp>
    </p:spTree>
    <p:extLst>
      <p:ext uri="{BB962C8B-B14F-4D97-AF65-F5344CB8AC3E}">
        <p14:creationId xmlns:p14="http://schemas.microsoft.com/office/powerpoint/2010/main" val="3257160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28869232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418009049"/>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1318618364"/>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1842002543"/>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3581563161"/>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2220613507"/>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1698282040"/>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3465673052"/>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3699105337"/>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235498194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270919130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1807746469"/>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417940393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228651851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3611434911"/>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88284481"/>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GB">
              <a:solidFill>
                <a:srgbClr val="FFFFFF">
                  <a:shade val="50000"/>
                </a:srgbClr>
              </a:solidFill>
              <a:latin typeface="Times New Roman" pitchFamily="18"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base">
              <a:spcBef>
                <a:spcPct val="0"/>
              </a:spcBef>
              <a:spcAft>
                <a:spcPct val="0"/>
              </a:spcAft>
              <a:defRPr/>
            </a:pPr>
            <a:fld id="{F3D04253-DF83-4ED5-8072-A36AED2A7B8C}" type="slidenum">
              <a:rPr lang="en-GB" smtClean="0">
                <a:solidFill>
                  <a:srgbClr val="FFFFFF">
                    <a:shade val="50000"/>
                  </a:srgbClr>
                </a:solidFill>
                <a:latin typeface="Times New Roman" pitchFamily="18" charset="0"/>
              </a:rPr>
              <a:pPr fontAlgn="base">
                <a:spcBef>
                  <a:spcPct val="0"/>
                </a:spcBef>
                <a:spcAft>
                  <a:spcPct val="0"/>
                </a:spcAft>
                <a:defRPr/>
              </a:pPr>
              <a:t>‹#›</a:t>
            </a:fld>
            <a:endParaRPr lang="en-GB">
              <a:solidFill>
                <a:srgbClr val="FFFFFF">
                  <a:shade val="50000"/>
                </a:srgbClr>
              </a:solidFill>
              <a:latin typeface="Times New Roman" pitchFamily="18" charset="0"/>
            </a:endParaRPr>
          </a:p>
        </p:txBody>
      </p:sp>
    </p:spTree>
    <p:extLst>
      <p:ext uri="{BB962C8B-B14F-4D97-AF65-F5344CB8AC3E}">
        <p14:creationId xmlns:p14="http://schemas.microsoft.com/office/powerpoint/2010/main" val="3053886431"/>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www.google.co.uk/url?sa=i&amp;source=images&amp;cd=&amp;cad=rja&amp;docid=11K2AUGqCJApaM&amp;tbnid=CIulBaewH4YUuM:&amp;ved=0CAgQjRwwAA&amp;url=http://occupations.phillipmartin.info/occupations_police.htm&amp;ei=e4tMUp-dMsaR0AXR_IGoBQ&amp;psig=AFQjCNEwtX3CGIjSiYBvuzZ5Xb_Y06q-0w&amp;ust=1380834555886189"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1.WAV"/><Relationship Id="rId7"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12.wmf"/><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GB" b="1" u="sng" dirty="0" smtClean="0">
                <a:solidFill>
                  <a:srgbClr val="FF66FF"/>
                </a:solidFill>
              </a:rPr>
              <a:t>What were Tudor Crimes and Punishments Like?</a:t>
            </a:r>
            <a:r>
              <a:rPr lang="en-GB" dirty="0" smtClean="0">
                <a:solidFill>
                  <a:srgbClr val="FF66FF"/>
                </a:solidFill>
              </a:rPr>
              <a:t>              </a:t>
            </a:r>
            <a:r>
              <a:rPr lang="en-GB" sz="3600" b="1" u="sng" dirty="0" smtClean="0">
                <a:solidFill>
                  <a:srgbClr val="FF66FF"/>
                </a:solidFill>
              </a:rPr>
              <a:t>26/11/2014</a:t>
            </a:r>
            <a:endParaRPr lang="en-GB" sz="6700" b="1" u="sng" dirty="0">
              <a:solidFill>
                <a:srgbClr val="FF66FF"/>
              </a:solidFill>
            </a:endParaRPr>
          </a:p>
        </p:txBody>
      </p:sp>
      <p:pic>
        <p:nvPicPr>
          <p:cNvPr id="3" name="Picture 2"/>
          <p:cNvPicPr>
            <a:picLocks noChangeAspect="1"/>
          </p:cNvPicPr>
          <p:nvPr/>
        </p:nvPicPr>
        <p:blipFill>
          <a:blip r:embed="rId2"/>
          <a:stretch>
            <a:fillRect/>
          </a:stretch>
        </p:blipFill>
        <p:spPr>
          <a:xfrm>
            <a:off x="434961" y="1556792"/>
            <a:ext cx="4209047" cy="5205474"/>
          </a:xfrm>
          <a:prstGeom prst="rect">
            <a:avLst/>
          </a:prstGeom>
        </p:spPr>
      </p:pic>
      <p:sp>
        <p:nvSpPr>
          <p:cNvPr id="4" name="TextBox 3"/>
          <p:cNvSpPr txBox="1"/>
          <p:nvPr/>
        </p:nvSpPr>
        <p:spPr>
          <a:xfrm>
            <a:off x="4860032" y="1745508"/>
            <a:ext cx="4104456" cy="5016758"/>
          </a:xfrm>
          <a:prstGeom prst="rect">
            <a:avLst/>
          </a:prstGeom>
          <a:noFill/>
        </p:spPr>
        <p:txBody>
          <a:bodyPr wrap="square" rtlCol="0">
            <a:spAutoFit/>
          </a:bodyPr>
          <a:lstStyle/>
          <a:p>
            <a:pPr algn="ctr"/>
            <a:r>
              <a:rPr lang="en-GB" sz="3200" dirty="0" smtClean="0">
                <a:solidFill>
                  <a:schemeClr val="accent2">
                    <a:lumMod val="40000"/>
                    <a:lumOff val="60000"/>
                  </a:schemeClr>
                </a:solidFill>
              </a:rPr>
              <a:t>Do you already know anything about this item?</a:t>
            </a:r>
          </a:p>
          <a:p>
            <a:pPr algn="ctr"/>
            <a:r>
              <a:rPr lang="en-GB" sz="3200" dirty="0" smtClean="0">
                <a:solidFill>
                  <a:schemeClr val="accent2">
                    <a:lumMod val="40000"/>
                    <a:lumOff val="60000"/>
                  </a:schemeClr>
                </a:solidFill>
              </a:rPr>
              <a:t>If you know nothing, then what sorts of questions would you ask?</a:t>
            </a:r>
          </a:p>
          <a:p>
            <a:pPr algn="ctr"/>
            <a:r>
              <a:rPr lang="en-GB" sz="3200" dirty="0" smtClean="0">
                <a:solidFill>
                  <a:schemeClr val="accent2">
                    <a:lumMod val="40000"/>
                    <a:lumOff val="60000"/>
                  </a:schemeClr>
                </a:solidFill>
              </a:rPr>
              <a:t>Write down 4 questions you would want to ask about it?</a:t>
            </a:r>
            <a:endParaRPr lang="en-GB" sz="3200" dirty="0">
              <a:solidFill>
                <a:schemeClr val="accent2">
                  <a:lumMod val="40000"/>
                  <a:lumOff val="60000"/>
                </a:schemeClr>
              </a:solidFill>
            </a:endParaRPr>
          </a:p>
        </p:txBody>
      </p:sp>
      <p:sp>
        <p:nvSpPr>
          <p:cNvPr id="5" name="TextBox 4"/>
          <p:cNvSpPr txBox="1"/>
          <p:nvPr/>
        </p:nvSpPr>
        <p:spPr>
          <a:xfrm>
            <a:off x="539552" y="1556792"/>
            <a:ext cx="3888432" cy="954107"/>
          </a:xfrm>
          <a:prstGeom prst="rect">
            <a:avLst/>
          </a:prstGeom>
          <a:noFill/>
        </p:spPr>
        <p:txBody>
          <a:bodyPr wrap="square" rtlCol="0">
            <a:spAutoFit/>
          </a:bodyPr>
          <a:lstStyle/>
          <a:p>
            <a:pPr algn="ctr"/>
            <a:r>
              <a:rPr lang="en-GB" sz="2800" b="1" dirty="0" smtClean="0">
                <a:solidFill>
                  <a:srgbClr val="7030A0"/>
                </a:solidFill>
              </a:rPr>
              <a:t>Place any homework on my desk</a:t>
            </a:r>
            <a:endParaRPr lang="en-GB" sz="2800" b="1" dirty="0">
              <a:solidFill>
                <a:srgbClr val="7030A0"/>
              </a:solidFill>
            </a:endParaRPr>
          </a:p>
        </p:txBody>
      </p:sp>
    </p:spTree>
    <p:extLst>
      <p:ext uri="{BB962C8B-B14F-4D97-AF65-F5344CB8AC3E}">
        <p14:creationId xmlns:p14="http://schemas.microsoft.com/office/powerpoint/2010/main" val="1486540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0888" y="-24827"/>
            <a:ext cx="3672763" cy="1967793"/>
          </a:xfrm>
          <a:prstGeom prst="rect">
            <a:avLst/>
          </a:prstGeom>
        </p:spPr>
      </p:pic>
      <p:sp>
        <p:nvSpPr>
          <p:cNvPr id="3" name="TextBox 2"/>
          <p:cNvSpPr txBox="1"/>
          <p:nvPr/>
        </p:nvSpPr>
        <p:spPr>
          <a:xfrm>
            <a:off x="179512" y="188640"/>
            <a:ext cx="5832648" cy="1754326"/>
          </a:xfrm>
          <a:prstGeom prst="rect">
            <a:avLst/>
          </a:prstGeom>
          <a:noFill/>
        </p:spPr>
        <p:txBody>
          <a:bodyPr wrap="square" rtlCol="0">
            <a:spAutoFit/>
          </a:bodyPr>
          <a:lstStyle/>
          <a:p>
            <a:pPr algn="ctr"/>
            <a:r>
              <a:rPr lang="en-GB" sz="5400" b="1" u="sng" dirty="0" smtClean="0">
                <a:solidFill>
                  <a:srgbClr val="00B0F0"/>
                </a:solidFill>
                <a:latin typeface="Aharoni" panose="02010803020104030203" pitchFamily="2" charset="-79"/>
                <a:cs typeface="Aharoni" panose="02010803020104030203" pitchFamily="2" charset="-79"/>
              </a:rPr>
              <a:t>How well did you work today?</a:t>
            </a:r>
            <a:endParaRPr lang="en-GB" sz="5400" b="1" u="sng" dirty="0">
              <a:solidFill>
                <a:srgbClr val="00B0F0"/>
              </a:solidFill>
              <a:latin typeface="Aharoni" panose="02010803020104030203" pitchFamily="2" charset="-79"/>
              <a:cs typeface="Aharoni" panose="02010803020104030203" pitchFamily="2" charset="-79"/>
            </a:endParaRPr>
          </a:p>
        </p:txBody>
      </p:sp>
      <p:sp>
        <p:nvSpPr>
          <p:cNvPr id="4" name="TextBox 3"/>
          <p:cNvSpPr txBox="1"/>
          <p:nvPr/>
        </p:nvSpPr>
        <p:spPr>
          <a:xfrm>
            <a:off x="251520" y="2063405"/>
            <a:ext cx="8568952" cy="4862870"/>
          </a:xfrm>
          <a:prstGeom prst="rect">
            <a:avLst/>
          </a:prstGeom>
          <a:noFill/>
        </p:spPr>
        <p:txBody>
          <a:bodyPr wrap="square" rtlCol="0">
            <a:spAutoFit/>
          </a:bodyPr>
          <a:lstStyle/>
          <a:p>
            <a:r>
              <a:rPr lang="en-GB" sz="4800" b="1" dirty="0" smtClean="0">
                <a:solidFill>
                  <a:schemeClr val="accent2">
                    <a:lumMod val="20000"/>
                    <a:lumOff val="80000"/>
                  </a:schemeClr>
                </a:solidFill>
              </a:rPr>
              <a:t>Choose one of the following question sheets;</a:t>
            </a:r>
          </a:p>
          <a:p>
            <a:r>
              <a:rPr lang="en-GB" sz="6600" b="1" dirty="0" smtClean="0">
                <a:solidFill>
                  <a:srgbClr val="FFC000"/>
                </a:solidFill>
              </a:rPr>
              <a:t> </a:t>
            </a:r>
            <a:r>
              <a:rPr lang="en-GB" sz="8000" b="1" dirty="0" smtClean="0">
                <a:solidFill>
                  <a:srgbClr val="FFC000"/>
                </a:solidFill>
              </a:rPr>
              <a:t>Medium</a:t>
            </a:r>
          </a:p>
          <a:p>
            <a:r>
              <a:rPr lang="en-GB" sz="8000" b="1" dirty="0" smtClean="0">
                <a:solidFill>
                  <a:srgbClr val="00B050"/>
                </a:solidFill>
              </a:rPr>
              <a:t>Hard</a:t>
            </a:r>
          </a:p>
          <a:p>
            <a:r>
              <a:rPr lang="en-GB" sz="5400" b="1" dirty="0" smtClean="0">
                <a:solidFill>
                  <a:srgbClr val="00B0F0"/>
                </a:solidFill>
              </a:rPr>
              <a:t>You have 8 minutes</a:t>
            </a:r>
            <a:endParaRPr lang="en-GB" sz="4800" b="1" dirty="0">
              <a:solidFill>
                <a:srgbClr val="00B0F0"/>
              </a:solidFill>
            </a:endParaRPr>
          </a:p>
        </p:txBody>
      </p:sp>
    </p:spTree>
    <p:controls>
      <mc:AlternateContent xmlns:mc="http://schemas.openxmlformats.org/markup-compatibility/2006">
        <mc:Choice xmlns:v="urn:schemas-microsoft-com:vml" Requires="v">
          <p:control spid="14341" name="ShockwaveFlash1" r:id="rId2" imgW="3959280" imgH="2448000"/>
        </mc:Choice>
        <mc:Fallback>
          <p:control name="ShockwaveFlash1" r:id="rId2" imgW="3959280" imgH="2448000">
            <p:pic>
              <p:nvPicPr>
                <p:cNvPr id="5" name="ShockwaveFlash1"/>
                <p:cNvPicPr preferRelativeResize="0">
                  <a:picLocks noChangeArrowheads="1" noChangeShapeType="1"/>
                </p:cNvPicPr>
                <p:nvPr/>
              </p:nvPicPr>
              <p:blipFill>
                <a:blip r:embed="rId5"/>
                <a:srcRect/>
                <a:stretch>
                  <a:fillRect/>
                </a:stretch>
              </p:blipFill>
              <p:spPr bwMode="auto">
                <a:xfrm>
                  <a:off x="5076056" y="2852936"/>
                  <a:ext cx="3960787" cy="244827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331845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384"/>
            <a:ext cx="9144002" cy="1200329"/>
          </a:xfrm>
          <a:prstGeom prst="rect">
            <a:avLst/>
          </a:prstGeom>
          <a:noFill/>
        </p:spPr>
        <p:txBody>
          <a:bodyPr wrap="square" rtlCol="0">
            <a:spAutoFit/>
          </a:bodyPr>
          <a:lstStyle/>
          <a:p>
            <a:pPr algn="ctr"/>
            <a:r>
              <a:rPr lang="en-GB" sz="3200" b="1" dirty="0" smtClean="0">
                <a:solidFill>
                  <a:srgbClr val="FFFF00"/>
                </a:solidFill>
              </a:rPr>
              <a:t>TITLE</a:t>
            </a:r>
            <a:r>
              <a:rPr lang="en-GB" sz="3200" dirty="0" smtClean="0">
                <a:solidFill>
                  <a:srgbClr val="FFFF00"/>
                </a:solidFill>
              </a:rPr>
              <a:t>: </a:t>
            </a:r>
            <a:r>
              <a:rPr lang="en-GB" sz="3600" dirty="0" smtClean="0">
                <a:solidFill>
                  <a:srgbClr val="FFFF00"/>
                </a:solidFill>
              </a:rPr>
              <a:t>What were Tudor crimes &amp; punishments like</a:t>
            </a:r>
            <a:r>
              <a:rPr lang="en-GB" sz="3600" dirty="0" smtClean="0">
                <a:solidFill>
                  <a:srgbClr val="FFFF00"/>
                </a:solidFill>
              </a:rPr>
              <a:t>?         </a:t>
            </a:r>
            <a:endParaRPr lang="en-GB" sz="3200" dirty="0">
              <a:solidFill>
                <a:srgbClr val="FFFF00"/>
              </a:solidFill>
            </a:endParaRPr>
          </a:p>
        </p:txBody>
      </p:sp>
      <p:pic>
        <p:nvPicPr>
          <p:cNvPr id="4" name="Picture 2" descr="http://www.avatar.co.nz/images/blog/ArrowTarg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4" y="1049834"/>
            <a:ext cx="1115616" cy="951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9592" y="1312024"/>
            <a:ext cx="3351615" cy="954107"/>
          </a:xfrm>
          <a:prstGeom prst="rect">
            <a:avLst/>
          </a:prstGeom>
          <a:noFill/>
        </p:spPr>
        <p:txBody>
          <a:bodyPr wrap="square" rtlCol="0">
            <a:spAutoFit/>
          </a:bodyPr>
          <a:lstStyle/>
          <a:p>
            <a:pPr algn="ctr"/>
            <a:r>
              <a:rPr lang="en-GB" sz="2800" b="1" dirty="0" smtClean="0"/>
              <a:t>Learning Objectives</a:t>
            </a:r>
            <a:endParaRPr lang="en-GB" sz="2800" dirty="0"/>
          </a:p>
        </p:txBody>
      </p:sp>
      <p:graphicFrame>
        <p:nvGraphicFramePr>
          <p:cNvPr id="6" name="Diagram 5"/>
          <p:cNvGraphicFramePr/>
          <p:nvPr>
            <p:extLst/>
          </p:nvPr>
        </p:nvGraphicFramePr>
        <p:xfrm>
          <a:off x="611560" y="1700808"/>
          <a:ext cx="799288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541022" y="1280157"/>
            <a:ext cx="4648383" cy="923330"/>
          </a:xfrm>
          <a:prstGeom prst="rect">
            <a:avLst/>
          </a:prstGeom>
          <a:noFill/>
        </p:spPr>
        <p:txBody>
          <a:bodyPr wrap="square" rtlCol="0">
            <a:spAutoFit/>
          </a:bodyPr>
          <a:lstStyle/>
          <a:p>
            <a:pPr algn="ctr"/>
            <a:r>
              <a:rPr lang="en-GB" b="1" i="1" dirty="0" smtClean="0"/>
              <a:t>Remember you should have written the title and date and underlined them both in your book by now!</a:t>
            </a:r>
            <a:endParaRPr lang="en-GB" b="1" i="1" dirty="0"/>
          </a:p>
        </p:txBody>
      </p:sp>
    </p:spTree>
    <p:extLst>
      <p:ext uri="{BB962C8B-B14F-4D97-AF65-F5344CB8AC3E}">
        <p14:creationId xmlns:p14="http://schemas.microsoft.com/office/powerpoint/2010/main" val="1214292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51" y="126778"/>
            <a:ext cx="4608512" cy="5688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19941" y="126778"/>
            <a:ext cx="4051738" cy="6494085"/>
          </a:xfrm>
          <a:prstGeom prst="rect">
            <a:avLst/>
          </a:prstGeom>
          <a:noFill/>
        </p:spPr>
        <p:txBody>
          <a:bodyPr wrap="square" rtlCol="0">
            <a:spAutoFit/>
          </a:bodyPr>
          <a:lstStyle/>
          <a:p>
            <a:pPr marL="342900" indent="-342900">
              <a:buAutoNum type="alphaLcParenR"/>
            </a:pPr>
            <a:r>
              <a:rPr lang="en-GB" sz="2600" dirty="0" smtClean="0"/>
              <a:t>Describe what is happening to Father Gerard</a:t>
            </a:r>
          </a:p>
          <a:p>
            <a:pPr marL="342900" indent="-342900">
              <a:buAutoNum type="alphaLcParenR"/>
            </a:pPr>
            <a:r>
              <a:rPr lang="en-GB" sz="2600" dirty="0" smtClean="0"/>
              <a:t>Why did the earth have to be dug away from under his feet?</a:t>
            </a:r>
          </a:p>
          <a:p>
            <a:pPr marL="342900" indent="-342900">
              <a:buAutoNum type="alphaLcParenR"/>
            </a:pPr>
            <a:r>
              <a:rPr lang="en-GB" sz="2600" dirty="0" smtClean="0"/>
              <a:t>Looking at the </a:t>
            </a:r>
            <a:r>
              <a:rPr lang="en-GB" sz="2600" b="1" dirty="0" smtClean="0"/>
              <a:t>provenance (place of origin) </a:t>
            </a:r>
            <a:r>
              <a:rPr lang="en-GB" sz="2600" dirty="0" smtClean="0"/>
              <a:t>of the source, come up with a reason why he may have been a </a:t>
            </a:r>
            <a:r>
              <a:rPr lang="en-GB" sz="2600" dirty="0" smtClean="0"/>
              <a:t>prisoner</a:t>
            </a:r>
          </a:p>
          <a:p>
            <a:pPr marL="342900" indent="-342900">
              <a:buAutoNum type="alphaLcParenR"/>
            </a:pPr>
            <a:r>
              <a:rPr lang="en-GB" sz="2600" dirty="0" smtClean="0"/>
              <a:t>Why was torture a large part of society’s crime and punishment?  </a:t>
            </a:r>
            <a:endParaRPr lang="en-GB" sz="2600" dirty="0" smtClean="0"/>
          </a:p>
          <a:p>
            <a:endParaRPr lang="en-GB" sz="2600" dirty="0"/>
          </a:p>
        </p:txBody>
      </p:sp>
      <p:cxnSp>
        <p:nvCxnSpPr>
          <p:cNvPr id="7" name="Straight Arrow Connector 6"/>
          <p:cNvCxnSpPr/>
          <p:nvPr/>
        </p:nvCxnSpPr>
        <p:spPr>
          <a:xfrm flipH="1" flipV="1">
            <a:off x="4283968" y="1167710"/>
            <a:ext cx="1224136" cy="305337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 y="5517232"/>
            <a:ext cx="2582736" cy="1383778"/>
          </a:xfrm>
          <a:prstGeom prst="rect">
            <a:avLst/>
          </a:prstGeom>
        </p:spPr>
      </p:pic>
    </p:spTree>
    <p:extLst>
      <p:ext uri="{BB962C8B-B14F-4D97-AF65-F5344CB8AC3E}">
        <p14:creationId xmlns:p14="http://schemas.microsoft.com/office/powerpoint/2010/main" val="12778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51" y="126778"/>
            <a:ext cx="4608512" cy="5688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19941" y="126778"/>
            <a:ext cx="4051738" cy="6586418"/>
          </a:xfrm>
          <a:prstGeom prst="rect">
            <a:avLst/>
          </a:prstGeom>
          <a:noFill/>
        </p:spPr>
        <p:txBody>
          <a:bodyPr wrap="square" rtlCol="0">
            <a:spAutoFit/>
          </a:bodyPr>
          <a:lstStyle/>
          <a:p>
            <a:pPr marL="342900" indent="-342900">
              <a:buAutoNum type="alphaLcParenR"/>
            </a:pPr>
            <a:r>
              <a:rPr lang="en-GB" sz="2200" dirty="0" smtClean="0">
                <a:solidFill>
                  <a:srgbClr val="FFFF00"/>
                </a:solidFill>
              </a:rPr>
              <a:t>Describe what is happening to Father Gerard</a:t>
            </a:r>
          </a:p>
          <a:p>
            <a:pPr marL="342900" indent="-342900">
              <a:buAutoNum type="alphaLcParenR"/>
            </a:pPr>
            <a:r>
              <a:rPr lang="en-GB" sz="2200" dirty="0" smtClean="0">
                <a:solidFill>
                  <a:srgbClr val="00B0F0"/>
                </a:solidFill>
              </a:rPr>
              <a:t>Why did the earth have to be dug away from under his feet?</a:t>
            </a:r>
          </a:p>
          <a:p>
            <a:pPr marL="342900" indent="-342900">
              <a:buAutoNum type="alphaLcParenR"/>
            </a:pPr>
            <a:r>
              <a:rPr lang="en-GB" sz="2200" dirty="0" smtClean="0">
                <a:solidFill>
                  <a:srgbClr val="92D050"/>
                </a:solidFill>
              </a:rPr>
              <a:t>Looking at the </a:t>
            </a:r>
            <a:r>
              <a:rPr lang="en-GB" sz="2200" b="1" dirty="0" smtClean="0">
                <a:solidFill>
                  <a:srgbClr val="92D050"/>
                </a:solidFill>
              </a:rPr>
              <a:t>provenance (place of origin) </a:t>
            </a:r>
            <a:r>
              <a:rPr lang="en-GB" sz="2200" dirty="0" smtClean="0">
                <a:solidFill>
                  <a:srgbClr val="92D050"/>
                </a:solidFill>
              </a:rPr>
              <a:t>of the source, come up with a reason why he may have been a </a:t>
            </a:r>
            <a:r>
              <a:rPr lang="en-GB" sz="2200" dirty="0" smtClean="0">
                <a:solidFill>
                  <a:srgbClr val="92D050"/>
                </a:solidFill>
              </a:rPr>
              <a:t>prisoner</a:t>
            </a:r>
          </a:p>
          <a:p>
            <a:pPr marL="342900" indent="-342900">
              <a:buAutoNum type="alphaLcParenR"/>
            </a:pPr>
            <a:r>
              <a:rPr lang="en-GB" sz="2200" dirty="0" smtClean="0">
                <a:solidFill>
                  <a:srgbClr val="FF66FF"/>
                </a:solidFill>
              </a:rPr>
              <a:t>Using the source, explain how the law punished different crimes. You must include detail which describes the different ways the law gained information  through using different methods. </a:t>
            </a:r>
            <a:endParaRPr lang="en-GB" sz="2200" dirty="0" smtClean="0">
              <a:solidFill>
                <a:srgbClr val="FF66FF"/>
              </a:solidFill>
            </a:endParaRPr>
          </a:p>
          <a:p>
            <a:endParaRPr lang="en-GB" sz="2600" dirty="0"/>
          </a:p>
        </p:txBody>
      </p:sp>
      <p:cxnSp>
        <p:nvCxnSpPr>
          <p:cNvPr id="7" name="Straight Arrow Connector 6"/>
          <p:cNvCxnSpPr/>
          <p:nvPr/>
        </p:nvCxnSpPr>
        <p:spPr>
          <a:xfrm flipH="1" flipV="1">
            <a:off x="4182044" y="764704"/>
            <a:ext cx="1224136" cy="305337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9" y="5301208"/>
            <a:ext cx="2258585" cy="1498055"/>
          </a:xfrm>
          <a:prstGeom prst="rect">
            <a:avLst/>
          </a:prstGeom>
        </p:spPr>
      </p:pic>
    </p:spTree>
    <p:extLst>
      <p:ext uri="{BB962C8B-B14F-4D97-AF65-F5344CB8AC3E}">
        <p14:creationId xmlns:p14="http://schemas.microsoft.com/office/powerpoint/2010/main" val="35834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082" y="260648"/>
            <a:ext cx="7358105" cy="600164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96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Crime And</a:t>
            </a:r>
          </a:p>
          <a:p>
            <a:pPr algn="ctr" fontAlgn="base">
              <a:spcBef>
                <a:spcPct val="0"/>
              </a:spcBef>
              <a:spcAft>
                <a:spcPct val="0"/>
              </a:spcAft>
            </a:pPr>
            <a:r>
              <a:rPr lang="en-US" sz="96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Punishment</a:t>
            </a:r>
          </a:p>
          <a:p>
            <a:pPr algn="ctr" fontAlgn="base">
              <a:spcBef>
                <a:spcPct val="0"/>
              </a:spcBef>
              <a:spcAft>
                <a:spcPct val="0"/>
              </a:spcAft>
            </a:pPr>
            <a:r>
              <a:rPr lang="en-US" sz="96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In Tudor</a:t>
            </a:r>
          </a:p>
          <a:p>
            <a:pPr algn="ctr" fontAlgn="base">
              <a:spcBef>
                <a:spcPct val="0"/>
              </a:spcBef>
              <a:spcAft>
                <a:spcPct val="0"/>
              </a:spcAft>
            </a:pPr>
            <a:r>
              <a:rPr lang="en-US" sz="96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times</a:t>
            </a:r>
          </a:p>
        </p:txBody>
      </p:sp>
      <p:pic>
        <p:nvPicPr>
          <p:cNvPr id="3" name="MS91021899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52574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323439"/>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Begging in the stree</a:t>
            </a:r>
            <a:r>
              <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t</a:t>
            </a: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smtClean="0">
                <a:solidFill>
                  <a:srgbClr val="F5C201"/>
                </a:solidFill>
                <a:effectLst>
                  <a:outerShdw blurRad="38100" dist="38100" dir="2700000" algn="tl">
                    <a:srgbClr val="000000">
                      <a:alpha val="43137"/>
                    </a:srgbClr>
                  </a:outerShdw>
                </a:effectLst>
                <a:latin typeface="Tw Cen MT" pitchFamily="34" charset="0"/>
              </a:rPr>
              <a:t>Flogging</a:t>
            </a:r>
          </a:p>
          <a:p>
            <a:pPr algn="ctr" fontAlgn="base">
              <a:spcBef>
                <a:spcPct val="0"/>
              </a:spcBef>
              <a:spcAft>
                <a:spcPct val="0"/>
              </a:spcAft>
            </a:pP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1026" name="Picture 2" descr="http://www.websters-online-dictionary.org/images/wiki/wikipedia/commons/thumb/4/48/Flagellants.png/180px-Flagellan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077" y="4590538"/>
            <a:ext cx="1714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7487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323439"/>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Witchcraft</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smtClean="0">
                <a:solidFill>
                  <a:srgbClr val="F5C201"/>
                </a:solidFill>
                <a:effectLst>
                  <a:outerShdw blurRad="38100" dist="38100" dir="2700000" algn="tl">
                    <a:srgbClr val="000000">
                      <a:alpha val="43137"/>
                    </a:srgbClr>
                  </a:outerShdw>
                </a:effectLst>
                <a:latin typeface="Tw Cen MT" pitchFamily="34" charset="0"/>
              </a:rPr>
              <a:t>Ducking stool</a:t>
            </a:r>
          </a:p>
          <a:p>
            <a:pPr algn="ctr" fontAlgn="base">
              <a:spcBef>
                <a:spcPct val="0"/>
              </a:spcBef>
              <a:spcAft>
                <a:spcPct val="0"/>
              </a:spcAft>
            </a:pP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8194" name="Picture 2" descr="http://www.woodlands-junior.kent.sch.uk/Homework/tudors/images/crime/ducking-stoo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5" y="4365104"/>
            <a:ext cx="3333750"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294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heel(1)">
                                      <p:cBhvr>
                                        <p:cTn id="15"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323439"/>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Selling rotten food</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323439"/>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a:solidFill>
                  <a:srgbClr val="F5C201"/>
                </a:solidFill>
                <a:effectLst>
                  <a:outerShdw blurRad="38100" dist="38100" dir="2700000" algn="tl">
                    <a:srgbClr val="000000">
                      <a:alpha val="43137"/>
                    </a:srgbClr>
                  </a:outerShdw>
                </a:effectLst>
                <a:latin typeface="Tw Cen MT" pitchFamily="34" charset="0"/>
              </a:rPr>
              <a:t>Locked into </a:t>
            </a:r>
            <a:r>
              <a:rPr lang="en-GB" sz="4000" dirty="0" smtClean="0">
                <a:solidFill>
                  <a:srgbClr val="F5C201"/>
                </a:solidFill>
                <a:effectLst>
                  <a:outerShdw blurRad="38100" dist="38100" dir="2700000" algn="tl">
                    <a:srgbClr val="000000">
                      <a:alpha val="43137"/>
                    </a:srgbClr>
                  </a:outerShdw>
                </a:effectLst>
                <a:latin typeface="Tw Cen MT" pitchFamily="34" charset="0"/>
              </a:rPr>
              <a:t>stocks</a:t>
            </a: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7170" name="Picture 2" descr="http://etc.usf.edu/clipart/22700/22765/pillory_22765_l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568" y="4392399"/>
            <a:ext cx="2046863" cy="223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47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heel(1)">
                                      <p:cBhvr>
                                        <p:cTn id="15"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323439"/>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Being dishonest</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a:solidFill>
                  <a:srgbClr val="F5C201"/>
                </a:solidFill>
                <a:effectLst>
                  <a:outerShdw blurRad="38100" dist="38100" dir="2700000" algn="tl">
                    <a:srgbClr val="000000">
                      <a:alpha val="43137"/>
                    </a:srgbClr>
                  </a:outerShdw>
                </a:effectLst>
                <a:latin typeface="Tw Cen MT" pitchFamily="34" charset="0"/>
              </a:rPr>
              <a:t>Locked into the Pillory</a:t>
            </a:r>
          </a:p>
        </p:txBody>
      </p:sp>
      <p:pic>
        <p:nvPicPr>
          <p:cNvPr id="6146" name="Picture 2" descr="http://etc.usf.edu/clipart/18100/18103/pillory_18103_l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4151" y="4869160"/>
            <a:ext cx="1155698" cy="188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928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heel(1)">
                                      <p:cBhvr>
                                        <p:cTn id="1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323439"/>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Stealing and murder</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smtClean="0">
                <a:solidFill>
                  <a:srgbClr val="F5C201"/>
                </a:solidFill>
                <a:effectLst>
                  <a:outerShdw blurRad="38100" dist="38100" dir="2700000" algn="tl">
                    <a:srgbClr val="000000">
                      <a:alpha val="43137"/>
                    </a:srgbClr>
                  </a:outerShdw>
                </a:effectLst>
                <a:latin typeface="Tw Cen MT" pitchFamily="34" charset="0"/>
              </a:rPr>
              <a:t>Hanging</a:t>
            </a:r>
          </a:p>
          <a:p>
            <a:pPr algn="ctr" fontAlgn="base">
              <a:spcBef>
                <a:spcPct val="0"/>
              </a:spcBef>
              <a:spcAft>
                <a:spcPct val="0"/>
              </a:spcAft>
            </a:pP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5122" name="Picture 2" descr="http://3.bp.blogspot.com/_h0SQqY8ocp4/TRx0pXvWC-I/AAAAAAAATO8/jMaqgGkpWnI/s400/hangi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986" y="4437112"/>
            <a:ext cx="2438028" cy="203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3234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heel(1)">
                                      <p:cBhvr>
                                        <p:cTn id="15"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7200" b="1" u="sng" dirty="0" smtClean="0">
                <a:solidFill>
                  <a:srgbClr val="FFFF00"/>
                </a:solidFill>
              </a:rPr>
              <a:t>What is the item?</a:t>
            </a:r>
            <a:endParaRPr lang="en-GB" sz="7200" b="1" u="sng" dirty="0">
              <a:solidFill>
                <a:srgbClr val="FFFF00"/>
              </a:solidFill>
            </a:endParaRPr>
          </a:p>
        </p:txBody>
      </p:sp>
      <p:sp>
        <p:nvSpPr>
          <p:cNvPr id="3" name="TextBox 2"/>
          <p:cNvSpPr txBox="1"/>
          <p:nvPr/>
        </p:nvSpPr>
        <p:spPr>
          <a:xfrm>
            <a:off x="376683" y="1844824"/>
            <a:ext cx="8280920" cy="2554545"/>
          </a:xfrm>
          <a:prstGeom prst="rect">
            <a:avLst/>
          </a:prstGeom>
          <a:noFill/>
        </p:spPr>
        <p:txBody>
          <a:bodyPr wrap="square" rtlCol="0">
            <a:spAutoFit/>
          </a:bodyPr>
          <a:lstStyle/>
          <a:p>
            <a:pPr marL="571500" indent="-571500" algn="ctr">
              <a:buFontTx/>
              <a:buChar char="-"/>
            </a:pPr>
            <a:r>
              <a:rPr lang="en-GB" sz="4000" b="1" dirty="0" smtClean="0">
                <a:solidFill>
                  <a:srgbClr val="92D050"/>
                </a:solidFill>
              </a:rPr>
              <a:t>You will be finding out for yourself!</a:t>
            </a:r>
          </a:p>
          <a:p>
            <a:pPr marL="571500" indent="-571500" algn="ctr">
              <a:buFontTx/>
              <a:buChar char="-"/>
            </a:pPr>
            <a:endParaRPr lang="en-GB" sz="4000" b="1" dirty="0">
              <a:solidFill>
                <a:srgbClr val="92D050"/>
              </a:solidFill>
            </a:endParaRPr>
          </a:p>
          <a:p>
            <a:pPr marL="571500" indent="-571500" algn="ctr">
              <a:buFontTx/>
              <a:buChar char="-"/>
            </a:pPr>
            <a:r>
              <a:rPr lang="en-GB" sz="4000" b="1" dirty="0" smtClean="0">
                <a:solidFill>
                  <a:srgbClr val="92D050"/>
                </a:solidFill>
              </a:rPr>
              <a:t>But for now…</a:t>
            </a:r>
            <a:endParaRPr lang="en-GB" sz="4000" b="1" dirty="0">
              <a:solidFill>
                <a:srgbClr val="92D050"/>
              </a:solidFill>
            </a:endParaRPr>
          </a:p>
        </p:txBody>
      </p:sp>
    </p:spTree>
    <p:extLst>
      <p:ext uri="{BB962C8B-B14F-4D97-AF65-F5344CB8AC3E}">
        <p14:creationId xmlns:p14="http://schemas.microsoft.com/office/powerpoint/2010/main" val="1715627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323439"/>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Robbery</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smtClean="0">
                <a:solidFill>
                  <a:srgbClr val="F5C201"/>
                </a:solidFill>
                <a:effectLst>
                  <a:outerShdw blurRad="38100" dist="38100" dir="2700000" algn="tl">
                    <a:srgbClr val="000000">
                      <a:alpha val="43137"/>
                    </a:srgbClr>
                  </a:outerShdw>
                </a:effectLst>
                <a:latin typeface="Tw Cen MT" pitchFamily="34" charset="0"/>
              </a:rPr>
              <a:t>Whipping</a:t>
            </a:r>
          </a:p>
          <a:p>
            <a:pPr algn="ctr" fontAlgn="base">
              <a:spcBef>
                <a:spcPct val="0"/>
              </a:spcBef>
              <a:spcAft>
                <a:spcPct val="0"/>
              </a:spcAft>
            </a:pP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3074" name="Picture 2" descr="http://www.woodlands-junior.kent.sch.uk/Homework/tudors/images/crime/wh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587" y="4725144"/>
            <a:ext cx="126682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152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938992"/>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Speaking out against the monarchy</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smtClean="0">
                <a:solidFill>
                  <a:srgbClr val="F5C201"/>
                </a:solidFill>
                <a:effectLst>
                  <a:outerShdw blurRad="38100" dist="38100" dir="2700000" algn="tl">
                    <a:srgbClr val="000000">
                      <a:alpha val="43137"/>
                    </a:srgbClr>
                  </a:outerShdw>
                </a:effectLst>
                <a:latin typeface="Tw Cen MT" pitchFamily="34" charset="0"/>
              </a:rPr>
              <a:t>Beheaded</a:t>
            </a:r>
          </a:p>
          <a:p>
            <a:pPr algn="ctr" fontAlgn="base">
              <a:spcBef>
                <a:spcPct val="0"/>
              </a:spcBef>
              <a:spcAft>
                <a:spcPct val="0"/>
              </a:spcAft>
            </a:pP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2050" name="Picture 2" descr="http://www.blastmilk.com/decollete/gallery/guillotine/guillotine07-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736" y="4437112"/>
            <a:ext cx="1204528" cy="203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473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heel(1)">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48680"/>
            <a:ext cx="4572000" cy="1938992"/>
          </a:xfrm>
          <a:prstGeom prst="rect">
            <a:avLst/>
          </a:prstGeom>
        </p:spPr>
        <p:txBody>
          <a:bodyPr>
            <a:spAutoFit/>
          </a:bodyPr>
          <a:lstStyle/>
          <a:p>
            <a:pPr algn="ctr" fontAlgn="base">
              <a:spcBef>
                <a:spcPct val="0"/>
              </a:spcBef>
              <a:spcAft>
                <a:spcPct val="0"/>
              </a:spcAft>
            </a:pPr>
            <a:r>
              <a:rPr lang="en-US" sz="4000" b="1"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Algerian" pitchFamily="82" charset="0"/>
              </a:rPr>
              <a:t>The crime</a:t>
            </a:r>
          </a:p>
          <a:p>
            <a:pPr algn="ctr" fontAlgn="base">
              <a:spcBef>
                <a:spcPct val="0"/>
              </a:spcBef>
              <a:spcAft>
                <a:spcPct val="0"/>
              </a:spcAft>
            </a:pPr>
            <a:r>
              <a:rPr lang="en-US" sz="4000" dirty="0" smtClean="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rPr>
              <a:t>Speaking out against the church</a:t>
            </a:r>
            <a:endParaRPr lang="en-US" sz="4000" dirty="0">
              <a:ln w="11430"/>
              <a:gradFill>
                <a:gsLst>
                  <a:gs pos="0">
                    <a:srgbClr val="F5C201">
                      <a:tint val="70000"/>
                      <a:satMod val="245000"/>
                    </a:srgbClr>
                  </a:gs>
                  <a:gs pos="75000">
                    <a:srgbClr val="F5C201">
                      <a:tint val="90000"/>
                      <a:shade val="60000"/>
                      <a:satMod val="240000"/>
                    </a:srgbClr>
                  </a:gs>
                  <a:gs pos="100000">
                    <a:srgbClr val="F5C201">
                      <a:tint val="100000"/>
                      <a:shade val="50000"/>
                      <a:satMod val="240000"/>
                    </a:srgbClr>
                  </a:gs>
                </a:gsLst>
                <a:lin ang="5400000"/>
              </a:gradFill>
              <a:effectLst>
                <a:outerShdw blurRad="50800" dist="39000" dir="5460000" algn="tl">
                  <a:srgbClr val="000000">
                    <a:alpha val="38000"/>
                  </a:srgbClr>
                </a:outerShdw>
              </a:effectLst>
              <a:latin typeface="Tw Cen MT" pitchFamily="34" charset="0"/>
            </a:endParaRPr>
          </a:p>
        </p:txBody>
      </p:sp>
      <p:sp>
        <p:nvSpPr>
          <p:cNvPr id="4" name="TextBox 3"/>
          <p:cNvSpPr txBox="1"/>
          <p:nvPr/>
        </p:nvSpPr>
        <p:spPr>
          <a:xfrm>
            <a:off x="2447764" y="3068960"/>
            <a:ext cx="4248472" cy="1938992"/>
          </a:xfrm>
          <a:prstGeom prst="rect">
            <a:avLst/>
          </a:prstGeom>
          <a:noFill/>
        </p:spPr>
        <p:txBody>
          <a:bodyPr wrap="square" rtlCol="0">
            <a:spAutoFit/>
          </a:bodyPr>
          <a:lstStyle/>
          <a:p>
            <a:pPr fontAlgn="base">
              <a:spcBef>
                <a:spcPct val="0"/>
              </a:spcBef>
              <a:spcAft>
                <a:spcPct val="0"/>
              </a:spcAft>
            </a:pPr>
            <a:r>
              <a:rPr lang="en-GB" sz="4000" b="1" dirty="0" smtClean="0">
                <a:solidFill>
                  <a:srgbClr val="F5C201"/>
                </a:solidFill>
                <a:effectLst>
                  <a:outerShdw blurRad="38100" dist="38100" dir="2700000" algn="tl">
                    <a:srgbClr val="000000">
                      <a:alpha val="43137"/>
                    </a:srgbClr>
                  </a:outerShdw>
                </a:effectLst>
                <a:latin typeface="Algerian" pitchFamily="82" charset="0"/>
              </a:rPr>
              <a:t>The punishment</a:t>
            </a:r>
          </a:p>
          <a:p>
            <a:pPr algn="ctr" fontAlgn="base">
              <a:spcBef>
                <a:spcPct val="0"/>
              </a:spcBef>
              <a:spcAft>
                <a:spcPct val="0"/>
              </a:spcAft>
            </a:pPr>
            <a:r>
              <a:rPr lang="en-GB" sz="4000" dirty="0" smtClean="0">
                <a:solidFill>
                  <a:srgbClr val="F5C201"/>
                </a:solidFill>
                <a:effectLst>
                  <a:outerShdw blurRad="38100" dist="38100" dir="2700000" algn="tl">
                    <a:srgbClr val="000000">
                      <a:alpha val="43137"/>
                    </a:srgbClr>
                  </a:outerShdw>
                </a:effectLst>
                <a:latin typeface="Tw Cen MT" pitchFamily="34" charset="0"/>
              </a:rPr>
              <a:t>Burnt at the stake</a:t>
            </a:r>
          </a:p>
          <a:p>
            <a:pPr algn="ctr" fontAlgn="base">
              <a:spcBef>
                <a:spcPct val="0"/>
              </a:spcBef>
              <a:spcAft>
                <a:spcPct val="0"/>
              </a:spcAft>
            </a:pPr>
            <a:endParaRPr lang="en-GB" sz="4000" dirty="0">
              <a:solidFill>
                <a:srgbClr val="F5C201"/>
              </a:solidFill>
              <a:effectLst>
                <a:outerShdw blurRad="38100" dist="38100" dir="2700000" algn="tl">
                  <a:srgbClr val="000000">
                    <a:alpha val="43137"/>
                  </a:srgbClr>
                </a:outerShdw>
              </a:effectLst>
              <a:latin typeface="Tw Cen MT" pitchFamily="34" charset="0"/>
            </a:endParaRPr>
          </a:p>
        </p:txBody>
      </p:sp>
      <p:pic>
        <p:nvPicPr>
          <p:cNvPr id="4098" name="Picture 2" descr="http://www.exclassics.com/foxe/foxe107.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1137" y="4365104"/>
            <a:ext cx="1401725"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2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heel(1)">
                                      <p:cBhvr>
                                        <p:cTn id="1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636" y="1484784"/>
            <a:ext cx="7696339" cy="255454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80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Algerian" pitchFamily="82" charset="0"/>
              </a:rPr>
              <a:t>Tudor crime</a:t>
            </a:r>
          </a:p>
          <a:p>
            <a:pPr algn="ctr" fontAlgn="base">
              <a:spcBef>
                <a:spcPct val="0"/>
              </a:spcBef>
              <a:spcAft>
                <a:spcPct val="0"/>
              </a:spcAft>
            </a:pPr>
            <a:r>
              <a:rPr lang="en-US" sz="80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Algerian" pitchFamily="82" charset="0"/>
              </a:rPr>
              <a:t>true or false</a:t>
            </a:r>
            <a:endParaRPr lang="en-US" sz="80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Algerian" pitchFamily="82" charset="0"/>
            </a:endParaRPr>
          </a:p>
        </p:txBody>
      </p:sp>
    </p:spTree>
    <p:extLst>
      <p:ext uri="{BB962C8B-B14F-4D97-AF65-F5344CB8AC3E}">
        <p14:creationId xmlns:p14="http://schemas.microsoft.com/office/powerpoint/2010/main" val="38452200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44906" y="2060848"/>
            <a:ext cx="6377387"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If you were found </a:t>
            </a:r>
          </a:p>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guilty of robbing, </a:t>
            </a:r>
          </a:p>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you would be whipped.</a:t>
            </a:r>
            <a:endPar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endParaRPr>
          </a:p>
        </p:txBody>
      </p:sp>
    </p:spTree>
    <p:extLst>
      <p:ext uri="{BB962C8B-B14F-4D97-AF65-F5344CB8AC3E}">
        <p14:creationId xmlns:p14="http://schemas.microsoft.com/office/powerpoint/2010/main" val="7536864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2060848"/>
            <a:ext cx="3168352" cy="1569660"/>
          </a:xfrm>
          <a:prstGeom prst="rect">
            <a:avLst/>
          </a:prstGeom>
          <a:noFill/>
        </p:spPr>
        <p:txBody>
          <a:bodyPr wrap="square" rtlCol="0">
            <a:spAutoFit/>
          </a:bodyPr>
          <a:lstStyle/>
          <a:p>
            <a:pPr fontAlgn="base">
              <a:spcBef>
                <a:spcPct val="0"/>
              </a:spcBef>
              <a:spcAft>
                <a:spcPct val="0"/>
              </a:spcAft>
            </a:pPr>
            <a:r>
              <a:rPr lang="en-GB" sz="9600" b="1" dirty="0" smtClean="0">
                <a:solidFill>
                  <a:srgbClr val="F5C201"/>
                </a:solidFill>
                <a:effectLst>
                  <a:outerShdw blurRad="38100" dist="38100" dir="2700000" algn="tl">
                    <a:srgbClr val="000000">
                      <a:alpha val="43137"/>
                    </a:srgbClr>
                  </a:outerShdw>
                </a:effectLst>
                <a:latin typeface="Algerian" pitchFamily="82" charset="0"/>
              </a:rPr>
              <a:t>true</a:t>
            </a:r>
            <a:endParaRPr lang="en-GB" sz="9600" b="1" dirty="0">
              <a:solidFill>
                <a:srgbClr val="F5C20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216840076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drumroll.wav"/>
          </p:stSnd>
        </p:sndAc>
      </p:transition>
    </mc:Choice>
    <mc:Fallback xmlns="">
      <p:transition spd="slow">
        <p:checker/>
        <p:sndAc>
          <p:stSnd>
            <p:snd r:embed="rId3" name="drumroll.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46978" y="2060848"/>
            <a:ext cx="6173228"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If you were dishonest,</a:t>
            </a:r>
          </a:p>
          <a:p>
            <a:pPr algn="ctr" fontAlgn="base">
              <a:spcBef>
                <a:spcPct val="0"/>
              </a:spcBef>
              <a:spcAft>
                <a:spcPct val="0"/>
              </a:spcAft>
            </a:pPr>
            <a:r>
              <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y</a:t>
            </a: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ou would get a</a:t>
            </a:r>
          </a:p>
          <a:p>
            <a:pPr algn="ctr" fontAlgn="base">
              <a:spcBef>
                <a:spcPct val="0"/>
              </a:spcBef>
              <a:spcAft>
                <a:spcPct val="0"/>
              </a:spcAft>
            </a:pPr>
            <a:r>
              <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t</a:t>
            </a: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elling off.</a:t>
            </a:r>
            <a:endPar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endParaRPr>
          </a:p>
        </p:txBody>
      </p:sp>
    </p:spTree>
    <p:extLst>
      <p:ext uri="{BB962C8B-B14F-4D97-AF65-F5344CB8AC3E}">
        <p14:creationId xmlns:p14="http://schemas.microsoft.com/office/powerpoint/2010/main" val="38162042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784" y="2060848"/>
            <a:ext cx="4032448" cy="1569660"/>
          </a:xfrm>
          <a:prstGeom prst="rect">
            <a:avLst/>
          </a:prstGeom>
          <a:noFill/>
        </p:spPr>
        <p:txBody>
          <a:bodyPr wrap="square" rtlCol="0">
            <a:spAutoFit/>
          </a:bodyPr>
          <a:lstStyle/>
          <a:p>
            <a:pPr fontAlgn="base">
              <a:spcBef>
                <a:spcPct val="0"/>
              </a:spcBef>
              <a:spcAft>
                <a:spcPct val="0"/>
              </a:spcAft>
            </a:pPr>
            <a:r>
              <a:rPr lang="en-GB" sz="9600" b="1" dirty="0" smtClean="0">
                <a:solidFill>
                  <a:srgbClr val="F5C201"/>
                </a:solidFill>
                <a:effectLst>
                  <a:outerShdw blurRad="38100" dist="38100" dir="2700000" algn="tl">
                    <a:srgbClr val="000000">
                      <a:alpha val="43137"/>
                    </a:srgbClr>
                  </a:outerShdw>
                </a:effectLst>
                <a:latin typeface="Algerian" pitchFamily="82" charset="0"/>
              </a:rPr>
              <a:t>false</a:t>
            </a:r>
            <a:endParaRPr lang="en-GB" sz="9600" b="1" dirty="0">
              <a:solidFill>
                <a:srgbClr val="F5C20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3836052056"/>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2" name="drumroll.wav"/>
          </p:stSnd>
        </p:sndAc>
      </p:transition>
    </mc:Choice>
    <mc:Fallback xmlns="">
      <p:transition spd="slow">
        <p:fade/>
        <p:sndAc>
          <p:stSnd>
            <p:snd r:embed="rId3" name="drumroll.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79048" y="1628800"/>
            <a:ext cx="6509090"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If you sold rotten food,</a:t>
            </a:r>
          </a:p>
          <a:p>
            <a:pPr algn="ctr" fontAlgn="base">
              <a:spcBef>
                <a:spcPct val="0"/>
              </a:spcBef>
              <a:spcAft>
                <a:spcPct val="0"/>
              </a:spcAft>
            </a:pPr>
            <a:r>
              <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y</a:t>
            </a: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ou would be beheaded</a:t>
            </a:r>
            <a:endPar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endParaRPr>
          </a:p>
        </p:txBody>
      </p:sp>
    </p:spTree>
    <p:extLst>
      <p:ext uri="{BB962C8B-B14F-4D97-AF65-F5344CB8AC3E}">
        <p14:creationId xmlns:p14="http://schemas.microsoft.com/office/powerpoint/2010/main" val="18272720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784" y="2060848"/>
            <a:ext cx="4032448" cy="1569660"/>
          </a:xfrm>
          <a:prstGeom prst="rect">
            <a:avLst/>
          </a:prstGeom>
          <a:noFill/>
        </p:spPr>
        <p:txBody>
          <a:bodyPr wrap="square" rtlCol="0">
            <a:spAutoFit/>
          </a:bodyPr>
          <a:lstStyle/>
          <a:p>
            <a:pPr fontAlgn="base">
              <a:spcBef>
                <a:spcPct val="0"/>
              </a:spcBef>
              <a:spcAft>
                <a:spcPct val="0"/>
              </a:spcAft>
            </a:pPr>
            <a:r>
              <a:rPr lang="en-GB" sz="9600" b="1" dirty="0" smtClean="0">
                <a:solidFill>
                  <a:srgbClr val="F5C201"/>
                </a:solidFill>
                <a:effectLst>
                  <a:outerShdw blurRad="38100" dist="38100" dir="2700000" algn="tl">
                    <a:srgbClr val="000000">
                      <a:alpha val="43137"/>
                    </a:srgbClr>
                  </a:outerShdw>
                </a:effectLst>
                <a:latin typeface="Algerian" pitchFamily="82" charset="0"/>
              </a:rPr>
              <a:t>false</a:t>
            </a:r>
            <a:endParaRPr lang="en-GB" sz="9600" b="1" dirty="0">
              <a:solidFill>
                <a:srgbClr val="F5C20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2169993628"/>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2" name="drumroll.wav"/>
          </p:stSnd>
        </p:sndAc>
      </p:transition>
    </mc:Choice>
    <mc:Fallback xmlns="">
      <p:transition spd="slow">
        <p:fade/>
        <p:sndAc>
          <p:stSnd>
            <p:snd r:embed="rId3" name="drumroll.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42" y="1628800"/>
            <a:ext cx="8148128" cy="4362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Rectangle 9"/>
          <p:cNvSpPr/>
          <p:nvPr/>
        </p:nvSpPr>
        <p:spPr>
          <a:xfrm>
            <a:off x="179512" y="0"/>
            <a:ext cx="6658583" cy="1323439"/>
          </a:xfrm>
          <a:prstGeom prst="rect">
            <a:avLst/>
          </a:prstGeom>
        </p:spPr>
        <p:txBody>
          <a:bodyPr wrap="square">
            <a:spAutoFit/>
          </a:bodyPr>
          <a:lstStyle/>
          <a:p>
            <a:r>
              <a:rPr lang="en-GB" sz="4000" dirty="0" smtClean="0">
                <a:solidFill>
                  <a:schemeClr val="accent2">
                    <a:lumMod val="40000"/>
                    <a:lumOff val="60000"/>
                  </a:schemeClr>
                </a:solidFill>
              </a:rPr>
              <a:t>Have a go at matching the crimes to the punishments</a:t>
            </a:r>
            <a:endParaRPr lang="en-GB" sz="4000" dirty="0">
              <a:solidFill>
                <a:schemeClr val="accent2">
                  <a:lumMod val="40000"/>
                  <a:lumOff val="60000"/>
                </a:schemeClr>
              </a:solidFill>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653136"/>
            <a:ext cx="1152128" cy="1936645"/>
          </a:xfrm>
          <a:prstGeom prst="rect">
            <a:avLst/>
          </a:prstGeom>
        </p:spPr>
      </p:pic>
    </p:spTree>
    <p:controls>
      <mc:AlternateContent xmlns:mc="http://schemas.openxmlformats.org/markup-compatibility/2006">
        <mc:Choice xmlns:v="urn:schemas-microsoft-com:vml" Requires="v">
          <p:control spid="11276" name="ShockwaveFlash1" r:id="rId2" imgW="2160720" imgH="1152360"/>
        </mc:Choice>
        <mc:Fallback>
          <p:control name="ShockwaveFlash1" r:id="rId2" imgW="2160720" imgH="1152360">
            <p:pic>
              <p:nvPicPr>
                <p:cNvPr id="2" name="ShockwaveFlash1"/>
                <p:cNvPicPr preferRelativeResize="0">
                  <a:picLocks noChangeArrowheads="1" noChangeShapeType="1"/>
                </p:cNvPicPr>
                <p:nvPr/>
              </p:nvPicPr>
              <p:blipFill>
                <a:blip r:embed="rId6"/>
                <a:srcRect/>
                <a:stretch>
                  <a:fillRect/>
                </a:stretch>
              </p:blipFill>
              <p:spPr bwMode="auto">
                <a:xfrm>
                  <a:off x="6983413" y="0"/>
                  <a:ext cx="2160587" cy="11525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6776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400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66497" y="1772816"/>
            <a:ext cx="6666247"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If people thought you</a:t>
            </a:r>
          </a:p>
          <a:p>
            <a:pPr algn="ctr" fontAlgn="base">
              <a:spcBef>
                <a:spcPct val="0"/>
              </a:spcBef>
              <a:spcAft>
                <a:spcPct val="0"/>
              </a:spcAft>
            </a:pPr>
            <a:r>
              <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w</a:t>
            </a: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ere a witch, you would</a:t>
            </a:r>
          </a:p>
          <a:p>
            <a:pPr algn="ctr" fontAlgn="base">
              <a:spcBef>
                <a:spcPct val="0"/>
              </a:spcBef>
              <a:spcAft>
                <a:spcPct val="0"/>
              </a:spcAft>
            </a:pPr>
            <a:r>
              <a:rPr lang="en-US" sz="5400" b="1" spc="50" dirty="0" smtClean="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rPr>
              <a:t>be ducked in water</a:t>
            </a:r>
            <a:endParaRPr lang="en-US" sz="5400" b="1" spc="50" dirty="0">
              <a:ln w="11430"/>
              <a:gradFill>
                <a:gsLst>
                  <a:gs pos="25000">
                    <a:srgbClr val="F5C201">
                      <a:satMod val="155000"/>
                    </a:srgbClr>
                  </a:gs>
                  <a:gs pos="100000">
                    <a:srgbClr val="F5C201">
                      <a:shade val="45000"/>
                      <a:satMod val="165000"/>
                    </a:srgbClr>
                  </a:gs>
                </a:gsLst>
                <a:lin ang="5400000"/>
              </a:gradFill>
              <a:effectLst>
                <a:outerShdw blurRad="76200" dist="50800" dir="5400000" algn="tl" rotWithShape="0">
                  <a:srgbClr val="000000">
                    <a:alpha val="65000"/>
                  </a:srgbClr>
                </a:outerShdw>
              </a:effectLst>
              <a:latin typeface="Tw Cen MT Condensed Extra Bold" pitchFamily="34" charset="0"/>
            </a:endParaRPr>
          </a:p>
        </p:txBody>
      </p:sp>
    </p:spTree>
    <p:extLst>
      <p:ext uri="{BB962C8B-B14F-4D97-AF65-F5344CB8AC3E}">
        <p14:creationId xmlns:p14="http://schemas.microsoft.com/office/powerpoint/2010/main" val="736018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2060848"/>
            <a:ext cx="3168352" cy="1569660"/>
          </a:xfrm>
          <a:prstGeom prst="rect">
            <a:avLst/>
          </a:prstGeom>
          <a:noFill/>
        </p:spPr>
        <p:txBody>
          <a:bodyPr wrap="square" rtlCol="0">
            <a:spAutoFit/>
          </a:bodyPr>
          <a:lstStyle/>
          <a:p>
            <a:pPr fontAlgn="base">
              <a:spcBef>
                <a:spcPct val="0"/>
              </a:spcBef>
              <a:spcAft>
                <a:spcPct val="0"/>
              </a:spcAft>
            </a:pPr>
            <a:r>
              <a:rPr lang="en-GB" sz="9600" b="1" dirty="0" smtClean="0">
                <a:solidFill>
                  <a:srgbClr val="F5C201"/>
                </a:solidFill>
                <a:effectLst>
                  <a:outerShdw blurRad="38100" dist="38100" dir="2700000" algn="tl">
                    <a:srgbClr val="000000">
                      <a:alpha val="43137"/>
                    </a:srgbClr>
                  </a:outerShdw>
                </a:effectLst>
                <a:latin typeface="Algerian" pitchFamily="82" charset="0"/>
              </a:rPr>
              <a:t>true</a:t>
            </a:r>
            <a:endParaRPr lang="en-GB" sz="9600" b="1" dirty="0">
              <a:solidFill>
                <a:srgbClr val="F5C201"/>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853396422"/>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drumroll.wav"/>
          </p:stSnd>
        </p:sndAc>
      </p:transition>
    </mc:Choice>
    <mc:Fallback xmlns="">
      <p:transition spd="slow">
        <p:fade/>
        <p:sndAc>
          <p:stSnd>
            <p:snd r:embed="rId3" name="drumroll.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34034"/>
            <a:ext cx="8696232" cy="467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3563888" y="3756660"/>
            <a:ext cx="1877402" cy="14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74397" y="2132856"/>
            <a:ext cx="1681171" cy="3834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0502" y="2750764"/>
            <a:ext cx="1685066" cy="21633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70949" y="4231957"/>
            <a:ext cx="1488068" cy="149846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779912" y="4231957"/>
            <a:ext cx="1679105" cy="74923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773948" y="2996952"/>
            <a:ext cx="1781620" cy="272269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51520" y="260648"/>
            <a:ext cx="8568952" cy="1200329"/>
          </a:xfrm>
          <a:prstGeom prst="rect">
            <a:avLst/>
          </a:prstGeom>
          <a:noFill/>
        </p:spPr>
        <p:txBody>
          <a:bodyPr wrap="square" rtlCol="0">
            <a:spAutoFit/>
          </a:bodyPr>
          <a:lstStyle/>
          <a:p>
            <a:pPr algn="ctr"/>
            <a:r>
              <a:rPr lang="en-GB" sz="3600" b="1" u="sng" dirty="0" smtClean="0">
                <a:solidFill>
                  <a:srgbClr val="FFC000"/>
                </a:solidFill>
              </a:rPr>
              <a:t>How did you do? </a:t>
            </a:r>
            <a:r>
              <a:rPr lang="en-GB" sz="3600" b="1" u="sng" dirty="0" smtClean="0">
                <a:solidFill>
                  <a:schemeClr val="accent2">
                    <a:lumMod val="40000"/>
                    <a:lumOff val="60000"/>
                  </a:schemeClr>
                </a:solidFill>
              </a:rPr>
              <a:t>Swap with the person next to you</a:t>
            </a:r>
            <a:endParaRPr lang="en-GB" sz="3600" b="1" u="sng" dirty="0">
              <a:solidFill>
                <a:schemeClr val="accent2">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384"/>
            <a:ext cx="9144002" cy="1200329"/>
          </a:xfrm>
          <a:prstGeom prst="rect">
            <a:avLst/>
          </a:prstGeom>
          <a:noFill/>
        </p:spPr>
        <p:txBody>
          <a:bodyPr wrap="square" rtlCol="0">
            <a:spAutoFit/>
          </a:bodyPr>
          <a:lstStyle/>
          <a:p>
            <a:pPr algn="ctr"/>
            <a:r>
              <a:rPr lang="en-GB" sz="3200" b="1" dirty="0" smtClean="0">
                <a:solidFill>
                  <a:srgbClr val="FFFF00"/>
                </a:solidFill>
              </a:rPr>
              <a:t>TITLE</a:t>
            </a:r>
            <a:r>
              <a:rPr lang="en-GB" sz="3200" dirty="0" smtClean="0">
                <a:solidFill>
                  <a:srgbClr val="FFFF00"/>
                </a:solidFill>
              </a:rPr>
              <a:t>: </a:t>
            </a:r>
            <a:r>
              <a:rPr lang="en-GB" sz="3600" dirty="0" smtClean="0">
                <a:solidFill>
                  <a:srgbClr val="FFFF00"/>
                </a:solidFill>
              </a:rPr>
              <a:t>What were Tudor crimes &amp; punishments like</a:t>
            </a:r>
            <a:r>
              <a:rPr lang="en-GB" sz="3600" dirty="0" smtClean="0">
                <a:solidFill>
                  <a:srgbClr val="FFFF00"/>
                </a:solidFill>
              </a:rPr>
              <a:t>?         </a:t>
            </a:r>
            <a:endParaRPr lang="en-GB" sz="3200" dirty="0">
              <a:solidFill>
                <a:srgbClr val="FFFF00"/>
              </a:solidFill>
            </a:endParaRPr>
          </a:p>
        </p:txBody>
      </p:sp>
      <p:pic>
        <p:nvPicPr>
          <p:cNvPr id="4" name="Picture 2" descr="http://www.avatar.co.nz/images/blog/ArrowTarg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4" y="1049834"/>
            <a:ext cx="1115616" cy="951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9592" y="1312024"/>
            <a:ext cx="3351615" cy="954107"/>
          </a:xfrm>
          <a:prstGeom prst="rect">
            <a:avLst/>
          </a:prstGeom>
          <a:noFill/>
        </p:spPr>
        <p:txBody>
          <a:bodyPr wrap="square" rtlCol="0">
            <a:spAutoFit/>
          </a:bodyPr>
          <a:lstStyle/>
          <a:p>
            <a:pPr algn="ctr"/>
            <a:r>
              <a:rPr lang="en-GB" sz="2800" b="1" dirty="0" smtClean="0"/>
              <a:t>Learning Objectives</a:t>
            </a:r>
            <a:endParaRPr lang="en-GB" sz="2800" dirty="0"/>
          </a:p>
        </p:txBody>
      </p:sp>
      <p:graphicFrame>
        <p:nvGraphicFramePr>
          <p:cNvPr id="6" name="Diagram 5"/>
          <p:cNvGraphicFramePr/>
          <p:nvPr>
            <p:extLst>
              <p:ext uri="{D42A27DB-BD31-4B8C-83A1-F6EECF244321}">
                <p14:modId xmlns:p14="http://schemas.microsoft.com/office/powerpoint/2010/main" val="3887392487"/>
              </p:ext>
            </p:extLst>
          </p:nvPr>
        </p:nvGraphicFramePr>
        <p:xfrm>
          <a:off x="611560" y="1700808"/>
          <a:ext cx="799288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541022" y="1280157"/>
            <a:ext cx="4648383" cy="923330"/>
          </a:xfrm>
          <a:prstGeom prst="rect">
            <a:avLst/>
          </a:prstGeom>
          <a:noFill/>
        </p:spPr>
        <p:txBody>
          <a:bodyPr wrap="square" rtlCol="0">
            <a:spAutoFit/>
          </a:bodyPr>
          <a:lstStyle/>
          <a:p>
            <a:pPr algn="ctr"/>
            <a:r>
              <a:rPr lang="en-GB" b="1" i="1" dirty="0" smtClean="0"/>
              <a:t>Remember you should have written the title and date and underlined them both in your book by now!</a:t>
            </a:r>
            <a:endParaRPr lang="en-GB" b="1" i="1" dirty="0"/>
          </a:p>
        </p:txBody>
      </p:sp>
    </p:spTree>
    <p:extLst>
      <p:ext uri="{BB962C8B-B14F-4D97-AF65-F5344CB8AC3E}">
        <p14:creationId xmlns:p14="http://schemas.microsoft.com/office/powerpoint/2010/main" val="2391475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836712"/>
            <a:ext cx="5328592" cy="5632311"/>
          </a:xfrm>
          <a:prstGeom prst="rect">
            <a:avLst/>
          </a:prstGeom>
        </p:spPr>
        <p:txBody>
          <a:bodyPr wrap="square">
            <a:spAutoFit/>
          </a:bodyPr>
          <a:lstStyle/>
          <a:p>
            <a:pPr algn="ctr"/>
            <a:r>
              <a:rPr lang="en-GB" sz="3000" dirty="0"/>
              <a:t>There were no police during the Tudor times. However, laws were harsh and wrongdoing was severely punished. </a:t>
            </a:r>
            <a:r>
              <a:rPr lang="en-GB" sz="3000" dirty="0" smtClean="0"/>
              <a:t>In </a:t>
            </a:r>
            <a:r>
              <a:rPr lang="en-GB" sz="3000" dirty="0"/>
              <a:t>Tudor times the punishments were very, very cruel. People believed if a criminal’s punishment was severe and painful enough, the act would not be repeated and others would deter from crime as well.</a:t>
            </a:r>
          </a:p>
        </p:txBody>
      </p:sp>
      <p:pic>
        <p:nvPicPr>
          <p:cNvPr id="3074" name="Picture 2" descr="http://occupations.phillipmartin.info/crime_polic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174426"/>
            <a:ext cx="4368370" cy="57990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5834" y="174572"/>
            <a:ext cx="5400600" cy="830997"/>
          </a:xfrm>
          <a:prstGeom prst="rect">
            <a:avLst/>
          </a:prstGeom>
          <a:noFill/>
        </p:spPr>
        <p:txBody>
          <a:bodyPr wrap="square" rtlCol="0">
            <a:spAutoFit/>
          </a:bodyPr>
          <a:lstStyle/>
          <a:p>
            <a:pPr algn="ctr"/>
            <a:r>
              <a:rPr lang="en-GB" sz="4800" b="1" u="sng" dirty="0" smtClean="0">
                <a:solidFill>
                  <a:srgbClr val="002060"/>
                </a:solidFill>
              </a:rPr>
              <a:t>Tudor Policing</a:t>
            </a:r>
            <a:endParaRPr lang="en-GB" sz="4800" b="1" u="sng" dirty="0">
              <a:solidFill>
                <a:srgbClr val="002060"/>
              </a:solidFill>
            </a:endParaRPr>
          </a:p>
        </p:txBody>
      </p:sp>
    </p:spTree>
    <p:extLst>
      <p:ext uri="{BB962C8B-B14F-4D97-AF65-F5344CB8AC3E}">
        <p14:creationId xmlns:p14="http://schemas.microsoft.com/office/powerpoint/2010/main" val="64170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8424936" cy="1384995"/>
          </a:xfrm>
          <a:prstGeom prst="rect">
            <a:avLst/>
          </a:prstGeom>
          <a:noFill/>
        </p:spPr>
        <p:txBody>
          <a:bodyPr wrap="square" rtlCol="0">
            <a:spAutoFit/>
          </a:bodyPr>
          <a:lstStyle/>
          <a:p>
            <a:pPr algn="ctr"/>
            <a:r>
              <a:rPr lang="en-GB" sz="2800" dirty="0" smtClean="0">
                <a:solidFill>
                  <a:srgbClr val="FF66FF"/>
                </a:solidFill>
              </a:rPr>
              <a:t>You, in pairs are going to be given a punishment, a torture or a policing fact file. You are to make notes on this in the box on your grids.</a:t>
            </a:r>
          </a:p>
        </p:txBody>
      </p:sp>
      <p:sp>
        <p:nvSpPr>
          <p:cNvPr id="3" name="TextBox 2"/>
          <p:cNvSpPr txBox="1"/>
          <p:nvPr/>
        </p:nvSpPr>
        <p:spPr>
          <a:xfrm>
            <a:off x="395536" y="2060848"/>
            <a:ext cx="8424936" cy="1815882"/>
          </a:xfrm>
          <a:prstGeom prst="rect">
            <a:avLst/>
          </a:prstGeom>
          <a:noFill/>
        </p:spPr>
        <p:txBody>
          <a:bodyPr wrap="square" rtlCol="0">
            <a:spAutoFit/>
          </a:bodyPr>
          <a:lstStyle/>
          <a:p>
            <a:pPr lvl="0" algn="ctr"/>
            <a:r>
              <a:rPr lang="en-GB" sz="2800" dirty="0">
                <a:solidFill>
                  <a:srgbClr val="00B0F0"/>
                </a:solidFill>
              </a:rPr>
              <a:t>You are then, in pairs, to draw a picture representing your information </a:t>
            </a:r>
            <a:r>
              <a:rPr lang="en-GB" sz="2800" dirty="0" smtClean="0">
                <a:solidFill>
                  <a:srgbClr val="00B0F0"/>
                </a:solidFill>
              </a:rPr>
              <a:t>on your sugar paper. BUT </a:t>
            </a:r>
            <a:r>
              <a:rPr lang="en-GB" sz="2800" dirty="0">
                <a:solidFill>
                  <a:srgbClr val="00B0F0"/>
                </a:solidFill>
              </a:rPr>
              <a:t>you can use no more than 6 words on your poster </a:t>
            </a:r>
            <a:endParaRPr lang="en-GB" sz="2800" dirty="0">
              <a:solidFill>
                <a:srgbClr val="00B0F0"/>
              </a:solidFill>
            </a:endParaRPr>
          </a:p>
        </p:txBody>
      </p:sp>
      <p:sp>
        <p:nvSpPr>
          <p:cNvPr id="4" name="TextBox 3"/>
          <p:cNvSpPr txBox="1"/>
          <p:nvPr/>
        </p:nvSpPr>
        <p:spPr>
          <a:xfrm>
            <a:off x="503548" y="3886036"/>
            <a:ext cx="8208912" cy="2677656"/>
          </a:xfrm>
          <a:prstGeom prst="rect">
            <a:avLst/>
          </a:prstGeom>
          <a:noFill/>
        </p:spPr>
        <p:txBody>
          <a:bodyPr wrap="square" rtlCol="0">
            <a:spAutoFit/>
          </a:bodyPr>
          <a:lstStyle/>
          <a:p>
            <a:pPr algn="ctr"/>
            <a:r>
              <a:rPr lang="en-GB" sz="2400" b="1" dirty="0" smtClean="0">
                <a:solidFill>
                  <a:srgbClr val="92D050"/>
                </a:solidFill>
              </a:rPr>
              <a:t>Now – we are going to create an information market. One person will stay back and explain their poster (punishment, torture, fact file) to the fact finders. The other person will be your fact finder. They must go round to the other market stalls collecting information to fill in their sheet. You will swap half way through and collect information your partner does not have!</a:t>
            </a:r>
            <a:endParaRPr lang="en-GB" sz="2400" b="1" dirty="0">
              <a:solidFill>
                <a:srgbClr val="92D050"/>
              </a:solidFill>
            </a:endParaRPr>
          </a:p>
        </p:txBody>
      </p:sp>
    </p:spTree>
    <p:extLst>
      <p:ext uri="{BB962C8B-B14F-4D97-AF65-F5344CB8AC3E}">
        <p14:creationId xmlns:p14="http://schemas.microsoft.com/office/powerpoint/2010/main" val="374379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6192688" cy="3170099"/>
          </a:xfrm>
          <a:prstGeom prst="rect">
            <a:avLst/>
          </a:prstGeom>
          <a:noFill/>
        </p:spPr>
        <p:txBody>
          <a:bodyPr wrap="square" rtlCol="0">
            <a:spAutoFit/>
          </a:bodyPr>
          <a:lstStyle/>
          <a:p>
            <a:r>
              <a:rPr lang="en-GB" sz="4000" b="1" u="sng" dirty="0" smtClean="0">
                <a:solidFill>
                  <a:srgbClr val="00B0F0"/>
                </a:solidFill>
                <a:latin typeface="+mj-lt"/>
              </a:rPr>
              <a:t>You have ten minutes to sell your information whilst your partner collects yours!</a:t>
            </a:r>
            <a:endParaRPr lang="en-GB" sz="4000" b="1" u="sng" dirty="0">
              <a:solidFill>
                <a:srgbClr val="00B0F0"/>
              </a:solidFill>
              <a:latin typeface="+mj-lt"/>
            </a:endParaRPr>
          </a:p>
        </p:txBody>
      </p:sp>
      <p:pic>
        <p:nvPicPr>
          <p:cNvPr id="3" name="Picture 2"/>
          <p:cNvPicPr>
            <a:picLocks noChangeAspect="1"/>
          </p:cNvPicPr>
          <p:nvPr/>
        </p:nvPicPr>
        <p:blipFill>
          <a:blip r:embed="rId6"/>
          <a:stretch>
            <a:fillRect/>
          </a:stretch>
        </p:blipFill>
        <p:spPr>
          <a:xfrm>
            <a:off x="3275856" y="2852936"/>
            <a:ext cx="5657850" cy="3857625"/>
          </a:xfrm>
          <a:prstGeom prst="rect">
            <a:avLst/>
          </a:prstGeom>
        </p:spPr>
      </p:pic>
      <p:sp>
        <p:nvSpPr>
          <p:cNvPr id="7" name="TextBox 6"/>
          <p:cNvSpPr txBox="1"/>
          <p:nvPr/>
        </p:nvSpPr>
        <p:spPr>
          <a:xfrm>
            <a:off x="323528" y="3749457"/>
            <a:ext cx="2736304" cy="3108543"/>
          </a:xfrm>
          <a:prstGeom prst="rect">
            <a:avLst/>
          </a:prstGeom>
          <a:noFill/>
        </p:spPr>
        <p:txBody>
          <a:bodyPr wrap="square" rtlCol="0">
            <a:spAutoFit/>
          </a:bodyPr>
          <a:lstStyle/>
          <a:p>
            <a:pPr algn="ctr"/>
            <a:r>
              <a:rPr lang="en-GB" sz="2800" dirty="0" smtClean="0"/>
              <a:t>Explain your posters so that visitors to your ‘stall’ go away with as much information as possible!</a:t>
            </a:r>
            <a:endParaRPr lang="en-GB" sz="2800" dirty="0"/>
          </a:p>
        </p:txBody>
      </p:sp>
      <p:pic>
        <p:nvPicPr>
          <p:cNvPr id="8" name="MS910218997[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controls>
      <mc:AlternateContent xmlns:mc="http://schemas.openxmlformats.org/markup-compatibility/2006">
        <mc:Choice xmlns:v="urn:schemas-microsoft-com:vml" Requires="v">
          <p:control spid="12294" name="ShockwaveFlash1" r:id="rId2" imgW="2916360" imgH="2565360"/>
        </mc:Choice>
        <mc:Fallback>
          <p:control name="ShockwaveFlash1" r:id="rId2" imgW="2916360" imgH="2565360">
            <p:pic>
              <p:nvPicPr>
                <p:cNvPr id="6" name="ShockwaveFlash1"/>
                <p:cNvPicPr preferRelativeResize="0">
                  <a:picLocks noChangeArrowheads="1" noChangeShapeType="1"/>
                </p:cNvPicPr>
                <p:nvPr/>
              </p:nvPicPr>
              <p:blipFill>
                <a:blip r:embed="rId8"/>
                <a:srcRect/>
                <a:stretch>
                  <a:fillRect/>
                </a:stretch>
              </p:blipFill>
              <p:spPr bwMode="auto">
                <a:xfrm>
                  <a:off x="6228185" y="0"/>
                  <a:ext cx="2915816" cy="256490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41098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1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816" y="-40951"/>
            <a:ext cx="8928992" cy="2554545"/>
          </a:xfrm>
          <a:prstGeom prst="rect">
            <a:avLst/>
          </a:prstGeom>
        </p:spPr>
        <p:txBody>
          <a:bodyPr wrap="square">
            <a:spAutoFit/>
          </a:bodyPr>
          <a:lstStyle/>
          <a:p>
            <a:pPr algn="ctr"/>
            <a:r>
              <a:rPr lang="en-GB" sz="4000" dirty="0" smtClean="0">
                <a:latin typeface="Aharoni" panose="02010803020104030203" pitchFamily="2" charset="-79"/>
                <a:cs typeface="Aharoni" panose="02010803020104030203" pitchFamily="2" charset="-79"/>
              </a:rPr>
              <a:t>Now, fact finders must discuss with their partners the information they have found so that partners you can fill out your sheets!</a:t>
            </a:r>
            <a:endParaRPr lang="en-GB" sz="4000" dirty="0">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504" y="4281532"/>
            <a:ext cx="2576468" cy="25764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816" y="4317312"/>
            <a:ext cx="2540688" cy="2540688"/>
          </a:xfrm>
          <a:prstGeom prst="rect">
            <a:avLst/>
          </a:prstGeom>
        </p:spPr>
      </p:pic>
      <p:sp>
        <p:nvSpPr>
          <p:cNvPr id="8" name="Rounded Rectangular Callout 7"/>
          <p:cNvSpPr/>
          <p:nvPr/>
        </p:nvSpPr>
        <p:spPr>
          <a:xfrm>
            <a:off x="2896600" y="2701885"/>
            <a:ext cx="3017188" cy="1176294"/>
          </a:xfrm>
          <a:prstGeom prst="wedgeRoundRectCallout">
            <a:avLst>
              <a:gd name="adj1" fmla="val -71591"/>
              <a:gd name="adj2" fmla="val 194073"/>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11" name="Rounded Rectangular Callout 10"/>
          <p:cNvSpPr/>
          <p:nvPr/>
        </p:nvSpPr>
        <p:spPr>
          <a:xfrm flipH="1">
            <a:off x="-42695" y="3098572"/>
            <a:ext cx="3175500" cy="1238038"/>
          </a:xfrm>
          <a:prstGeom prst="wedgeRoundRectCallout">
            <a:avLst>
              <a:gd name="adj1" fmla="val -53936"/>
              <a:gd name="adj2" fmla="val 151630"/>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0" name="TextBox 9"/>
          <p:cNvSpPr txBox="1"/>
          <p:nvPr/>
        </p:nvSpPr>
        <p:spPr>
          <a:xfrm>
            <a:off x="3544326" y="2775655"/>
            <a:ext cx="2251809" cy="830997"/>
          </a:xfrm>
          <a:prstGeom prst="rect">
            <a:avLst/>
          </a:prstGeom>
          <a:noFill/>
        </p:spPr>
        <p:txBody>
          <a:bodyPr wrap="square" rtlCol="0">
            <a:spAutoFit/>
          </a:bodyPr>
          <a:lstStyle/>
          <a:p>
            <a:r>
              <a:rPr lang="en-GB" sz="2400" dirty="0" smtClean="0">
                <a:solidFill>
                  <a:srgbClr val="00B0F0"/>
                </a:solidFill>
              </a:rPr>
              <a:t>This crime was punished by….</a:t>
            </a:r>
            <a:endParaRPr lang="en-GB" sz="2400" dirty="0">
              <a:solidFill>
                <a:srgbClr val="00B0F0"/>
              </a:solidFill>
            </a:endParaRPr>
          </a:p>
        </p:txBody>
      </p:sp>
      <p:sp>
        <p:nvSpPr>
          <p:cNvPr id="12" name="TextBox 11"/>
          <p:cNvSpPr txBox="1"/>
          <p:nvPr/>
        </p:nvSpPr>
        <p:spPr>
          <a:xfrm>
            <a:off x="-42695" y="3071202"/>
            <a:ext cx="2815460" cy="1200329"/>
          </a:xfrm>
          <a:prstGeom prst="rect">
            <a:avLst/>
          </a:prstGeom>
          <a:noFill/>
        </p:spPr>
        <p:txBody>
          <a:bodyPr wrap="square" rtlCol="0">
            <a:spAutoFit/>
          </a:bodyPr>
          <a:lstStyle/>
          <a:p>
            <a:r>
              <a:rPr lang="en-GB" sz="2400" dirty="0" smtClean="0"/>
              <a:t>Oh, that sounds nasty, how did that work?</a:t>
            </a:r>
            <a:endParaRPr lang="en-GB" sz="2400" dirty="0"/>
          </a:p>
        </p:txBody>
      </p:sp>
    </p:spTree>
    <p:controls>
      <mc:AlternateContent xmlns:mc="http://schemas.openxmlformats.org/markup-compatibility/2006">
        <mc:Choice xmlns:v="urn:schemas-microsoft-com:vml" Requires="v">
          <p:control spid="13317" name="ShockwaveFlash1" r:id="rId2" imgW="2914560" imgH="2565360"/>
        </mc:Choice>
        <mc:Fallback>
          <p:control name="ShockwaveFlash1" r:id="rId2" imgW="2914560" imgH="2565360">
            <p:pic>
              <p:nvPicPr>
                <p:cNvPr id="13" name="ShockwaveFlash1"/>
                <p:cNvPicPr preferRelativeResize="0">
                  <a:picLocks noChangeArrowheads="1" noChangeShapeType="1"/>
                </p:cNvPicPr>
                <p:nvPr/>
              </p:nvPicPr>
              <p:blipFill>
                <a:blip r:embed="rId5"/>
                <a:srcRect/>
                <a:stretch>
                  <a:fillRect/>
                </a:stretch>
              </p:blipFill>
              <p:spPr bwMode="auto">
                <a:xfrm>
                  <a:off x="6212904" y="4077072"/>
                  <a:ext cx="2915816" cy="2564904"/>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8610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10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1.xml><?xml version="1.0" encoding="utf-8"?>
<a:theme xmlns:a="http://schemas.openxmlformats.org/drawingml/2006/main" name="11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12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3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4.xml><?xml version="1.0" encoding="utf-8"?>
<a:theme xmlns:a="http://schemas.openxmlformats.org/drawingml/2006/main" name="14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5.xml><?xml version="1.0" encoding="utf-8"?>
<a:theme xmlns:a="http://schemas.openxmlformats.org/drawingml/2006/main" name="15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6.xml><?xml version="1.0" encoding="utf-8"?>
<a:theme xmlns:a="http://schemas.openxmlformats.org/drawingml/2006/main" name="16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7.xml><?xml version="1.0" encoding="utf-8"?>
<a:theme xmlns:a="http://schemas.openxmlformats.org/drawingml/2006/main" name="17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3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4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5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6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7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8.xml><?xml version="1.0" encoding="utf-8"?>
<a:theme xmlns:a="http://schemas.openxmlformats.org/drawingml/2006/main" name="8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9.xml><?xml version="1.0" encoding="utf-8"?>
<a:theme xmlns:a="http://schemas.openxmlformats.org/drawingml/2006/main" name="9_Apex">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1231</TotalTime>
  <Words>837</Words>
  <Application>Microsoft Office PowerPoint</Application>
  <PresentationFormat>On-screen Show (4:3)</PresentationFormat>
  <Paragraphs>106</Paragraphs>
  <Slides>31</Slides>
  <Notes>1</Notes>
  <HiddenSlides>0</HiddenSlides>
  <MMClips>2</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31</vt:i4>
      </vt:variant>
    </vt:vector>
  </HeadingPairs>
  <TitlesOfParts>
    <vt:vector size="59" baseType="lpstr">
      <vt:lpstr>Aharoni</vt:lpstr>
      <vt:lpstr>Algerian</vt:lpstr>
      <vt:lpstr>Book Antiqua</vt:lpstr>
      <vt:lpstr>Calibri</vt:lpstr>
      <vt:lpstr>Lucida Sans</vt:lpstr>
      <vt:lpstr>Times New Roman</vt:lpstr>
      <vt:lpstr>Tw Cen MT</vt:lpstr>
      <vt:lpstr>Tw Cen MT Condensed Extra Bold</vt:lpstr>
      <vt:lpstr>Wingdings</vt:lpstr>
      <vt:lpstr>Wingdings 2</vt:lpstr>
      <vt:lpstr>Wingdings 3</vt:lpstr>
      <vt:lpstr>1_Apex</vt:lpstr>
      <vt:lpstr>2_Apex</vt:lpstr>
      <vt:lpstr>3_Apex</vt:lpstr>
      <vt:lpstr>4_Apex</vt:lpstr>
      <vt:lpstr>5_Apex</vt:lpstr>
      <vt:lpstr>6_Apex</vt:lpstr>
      <vt:lpstr>7_Apex</vt:lpstr>
      <vt:lpstr>8_Apex</vt:lpstr>
      <vt:lpstr>9_Apex</vt:lpstr>
      <vt:lpstr>10_Apex</vt:lpstr>
      <vt:lpstr>11_Apex</vt:lpstr>
      <vt:lpstr>12_Apex</vt:lpstr>
      <vt:lpstr>13_Apex</vt:lpstr>
      <vt:lpstr>14_Apex</vt:lpstr>
      <vt:lpstr>15_Apex</vt:lpstr>
      <vt:lpstr>16_Apex</vt:lpstr>
      <vt:lpstr>17_Apex</vt:lpstr>
      <vt:lpstr>What were Tudor Crimes and Punishments Like?              26/11/2014</vt:lpstr>
      <vt:lpstr>What is the item?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were poor people in Tudor England treated?</dc:title>
  <dc:creator>lmartynsmith633</dc:creator>
  <cp:lastModifiedBy>Mackenzie Cager</cp:lastModifiedBy>
  <cp:revision>47</cp:revision>
  <dcterms:created xsi:type="dcterms:W3CDTF">2012-02-05T17:17:18Z</dcterms:created>
  <dcterms:modified xsi:type="dcterms:W3CDTF">2014-11-25T23:19:12Z</dcterms:modified>
</cp:coreProperties>
</file>