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77" r:id="rId4"/>
    <p:sldId id="257" r:id="rId5"/>
    <p:sldId id="278" r:id="rId6"/>
    <p:sldId id="279" r:id="rId7"/>
    <p:sldId id="282" r:id="rId8"/>
    <p:sldId id="281" r:id="rId9"/>
    <p:sldId id="273" r:id="rId10"/>
    <p:sldId id="283" r:id="rId11"/>
    <p:sldId id="284" r:id="rId12"/>
    <p:sldId id="25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9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5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9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9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0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45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9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6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3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20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4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3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76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56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75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5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6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25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8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5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0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2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0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E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2092F7A-1131-4FB2-BFD6-E7D715161272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03/03/2017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FABC70C-B345-4C73-8BDE-8F3DFC04637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2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BD69-675F-4E53-BA8C-5778D51F20A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F2CD-227C-44AD-84A9-5B089C216F1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 rot="20969937">
            <a:off x="485192" y="886084"/>
            <a:ext cx="7100596" cy="1521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Title: </a:t>
            </a:r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</a:rPr>
              <a:t>How does the media influence aggression?</a:t>
            </a:r>
            <a:endParaRPr lang="en-GB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63478" y="3617027"/>
            <a:ext cx="7191682" cy="151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GB" sz="33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Starter: </a:t>
            </a:r>
            <a:r>
              <a:rPr lang="en-GB" sz="3900" dirty="0" smtClean="0">
                <a:effectLst/>
              </a:rPr>
              <a:t>Media are sources of influence on aggression.</a:t>
            </a:r>
          </a:p>
          <a:p>
            <a:pPr marL="18288" indent="0">
              <a:buFont typeface="Wingdings" pitchFamily="2" charset="2"/>
              <a:buNone/>
            </a:pPr>
            <a:r>
              <a:rPr lang="en-GB" sz="3900" i="1" dirty="0" smtClean="0"/>
              <a:t>What types of ‘media’ are there?</a:t>
            </a:r>
            <a:endParaRPr lang="en-GB" sz="3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2518">
            <a:off x="7970748" y="2683401"/>
            <a:ext cx="3880022" cy="2115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139" y="250874"/>
            <a:ext cx="3643240" cy="247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</a:rPr>
              <a:t>To DESCRIBE and EVALAUTE </a:t>
            </a:r>
            <a:r>
              <a:rPr lang="en-GB" kern="0" dirty="0" smtClean="0">
                <a:solidFill>
                  <a:srgbClr val="FFFFFF"/>
                </a:solidFill>
              </a:rPr>
              <a:t>the effect of the media on aggression, including </a:t>
            </a:r>
            <a:r>
              <a:rPr lang="en-GB" kern="0" dirty="0" err="1" smtClean="0">
                <a:solidFill>
                  <a:srgbClr val="FFFFFF"/>
                </a:solidFill>
              </a:rPr>
              <a:t>desensitation</a:t>
            </a:r>
            <a:r>
              <a:rPr lang="en-GB" kern="0" dirty="0" smtClean="0">
                <a:solidFill>
                  <a:srgbClr val="FFFFFF"/>
                </a:solidFill>
              </a:rPr>
              <a:t>, cognitive priming and disinhibition.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</a:rPr>
              <a:t>To KNOW and EVALUATE research findings in the area.</a:t>
            </a:r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371803">
            <a:off x="9963791" y="4867220"/>
            <a:ext cx="2015412" cy="109168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 smtClean="0">
                <a:solidFill>
                  <a:schemeClr val="bg1"/>
                </a:solidFill>
              </a:rPr>
              <a:t>Key terms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Disinhibition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Cognitive priming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Desensitisation</a:t>
            </a:r>
          </a:p>
        </p:txBody>
      </p:sp>
    </p:spTree>
    <p:extLst>
      <p:ext uri="{BB962C8B-B14F-4D97-AF65-F5344CB8AC3E}">
        <p14:creationId xmlns:p14="http://schemas.microsoft.com/office/powerpoint/2010/main" val="39281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olent video games reduce brain response to violence and increase aggressive behavior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5448" y="312053"/>
            <a:ext cx="9046605" cy="6050327"/>
          </a:xfrm>
        </p:spPr>
      </p:pic>
    </p:spTree>
    <p:extLst>
      <p:ext uri="{BB962C8B-B14F-4D97-AF65-F5344CB8AC3E}">
        <p14:creationId xmlns:p14="http://schemas.microsoft.com/office/powerpoint/2010/main" val="3026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5503" y="685802"/>
            <a:ext cx="10297297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 smtClean="0"/>
              <a:t>Match each of the terms with the correct explanation and picture….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525" y="685802"/>
            <a:ext cx="10058400" cy="914400"/>
          </a:xfrm>
        </p:spPr>
        <p:txBody>
          <a:bodyPr/>
          <a:lstStyle/>
          <a:p>
            <a:r>
              <a:rPr lang="en-US" sz="4800" dirty="0"/>
              <a:t>Theoretical Explanations for Media Violence </a:t>
            </a:r>
            <a:r>
              <a:rPr lang="en-US" sz="4800" dirty="0" smtClean="0"/>
              <a:t>Effects - </a:t>
            </a:r>
            <a:r>
              <a:rPr lang="en-GB" sz="4000" dirty="0" smtClean="0"/>
              <a:t>Card </a:t>
            </a:r>
            <a:r>
              <a:rPr lang="en-GB" sz="4000" dirty="0" smtClean="0"/>
              <a:t>sort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Learning objectives: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DESCRIBE and EVALAUTE the effect of the media on aggression, including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desensitisation,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cognitive priming and disinhibition.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KNOW and EVALUATE research findings in the area.</a:t>
            </a:r>
          </a:p>
        </p:txBody>
      </p:sp>
      <p:sp>
        <p:nvSpPr>
          <p:cNvPr id="5" name="Rectangle 4"/>
          <p:cNvSpPr/>
          <p:nvPr/>
        </p:nvSpPr>
        <p:spPr>
          <a:xfrm rot="371803">
            <a:off x="9963791" y="4867220"/>
            <a:ext cx="2015412" cy="10916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Key terms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Disinhibition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Cognitive priming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Desensitisation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070" y="3440030"/>
            <a:ext cx="428585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Learning objectives: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DESCRIBE and EVALAUTE the effect of the media on aggression, including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desensitisation,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cognitive priming and disinhibition.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KNOW and EVALUATE research findings in the area.</a:t>
            </a:r>
          </a:p>
        </p:txBody>
      </p:sp>
      <p:sp>
        <p:nvSpPr>
          <p:cNvPr id="7" name="Rectangle 6"/>
          <p:cNvSpPr/>
          <p:nvPr/>
        </p:nvSpPr>
        <p:spPr>
          <a:xfrm rot="371803">
            <a:off x="9963791" y="4867220"/>
            <a:ext cx="2015412" cy="10916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Key terms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Disinhibition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Cognitive priming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Desensitisation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463" y="429766"/>
            <a:ext cx="109189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Most theorists would now agree that the short term effects of exposure to media violence are mostly due </a:t>
            </a:r>
            <a:r>
              <a:rPr lang="en-US" sz="2000" b="1" dirty="0" smtClean="0"/>
              <a:t>to:</a:t>
            </a:r>
          </a:p>
          <a:p>
            <a:endParaRPr lang="en-US" sz="2000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cognitive priming,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arousal </a:t>
            </a:r>
            <a:r>
              <a:rPr lang="en-US" sz="2000" dirty="0"/>
              <a:t>processes</a:t>
            </a:r>
            <a:r>
              <a:rPr lang="en-US" sz="2000" dirty="0" smtClean="0"/>
              <a:t>, 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the impact of disinhibition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the </a:t>
            </a:r>
            <a:r>
              <a:rPr lang="en-US" sz="2000" dirty="0"/>
              <a:t>immediate </a:t>
            </a:r>
            <a:r>
              <a:rPr lang="en-US" sz="2000" dirty="0" smtClean="0"/>
              <a:t>modelling of </a:t>
            </a:r>
            <a:r>
              <a:rPr lang="en-US" sz="2000" dirty="0"/>
              <a:t>specific behaviors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362463" y="3150638"/>
            <a:ext cx="101407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Long term </a:t>
            </a:r>
            <a:r>
              <a:rPr lang="en-US" sz="2400" b="1" dirty="0" smtClean="0"/>
              <a:t>effects</a:t>
            </a:r>
            <a:r>
              <a:rPr lang="en-US" sz="2400" dirty="0"/>
              <a:t>, on the other hand, seem to be due </a:t>
            </a:r>
            <a:r>
              <a:rPr lang="en-US" sz="2400" dirty="0" smtClean="0"/>
              <a:t>to:</a:t>
            </a:r>
          </a:p>
          <a:p>
            <a:endParaRPr lang="en-US" sz="2000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more </a:t>
            </a:r>
            <a:r>
              <a:rPr lang="en-US" sz="2000" dirty="0"/>
              <a:t>lasting observational learning of cognitions and behaviors (i.e., imitation of </a:t>
            </a:r>
            <a:r>
              <a:rPr lang="en-US" sz="2000" dirty="0" smtClean="0"/>
              <a:t>role model behaviors),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desensitization </a:t>
            </a:r>
            <a:r>
              <a:rPr lang="en-US" sz="2000" dirty="0"/>
              <a:t>of emotional </a:t>
            </a:r>
            <a:r>
              <a:rPr lang="en-US" sz="2000" dirty="0" smtClean="0"/>
              <a:t>processes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593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49" t="21936" r="5622"/>
          <a:stretch/>
        </p:blipFill>
        <p:spPr>
          <a:xfrm>
            <a:off x="4291718" y="198241"/>
            <a:ext cx="8090006" cy="5214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Learning objectives: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DESCRIBE and EVALAUTE the effect of the media on aggression, including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desensitation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, cognitive priming and disinhibition.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KNOW and EVALUATE research findings in the area.</a:t>
            </a:r>
          </a:p>
        </p:txBody>
      </p:sp>
      <p:sp>
        <p:nvSpPr>
          <p:cNvPr id="9" name="Rectangle 8"/>
          <p:cNvSpPr/>
          <p:nvPr/>
        </p:nvSpPr>
        <p:spPr>
          <a:xfrm rot="371803">
            <a:off x="9963791" y="4867220"/>
            <a:ext cx="2015412" cy="10916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Key terms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Disinhibition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Cognitive priming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Desensitisation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77305">
            <a:off x="201498" y="323282"/>
            <a:ext cx="3317561" cy="1655762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Interesting TV statistics…</a:t>
            </a:r>
            <a:endParaRPr lang="en-GB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295365">
            <a:off x="350747" y="1617058"/>
            <a:ext cx="3988248" cy="323165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People (particularly children) </a:t>
            </a:r>
            <a:r>
              <a:rPr lang="en-US" sz="2400" b="1" i="1" dirty="0" smtClean="0"/>
              <a:t>imitate</a:t>
            </a:r>
            <a:r>
              <a:rPr lang="en-US" sz="2400" dirty="0" smtClean="0"/>
              <a:t> </a:t>
            </a:r>
            <a:r>
              <a:rPr lang="en-US" sz="2000" dirty="0" smtClean="0"/>
              <a:t>models that they </a:t>
            </a:r>
            <a:r>
              <a:rPr lang="en-US" sz="2000" i="1" dirty="0" smtClean="0"/>
              <a:t>observe</a:t>
            </a:r>
            <a:r>
              <a:rPr lang="en-US" sz="2000" dirty="0" smtClean="0"/>
              <a:t> portrayed on TV or in other forms of media (SLT).</a:t>
            </a:r>
          </a:p>
          <a:p>
            <a:r>
              <a:rPr lang="en-US" sz="2000" dirty="0" smtClean="0"/>
              <a:t>Imitation is more likely if the observer </a:t>
            </a:r>
            <a:r>
              <a:rPr lang="en-US" sz="2000" b="1" i="1" dirty="0" smtClean="0"/>
              <a:t>identifies</a:t>
            </a:r>
            <a:r>
              <a:rPr lang="en-US" sz="2000" dirty="0" smtClean="0"/>
              <a:t> with the</a:t>
            </a:r>
          </a:p>
          <a:p>
            <a:r>
              <a:rPr lang="en-US" sz="2000" dirty="0" smtClean="0"/>
              <a:t>model in some way, if the context in which the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is observed is realistic and if the model is rewarded (</a:t>
            </a:r>
            <a:r>
              <a:rPr lang="en-US" sz="2000" b="1" i="1" dirty="0" smtClean="0"/>
              <a:t>vicarious reinforcement</a:t>
            </a:r>
            <a:r>
              <a:rPr lang="en-US" sz="2000" dirty="0" smtClean="0"/>
              <a:t>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911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685" y="0"/>
            <a:ext cx="4898315" cy="5687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</a:rPr>
              <a:t>To DESCRIBE and EVALAUTE </a:t>
            </a:r>
            <a:r>
              <a:rPr lang="en-GB" kern="0" dirty="0" smtClean="0">
                <a:solidFill>
                  <a:srgbClr val="FFFFFF"/>
                </a:solidFill>
              </a:rPr>
              <a:t>the effect of the media on aggression, including </a:t>
            </a:r>
            <a:r>
              <a:rPr lang="en-GB" kern="0" dirty="0" err="1" smtClean="0">
                <a:solidFill>
                  <a:srgbClr val="FFFFFF"/>
                </a:solidFill>
              </a:rPr>
              <a:t>desensitation</a:t>
            </a:r>
            <a:r>
              <a:rPr lang="en-GB" kern="0" dirty="0" smtClean="0">
                <a:solidFill>
                  <a:srgbClr val="FFFFFF"/>
                </a:solidFill>
              </a:rPr>
              <a:t>, cognitive priming and disinhibition.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</a:rPr>
              <a:t>To KNOW and EVALUATE research findings in the area.</a:t>
            </a:r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299" y="3797644"/>
            <a:ext cx="10058400" cy="914400"/>
          </a:xfrm>
        </p:spPr>
        <p:txBody>
          <a:bodyPr/>
          <a:lstStyle/>
          <a:p>
            <a:r>
              <a:rPr lang="en-GB" sz="4000" dirty="0" err="1"/>
              <a:t>Huesmann</a:t>
            </a:r>
            <a:r>
              <a:rPr lang="en-GB" sz="4000" dirty="0"/>
              <a:t> and </a:t>
            </a:r>
            <a:r>
              <a:rPr lang="en-GB" sz="4000" dirty="0" err="1"/>
              <a:t>Eron</a:t>
            </a:r>
            <a:r>
              <a:rPr lang="en-GB" sz="4000" dirty="0"/>
              <a:t> </a:t>
            </a:r>
            <a:r>
              <a:rPr lang="en-GB" sz="4000" dirty="0" smtClean="0"/>
              <a:t>(2003)</a:t>
            </a:r>
            <a:endParaRPr lang="en-GB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0659" y="660562"/>
            <a:ext cx="5916706" cy="3657599"/>
          </a:xfrm>
        </p:spPr>
        <p:txBody>
          <a:bodyPr/>
          <a:lstStyle/>
          <a:p>
            <a:pPr marL="18288" indent="0">
              <a:buNone/>
            </a:pPr>
            <a:r>
              <a:rPr lang="en-GB" dirty="0" smtClean="0"/>
              <a:t>Violent TV can lead to enhanced levels of aggression </a:t>
            </a:r>
            <a:r>
              <a:rPr lang="en-GB" dirty="0" err="1" smtClean="0"/>
              <a:t>e.g</a:t>
            </a:r>
            <a:r>
              <a:rPr lang="en-GB" dirty="0" smtClean="0"/>
              <a:t>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119" y="1084967"/>
            <a:ext cx="11582400" cy="34982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dirty="0" smtClean="0">
                <a:effectLst/>
              </a:rPr>
              <a:t>An investigation took 70 </a:t>
            </a:r>
            <a:r>
              <a:rPr lang="en-US" dirty="0">
                <a:effectLst/>
              </a:rPr>
              <a:t>teenagers </a:t>
            </a:r>
            <a:r>
              <a:rPr lang="en-US" dirty="0" smtClean="0">
                <a:effectLst/>
              </a:rPr>
              <a:t>and asked them to </a:t>
            </a:r>
            <a:r>
              <a:rPr lang="en-US" dirty="0">
                <a:effectLst/>
              </a:rPr>
              <a:t>complete a rating </a:t>
            </a:r>
            <a:r>
              <a:rPr lang="en-US" dirty="0" smtClean="0">
                <a:effectLst/>
              </a:rPr>
              <a:t>scale questionnaire </a:t>
            </a:r>
            <a:r>
              <a:rPr lang="en-US" dirty="0">
                <a:effectLst/>
              </a:rPr>
              <a:t>to </a:t>
            </a:r>
            <a:r>
              <a:rPr lang="en-US" dirty="0" smtClean="0">
                <a:effectLst/>
              </a:rPr>
              <a:t>assess their </a:t>
            </a:r>
            <a:r>
              <a:rPr lang="en-US" dirty="0">
                <a:effectLst/>
              </a:rPr>
              <a:t>hostility, anger and anxiety. </a:t>
            </a:r>
            <a:endParaRPr lang="en-US" dirty="0" smtClean="0">
              <a:effectLst/>
            </a:endParaRPr>
          </a:p>
          <a:p>
            <a:pPr marL="18288" indent="0">
              <a:buNone/>
            </a:pPr>
            <a:endParaRPr lang="en-US" dirty="0" smtClean="0">
              <a:effectLst/>
            </a:endParaRPr>
          </a:p>
          <a:p>
            <a:pPr marL="18288" indent="0">
              <a:buNone/>
            </a:pPr>
            <a:r>
              <a:rPr lang="en-US" dirty="0" smtClean="0">
                <a:effectLst/>
              </a:rPr>
              <a:t>They </a:t>
            </a:r>
            <a:r>
              <a:rPr lang="en-US" dirty="0">
                <a:effectLst/>
              </a:rPr>
              <a:t>were then randomly allocated to </a:t>
            </a:r>
            <a:r>
              <a:rPr lang="en-US" dirty="0" smtClean="0">
                <a:effectLst/>
              </a:rPr>
              <a:t>play either </a:t>
            </a:r>
            <a:r>
              <a:rPr lang="en-US" dirty="0">
                <a:effectLst/>
              </a:rPr>
              <a:t>a violent or non-violent video game. </a:t>
            </a:r>
            <a:endParaRPr lang="en-US" dirty="0" smtClean="0">
              <a:effectLst/>
            </a:endParaRPr>
          </a:p>
          <a:p>
            <a:pPr marL="18288" indent="0">
              <a:buNone/>
            </a:pPr>
            <a:endParaRPr lang="en-US" dirty="0" smtClean="0">
              <a:effectLst/>
            </a:endParaRPr>
          </a:p>
          <a:p>
            <a:pPr marL="18288" indent="0">
              <a:buNone/>
            </a:pPr>
            <a:r>
              <a:rPr lang="en-US" dirty="0" smtClean="0">
                <a:effectLst/>
              </a:rPr>
              <a:t>After </a:t>
            </a:r>
            <a:r>
              <a:rPr lang="en-US" dirty="0">
                <a:effectLst/>
              </a:rPr>
              <a:t>the game they completed </a:t>
            </a:r>
            <a:r>
              <a:rPr lang="en-US" dirty="0" smtClean="0">
                <a:effectLst/>
              </a:rPr>
              <a:t>the rating </a:t>
            </a:r>
            <a:r>
              <a:rPr lang="en-US" dirty="0">
                <a:effectLst/>
              </a:rPr>
              <a:t>scale again. Scores on the scale before and after playing the game </a:t>
            </a:r>
            <a:r>
              <a:rPr lang="en-US" dirty="0" smtClean="0">
                <a:effectLst/>
              </a:rPr>
              <a:t>were compared.</a:t>
            </a:r>
          </a:p>
          <a:p>
            <a:pPr marL="18288" indent="0">
              <a:buNone/>
            </a:pPr>
            <a:endParaRPr lang="en-US" dirty="0">
              <a:effectLst/>
            </a:endParaRPr>
          </a:p>
          <a:p>
            <a:pPr marL="18288" indent="0">
              <a:buNone/>
            </a:pPr>
            <a:r>
              <a:rPr lang="en-US" dirty="0">
                <a:effectLst/>
              </a:rPr>
              <a:t>Both groups had higher ratings on hostility and anger after playing the </a:t>
            </a:r>
            <a:r>
              <a:rPr lang="en-US" dirty="0" smtClean="0">
                <a:effectLst/>
              </a:rPr>
              <a:t>games, though </a:t>
            </a:r>
            <a:r>
              <a:rPr lang="en-US" dirty="0">
                <a:effectLst/>
              </a:rPr>
              <a:t>the effect was more pronounced for the group playing the game with </a:t>
            </a:r>
            <a:r>
              <a:rPr lang="en-US" dirty="0" smtClean="0">
                <a:effectLst/>
              </a:rPr>
              <a:t>the violent </a:t>
            </a:r>
            <a:r>
              <a:rPr lang="en-US" dirty="0">
                <a:effectLst/>
              </a:rPr>
              <a:t>content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06228" y="4521876"/>
            <a:ext cx="4547286" cy="9555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What can you learn and conclude from this research?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39850" y="51738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dirty="0" smtClean="0"/>
              <a:t>Aggression and video games…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Learning objectives: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DESCRIBE and EVALAUTE the effect of the media on aggression, including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desensitation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, cognitive priming and disinhibition.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KNOW and EVALUATE research findings in the area.</a:t>
            </a:r>
          </a:p>
        </p:txBody>
      </p:sp>
      <p:sp>
        <p:nvSpPr>
          <p:cNvPr id="8" name="Rectangle 7"/>
          <p:cNvSpPr/>
          <p:nvPr/>
        </p:nvSpPr>
        <p:spPr>
          <a:xfrm rot="371803">
            <a:off x="9963791" y="4867220"/>
            <a:ext cx="2015412" cy="10916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Key terms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Disinhibition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Cognitive priming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Desensitisation</a:t>
            </a:r>
          </a:p>
        </p:txBody>
      </p:sp>
    </p:spTree>
    <p:extLst>
      <p:ext uri="{BB962C8B-B14F-4D97-AF65-F5344CB8AC3E}">
        <p14:creationId xmlns:p14="http://schemas.microsoft.com/office/powerpoint/2010/main" val="24385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643" y="1065122"/>
            <a:ext cx="8128000" cy="3657599"/>
          </a:xfrm>
        </p:spPr>
        <p:txBody>
          <a:bodyPr/>
          <a:lstStyle/>
          <a:p>
            <a:pPr marL="18288" indent="0">
              <a:buNone/>
            </a:pPr>
            <a:r>
              <a:rPr lang="en-US" b="1" i="1" dirty="0"/>
              <a:t>Study shows that:</a:t>
            </a:r>
          </a:p>
          <a:p>
            <a:r>
              <a:rPr lang="en-US" dirty="0" smtClean="0"/>
              <a:t>Video </a:t>
            </a:r>
            <a:r>
              <a:rPr lang="en-US" dirty="0"/>
              <a:t>game playing is associated with raised levels of hostility and </a:t>
            </a:r>
            <a:r>
              <a:rPr lang="en-US" dirty="0" smtClean="0"/>
              <a:t>anger, irrespective </a:t>
            </a:r>
            <a:r>
              <a:rPr lang="en-US" dirty="0"/>
              <a:t>of content</a:t>
            </a:r>
          </a:p>
          <a:p>
            <a:r>
              <a:rPr lang="en-US" dirty="0" smtClean="0"/>
              <a:t>Violent </a:t>
            </a:r>
            <a:r>
              <a:rPr lang="en-US" dirty="0"/>
              <a:t>content associated with further increase in levels of hostility and </a:t>
            </a:r>
            <a:r>
              <a:rPr lang="en-US" dirty="0" smtClean="0"/>
              <a:t>anger.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Learning objectives: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DESCRIBE and EVALAUTE the effect of the media on aggression, including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desensitation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, cognitive priming and disinhibition.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KNOW and EVALUATE research findings in the area.</a:t>
            </a:r>
          </a:p>
        </p:txBody>
      </p:sp>
      <p:sp>
        <p:nvSpPr>
          <p:cNvPr id="5" name="Rectangle 4"/>
          <p:cNvSpPr/>
          <p:nvPr/>
        </p:nvSpPr>
        <p:spPr>
          <a:xfrm rot="371803">
            <a:off x="9963791" y="4867220"/>
            <a:ext cx="2015412" cy="10916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Key terms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Disinhibition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Cognitive priming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Desensitisation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39850" y="51738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dirty="0" smtClean="0"/>
              <a:t>Aggression and video games…</a:t>
            </a:r>
            <a:endParaRPr lang="en-GB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384" y="2094679"/>
            <a:ext cx="2678996" cy="1816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3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119" y="1084967"/>
            <a:ext cx="11582400" cy="34982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dirty="0" smtClean="0">
                <a:effectLst/>
              </a:rPr>
              <a:t>An investigation took 70 </a:t>
            </a:r>
            <a:r>
              <a:rPr lang="en-US" dirty="0">
                <a:effectLst/>
              </a:rPr>
              <a:t>teenagers </a:t>
            </a:r>
            <a:r>
              <a:rPr lang="en-US" dirty="0" smtClean="0">
                <a:effectLst/>
              </a:rPr>
              <a:t>and asked them to </a:t>
            </a:r>
            <a:r>
              <a:rPr lang="en-US" dirty="0">
                <a:effectLst/>
              </a:rPr>
              <a:t>complete a rating </a:t>
            </a:r>
            <a:r>
              <a:rPr lang="en-US" dirty="0" smtClean="0">
                <a:effectLst/>
              </a:rPr>
              <a:t>scale questionnaire </a:t>
            </a:r>
            <a:r>
              <a:rPr lang="en-US" dirty="0">
                <a:effectLst/>
              </a:rPr>
              <a:t>to </a:t>
            </a:r>
            <a:r>
              <a:rPr lang="en-US" dirty="0" smtClean="0">
                <a:effectLst/>
              </a:rPr>
              <a:t>assess their </a:t>
            </a:r>
            <a:r>
              <a:rPr lang="en-US" dirty="0">
                <a:effectLst/>
              </a:rPr>
              <a:t>hostility, anger and anxiety. </a:t>
            </a:r>
            <a:endParaRPr lang="en-US" dirty="0" smtClean="0">
              <a:effectLst/>
            </a:endParaRPr>
          </a:p>
          <a:p>
            <a:pPr marL="18288" indent="0">
              <a:buNone/>
            </a:pPr>
            <a:endParaRPr lang="en-US" dirty="0" smtClean="0">
              <a:effectLst/>
            </a:endParaRPr>
          </a:p>
          <a:p>
            <a:pPr marL="18288" indent="0">
              <a:buNone/>
            </a:pPr>
            <a:r>
              <a:rPr lang="en-US" dirty="0" smtClean="0">
                <a:effectLst/>
              </a:rPr>
              <a:t>They </a:t>
            </a:r>
            <a:r>
              <a:rPr lang="en-US" dirty="0">
                <a:effectLst/>
              </a:rPr>
              <a:t>were then randomly allocated to </a:t>
            </a:r>
            <a:r>
              <a:rPr lang="en-US" dirty="0" smtClean="0">
                <a:effectLst/>
              </a:rPr>
              <a:t>play either </a:t>
            </a:r>
            <a:r>
              <a:rPr lang="en-US" dirty="0">
                <a:effectLst/>
              </a:rPr>
              <a:t>a violent or non-violent video game. </a:t>
            </a:r>
            <a:endParaRPr lang="en-US" dirty="0" smtClean="0">
              <a:effectLst/>
            </a:endParaRPr>
          </a:p>
          <a:p>
            <a:pPr marL="18288" indent="0">
              <a:buNone/>
            </a:pPr>
            <a:endParaRPr lang="en-US" dirty="0" smtClean="0">
              <a:effectLst/>
            </a:endParaRPr>
          </a:p>
          <a:p>
            <a:pPr marL="18288" indent="0">
              <a:buNone/>
            </a:pPr>
            <a:r>
              <a:rPr lang="en-US" dirty="0" smtClean="0">
                <a:effectLst/>
              </a:rPr>
              <a:t>After </a:t>
            </a:r>
            <a:r>
              <a:rPr lang="en-US" dirty="0">
                <a:effectLst/>
              </a:rPr>
              <a:t>the game they completed </a:t>
            </a:r>
            <a:r>
              <a:rPr lang="en-US" dirty="0" smtClean="0">
                <a:effectLst/>
              </a:rPr>
              <a:t>the rating </a:t>
            </a:r>
            <a:r>
              <a:rPr lang="en-US" dirty="0">
                <a:effectLst/>
              </a:rPr>
              <a:t>scale again. Scores on the scale before and after playing the game </a:t>
            </a:r>
            <a:r>
              <a:rPr lang="en-US" dirty="0" smtClean="0">
                <a:effectLst/>
              </a:rPr>
              <a:t>were compared.</a:t>
            </a:r>
          </a:p>
          <a:p>
            <a:pPr marL="18288" indent="0">
              <a:buNone/>
            </a:pPr>
            <a:endParaRPr lang="en-US" dirty="0">
              <a:effectLst/>
            </a:endParaRPr>
          </a:p>
          <a:p>
            <a:pPr marL="18288" indent="0">
              <a:buNone/>
            </a:pPr>
            <a:r>
              <a:rPr lang="en-US" dirty="0">
                <a:effectLst/>
              </a:rPr>
              <a:t>Both groups had higher ratings on hostility and anger after playing the </a:t>
            </a:r>
            <a:r>
              <a:rPr lang="en-US" dirty="0" smtClean="0">
                <a:effectLst/>
              </a:rPr>
              <a:t>games, though </a:t>
            </a:r>
            <a:r>
              <a:rPr lang="en-US" dirty="0">
                <a:effectLst/>
              </a:rPr>
              <a:t>the effect was more pronounced for the group playing the game with </a:t>
            </a:r>
            <a:r>
              <a:rPr lang="en-US" dirty="0" smtClean="0">
                <a:effectLst/>
              </a:rPr>
              <a:t>the violent </a:t>
            </a:r>
            <a:r>
              <a:rPr lang="en-US" dirty="0">
                <a:effectLst/>
              </a:rPr>
              <a:t>content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06228" y="4521876"/>
            <a:ext cx="4547286" cy="95559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Strong </a:t>
            </a:r>
            <a:r>
              <a:rPr lang="en-GB" sz="2400" dirty="0">
                <a:solidFill>
                  <a:schemeClr val="bg1"/>
                </a:solidFill>
              </a:rPr>
              <a:t>research? 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39850" y="51738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dirty="0" smtClean="0">
                <a:solidFill>
                  <a:prstClr val="white"/>
                </a:solidFill>
              </a:rPr>
              <a:t>Aggression and video games…</a:t>
            </a:r>
            <a:endParaRPr lang="en-GB" sz="4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</a:rPr>
              <a:t>To DESCRIBE and EVALAUTE the effect of the media on aggression, including </a:t>
            </a:r>
            <a:r>
              <a:rPr lang="en-GB" kern="0" dirty="0" err="1">
                <a:solidFill>
                  <a:srgbClr val="FFFFFF"/>
                </a:solidFill>
              </a:rPr>
              <a:t>desensitation</a:t>
            </a:r>
            <a:r>
              <a:rPr lang="en-GB" kern="0" dirty="0">
                <a:solidFill>
                  <a:srgbClr val="FFFFFF"/>
                </a:solidFill>
              </a:rPr>
              <a:t>, cognitive priming and disinhibition.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</a:rPr>
              <a:t>To KNOW and EVALUATE research findings in the area.</a:t>
            </a:r>
          </a:p>
        </p:txBody>
      </p:sp>
      <p:sp>
        <p:nvSpPr>
          <p:cNvPr id="8" name="Rectangle 7"/>
          <p:cNvSpPr/>
          <p:nvPr/>
        </p:nvSpPr>
        <p:spPr>
          <a:xfrm rot="371803">
            <a:off x="9963791" y="4867220"/>
            <a:ext cx="2015412" cy="10916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b="1" i="1" u="sng" kern="0" dirty="0" smtClean="0">
                <a:solidFill>
                  <a:prstClr val="black"/>
                </a:solidFill>
              </a:rPr>
              <a:t>Key terms</a:t>
            </a:r>
          </a:p>
          <a:p>
            <a:pPr algn="ctr"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Disinhibition</a:t>
            </a:r>
          </a:p>
          <a:p>
            <a:pPr algn="ctr"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Cognitive priming</a:t>
            </a:r>
          </a:p>
          <a:p>
            <a:pPr algn="ctr"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Desensitisation</a:t>
            </a:r>
          </a:p>
        </p:txBody>
      </p:sp>
    </p:spTree>
    <p:extLst>
      <p:ext uri="{BB962C8B-B14F-4D97-AF65-F5344CB8AC3E}">
        <p14:creationId xmlns:p14="http://schemas.microsoft.com/office/powerpoint/2010/main" val="37654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178" y="685802"/>
            <a:ext cx="10585622" cy="3657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Lack </a:t>
            </a:r>
            <a:r>
              <a:rPr lang="en-US" sz="2800" dirty="0"/>
              <a:t>of ecological </a:t>
            </a:r>
            <a:r>
              <a:rPr lang="en-US" sz="2800" dirty="0" smtClean="0"/>
              <a:t>validity - lab </a:t>
            </a:r>
            <a:r>
              <a:rPr lang="en-US" sz="2800" dirty="0"/>
              <a:t>studies </a:t>
            </a:r>
            <a:r>
              <a:rPr lang="en-US" sz="2800" dirty="0" smtClean="0"/>
              <a:t>fail to </a:t>
            </a:r>
            <a:r>
              <a:rPr lang="en-US" sz="2800" dirty="0"/>
              <a:t>reflect the social context in which such games are played, </a:t>
            </a:r>
            <a:endParaRPr lang="en-US" sz="2800" dirty="0" smtClean="0"/>
          </a:p>
          <a:p>
            <a:r>
              <a:rPr lang="en-US" sz="2800" dirty="0" smtClean="0"/>
              <a:t>Causal </a:t>
            </a:r>
            <a:r>
              <a:rPr lang="en-US" sz="2800" dirty="0"/>
              <a:t>inference </a:t>
            </a:r>
            <a:r>
              <a:rPr lang="en-US" sz="2800" dirty="0" smtClean="0"/>
              <a:t>cannot really be drawn.</a:t>
            </a:r>
          </a:p>
          <a:p>
            <a:r>
              <a:rPr lang="en-US" sz="2800" dirty="0" smtClean="0"/>
              <a:t>Measurement </a:t>
            </a:r>
            <a:r>
              <a:rPr lang="en-US" sz="2800" dirty="0"/>
              <a:t>issues, </a:t>
            </a:r>
            <a:r>
              <a:rPr lang="en-US" sz="2800" dirty="0" err="1"/>
              <a:t>eg</a:t>
            </a:r>
            <a:r>
              <a:rPr lang="en-US" sz="2800" dirty="0"/>
              <a:t> self-report versus </a:t>
            </a:r>
            <a:r>
              <a:rPr lang="en-US" sz="2800" dirty="0" err="1"/>
              <a:t>behaviour</a:t>
            </a:r>
            <a:r>
              <a:rPr lang="en-US" sz="2800" dirty="0"/>
              <a:t> observation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articipants </a:t>
            </a:r>
            <a:r>
              <a:rPr lang="en-US" sz="2800" dirty="0"/>
              <a:t>allocated to the violent game may have been people who would </a:t>
            </a:r>
            <a:r>
              <a:rPr lang="en-US" sz="2800" dirty="0" smtClean="0"/>
              <a:t>not choose </a:t>
            </a:r>
            <a:r>
              <a:rPr lang="en-US" sz="2800" dirty="0"/>
              <a:t>such games in real life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</a:rPr>
              <a:t>To DESCRIBE and EVALAUTE the effect of the media on aggression, including </a:t>
            </a:r>
            <a:r>
              <a:rPr lang="en-GB" kern="0" dirty="0" smtClean="0">
                <a:solidFill>
                  <a:srgbClr val="FFFFFF"/>
                </a:solidFill>
              </a:rPr>
              <a:t>desensitisation, </a:t>
            </a:r>
            <a:r>
              <a:rPr lang="en-GB" kern="0" dirty="0">
                <a:solidFill>
                  <a:srgbClr val="FFFFFF"/>
                </a:solidFill>
              </a:rPr>
              <a:t>cognitive priming and disinhibition.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</a:rPr>
              <a:t>To KNOW and EVALUATE research findings in the area.</a:t>
            </a:r>
          </a:p>
        </p:txBody>
      </p:sp>
      <p:sp>
        <p:nvSpPr>
          <p:cNvPr id="5" name="Rectangle 4"/>
          <p:cNvSpPr/>
          <p:nvPr/>
        </p:nvSpPr>
        <p:spPr>
          <a:xfrm rot="371803">
            <a:off x="9963791" y="4867220"/>
            <a:ext cx="2015412" cy="10916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b="1" i="1" u="sng" kern="0" dirty="0" smtClean="0">
                <a:solidFill>
                  <a:prstClr val="black"/>
                </a:solidFill>
              </a:rPr>
              <a:t>Key terms</a:t>
            </a:r>
          </a:p>
          <a:p>
            <a:pPr algn="ctr"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Disinhibition</a:t>
            </a:r>
          </a:p>
          <a:p>
            <a:pPr algn="ctr"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Cognitive priming</a:t>
            </a:r>
          </a:p>
          <a:p>
            <a:pPr algn="ctr"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Desensitisation</a:t>
            </a:r>
          </a:p>
        </p:txBody>
      </p:sp>
    </p:spTree>
    <p:extLst>
      <p:ext uri="{BB962C8B-B14F-4D97-AF65-F5344CB8AC3E}">
        <p14:creationId xmlns:p14="http://schemas.microsoft.com/office/powerpoint/2010/main" val="12277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850" y="379171"/>
            <a:ext cx="8128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/>
              <a:t>There is some evidence (although it is not clear-cut) that playing </a:t>
            </a:r>
            <a:r>
              <a:rPr lang="en-US" b="1" dirty="0"/>
              <a:t>violent games </a:t>
            </a:r>
            <a:r>
              <a:rPr lang="en-US" b="1" dirty="0" smtClean="0"/>
              <a:t>fosters aggression </a:t>
            </a:r>
            <a:r>
              <a:rPr lang="en-US" b="1" dirty="0"/>
              <a:t>in the players </a:t>
            </a:r>
            <a:r>
              <a:rPr lang="en-US" dirty="0" smtClean="0"/>
              <a:t>(e.g. Anderson </a:t>
            </a:r>
            <a:r>
              <a:rPr lang="en-US" dirty="0"/>
              <a:t>et al, </a:t>
            </a:r>
            <a:r>
              <a:rPr lang="en-US" dirty="0" smtClean="0"/>
              <a:t>2007 - </a:t>
            </a:r>
            <a:r>
              <a:rPr lang="en-US" dirty="0"/>
              <a:t>children who play a violent game deliver stronger punishments to others than control </a:t>
            </a:r>
            <a:r>
              <a:rPr lang="en-US" dirty="0" smtClean="0"/>
              <a:t>groups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850" y="51738"/>
            <a:ext cx="10058400" cy="914400"/>
          </a:xfrm>
        </p:spPr>
        <p:txBody>
          <a:bodyPr/>
          <a:lstStyle/>
          <a:p>
            <a:r>
              <a:rPr lang="en-GB" sz="4800" dirty="0" smtClean="0"/>
              <a:t>Aggression and </a:t>
            </a:r>
            <a:r>
              <a:rPr lang="en-GB" sz="4800" b="1" dirty="0" smtClean="0"/>
              <a:t>video games</a:t>
            </a:r>
            <a:r>
              <a:rPr lang="en-GB" sz="4800" dirty="0" smtClean="0"/>
              <a:t>…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Learning objectives: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DESCRIBE and EVALAUTE the effect of the media on aggression, including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desensitation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, cognitive priming and disinhibition.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KNOW and EVALUATE research findings in the area.</a:t>
            </a:r>
          </a:p>
        </p:txBody>
      </p:sp>
      <p:sp>
        <p:nvSpPr>
          <p:cNvPr id="5" name="Rectangle 4"/>
          <p:cNvSpPr/>
          <p:nvPr/>
        </p:nvSpPr>
        <p:spPr>
          <a:xfrm rot="371803">
            <a:off x="9963791" y="4867220"/>
            <a:ext cx="2015412" cy="10916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Key terms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Disinhibition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Cognitive priming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Desensitisation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802" y="170640"/>
            <a:ext cx="3108433" cy="2245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747" y="3037560"/>
            <a:ext cx="4435128" cy="287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6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1476" y="685802"/>
            <a:ext cx="10058400" cy="914400"/>
          </a:xfrm>
        </p:spPr>
        <p:txBody>
          <a:bodyPr/>
          <a:lstStyle/>
          <a:p>
            <a:r>
              <a:rPr lang="en-GB" dirty="0" smtClean="0"/>
              <a:t>Read the article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2"/>
            <a:ext cx="12192000" cy="1200329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Learning objectives: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DESCRIBE and EVALAUTE the effect of the media on aggression, including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desensitation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, cognitive priming and disinhibition.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</a:rPr>
              <a:t>To KNOW and EVALUATE research findings in the area.</a:t>
            </a:r>
          </a:p>
        </p:txBody>
      </p:sp>
      <p:sp>
        <p:nvSpPr>
          <p:cNvPr id="5" name="Rectangle 4"/>
          <p:cNvSpPr/>
          <p:nvPr/>
        </p:nvSpPr>
        <p:spPr>
          <a:xfrm rot="371803">
            <a:off x="9963791" y="4867220"/>
            <a:ext cx="2015412" cy="10916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Key terms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Disinhibition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Cognitive priming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Desensitisation</a:t>
            </a:r>
          </a:p>
        </p:txBody>
      </p:sp>
    </p:spTree>
    <p:extLst>
      <p:ext uri="{BB962C8B-B14F-4D97-AF65-F5344CB8AC3E}">
        <p14:creationId xmlns:p14="http://schemas.microsoft.com/office/powerpoint/2010/main" val="5441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974</Words>
  <Application>Microsoft Office PowerPoint</Application>
  <PresentationFormat>Widescreen</PresentationFormat>
  <Paragraphs>123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Comic Sans MS</vt:lpstr>
      <vt:lpstr>Wingdings</vt:lpstr>
      <vt:lpstr>Elemental</vt:lpstr>
      <vt:lpstr>Office Theme</vt:lpstr>
      <vt:lpstr>PowerPoint Presentation</vt:lpstr>
      <vt:lpstr>PowerPoint Presentation</vt:lpstr>
      <vt:lpstr>Huesmann and Eron (2003)</vt:lpstr>
      <vt:lpstr>PowerPoint Presentation</vt:lpstr>
      <vt:lpstr>PowerPoint Presentation</vt:lpstr>
      <vt:lpstr>PowerPoint Presentation</vt:lpstr>
      <vt:lpstr>PowerPoint Presentation</vt:lpstr>
      <vt:lpstr>Aggression and video games…</vt:lpstr>
      <vt:lpstr>Read the article</vt:lpstr>
      <vt:lpstr>PowerPoint Presentation</vt:lpstr>
      <vt:lpstr>Theoretical Explanations for Media Violence Effects - Card sort</vt:lpstr>
      <vt:lpstr>PowerPoint Presentation</vt:lpstr>
    </vt:vector>
  </TitlesOfParts>
  <Company>King Edward VI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Institutional aggression</dc:title>
  <dc:creator>Kirsty Finney</dc:creator>
  <cp:lastModifiedBy>Kirsty Finney</cp:lastModifiedBy>
  <cp:revision>23</cp:revision>
  <dcterms:created xsi:type="dcterms:W3CDTF">2017-02-28T10:20:04Z</dcterms:created>
  <dcterms:modified xsi:type="dcterms:W3CDTF">2017-03-03T12:54:19Z</dcterms:modified>
</cp:coreProperties>
</file>