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2" r:id="rId2"/>
    <p:sldId id="256" r:id="rId3"/>
    <p:sldId id="263" r:id="rId4"/>
    <p:sldId id="265" r:id="rId5"/>
    <p:sldId id="270" r:id="rId6"/>
    <p:sldId id="267" r:id="rId7"/>
    <p:sldId id="271" r:id="rId8"/>
    <p:sldId id="272" r:id="rId9"/>
    <p:sldId id="273" r:id="rId10"/>
    <p:sldId id="266" r:id="rId11"/>
    <p:sldId id="258" r:id="rId12"/>
    <p:sldId id="259" r:id="rId13"/>
    <p:sldId id="260" r:id="rId14"/>
    <p:sldId id="257"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165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DA1A57-3F48-4B30-BFF9-B7ED3A9E2654}" type="datetimeFigureOut">
              <a:rPr lang="en-GB" smtClean="0"/>
              <a:t>14/04/18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24996-5FFD-4BE0-A3B5-FEF0240C03FF}" type="slidenum">
              <a:rPr lang="en-GB" smtClean="0"/>
              <a:t>‹#›</a:t>
            </a:fld>
            <a:endParaRPr lang="en-GB"/>
          </a:p>
        </p:txBody>
      </p:sp>
    </p:spTree>
    <p:extLst>
      <p:ext uri="{BB962C8B-B14F-4D97-AF65-F5344CB8AC3E}">
        <p14:creationId xmlns:p14="http://schemas.microsoft.com/office/powerpoint/2010/main" val="1083268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E924996-5FFD-4BE0-A3B5-FEF0240C03FF}" type="slidenum">
              <a:rPr lang="en-GB" smtClean="0"/>
              <a:t>2</a:t>
            </a:fld>
            <a:endParaRPr lang="en-GB"/>
          </a:p>
        </p:txBody>
      </p:sp>
    </p:spTree>
    <p:extLst>
      <p:ext uri="{BB962C8B-B14F-4D97-AF65-F5344CB8AC3E}">
        <p14:creationId xmlns:p14="http://schemas.microsoft.com/office/powerpoint/2010/main" val="3363706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1 out of every 3 in England died of the Plague.  By 1350 1.5 million had died from the Plague in England</a:t>
            </a:r>
          </a:p>
        </p:txBody>
      </p:sp>
      <p:sp>
        <p:nvSpPr>
          <p:cNvPr id="14340" name="Header Placeholder 7"/>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r>
              <a:rPr lang="en-GB">
                <a:latin typeface="Arial" charset="0"/>
              </a:rPr>
              <a:t>MISS LIDDELL</a:t>
            </a:r>
          </a:p>
        </p:txBody>
      </p:sp>
    </p:spTree>
    <p:extLst>
      <p:ext uri="{BB962C8B-B14F-4D97-AF65-F5344CB8AC3E}">
        <p14:creationId xmlns:p14="http://schemas.microsoft.com/office/powerpoint/2010/main" val="2295613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If we had more time we would do a story board of how the flea would feel! Stick in your flea</a:t>
            </a:r>
          </a:p>
        </p:txBody>
      </p:sp>
      <p:sp>
        <p:nvSpPr>
          <p:cNvPr id="17412" name="Header Placeholder 7"/>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r>
              <a:rPr lang="en-GB">
                <a:latin typeface="Arial" charset="0"/>
              </a:rPr>
              <a:t>MISS LIDDELL</a:t>
            </a:r>
          </a:p>
        </p:txBody>
      </p:sp>
    </p:spTree>
    <p:extLst>
      <p:ext uri="{BB962C8B-B14F-4D97-AF65-F5344CB8AC3E}">
        <p14:creationId xmlns:p14="http://schemas.microsoft.com/office/powerpoint/2010/main" val="3139626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t>Mini version to stick in books and label – 2 minutes</a:t>
            </a:r>
          </a:p>
        </p:txBody>
      </p:sp>
      <p:sp>
        <p:nvSpPr>
          <p:cNvPr id="16388" name="Header Placeholder 7"/>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r>
              <a:rPr lang="en-GB">
                <a:latin typeface="Arial" charset="0"/>
              </a:rPr>
              <a:t>MISS LIDDELL</a:t>
            </a:r>
          </a:p>
        </p:txBody>
      </p:sp>
    </p:spTree>
    <p:extLst>
      <p:ext uri="{BB962C8B-B14F-4D97-AF65-F5344CB8AC3E}">
        <p14:creationId xmlns:p14="http://schemas.microsoft.com/office/powerpoint/2010/main" val="70179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E924996-5FFD-4BE0-A3B5-FEF0240C03FF}" type="slidenum">
              <a:rPr lang="en-GB" smtClean="0"/>
              <a:t>11</a:t>
            </a:fld>
            <a:endParaRPr lang="en-GB"/>
          </a:p>
        </p:txBody>
      </p:sp>
    </p:spTree>
    <p:extLst>
      <p:ext uri="{BB962C8B-B14F-4D97-AF65-F5344CB8AC3E}">
        <p14:creationId xmlns:p14="http://schemas.microsoft.com/office/powerpoint/2010/main" val="176604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E924996-5FFD-4BE0-A3B5-FEF0240C03FF}" type="slidenum">
              <a:rPr lang="en-GB" smtClean="0"/>
              <a:t>12</a:t>
            </a:fld>
            <a:endParaRPr lang="en-GB"/>
          </a:p>
        </p:txBody>
      </p:sp>
    </p:spTree>
    <p:extLst>
      <p:ext uri="{BB962C8B-B14F-4D97-AF65-F5344CB8AC3E}">
        <p14:creationId xmlns:p14="http://schemas.microsoft.com/office/powerpoint/2010/main" val="144959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E924996-5FFD-4BE0-A3B5-FEF0240C03FF}" type="slidenum">
              <a:rPr lang="en-GB" smtClean="0"/>
              <a:t>13</a:t>
            </a:fld>
            <a:endParaRPr lang="en-GB"/>
          </a:p>
        </p:txBody>
      </p:sp>
    </p:spTree>
    <p:extLst>
      <p:ext uri="{BB962C8B-B14F-4D97-AF65-F5344CB8AC3E}">
        <p14:creationId xmlns:p14="http://schemas.microsoft.com/office/powerpoint/2010/main" val="398901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E924996-5FFD-4BE0-A3B5-FEF0240C03FF}" type="slidenum">
              <a:rPr lang="en-GB" smtClean="0"/>
              <a:t>14</a:t>
            </a:fld>
            <a:endParaRPr lang="en-GB"/>
          </a:p>
        </p:txBody>
      </p:sp>
    </p:spTree>
    <p:extLst>
      <p:ext uri="{BB962C8B-B14F-4D97-AF65-F5344CB8AC3E}">
        <p14:creationId xmlns:p14="http://schemas.microsoft.com/office/powerpoint/2010/main" val="2441674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E924996-5FFD-4BE0-A3B5-FEF0240C03FF}" type="slidenum">
              <a:rPr lang="en-GB" smtClean="0"/>
              <a:t>15</a:t>
            </a:fld>
            <a:endParaRPr lang="en-GB"/>
          </a:p>
        </p:txBody>
      </p:sp>
    </p:spTree>
    <p:extLst>
      <p:ext uri="{BB962C8B-B14F-4D97-AF65-F5344CB8AC3E}">
        <p14:creationId xmlns:p14="http://schemas.microsoft.com/office/powerpoint/2010/main" val="1896910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21561BD-6351-4F3F-B7BC-CDCFCE3E0410}" type="datetimeFigureOut">
              <a:rPr lang="en-GB" smtClean="0"/>
              <a:t>14/04/18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463F37-E6F8-40A4-88EF-56A2DFBBD57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1561BD-6351-4F3F-B7BC-CDCFCE3E0410}" type="datetimeFigureOut">
              <a:rPr lang="en-GB" smtClean="0"/>
              <a:t>14/04/18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463F37-E6F8-40A4-88EF-56A2DFBBD57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1561BD-6351-4F3F-B7BC-CDCFCE3E0410}" type="datetimeFigureOut">
              <a:rPr lang="en-GB" smtClean="0"/>
              <a:t>14/04/18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463F37-E6F8-40A4-88EF-56A2DFBBD57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1561BD-6351-4F3F-B7BC-CDCFCE3E0410}" type="datetimeFigureOut">
              <a:rPr lang="en-GB" smtClean="0"/>
              <a:t>14/04/18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463F37-E6F8-40A4-88EF-56A2DFBBD57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1561BD-6351-4F3F-B7BC-CDCFCE3E0410}" type="datetimeFigureOut">
              <a:rPr lang="en-GB" smtClean="0"/>
              <a:t>14/04/18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463F37-E6F8-40A4-88EF-56A2DFBBD57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21561BD-6351-4F3F-B7BC-CDCFCE3E0410}" type="datetimeFigureOut">
              <a:rPr lang="en-GB" smtClean="0"/>
              <a:t>14/04/18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463F37-E6F8-40A4-88EF-56A2DFBBD57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21561BD-6351-4F3F-B7BC-CDCFCE3E0410}" type="datetimeFigureOut">
              <a:rPr lang="en-GB" smtClean="0"/>
              <a:t>14/04/18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463F37-E6F8-40A4-88EF-56A2DFBBD57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21561BD-6351-4F3F-B7BC-CDCFCE3E0410}" type="datetimeFigureOut">
              <a:rPr lang="en-GB" smtClean="0"/>
              <a:t>14/04/18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463F37-E6F8-40A4-88EF-56A2DFBBD57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561BD-6351-4F3F-B7BC-CDCFCE3E0410}" type="datetimeFigureOut">
              <a:rPr lang="en-GB" smtClean="0"/>
              <a:t>14/04/18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463F37-E6F8-40A4-88EF-56A2DFBBD57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1561BD-6351-4F3F-B7BC-CDCFCE3E0410}" type="datetimeFigureOut">
              <a:rPr lang="en-GB" smtClean="0"/>
              <a:t>14/04/18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463F37-E6F8-40A4-88EF-56A2DFBBD57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1561BD-6351-4F3F-B7BC-CDCFCE3E0410}" type="datetimeFigureOut">
              <a:rPr lang="en-GB" smtClean="0"/>
              <a:t>14/04/18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463F37-E6F8-40A4-88EF-56A2DFBBD57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500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561BD-6351-4F3F-B7BC-CDCFCE3E0410}" type="datetimeFigureOut">
              <a:rPr lang="en-GB" smtClean="0"/>
              <a:t>14/04/18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63F37-E6F8-40A4-88EF-56A2DFBBD57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systemsaxis.net/images/clp/0177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8063" y="1773238"/>
            <a:ext cx="3055937" cy="378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
          <p:cNvSpPr>
            <a:spLocks noGrp="1"/>
          </p:cNvSpPr>
          <p:nvPr>
            <p:ph type="title" idx="4294967295"/>
          </p:nvPr>
        </p:nvSpPr>
        <p:spPr>
          <a:xfrm>
            <a:off x="0" y="692696"/>
            <a:ext cx="6143625" cy="650329"/>
          </a:xfrm>
        </p:spPr>
        <p:style>
          <a:lnRef idx="2">
            <a:schemeClr val="dk1"/>
          </a:lnRef>
          <a:fillRef idx="1">
            <a:schemeClr val="lt1"/>
          </a:fillRef>
          <a:effectRef idx="0">
            <a:schemeClr val="dk1"/>
          </a:effectRef>
          <a:fontRef idx="minor">
            <a:schemeClr val="dk1"/>
          </a:fontRef>
        </p:style>
        <p:txBody>
          <a:bodyPr lIns="0" rIns="0" bIns="0" anchor="b">
            <a:normAutofit fontScale="90000"/>
          </a:bodyPr>
          <a:lstStyle/>
          <a:p>
            <a:pPr eaLnBrk="1" hangingPunct="1"/>
            <a:r>
              <a:rPr lang="en-GB" sz="4200" b="1" dirty="0">
                <a:cs typeface="Arial" charset="0"/>
              </a:rPr>
              <a:t>Knowledge dump...</a:t>
            </a:r>
          </a:p>
        </p:txBody>
      </p:sp>
      <p:sp>
        <p:nvSpPr>
          <p:cNvPr id="3" name="Content Placeholder 2"/>
          <p:cNvSpPr>
            <a:spLocks noGrp="1"/>
          </p:cNvSpPr>
          <p:nvPr>
            <p:ph idx="4294967295"/>
          </p:nvPr>
        </p:nvSpPr>
        <p:spPr>
          <a:xfrm>
            <a:off x="0" y="2133601"/>
            <a:ext cx="6229350" cy="1871464"/>
          </a:xfrm>
        </p:spPr>
        <p:style>
          <a:lnRef idx="2">
            <a:schemeClr val="accent1"/>
          </a:lnRef>
          <a:fillRef idx="1">
            <a:schemeClr val="lt1"/>
          </a:fillRef>
          <a:effectRef idx="0">
            <a:schemeClr val="accent1"/>
          </a:effectRef>
          <a:fontRef idx="minor">
            <a:schemeClr val="dk1"/>
          </a:fontRef>
        </p:style>
        <p:txBody>
          <a:bodyPr>
            <a:normAutofit/>
          </a:bodyPr>
          <a:lstStyle/>
          <a:p>
            <a:pPr marL="273050" indent="-273050" eaLnBrk="1" hangingPunct="1">
              <a:buFont typeface="Wingdings" charset="0"/>
              <a:buNone/>
            </a:pPr>
            <a:r>
              <a:rPr lang="en-GB" sz="3600" dirty="0">
                <a:latin typeface="+mj-lt"/>
                <a:cs typeface="Arial" charset="0"/>
              </a:rPr>
              <a:t>  For 1 minute, write down anything you already know about the </a:t>
            </a:r>
            <a:r>
              <a:rPr lang="en-GB" sz="4000" b="1" dirty="0">
                <a:solidFill>
                  <a:schemeClr val="accent2"/>
                </a:solidFill>
                <a:latin typeface="+mj-lt"/>
                <a:cs typeface="Arial" charset="0"/>
              </a:rPr>
              <a:t>Black Death</a:t>
            </a:r>
            <a:r>
              <a:rPr lang="en-GB" sz="4000" b="1" dirty="0" smtClean="0">
                <a:solidFill>
                  <a:schemeClr val="accent2"/>
                </a:solidFill>
                <a:latin typeface="+mj-lt"/>
                <a:cs typeface="Arial" charset="0"/>
              </a:rPr>
              <a:t>!</a:t>
            </a:r>
            <a:endParaRPr lang="en-GB" sz="3600" b="1" dirty="0">
              <a:solidFill>
                <a:schemeClr val="accent2"/>
              </a:solidFill>
              <a:latin typeface="+mj-lt"/>
              <a:cs typeface="Arial" charset="0"/>
            </a:endParaRPr>
          </a:p>
        </p:txBody>
      </p:sp>
    </p:spTree>
    <p:extLst>
      <p:ext uri="{BB962C8B-B14F-4D97-AF65-F5344CB8AC3E}">
        <p14:creationId xmlns:p14="http://schemas.microsoft.com/office/powerpoint/2010/main" val="2447736563"/>
      </p:ext>
    </p:extLst>
  </p:cSld>
  <p:clrMapOvr>
    <a:masterClrMapping/>
  </p:clrMapOvr>
  <p:transition xmlns:p14="http://schemas.microsoft.com/office/powerpoint/2010/main">
    <p:blinds/>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image005"/>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292725" y="1196975"/>
            <a:ext cx="3467100" cy="542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6"/>
          <p:cNvSpPr txBox="1">
            <a:spLocks noChangeArrowheads="1"/>
          </p:cNvSpPr>
          <p:nvPr/>
        </p:nvSpPr>
        <p:spPr bwMode="auto">
          <a:xfrm>
            <a:off x="468313" y="1196975"/>
            <a:ext cx="381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eaLnBrk="1" hangingPunct="1">
              <a:spcBef>
                <a:spcPct val="50000"/>
              </a:spcBef>
            </a:pPr>
            <a:endParaRPr lang="en-US">
              <a:solidFill>
                <a:srgbClr val="000000"/>
              </a:solidFill>
              <a:latin typeface="+mn-lt"/>
            </a:endParaRPr>
          </a:p>
        </p:txBody>
      </p:sp>
      <p:sp>
        <p:nvSpPr>
          <p:cNvPr id="7172" name="Text Box 8"/>
          <p:cNvSpPr txBox="1">
            <a:spLocks noChangeArrowheads="1"/>
          </p:cNvSpPr>
          <p:nvPr/>
        </p:nvSpPr>
        <p:spPr bwMode="auto">
          <a:xfrm>
            <a:off x="250825" y="1268413"/>
            <a:ext cx="4824413" cy="2677656"/>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Tahoma" charset="0"/>
                <a:ea typeface="ＭＳ Ｐゴシック" charset="0"/>
                <a:cs typeface="Arial" charset="0"/>
              </a:defRPr>
            </a:lvl1pPr>
            <a:lvl2pPr marL="742950" indent="-285750" eaLnBrk="0" hangingPunct="0">
              <a:defRPr>
                <a:solidFill>
                  <a:schemeClr val="tx1"/>
                </a:solidFill>
                <a:latin typeface="Tahoma" charset="0"/>
                <a:ea typeface="Arial" charset="0"/>
                <a:cs typeface="Arial" charset="0"/>
              </a:defRPr>
            </a:lvl2pPr>
            <a:lvl3pPr marL="1143000" indent="-228600" eaLnBrk="0" hangingPunct="0">
              <a:defRPr>
                <a:solidFill>
                  <a:schemeClr val="tx1"/>
                </a:solidFill>
                <a:latin typeface="Tahoma" charset="0"/>
                <a:ea typeface="Arial" charset="0"/>
                <a:cs typeface="Arial" charset="0"/>
              </a:defRPr>
            </a:lvl3pPr>
            <a:lvl4pPr marL="1600200" indent="-228600" eaLnBrk="0" hangingPunct="0">
              <a:defRPr>
                <a:solidFill>
                  <a:schemeClr val="tx1"/>
                </a:solidFill>
                <a:latin typeface="Tahoma" charset="0"/>
                <a:ea typeface="Arial" charset="0"/>
                <a:cs typeface="Arial" charset="0"/>
              </a:defRPr>
            </a:lvl4pPr>
            <a:lvl5pPr marL="2057400" indent="-228600" eaLnBrk="0" hangingPunct="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pPr marL="457200" indent="-457200" eaLnBrk="1" hangingPunct="1">
              <a:spcBef>
                <a:spcPct val="50000"/>
              </a:spcBef>
              <a:buFont typeface="Arial" panose="020B0604020202020204" pitchFamily="34" charset="0"/>
              <a:buChar char="•"/>
            </a:pPr>
            <a:r>
              <a:rPr lang="en-GB" sz="2800" b="1" dirty="0" smtClean="0">
                <a:solidFill>
                  <a:srgbClr val="000000"/>
                </a:solidFill>
                <a:latin typeface="+mn-lt"/>
              </a:rPr>
              <a:t> </a:t>
            </a:r>
            <a:r>
              <a:rPr lang="en-GB" sz="2800" b="1" u="sng" dirty="0">
                <a:solidFill>
                  <a:srgbClr val="000000"/>
                </a:solidFill>
                <a:latin typeface="+mn-lt"/>
              </a:rPr>
              <a:t>ILLUSTRATE</a:t>
            </a:r>
            <a:r>
              <a:rPr lang="en-GB" sz="2800" dirty="0">
                <a:solidFill>
                  <a:srgbClr val="000000"/>
                </a:solidFill>
                <a:latin typeface="+mn-lt"/>
              </a:rPr>
              <a:t> the symptoms on your Plague </a:t>
            </a:r>
            <a:r>
              <a:rPr lang="en-GB" sz="2800" dirty="0" smtClean="0">
                <a:solidFill>
                  <a:srgbClr val="000000"/>
                </a:solidFill>
                <a:latin typeface="+mn-lt"/>
              </a:rPr>
              <a:t>victim!</a:t>
            </a:r>
          </a:p>
          <a:p>
            <a:pPr marL="457200" indent="-457200" eaLnBrk="1" hangingPunct="1">
              <a:spcBef>
                <a:spcPct val="50000"/>
              </a:spcBef>
              <a:buFont typeface="Arial" panose="020B0604020202020204" pitchFamily="34" charset="0"/>
              <a:buChar char="•"/>
            </a:pPr>
            <a:r>
              <a:rPr lang="en-GB" sz="2800" dirty="0" smtClean="0">
                <a:solidFill>
                  <a:srgbClr val="000000"/>
                </a:solidFill>
                <a:latin typeface="+mn-lt"/>
              </a:rPr>
              <a:t>Make </a:t>
            </a:r>
            <a:r>
              <a:rPr lang="en-GB" sz="2800" dirty="0">
                <a:solidFill>
                  <a:srgbClr val="000000"/>
                </a:solidFill>
                <a:latin typeface="+mn-lt"/>
              </a:rPr>
              <a:t>sure you remember each symptom!</a:t>
            </a:r>
          </a:p>
          <a:p>
            <a:pPr eaLnBrk="1" hangingPunct="1">
              <a:spcBef>
                <a:spcPct val="50000"/>
              </a:spcBef>
            </a:pPr>
            <a:endParaRPr lang="en-GB" sz="2800" dirty="0">
              <a:solidFill>
                <a:srgbClr val="000000"/>
              </a:solidFill>
              <a:latin typeface="+mn-lt"/>
            </a:endParaRPr>
          </a:p>
        </p:txBody>
      </p:sp>
      <p:sp>
        <p:nvSpPr>
          <p:cNvPr id="7173" name="WordArt 9"/>
          <p:cNvSpPr>
            <a:spLocks noChangeArrowheads="1" noChangeShapeType="1" noTextEdit="1"/>
          </p:cNvSpPr>
          <p:nvPr/>
        </p:nvSpPr>
        <p:spPr bwMode="auto">
          <a:xfrm>
            <a:off x="468313" y="333375"/>
            <a:ext cx="6103937" cy="809625"/>
          </a:xfrm>
          <a:prstGeom prst="rect">
            <a:avLst/>
          </a:prstGeom>
        </p:spPr>
        <p:txBody>
          <a:bodyPr wrap="none" fromWordArt="1">
            <a:prstTxWarp prst="textPlain">
              <a:avLst>
                <a:gd name="adj" fmla="val 50000"/>
              </a:avLst>
            </a:prstTxWarp>
          </a:bodyPr>
          <a:lstStyle/>
          <a:p>
            <a:pPr algn="ctr"/>
            <a:r>
              <a:rPr lang="en-GB" sz="3600" i="1" kern="10">
                <a:ln w="9525">
                  <a:solidFill>
                    <a:srgbClr val="000000"/>
                  </a:solidFill>
                  <a:round/>
                  <a:headEnd/>
                  <a:tailEnd/>
                </a:ln>
                <a:solidFill>
                  <a:srgbClr val="000000"/>
                </a:solidFill>
                <a:effectLst>
                  <a:outerShdw blurRad="63500" dist="38099" dir="2700000" algn="ctr" rotWithShape="0">
                    <a:srgbClr val="000000">
                      <a:alpha val="79999"/>
                    </a:srgbClr>
                  </a:outerShdw>
                </a:effectLst>
                <a:latin typeface="+mn-lt"/>
                <a:ea typeface="Arial Black"/>
                <a:cs typeface="Arial Black"/>
              </a:rPr>
              <a:t>Decorate your Plague Victim!</a:t>
            </a:r>
          </a:p>
        </p:txBody>
      </p:sp>
    </p:spTree>
    <p:extLst>
      <p:ext uri="{BB962C8B-B14F-4D97-AF65-F5344CB8AC3E}">
        <p14:creationId xmlns:p14="http://schemas.microsoft.com/office/powerpoint/2010/main" val="855261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40960" cy="1800200"/>
          </a:xfrm>
          <a:solidFill>
            <a:schemeClr val="bg1"/>
          </a:solidFill>
          <a:ln>
            <a:solidFill>
              <a:schemeClr val="tx1"/>
            </a:solidFill>
          </a:ln>
        </p:spPr>
        <p:txBody>
          <a:bodyPr>
            <a:noAutofit/>
          </a:bodyPr>
          <a:lstStyle/>
          <a:p>
            <a:r>
              <a:rPr lang="en-GB" sz="2400" b="1" i="1" dirty="0" smtClean="0"/>
              <a:t>Caption </a:t>
            </a:r>
            <a:r>
              <a:rPr lang="en-GB" sz="2400" b="1" i="1" dirty="0" smtClean="0"/>
              <a:t>Competition. </a:t>
            </a:r>
            <a:br>
              <a:rPr lang="en-GB" sz="2400" b="1" i="1" dirty="0" smtClean="0"/>
            </a:br>
            <a:r>
              <a:rPr lang="en-GB" sz="2400" dirty="0" smtClean="0"/>
              <a:t>Fill in one-two sentences that these people might be saying about the Black Death.</a:t>
            </a:r>
            <a:r>
              <a:rPr lang="en-GB" sz="1800" dirty="0" smtClean="0"/>
              <a:t/>
            </a:r>
            <a:br>
              <a:rPr lang="en-GB" sz="1800" dirty="0" smtClean="0"/>
            </a:br>
            <a:r>
              <a:rPr lang="en-GB" sz="1800" b="1" i="1" dirty="0" smtClean="0">
                <a:solidFill>
                  <a:srgbClr val="00B050"/>
                </a:solidFill>
              </a:rPr>
              <a:t>Success Criteria: each character should be saying something different about the Black Death. You could talk about the symptoms, the cures and what they believed caused it.</a:t>
            </a:r>
            <a:endParaRPr lang="en-GB" sz="3600" b="1" i="1" dirty="0"/>
          </a:p>
        </p:txBody>
      </p:sp>
      <p:pic>
        <p:nvPicPr>
          <p:cNvPr id="2050" name="Picture 2" descr="http://2.bp.blogspot.com/-yUflHV8_ZGo/T9ONaeILkfI/AAAAAAAAAZY/SdBiDfLUPhI/s320/the-black-death.jpg"/>
          <p:cNvPicPr>
            <a:picLocks noChangeAspect="1" noChangeArrowheads="1"/>
          </p:cNvPicPr>
          <p:nvPr/>
        </p:nvPicPr>
        <p:blipFill>
          <a:blip r:embed="rId3" cstate="print"/>
          <a:srcRect/>
          <a:stretch>
            <a:fillRect/>
          </a:stretch>
        </p:blipFill>
        <p:spPr bwMode="auto">
          <a:xfrm>
            <a:off x="1979712" y="2348880"/>
            <a:ext cx="4896544" cy="4223269"/>
          </a:xfrm>
          <a:prstGeom prst="rect">
            <a:avLst/>
          </a:prstGeom>
          <a:ln w="228600" cap="sq" cmpd="thickThin">
            <a:solidFill>
              <a:srgbClr val="000000"/>
            </a:solidFill>
            <a:prstDash val="solid"/>
            <a:miter lim="800000"/>
          </a:ln>
          <a:effectLst>
            <a:innerShdw blurRad="76200">
              <a:srgbClr val="000000"/>
            </a:innerShdw>
          </a:effectLst>
        </p:spPr>
      </p:pic>
      <p:sp>
        <p:nvSpPr>
          <p:cNvPr id="5" name="Rounded Rectangular Callout 4"/>
          <p:cNvSpPr/>
          <p:nvPr/>
        </p:nvSpPr>
        <p:spPr>
          <a:xfrm>
            <a:off x="6732240" y="3212976"/>
            <a:ext cx="2016224" cy="1224136"/>
          </a:xfrm>
          <a:prstGeom prst="wedgeRoundRectCallout">
            <a:avLst>
              <a:gd name="adj1" fmla="val -62801"/>
              <a:gd name="adj2" fmla="val 7922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ular Callout 5"/>
          <p:cNvSpPr/>
          <p:nvPr/>
        </p:nvSpPr>
        <p:spPr>
          <a:xfrm>
            <a:off x="251520" y="2564904"/>
            <a:ext cx="2016224" cy="1224136"/>
          </a:xfrm>
          <a:prstGeom prst="wedgeRoundRectCallout">
            <a:avLst>
              <a:gd name="adj1" fmla="val 155160"/>
              <a:gd name="adj2" fmla="val 10598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ular Callout 6"/>
          <p:cNvSpPr/>
          <p:nvPr/>
        </p:nvSpPr>
        <p:spPr>
          <a:xfrm>
            <a:off x="6228184" y="5373216"/>
            <a:ext cx="2016224" cy="1224136"/>
          </a:xfrm>
          <a:prstGeom prst="wedgeRoundRectCallout">
            <a:avLst>
              <a:gd name="adj1" fmla="val -87846"/>
              <a:gd name="adj2" fmla="val 675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800200"/>
          </a:xfrm>
          <a:solidFill>
            <a:schemeClr val="bg1"/>
          </a:solidFill>
          <a:ln>
            <a:solidFill>
              <a:schemeClr val="tx1"/>
            </a:solidFill>
          </a:ln>
        </p:spPr>
        <p:txBody>
          <a:bodyPr>
            <a:noAutofit/>
          </a:bodyPr>
          <a:lstStyle/>
          <a:p>
            <a:r>
              <a:rPr lang="en-GB" sz="2400" b="1" i="1" dirty="0" smtClean="0"/>
              <a:t>What happened next?</a:t>
            </a:r>
            <a:r>
              <a:rPr lang="en-GB" sz="3200" dirty="0" smtClean="0"/>
              <a:t/>
            </a:r>
            <a:br>
              <a:rPr lang="en-GB" sz="3200" dirty="0" smtClean="0"/>
            </a:br>
            <a:r>
              <a:rPr lang="en-GB" sz="2000" b="1" dirty="0" smtClean="0">
                <a:solidFill>
                  <a:schemeClr val="tx2">
                    <a:lumMod val="60000"/>
                    <a:lumOff val="40000"/>
                  </a:schemeClr>
                </a:solidFill>
              </a:rPr>
              <a:t>Using this image of the Black Death below, predict with your partner four things that could have happened after the Black Death.</a:t>
            </a:r>
            <a:br>
              <a:rPr lang="en-GB" sz="2000" b="1" dirty="0" smtClean="0">
                <a:solidFill>
                  <a:schemeClr val="tx2">
                    <a:lumMod val="60000"/>
                    <a:lumOff val="40000"/>
                  </a:schemeClr>
                </a:solidFill>
              </a:rPr>
            </a:br>
            <a:r>
              <a:rPr lang="en-GB" sz="2000" b="1" dirty="0" smtClean="0">
                <a:solidFill>
                  <a:srgbClr val="00B050"/>
                </a:solidFill>
              </a:rPr>
              <a:t>Success criteria – think about as many different areas of life as possible, there are a couple below to get you started.</a:t>
            </a:r>
            <a:endParaRPr lang="en-GB" sz="3200" b="1" dirty="0">
              <a:solidFill>
                <a:schemeClr val="tx2">
                  <a:lumMod val="60000"/>
                  <a:lumOff val="40000"/>
                </a:schemeClr>
              </a:solidFill>
            </a:endParaRPr>
          </a:p>
        </p:txBody>
      </p:sp>
      <p:pic>
        <p:nvPicPr>
          <p:cNvPr id="21506" name="Picture 2" descr="http://upload.wikimedia.org/wikipedia/commons/7/7d/Burying_Plague_Victims_of_Tournai.jpg"/>
          <p:cNvPicPr>
            <a:picLocks noChangeAspect="1" noChangeArrowheads="1"/>
          </p:cNvPicPr>
          <p:nvPr/>
        </p:nvPicPr>
        <p:blipFill>
          <a:blip r:embed="rId3" cstate="print"/>
          <a:srcRect/>
          <a:stretch>
            <a:fillRect/>
          </a:stretch>
        </p:blipFill>
        <p:spPr bwMode="auto">
          <a:xfrm>
            <a:off x="2699792" y="2420888"/>
            <a:ext cx="3810000" cy="3981450"/>
          </a:xfrm>
          <a:prstGeom prst="rect">
            <a:avLst/>
          </a:prstGeom>
          <a:ln w="228600" cap="sq" cmpd="thickThin">
            <a:solidFill>
              <a:srgbClr val="000000"/>
            </a:solidFill>
            <a:prstDash val="solid"/>
            <a:miter lim="800000"/>
          </a:ln>
          <a:effectLst>
            <a:innerShdw blurRad="76200">
              <a:srgbClr val="000000"/>
            </a:innerShdw>
          </a:effectLst>
        </p:spPr>
      </p:pic>
      <p:sp>
        <p:nvSpPr>
          <p:cNvPr id="5" name="TextBox 4"/>
          <p:cNvSpPr txBox="1"/>
          <p:nvPr/>
        </p:nvSpPr>
        <p:spPr>
          <a:xfrm>
            <a:off x="251520" y="3501008"/>
            <a:ext cx="1800200" cy="1754326"/>
          </a:xfrm>
          <a:prstGeom prst="rect">
            <a:avLst/>
          </a:prstGeom>
          <a:solidFill>
            <a:schemeClr val="bg1"/>
          </a:solidFill>
          <a:ln>
            <a:solidFill>
              <a:schemeClr val="tx1"/>
            </a:solidFill>
          </a:ln>
        </p:spPr>
        <p:txBody>
          <a:bodyPr wrap="square" rtlCol="0">
            <a:spAutoFit/>
          </a:bodyPr>
          <a:lstStyle/>
          <a:p>
            <a:r>
              <a:rPr lang="en-GB" dirty="0" smtClean="0">
                <a:solidFill>
                  <a:srgbClr val="00B050"/>
                </a:solidFill>
              </a:rPr>
              <a:t>We predict that after the Black Death </a:t>
            </a:r>
            <a:r>
              <a:rPr lang="en-GB" b="1" u="sng" dirty="0" smtClean="0">
                <a:solidFill>
                  <a:srgbClr val="00B050"/>
                </a:solidFill>
              </a:rPr>
              <a:t>work </a:t>
            </a:r>
            <a:r>
              <a:rPr lang="en-GB" dirty="0" smtClean="0">
                <a:solidFill>
                  <a:srgbClr val="00B050"/>
                </a:solidFill>
              </a:rPr>
              <a:t>would be effected because...</a:t>
            </a:r>
            <a:endParaRPr lang="en-GB" dirty="0">
              <a:solidFill>
                <a:srgbClr val="00B050"/>
              </a:solidFill>
            </a:endParaRPr>
          </a:p>
        </p:txBody>
      </p:sp>
      <p:sp>
        <p:nvSpPr>
          <p:cNvPr id="6" name="TextBox 5"/>
          <p:cNvSpPr txBox="1"/>
          <p:nvPr/>
        </p:nvSpPr>
        <p:spPr>
          <a:xfrm>
            <a:off x="6948264" y="3573016"/>
            <a:ext cx="1800200" cy="1754326"/>
          </a:xfrm>
          <a:prstGeom prst="rect">
            <a:avLst/>
          </a:prstGeom>
          <a:solidFill>
            <a:schemeClr val="bg1"/>
          </a:solidFill>
          <a:ln>
            <a:solidFill>
              <a:schemeClr val="tx1"/>
            </a:solidFill>
          </a:ln>
        </p:spPr>
        <p:txBody>
          <a:bodyPr wrap="square" rtlCol="0">
            <a:spAutoFit/>
          </a:bodyPr>
          <a:lstStyle/>
          <a:p>
            <a:r>
              <a:rPr lang="en-GB" dirty="0" smtClean="0">
                <a:solidFill>
                  <a:srgbClr val="00B050"/>
                </a:solidFill>
              </a:rPr>
              <a:t>We predict that after the Black Death </a:t>
            </a:r>
            <a:r>
              <a:rPr lang="en-GB" b="1" u="sng" dirty="0" smtClean="0">
                <a:solidFill>
                  <a:srgbClr val="00B050"/>
                </a:solidFill>
              </a:rPr>
              <a:t>families </a:t>
            </a:r>
            <a:r>
              <a:rPr lang="en-GB" dirty="0" smtClean="0">
                <a:solidFill>
                  <a:srgbClr val="00B050"/>
                </a:solidFill>
              </a:rPr>
              <a:t>would be effected because...</a:t>
            </a:r>
            <a:endParaRPr lang="en-GB" dirty="0">
              <a:solidFill>
                <a:srgbClr val="00B050"/>
              </a:solidFill>
            </a:endParaRPr>
          </a:p>
        </p:txBody>
      </p:sp>
      <p:cxnSp>
        <p:nvCxnSpPr>
          <p:cNvPr id="8" name="Straight Arrow Connector 7"/>
          <p:cNvCxnSpPr/>
          <p:nvPr/>
        </p:nvCxnSpPr>
        <p:spPr>
          <a:xfrm>
            <a:off x="1835696" y="4149080"/>
            <a:ext cx="1224136" cy="936104"/>
          </a:xfrm>
          <a:prstGeom prst="straightConnector1">
            <a:avLst/>
          </a:prstGeom>
          <a:ln w="857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9360000">
            <a:off x="5717569" y="4069534"/>
            <a:ext cx="1224136" cy="936104"/>
          </a:xfrm>
          <a:prstGeom prst="straightConnector1">
            <a:avLst/>
          </a:prstGeom>
          <a:ln w="857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08112"/>
          </a:xfrm>
          <a:solidFill>
            <a:schemeClr val="bg1"/>
          </a:solidFill>
          <a:ln>
            <a:solidFill>
              <a:schemeClr val="tx1"/>
            </a:solidFill>
          </a:ln>
        </p:spPr>
        <p:txBody>
          <a:bodyPr>
            <a:normAutofit fontScale="90000"/>
          </a:bodyPr>
          <a:lstStyle/>
          <a:p>
            <a:r>
              <a:rPr lang="en-GB" sz="3200" dirty="0" smtClean="0"/>
              <a:t>Your Task is to </a:t>
            </a:r>
            <a:r>
              <a:rPr lang="en-GB" sz="3200" dirty="0"/>
              <a:t>a</a:t>
            </a:r>
            <a:r>
              <a:rPr lang="en-GB" sz="3200" dirty="0" smtClean="0"/>
              <a:t>nswer the Key Question:</a:t>
            </a:r>
            <a:br>
              <a:rPr lang="en-GB" sz="3200" dirty="0" smtClean="0"/>
            </a:br>
            <a:r>
              <a:rPr lang="en-GB" sz="3200" b="1" i="1" dirty="0" smtClean="0">
                <a:solidFill>
                  <a:schemeClr val="accent6">
                    <a:lumMod val="75000"/>
                  </a:schemeClr>
                </a:solidFill>
              </a:rPr>
              <a:t>Was the Black Death a disaster?</a:t>
            </a:r>
            <a:endParaRPr lang="en-GB" sz="3200" dirty="0">
              <a:solidFill>
                <a:schemeClr val="accent6">
                  <a:lumMod val="75000"/>
                </a:schemeClr>
              </a:solidFill>
            </a:endParaRPr>
          </a:p>
        </p:txBody>
      </p:sp>
      <p:sp>
        <p:nvSpPr>
          <p:cNvPr id="3" name="Content Placeholder 2"/>
          <p:cNvSpPr>
            <a:spLocks noGrp="1"/>
          </p:cNvSpPr>
          <p:nvPr>
            <p:ph idx="1"/>
          </p:nvPr>
        </p:nvSpPr>
        <p:spPr>
          <a:xfrm>
            <a:off x="395536" y="1340769"/>
            <a:ext cx="8229600" cy="2808312"/>
          </a:xfrm>
          <a:solidFill>
            <a:schemeClr val="bg1">
              <a:alpha val="92000"/>
            </a:schemeClr>
          </a:solidFill>
          <a:ln>
            <a:solidFill>
              <a:schemeClr val="tx1"/>
            </a:solidFill>
          </a:ln>
        </p:spPr>
        <p:txBody>
          <a:bodyPr>
            <a:normAutofit fontScale="70000" lnSpcReduction="20000"/>
          </a:bodyPr>
          <a:lstStyle/>
          <a:p>
            <a:pPr algn="ctr">
              <a:buNone/>
            </a:pPr>
            <a:r>
              <a:rPr lang="en-GB" dirty="0" smtClean="0"/>
              <a:t>In your pairs, you are going to produce a living graph like the one below. You will be given a list of different consequences of the Black Death and for each you have to decide if:</a:t>
            </a:r>
          </a:p>
          <a:p>
            <a:pPr marL="514350" indent="-514350" algn="ctr">
              <a:buFont typeface="+mj-lt"/>
              <a:buAutoNum type="arabicPeriod"/>
            </a:pPr>
            <a:r>
              <a:rPr lang="en-GB" dirty="0" smtClean="0">
                <a:solidFill>
                  <a:srgbClr val="FF0000"/>
                </a:solidFill>
              </a:rPr>
              <a:t>This effect happened immediately after the Black Death or would have happened a while later.</a:t>
            </a:r>
          </a:p>
          <a:p>
            <a:pPr marL="514350" indent="-514350" algn="ctr">
              <a:buFont typeface="+mj-lt"/>
              <a:buAutoNum type="arabicPeriod"/>
            </a:pPr>
            <a:r>
              <a:rPr lang="en-GB" dirty="0" smtClean="0">
                <a:solidFill>
                  <a:srgbClr val="FF0000"/>
                </a:solidFill>
              </a:rPr>
              <a:t>Was this effect a positive or a negative effect and for whom would it have been positive/negative?</a:t>
            </a:r>
          </a:p>
          <a:p>
            <a:pPr marL="514350" indent="-514350" algn="ctr">
              <a:buNone/>
            </a:pPr>
            <a:r>
              <a:rPr lang="en-GB" dirty="0" smtClean="0"/>
              <a:t>Write the different effects onto your Living Graph where you think they fit it. </a:t>
            </a:r>
          </a:p>
          <a:p>
            <a:pPr marL="514350" indent="-514350" algn="ctr">
              <a:buNone/>
            </a:pPr>
            <a:endParaRPr lang="en-GB" dirty="0"/>
          </a:p>
        </p:txBody>
      </p:sp>
      <p:cxnSp>
        <p:nvCxnSpPr>
          <p:cNvPr id="5" name="Straight Connector 4"/>
          <p:cNvCxnSpPr/>
          <p:nvPr/>
        </p:nvCxnSpPr>
        <p:spPr>
          <a:xfrm>
            <a:off x="2123728" y="4077072"/>
            <a:ext cx="0" cy="273630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23728" y="5445224"/>
            <a:ext cx="5760640" cy="0"/>
          </a:xfrm>
          <a:prstGeom prst="line">
            <a:avLst/>
          </a:prstGeom>
          <a:ln w="825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43608" y="3933056"/>
            <a:ext cx="1008112" cy="646331"/>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GB" dirty="0" smtClean="0"/>
              <a:t>Positive effects </a:t>
            </a:r>
            <a:endParaRPr lang="en-GB" dirty="0"/>
          </a:p>
        </p:txBody>
      </p:sp>
      <p:sp>
        <p:nvSpPr>
          <p:cNvPr id="9" name="TextBox 8"/>
          <p:cNvSpPr txBox="1"/>
          <p:nvPr/>
        </p:nvSpPr>
        <p:spPr>
          <a:xfrm>
            <a:off x="1043608" y="6165304"/>
            <a:ext cx="1008112" cy="369332"/>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GB" dirty="0" smtClean="0"/>
              <a:t>Disaster</a:t>
            </a:r>
            <a:endParaRPr lang="en-GB" dirty="0"/>
          </a:p>
        </p:txBody>
      </p:sp>
      <p:sp>
        <p:nvSpPr>
          <p:cNvPr id="10" name="TextBox 9"/>
          <p:cNvSpPr txBox="1"/>
          <p:nvPr/>
        </p:nvSpPr>
        <p:spPr>
          <a:xfrm>
            <a:off x="2195736" y="5517232"/>
            <a:ext cx="1368152" cy="923330"/>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GB" dirty="0" smtClean="0"/>
              <a:t>Immediately after the Black Death</a:t>
            </a:r>
            <a:endParaRPr lang="en-GB" dirty="0"/>
          </a:p>
        </p:txBody>
      </p:sp>
      <p:sp>
        <p:nvSpPr>
          <p:cNvPr id="11" name="TextBox 10"/>
          <p:cNvSpPr txBox="1"/>
          <p:nvPr/>
        </p:nvSpPr>
        <p:spPr>
          <a:xfrm>
            <a:off x="6516216" y="5517232"/>
            <a:ext cx="1368152" cy="923330"/>
          </a:xfrm>
          <a:prstGeom prst="rect">
            <a:avLst/>
          </a:prstGeom>
          <a:solidFill>
            <a:schemeClr val="accent5">
              <a:lumMod val="20000"/>
              <a:lumOff val="80000"/>
            </a:schemeClr>
          </a:solidFill>
          <a:ln>
            <a:solidFill>
              <a:schemeClr val="tx1"/>
            </a:solidFill>
          </a:ln>
        </p:spPr>
        <p:txBody>
          <a:bodyPr wrap="square" rtlCol="0">
            <a:spAutoFit/>
          </a:bodyPr>
          <a:lstStyle/>
          <a:p>
            <a:pPr algn="ctr"/>
            <a:r>
              <a:rPr lang="en-GB" dirty="0" smtClean="0"/>
              <a:t>A few years after the Black Death</a:t>
            </a:r>
            <a:endParaRPr lang="en-GB" dirty="0"/>
          </a:p>
        </p:txBody>
      </p:sp>
      <p:sp>
        <p:nvSpPr>
          <p:cNvPr id="12" name="TextBox 11"/>
          <p:cNvSpPr txBox="1"/>
          <p:nvPr/>
        </p:nvSpPr>
        <p:spPr>
          <a:xfrm>
            <a:off x="2987824" y="4005064"/>
            <a:ext cx="5472608" cy="1200329"/>
          </a:xfrm>
          <a:prstGeom prst="rect">
            <a:avLst/>
          </a:prstGeom>
          <a:solidFill>
            <a:schemeClr val="accent6">
              <a:lumMod val="20000"/>
              <a:lumOff val="80000"/>
            </a:schemeClr>
          </a:solidFill>
          <a:ln w="57150">
            <a:solidFill>
              <a:schemeClr val="accent6">
                <a:lumMod val="75000"/>
              </a:schemeClr>
            </a:solidFill>
          </a:ln>
        </p:spPr>
        <p:txBody>
          <a:bodyPr wrap="square" rtlCol="0">
            <a:spAutoFit/>
          </a:bodyPr>
          <a:lstStyle/>
          <a:p>
            <a:pPr algn="ctr"/>
            <a:r>
              <a:rPr lang="en-GB" dirty="0" smtClean="0">
                <a:solidFill>
                  <a:schemeClr val="accent6">
                    <a:lumMod val="75000"/>
                  </a:schemeClr>
                </a:solidFill>
              </a:rPr>
              <a:t>Extension Task: When your group has completed the Living Graph, decide how </a:t>
            </a:r>
            <a:r>
              <a:rPr lang="en-GB" b="1" i="1" dirty="0" smtClean="0">
                <a:solidFill>
                  <a:schemeClr val="accent6">
                    <a:lumMod val="75000"/>
                  </a:schemeClr>
                </a:solidFill>
              </a:rPr>
              <a:t>significant </a:t>
            </a:r>
            <a:r>
              <a:rPr lang="en-GB" dirty="0" smtClean="0">
                <a:solidFill>
                  <a:schemeClr val="accent6">
                    <a:lumMod val="75000"/>
                  </a:schemeClr>
                </a:solidFill>
              </a:rPr>
              <a:t>(important) the Black Death was in England. Did it have a significant effect on the population?</a:t>
            </a:r>
            <a:endParaRPr lang="en-GB" b="1" i="1" dirty="0">
              <a:solidFill>
                <a:schemeClr val="accent6">
                  <a:lumMod val="7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95536" y="188640"/>
          <a:ext cx="8424940" cy="6522720"/>
        </p:xfrm>
        <a:graphic>
          <a:graphicData uri="http://schemas.openxmlformats.org/drawingml/2006/table">
            <a:tbl>
              <a:tblPr firstRow="1" bandRow="1">
                <a:tableStyleId>{5C22544A-7EE6-4342-B048-85BDC9FD1C3A}</a:tableStyleId>
              </a:tblPr>
              <a:tblGrid>
                <a:gridCol w="2106235"/>
                <a:gridCol w="2106235"/>
                <a:gridCol w="2106235"/>
                <a:gridCol w="2106235"/>
              </a:tblGrid>
              <a:tr h="1494166">
                <a:tc>
                  <a:txBody>
                    <a:bodyPr/>
                    <a:lstStyle/>
                    <a:p>
                      <a:pPr algn="ctr"/>
                      <a:r>
                        <a:rPr lang="en-GB" sz="2400" b="0" dirty="0" smtClean="0">
                          <a:solidFill>
                            <a:srgbClr val="00B050"/>
                          </a:solidFill>
                          <a:latin typeface="Book Antiqua" pitchFamily="18" charset="0"/>
                        </a:rPr>
                        <a:t>The</a:t>
                      </a:r>
                      <a:r>
                        <a:rPr lang="en-GB" sz="2400" b="0" baseline="0" dirty="0" smtClean="0">
                          <a:solidFill>
                            <a:srgbClr val="00B050"/>
                          </a:solidFill>
                          <a:latin typeface="Book Antiqua" pitchFamily="18" charset="0"/>
                        </a:rPr>
                        <a:t> Black Death killed over 1/3 of the people in England.</a:t>
                      </a:r>
                      <a:endParaRPr lang="en-GB" sz="2400" b="0" dirty="0">
                        <a:solidFill>
                          <a:srgbClr val="00B050"/>
                        </a:solidFill>
                        <a:latin typeface="Book Antiqua"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rgbClr val="CC0099"/>
                          </a:solidFill>
                          <a:latin typeface="Comic Sans MS" pitchFamily="66" charset="0"/>
                        </a:rPr>
                        <a:t>In some places, peasants stopped doing their</a:t>
                      </a:r>
                      <a:r>
                        <a:rPr lang="en-GB" sz="1400" b="0" baseline="0" dirty="0" smtClean="0">
                          <a:solidFill>
                            <a:srgbClr val="CC0099"/>
                          </a:solidFill>
                          <a:latin typeface="Comic Sans MS" pitchFamily="66" charset="0"/>
                        </a:rPr>
                        <a:t> labour for the Lord and gave them a low payment instead. Lords did not complain because they wanted to keep the peasants on their manors</a:t>
                      </a:r>
                      <a:r>
                        <a:rPr lang="en-GB" sz="1400" b="0" baseline="0" dirty="0" smtClean="0">
                          <a:solidFill>
                            <a:srgbClr val="CC0099"/>
                          </a:solidFill>
                        </a:rPr>
                        <a:t>.</a:t>
                      </a:r>
                      <a:endParaRPr lang="en-GB" sz="1400" b="0" dirty="0">
                        <a:solidFill>
                          <a:srgbClr val="CC0099"/>
                        </a:solidFill>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smtClean="0">
                          <a:solidFill>
                            <a:schemeClr val="accent5">
                              <a:lumMod val="75000"/>
                            </a:schemeClr>
                          </a:solidFill>
                          <a:latin typeface="Rockwell" pitchFamily="18" charset="0"/>
                        </a:rPr>
                        <a:t>Peasants were able to bargain with the lords to farm more land at lower</a:t>
                      </a:r>
                      <a:r>
                        <a:rPr lang="en-GB" sz="1600" b="0" baseline="0" dirty="0" smtClean="0">
                          <a:solidFill>
                            <a:schemeClr val="accent5">
                              <a:lumMod val="75000"/>
                            </a:schemeClr>
                          </a:solidFill>
                          <a:latin typeface="Rockwell" pitchFamily="18" charset="0"/>
                        </a:rPr>
                        <a:t> rents because there was so much unworked land around.</a:t>
                      </a:r>
                      <a:endParaRPr lang="en-GB" sz="1600" b="0" dirty="0">
                        <a:solidFill>
                          <a:schemeClr val="accent5">
                            <a:lumMod val="75000"/>
                          </a:schemeClr>
                        </a:solidFill>
                        <a:latin typeface="Rockwell"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smtClean="0">
                          <a:solidFill>
                            <a:schemeClr val="accent6">
                              <a:lumMod val="75000"/>
                            </a:schemeClr>
                          </a:solidFill>
                          <a:latin typeface="Verdana" pitchFamily="34" charset="0"/>
                          <a:ea typeface="Verdana" pitchFamily="34" charset="0"/>
                          <a:cs typeface="Verdana" pitchFamily="34" charset="0"/>
                        </a:rPr>
                        <a:t>Peasants  had</a:t>
                      </a:r>
                      <a:r>
                        <a:rPr lang="en-GB" sz="1800" b="0" baseline="0" dirty="0" smtClean="0">
                          <a:solidFill>
                            <a:schemeClr val="accent6">
                              <a:lumMod val="75000"/>
                            </a:schemeClr>
                          </a:solidFill>
                          <a:latin typeface="Verdana" pitchFamily="34" charset="0"/>
                          <a:ea typeface="Verdana" pitchFamily="34" charset="0"/>
                          <a:cs typeface="Verdana" pitchFamily="34" charset="0"/>
                        </a:rPr>
                        <a:t> more freedom of movement because they could go and work for someone else</a:t>
                      </a:r>
                      <a:r>
                        <a:rPr lang="en-GB" sz="1400" b="0" baseline="0" dirty="0" smtClean="0">
                          <a:solidFill>
                            <a:schemeClr val="accent6">
                              <a:lumMod val="75000"/>
                            </a:schemeClr>
                          </a:solidFill>
                          <a:latin typeface="Verdana" pitchFamily="34" charset="0"/>
                          <a:ea typeface="Verdana" pitchFamily="34" charset="0"/>
                          <a:cs typeface="Verdana" pitchFamily="34" charset="0"/>
                        </a:rPr>
                        <a:t>.</a:t>
                      </a:r>
                      <a:endParaRPr lang="en-GB" sz="1400" b="0" dirty="0">
                        <a:solidFill>
                          <a:schemeClr val="accent6">
                            <a:lumMod val="75000"/>
                          </a:schemeClr>
                        </a:solidFill>
                        <a:latin typeface="Verdana" pitchFamily="34" charset="0"/>
                        <a:ea typeface="Verdana" pitchFamily="34" charset="0"/>
                        <a:cs typeface="Verdana" pitchFamily="34"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r>
              <a:tr h="1494166">
                <a:tc>
                  <a:txBody>
                    <a:bodyPr/>
                    <a:lstStyle/>
                    <a:p>
                      <a:pPr algn="ctr"/>
                      <a:r>
                        <a:rPr lang="en-GB" sz="2000" b="0" dirty="0" smtClean="0">
                          <a:solidFill>
                            <a:srgbClr val="00B0F0"/>
                          </a:solidFill>
                          <a:latin typeface="Aharoni" pitchFamily="2" charset="-79"/>
                          <a:cs typeface="Aharoni" pitchFamily="2" charset="-79"/>
                        </a:rPr>
                        <a:t>Lords tried</a:t>
                      </a:r>
                      <a:r>
                        <a:rPr lang="en-GB" sz="2000" b="0" baseline="0" dirty="0" smtClean="0">
                          <a:solidFill>
                            <a:srgbClr val="00B0F0"/>
                          </a:solidFill>
                          <a:latin typeface="Aharoni" pitchFamily="2" charset="-79"/>
                          <a:cs typeface="Aharoni" pitchFamily="2" charset="-79"/>
                        </a:rPr>
                        <a:t> to poach peasants from other manors by offering them higher wages.</a:t>
                      </a:r>
                      <a:endParaRPr lang="en-GB" sz="2000" b="0" dirty="0">
                        <a:solidFill>
                          <a:srgbClr val="00B0F0"/>
                        </a:solidFill>
                        <a:latin typeface="Aharoni" pitchFamily="2" charset="-79"/>
                        <a:cs typeface="Aharoni" pitchFamily="2" charset="-79"/>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rgbClr val="7030A0"/>
                          </a:solidFill>
                          <a:latin typeface="Arial Unicode MS" pitchFamily="34" charset="-128"/>
                          <a:ea typeface="Arial Unicode MS" pitchFamily="34" charset="-128"/>
                          <a:cs typeface="Arial Unicode MS" pitchFamily="34" charset="-128"/>
                        </a:rPr>
                        <a:t>There were not enough Villeins</a:t>
                      </a:r>
                      <a:r>
                        <a:rPr lang="en-GB" sz="2000" b="0" baseline="0" dirty="0" smtClean="0">
                          <a:solidFill>
                            <a:srgbClr val="7030A0"/>
                          </a:solidFill>
                          <a:latin typeface="Arial Unicode MS" pitchFamily="34" charset="-128"/>
                          <a:ea typeface="Arial Unicode MS" pitchFamily="34" charset="-128"/>
                          <a:cs typeface="Arial Unicode MS" pitchFamily="34" charset="-128"/>
                        </a:rPr>
                        <a:t> to farm the land so crops were left to rot in the fields.</a:t>
                      </a:r>
                      <a:endParaRPr lang="en-GB" sz="2000" b="0" dirty="0">
                        <a:solidFill>
                          <a:srgbClr val="7030A0"/>
                        </a:solidFill>
                        <a:latin typeface="Arial Unicode MS" pitchFamily="34" charset="-128"/>
                        <a:ea typeface="Arial Unicode MS" pitchFamily="34" charset="-128"/>
                        <a:cs typeface="Arial Unicode MS" pitchFamily="34" charset="-128"/>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smtClean="0">
                          <a:solidFill>
                            <a:srgbClr val="FF0000"/>
                          </a:solidFill>
                          <a:latin typeface="Kristen ITC" pitchFamily="66" charset="0"/>
                        </a:rPr>
                        <a:t>Some people believed that god had</a:t>
                      </a:r>
                      <a:r>
                        <a:rPr lang="en-GB" sz="1600" b="0" baseline="0" dirty="0" smtClean="0">
                          <a:solidFill>
                            <a:srgbClr val="FF0000"/>
                          </a:solidFill>
                          <a:latin typeface="Kristen ITC" pitchFamily="66" charset="0"/>
                        </a:rPr>
                        <a:t> sent the Black Death as a punishment and turned to the church to pray and make God happy again.</a:t>
                      </a:r>
                      <a:endParaRPr lang="en-GB" sz="1600" b="0" dirty="0">
                        <a:solidFill>
                          <a:srgbClr val="FF0000"/>
                        </a:solidFill>
                        <a:latin typeface="Kristen ITC" pitchFamily="66"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smtClean="0">
                          <a:solidFill>
                            <a:srgbClr val="CC0099"/>
                          </a:solidFill>
                          <a:latin typeface="Book Antiqua" pitchFamily="18" charset="0"/>
                        </a:rPr>
                        <a:t>Groups of people such as the</a:t>
                      </a:r>
                      <a:r>
                        <a:rPr lang="en-GB" sz="1400" b="0" baseline="0" dirty="0" smtClean="0">
                          <a:solidFill>
                            <a:srgbClr val="CC0099"/>
                          </a:solidFill>
                          <a:latin typeface="Book Antiqua" pitchFamily="18" charset="0"/>
                        </a:rPr>
                        <a:t> Jews were blamed for the Black Death, it was said they had poisoned the wells. In Europe, Jews were murdered in thousands as people tried to prevent the spread of the Black Death.</a:t>
                      </a:r>
                      <a:endParaRPr lang="en-GB" sz="1400" b="0" dirty="0">
                        <a:solidFill>
                          <a:srgbClr val="CC0099"/>
                        </a:solidFill>
                        <a:latin typeface="Book Antiqua"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r>
              <a:tr h="1494166">
                <a:tc>
                  <a:txBody>
                    <a:bodyPr/>
                    <a:lstStyle/>
                    <a:p>
                      <a:pPr algn="ctr"/>
                      <a:r>
                        <a:rPr lang="en-GB" sz="1400" b="1" dirty="0" smtClean="0">
                          <a:solidFill>
                            <a:srgbClr val="FF0000"/>
                          </a:solidFill>
                        </a:rPr>
                        <a:t>Families were torn apart by the Black Death. Children</a:t>
                      </a:r>
                      <a:r>
                        <a:rPr lang="en-GB" sz="1400" b="1" baseline="0" dirty="0" smtClean="0">
                          <a:solidFill>
                            <a:srgbClr val="FF0000"/>
                          </a:solidFill>
                        </a:rPr>
                        <a:t> were left orphaned, villages had their entire population of young people wiped out and families were often left with just one adult to work and look after the young children.</a:t>
                      </a:r>
                      <a:endParaRPr lang="en-GB" sz="1400" b="1" dirty="0">
                        <a:solidFill>
                          <a:srgbClr val="FF0000"/>
                        </a:solidFill>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ctr"/>
                      <a:r>
                        <a:rPr lang="en-GB" sz="1800" b="0" dirty="0" smtClean="0">
                          <a:solidFill>
                            <a:schemeClr val="accent6">
                              <a:lumMod val="75000"/>
                            </a:schemeClr>
                          </a:solidFill>
                          <a:latin typeface="Comic Sans MS" pitchFamily="66" charset="0"/>
                        </a:rPr>
                        <a:t>Lords could not get labourers</a:t>
                      </a:r>
                      <a:r>
                        <a:rPr lang="en-GB" sz="1800" b="0" baseline="0" dirty="0" smtClean="0">
                          <a:solidFill>
                            <a:schemeClr val="accent6">
                              <a:lumMod val="75000"/>
                            </a:schemeClr>
                          </a:solidFill>
                          <a:latin typeface="Comic Sans MS" pitchFamily="66" charset="0"/>
                        </a:rPr>
                        <a:t> to work on their land. They were so desperate that they were prepared to pay high wages.</a:t>
                      </a:r>
                      <a:endParaRPr lang="en-GB" sz="1800" b="0" dirty="0">
                        <a:solidFill>
                          <a:schemeClr val="accent6">
                            <a:lumMod val="75000"/>
                          </a:schemeClr>
                        </a:solidFill>
                        <a:latin typeface="Comic Sans MS" pitchFamily="66"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smtClean="0">
                          <a:solidFill>
                            <a:srgbClr val="002060"/>
                          </a:solidFill>
                          <a:latin typeface="Aharoni" pitchFamily="2" charset="-79"/>
                          <a:cs typeface="Aharoni" pitchFamily="2" charset="-79"/>
                        </a:rPr>
                        <a:t>Some people believed that as</a:t>
                      </a:r>
                      <a:r>
                        <a:rPr lang="en-GB" sz="1600" b="0" baseline="0" dirty="0" smtClean="0">
                          <a:solidFill>
                            <a:srgbClr val="002060"/>
                          </a:solidFill>
                          <a:latin typeface="Aharoni" pitchFamily="2" charset="-79"/>
                          <a:cs typeface="Aharoni" pitchFamily="2" charset="-79"/>
                        </a:rPr>
                        <a:t> disease could strike them any day, they should live a wild life. They would drink, throw parties and live carelessly</a:t>
                      </a:r>
                      <a:r>
                        <a:rPr lang="en-GB" sz="1400" b="0" baseline="0" dirty="0" smtClean="0">
                          <a:solidFill>
                            <a:schemeClr val="tx1"/>
                          </a:solidFill>
                        </a:rPr>
                        <a:t>.</a:t>
                      </a:r>
                      <a:endParaRPr lang="en-GB" sz="1400" b="0" dirty="0">
                        <a:solidFill>
                          <a:schemeClr val="tx1"/>
                        </a:solidFill>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pPr algn="ctr"/>
                      <a:r>
                        <a:rPr lang="en-GB" sz="2000" b="0" dirty="0" smtClean="0">
                          <a:solidFill>
                            <a:srgbClr val="00B050"/>
                          </a:solidFill>
                          <a:latin typeface="Rockwell" pitchFamily="18" charset="0"/>
                        </a:rPr>
                        <a:t>Villages</a:t>
                      </a:r>
                      <a:r>
                        <a:rPr lang="en-GB" sz="2000" b="0" baseline="0" dirty="0" smtClean="0">
                          <a:solidFill>
                            <a:srgbClr val="00B050"/>
                          </a:solidFill>
                          <a:latin typeface="Rockwell" pitchFamily="18" charset="0"/>
                        </a:rPr>
                        <a:t> were deserted. Some, like Wharram Percy, never recovered.</a:t>
                      </a:r>
                      <a:endParaRPr lang="en-GB" sz="2000" b="0" dirty="0">
                        <a:solidFill>
                          <a:srgbClr val="00B050"/>
                        </a:solidFill>
                        <a:latin typeface="Rockwell" pitchFamily="18" charset="0"/>
                      </a:endParaRPr>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chemeClr val="tx1"/>
            </a:solidFill>
          </a:ln>
        </p:spPr>
        <p:txBody>
          <a:bodyPr/>
          <a:lstStyle/>
          <a:p>
            <a:r>
              <a:rPr lang="en-GB" dirty="0" smtClean="0"/>
              <a:t>Plenary – Review your learning:</a:t>
            </a:r>
            <a:endParaRPr lang="en-GB" dirty="0"/>
          </a:p>
        </p:txBody>
      </p:sp>
      <p:sp>
        <p:nvSpPr>
          <p:cNvPr id="3" name="Content Placeholder 2"/>
          <p:cNvSpPr>
            <a:spLocks noGrp="1"/>
          </p:cNvSpPr>
          <p:nvPr>
            <p:ph idx="1"/>
          </p:nvPr>
        </p:nvSpPr>
        <p:spPr>
          <a:solidFill>
            <a:schemeClr val="bg1"/>
          </a:solidFill>
          <a:ln>
            <a:solidFill>
              <a:schemeClr val="tx1"/>
            </a:solidFill>
          </a:ln>
        </p:spPr>
        <p:txBody>
          <a:bodyPr>
            <a:normAutofit fontScale="92500" lnSpcReduction="20000"/>
          </a:bodyPr>
          <a:lstStyle/>
          <a:p>
            <a:pPr>
              <a:buNone/>
            </a:pPr>
            <a:r>
              <a:rPr lang="en-GB" dirty="0" smtClean="0"/>
              <a:t>‘On the one hand, the Black Death was a disaster because...</a:t>
            </a:r>
          </a:p>
          <a:p>
            <a:pPr>
              <a:buNone/>
            </a:pPr>
            <a:r>
              <a:rPr lang="en-GB" dirty="0" smtClean="0"/>
              <a:t>On the other hand, the Black Death was not a disaster because...’</a:t>
            </a:r>
          </a:p>
          <a:p>
            <a:pPr>
              <a:buNone/>
            </a:pPr>
            <a:r>
              <a:rPr lang="en-GB" dirty="0" smtClean="0">
                <a:solidFill>
                  <a:schemeClr val="accent5">
                    <a:lumMod val="60000"/>
                    <a:lumOff val="40000"/>
                  </a:schemeClr>
                </a:solidFill>
              </a:rPr>
              <a:t>Were you able to:</a:t>
            </a:r>
          </a:p>
          <a:p>
            <a:pPr>
              <a:buNone/>
            </a:pPr>
            <a:r>
              <a:rPr lang="en-GB" dirty="0" smtClean="0">
                <a:solidFill>
                  <a:srgbClr val="00B050"/>
                </a:solidFill>
              </a:rPr>
              <a:t>Name the consequences of the Black Death?</a:t>
            </a:r>
          </a:p>
          <a:p>
            <a:pPr>
              <a:buNone/>
            </a:pPr>
            <a:r>
              <a:rPr lang="en-GB" dirty="0" smtClean="0">
                <a:solidFill>
                  <a:schemeClr val="accent6">
                    <a:lumMod val="75000"/>
                  </a:schemeClr>
                </a:solidFill>
              </a:rPr>
              <a:t>Decide as a group if the Black Death was a disaster or not?</a:t>
            </a:r>
          </a:p>
          <a:p>
            <a:pPr>
              <a:buNone/>
            </a:pPr>
            <a:r>
              <a:rPr lang="en-GB" dirty="0" smtClean="0">
                <a:solidFill>
                  <a:srgbClr val="FF0000"/>
                </a:solidFill>
              </a:rPr>
              <a:t>Discuss the significance of the Black Death with your group members?</a:t>
            </a:r>
          </a:p>
          <a:p>
            <a:pPr>
              <a:buNone/>
            </a:pP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628800"/>
            <a:ext cx="7198568" cy="1251570"/>
          </a:xfrm>
          <a:solidFill>
            <a:schemeClr val="bg1"/>
          </a:solidFill>
          <a:ln w="57150">
            <a:solidFill>
              <a:schemeClr val="tx1"/>
            </a:solidFill>
          </a:ln>
        </p:spPr>
        <p:txBody>
          <a:bodyPr>
            <a:normAutofit fontScale="90000"/>
          </a:bodyPr>
          <a:lstStyle/>
          <a:p>
            <a:r>
              <a:rPr lang="en-GB" dirty="0" smtClean="0"/>
              <a:t>Was the Black Death a disaster?</a:t>
            </a:r>
            <a:endParaRPr lang="en-GB" dirty="0"/>
          </a:p>
        </p:txBody>
      </p:sp>
      <p:sp>
        <p:nvSpPr>
          <p:cNvPr id="3" name="Subtitle 2"/>
          <p:cNvSpPr>
            <a:spLocks noGrp="1"/>
          </p:cNvSpPr>
          <p:nvPr>
            <p:ph type="subTitle" idx="1"/>
          </p:nvPr>
        </p:nvSpPr>
        <p:spPr>
          <a:xfrm>
            <a:off x="1331640" y="3789040"/>
            <a:ext cx="6400800" cy="2711152"/>
          </a:xfrm>
          <a:solidFill>
            <a:schemeClr val="bg1"/>
          </a:solidFill>
          <a:ln w="57150">
            <a:solidFill>
              <a:schemeClr val="tx1"/>
            </a:solidFill>
          </a:ln>
        </p:spPr>
        <p:txBody>
          <a:bodyPr>
            <a:normAutofit fontScale="85000" lnSpcReduction="20000"/>
          </a:bodyPr>
          <a:lstStyle/>
          <a:p>
            <a:r>
              <a:rPr lang="en-GB" dirty="0" smtClean="0">
                <a:solidFill>
                  <a:schemeClr val="tx1"/>
                </a:solidFill>
              </a:rPr>
              <a:t>Learning Objectives:</a:t>
            </a:r>
          </a:p>
          <a:p>
            <a:r>
              <a:rPr lang="en-GB" dirty="0" smtClean="0">
                <a:solidFill>
                  <a:srgbClr val="00B050"/>
                </a:solidFill>
              </a:rPr>
              <a:t>Must be able to name the consequences of the Black Death.</a:t>
            </a:r>
          </a:p>
          <a:p>
            <a:r>
              <a:rPr lang="en-GB" dirty="0" smtClean="0">
                <a:solidFill>
                  <a:schemeClr val="accent6">
                    <a:lumMod val="75000"/>
                  </a:schemeClr>
                </a:solidFill>
              </a:rPr>
              <a:t>Should be able to decide as a group if the BD was a disaster.</a:t>
            </a:r>
          </a:p>
          <a:p>
            <a:r>
              <a:rPr lang="en-GB" dirty="0" smtClean="0">
                <a:solidFill>
                  <a:srgbClr val="FF0000"/>
                </a:solidFill>
              </a:rPr>
              <a:t>Could start to discuss the significance of the BD.</a:t>
            </a:r>
          </a:p>
          <a:p>
            <a:endParaRPr lang="en-GB"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
        <p:nvSpPr>
          <p:cNvPr id="4104" name="AutoShape 8"/>
          <p:cNvSpPr>
            <a:spLocks noChangeArrowheads="1"/>
          </p:cNvSpPr>
          <p:nvPr/>
        </p:nvSpPr>
        <p:spPr bwMode="auto">
          <a:xfrm>
            <a:off x="251520" y="260350"/>
            <a:ext cx="7848600" cy="936625"/>
          </a:xfrm>
          <a:prstGeom prst="wedgeRoundRectCallout">
            <a:avLst>
              <a:gd name="adj1" fmla="val 53296"/>
              <a:gd name="adj2" fmla="val 16611"/>
              <a:gd name="adj3" fmla="val 16667"/>
            </a:avLst>
          </a:prstGeom>
          <a:ln>
            <a:headEnd/>
            <a:tailEnd/>
          </a:ln>
          <a:extLst/>
        </p:spPr>
        <p:style>
          <a:lnRef idx="2">
            <a:schemeClr val="dk1"/>
          </a:lnRef>
          <a:fillRef idx="1">
            <a:schemeClr val="lt1"/>
          </a:fillRef>
          <a:effectRef idx="0">
            <a:schemeClr val="dk1"/>
          </a:effectRef>
          <a:fontRef idx="minor">
            <a:schemeClr val="dk1"/>
          </a:fontRef>
        </p:style>
        <p:txBody>
          <a:bodyPr/>
          <a:lstStyle/>
          <a:p>
            <a:pPr algn="ctr"/>
            <a:endParaRPr lang="en-GB"/>
          </a:p>
        </p:txBody>
      </p:sp>
      <p:sp>
        <p:nvSpPr>
          <p:cNvPr id="3075" name="WordArt 6"/>
          <p:cNvSpPr>
            <a:spLocks noChangeArrowheads="1" noChangeShapeType="1" noTextEdit="1"/>
          </p:cNvSpPr>
          <p:nvPr/>
        </p:nvSpPr>
        <p:spPr bwMode="auto">
          <a:xfrm>
            <a:off x="611188" y="404813"/>
            <a:ext cx="6842125" cy="647700"/>
          </a:xfrm>
          <a:prstGeom prst="rect">
            <a:avLst/>
          </a:prstGeom>
        </p:spPr>
        <p:txBody>
          <a:bodyPr wrap="none" fromWordArt="1">
            <a:prstTxWarp prst="textPlain">
              <a:avLst>
                <a:gd name="adj" fmla="val 50000"/>
              </a:avLst>
            </a:prstTxWarp>
          </a:bodyPr>
          <a:lstStyle/>
          <a:p>
            <a:pPr algn="ctr"/>
            <a:r>
              <a:rPr lang="en-GB" sz="3600" b="1" i="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ea typeface="Arial Black"/>
                <a:cs typeface="Arial Black"/>
              </a:rPr>
              <a:t>What's </a:t>
            </a:r>
            <a:r>
              <a:rPr lang="en-GB" sz="3600" b="1" i="1" kern="1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ea typeface="Arial Black"/>
                <a:cs typeface="Arial Black"/>
              </a:rPr>
              <a:t>Occurring?</a:t>
            </a:r>
            <a:endParaRPr lang="en-GB" sz="3600" b="1" i="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j-lt"/>
              <a:ea typeface="Arial Black"/>
              <a:cs typeface="Arial Black"/>
            </a:endParaRPr>
          </a:p>
        </p:txBody>
      </p:sp>
    </p:spTree>
    <p:extLst>
      <p:ext uri="{BB962C8B-B14F-4D97-AF65-F5344CB8AC3E}">
        <p14:creationId xmlns:p14="http://schemas.microsoft.com/office/powerpoint/2010/main" val="606386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plus(in)">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5" descr="th?id=H"/>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6250" y1="14912" x2="16250" y2="31579"/>
                        <a14:foregroundMark x1="5000" y1="27193" x2="11250" y2="29825"/>
                        <a14:foregroundMark x1="45000" y1="31579" x2="57500" y2="37719"/>
                        <a14:foregroundMark x1="88750" y1="14035" x2="84375" y2="29825"/>
                        <a14:foregroundMark x1="93125" y1="17544" x2="86875" y2="34211"/>
                        <a14:foregroundMark x1="96875" y1="27193" x2="88125" y2="28947"/>
                        <a14:foregroundMark x1="80000" y1="21053" x2="85000" y2="23684"/>
                        <a14:foregroundMark x1="11875" y1="11404" x2="14375" y2="30702"/>
                        <a14:foregroundMark x1="20625" y1="91228" x2="35000" y2="73684"/>
                        <a14:foregroundMark x1="16250" y1="90351" x2="28125" y2="92982"/>
                        <a14:foregroundMark x1="33125" y1="89474" x2="40000" y2="81579"/>
                        <a14:foregroundMark x1="59375" y1="81579" x2="66250" y2="90351"/>
                        <a14:foregroundMark x1="69375" y1="85088" x2="75625" y2="95614"/>
                      </a14:backgroundRemoval>
                    </a14:imgEffect>
                  </a14:imgLayer>
                </a14:imgProps>
              </a:ext>
              <a:ext uri="{28A0092B-C50C-407E-A947-70E740481C1C}">
                <a14:useLocalDpi xmlns:a14="http://schemas.microsoft.com/office/drawing/2010/main" val="0"/>
              </a:ext>
            </a:extLst>
          </a:blip>
          <a:srcRect/>
          <a:stretch>
            <a:fillRect/>
          </a:stretch>
        </p:blipFill>
        <p:spPr bwMode="auto">
          <a:xfrm>
            <a:off x="5715000" y="1643063"/>
            <a:ext cx="3170238"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AutoShape 6"/>
          <p:cNvSpPr>
            <a:spLocks noChangeArrowheads="1"/>
          </p:cNvSpPr>
          <p:nvPr/>
        </p:nvSpPr>
        <p:spPr bwMode="auto">
          <a:xfrm>
            <a:off x="323850" y="1916113"/>
            <a:ext cx="5653088" cy="4087812"/>
          </a:xfrm>
          <a:prstGeom prst="wedgeEllipseCallout">
            <a:avLst>
              <a:gd name="adj1" fmla="val 60644"/>
              <a:gd name="adj2" fmla="val -24759"/>
            </a:avLst>
          </a:prstGeom>
          <a:ln>
            <a:headEnd/>
            <a:tailEnd/>
          </a:ln>
        </p:spPr>
        <p:style>
          <a:lnRef idx="2">
            <a:schemeClr val="dk1"/>
          </a:lnRef>
          <a:fillRef idx="1">
            <a:schemeClr val="lt1"/>
          </a:fillRef>
          <a:effectRef idx="0">
            <a:schemeClr val="dk1"/>
          </a:effectRef>
          <a:fontRef idx="minor">
            <a:schemeClr val="dk1"/>
          </a:fontRef>
        </p:style>
        <p:txBody>
          <a:bodyPr/>
          <a:lstStyle/>
          <a:p>
            <a:pPr algn="ctr"/>
            <a:r>
              <a:rPr lang="en-US" sz="4000" b="1" i="1" dirty="0" smtClean="0">
                <a:latin typeface="+mn-lt"/>
              </a:rPr>
              <a:t>In your pairs come up with your own definition for the word ‘plague’</a:t>
            </a:r>
            <a:endParaRPr lang="en-GB" sz="4000" dirty="0">
              <a:effectLst>
                <a:outerShdw blurRad="38100" dist="38100" dir="2700000" algn="tl">
                  <a:srgbClr val="000000"/>
                </a:outerShdw>
              </a:effectLst>
              <a:latin typeface="+mn-lt"/>
            </a:endParaRPr>
          </a:p>
          <a:p>
            <a:pPr algn="ctr"/>
            <a:endParaRPr lang="en-GB" sz="3200" dirty="0">
              <a:latin typeface="+mn-lt"/>
            </a:endParaRPr>
          </a:p>
        </p:txBody>
      </p:sp>
    </p:spTree>
    <p:extLst>
      <p:ext uri="{BB962C8B-B14F-4D97-AF65-F5344CB8AC3E}">
        <p14:creationId xmlns:p14="http://schemas.microsoft.com/office/powerpoint/2010/main" val="29320758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5" descr="th?id=H"/>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6250" y1="14912" x2="16250" y2="31579"/>
                        <a14:foregroundMark x1="5000" y1="27193" x2="11250" y2="29825"/>
                        <a14:foregroundMark x1="45000" y1="31579" x2="57500" y2="37719"/>
                        <a14:foregroundMark x1="88750" y1="14035" x2="84375" y2="29825"/>
                        <a14:foregroundMark x1="93125" y1="17544" x2="86875" y2="34211"/>
                        <a14:foregroundMark x1="96875" y1="27193" x2="88125" y2="28947"/>
                        <a14:foregroundMark x1="80000" y1="21053" x2="85000" y2="23684"/>
                        <a14:foregroundMark x1="11875" y1="11404" x2="14375" y2="30702"/>
                        <a14:foregroundMark x1="20625" y1="91228" x2="35000" y2="73684"/>
                        <a14:foregroundMark x1="16250" y1="90351" x2="28125" y2="92982"/>
                        <a14:foregroundMark x1="33125" y1="89474" x2="40000" y2="81579"/>
                        <a14:foregroundMark x1="59375" y1="81579" x2="66250" y2="90351"/>
                        <a14:foregroundMark x1="69375" y1="85088" x2="75625" y2="95614"/>
                      </a14:backgroundRemoval>
                    </a14:imgEffect>
                  </a14:imgLayer>
                </a14:imgProps>
              </a:ext>
              <a:ext uri="{28A0092B-C50C-407E-A947-70E740481C1C}">
                <a14:useLocalDpi xmlns:a14="http://schemas.microsoft.com/office/drawing/2010/main" val="0"/>
              </a:ext>
            </a:extLst>
          </a:blip>
          <a:srcRect/>
          <a:stretch>
            <a:fillRect/>
          </a:stretch>
        </p:blipFill>
        <p:spPr bwMode="auto">
          <a:xfrm>
            <a:off x="5715000" y="1643063"/>
            <a:ext cx="3170238"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AutoShape 6"/>
          <p:cNvSpPr>
            <a:spLocks noChangeArrowheads="1"/>
          </p:cNvSpPr>
          <p:nvPr/>
        </p:nvSpPr>
        <p:spPr bwMode="auto">
          <a:xfrm>
            <a:off x="179512" y="404664"/>
            <a:ext cx="4968552" cy="3238188"/>
          </a:xfrm>
          <a:prstGeom prst="wedgeEllipseCallout">
            <a:avLst>
              <a:gd name="adj1" fmla="val 65097"/>
              <a:gd name="adj2" fmla="val 7123"/>
            </a:avLst>
          </a:prstGeom>
          <a:ln>
            <a:headEnd/>
            <a:tailEnd/>
          </a:ln>
        </p:spPr>
        <p:style>
          <a:lnRef idx="2">
            <a:schemeClr val="dk1"/>
          </a:lnRef>
          <a:fillRef idx="1">
            <a:schemeClr val="lt1"/>
          </a:fillRef>
          <a:effectRef idx="0">
            <a:schemeClr val="dk1"/>
          </a:effectRef>
          <a:fontRef idx="minor">
            <a:schemeClr val="dk1"/>
          </a:fontRef>
        </p:style>
        <p:txBody>
          <a:bodyPr/>
          <a:lstStyle/>
          <a:p>
            <a:pPr algn="ctr"/>
            <a:r>
              <a:rPr lang="en-US" sz="4000" dirty="0" smtClean="0"/>
              <a:t>An </a:t>
            </a:r>
            <a:r>
              <a:rPr lang="en-US" sz="4000" dirty="0"/>
              <a:t>epidemic disease that causes high </a:t>
            </a:r>
            <a:r>
              <a:rPr lang="en-US" sz="4000" dirty="0" smtClean="0"/>
              <a:t>mortality…</a:t>
            </a:r>
            <a:endParaRPr lang="en-GB" sz="3200" dirty="0">
              <a:latin typeface="+mn-lt"/>
            </a:endParaRPr>
          </a:p>
        </p:txBody>
      </p:sp>
      <p:sp>
        <p:nvSpPr>
          <p:cNvPr id="5" name="AutoShape 6"/>
          <p:cNvSpPr>
            <a:spLocks noChangeArrowheads="1"/>
          </p:cNvSpPr>
          <p:nvPr/>
        </p:nvSpPr>
        <p:spPr bwMode="auto">
          <a:xfrm>
            <a:off x="395536" y="3501008"/>
            <a:ext cx="7272808" cy="3238188"/>
          </a:xfrm>
          <a:prstGeom prst="wedgeEllipseCallout">
            <a:avLst>
              <a:gd name="adj1" fmla="val 27766"/>
              <a:gd name="adj2" fmla="val -76225"/>
            </a:avLst>
          </a:prstGeom>
          <a:ln>
            <a:headEnd/>
            <a:tailEnd/>
          </a:ln>
        </p:spPr>
        <p:style>
          <a:lnRef idx="2">
            <a:schemeClr val="dk1"/>
          </a:lnRef>
          <a:fillRef idx="1">
            <a:schemeClr val="lt1"/>
          </a:fillRef>
          <a:effectRef idx="0">
            <a:schemeClr val="dk1"/>
          </a:effectRef>
          <a:fontRef idx="minor">
            <a:schemeClr val="dk1"/>
          </a:fontRef>
        </p:style>
        <p:txBody>
          <a:bodyPr/>
          <a:lstStyle/>
          <a:p>
            <a:pPr algn="ctr"/>
            <a:r>
              <a:rPr lang="en-US" sz="3400" dirty="0" smtClean="0">
                <a:latin typeface="+mj-lt"/>
              </a:rPr>
              <a:t>An epidemic is </a:t>
            </a:r>
            <a:r>
              <a:rPr lang="en-US" sz="3400" dirty="0">
                <a:latin typeface="+mj-lt"/>
              </a:rPr>
              <a:t>a widespread occurrence of an infectious disease in a community at a particular time.</a:t>
            </a:r>
            <a:endParaRPr lang="en-GB" sz="3400" dirty="0">
              <a:latin typeface="+mj-lt"/>
            </a:endParaRPr>
          </a:p>
          <a:p>
            <a:pPr algn="ctr"/>
            <a:endParaRPr lang="en-GB" sz="3200" dirty="0">
              <a:latin typeface="+mn-lt"/>
            </a:endParaRPr>
          </a:p>
        </p:txBody>
      </p:sp>
    </p:spTree>
    <p:extLst>
      <p:ext uri="{BB962C8B-B14F-4D97-AF65-F5344CB8AC3E}">
        <p14:creationId xmlns:p14="http://schemas.microsoft.com/office/powerpoint/2010/main" val="3401775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260350"/>
            <a:ext cx="5194300" cy="850900"/>
          </a:xfrm>
        </p:spPr>
        <p:style>
          <a:lnRef idx="2">
            <a:schemeClr val="accent1"/>
          </a:lnRef>
          <a:fillRef idx="1">
            <a:schemeClr val="lt1"/>
          </a:fillRef>
          <a:effectRef idx="0">
            <a:schemeClr val="accent1"/>
          </a:effectRef>
          <a:fontRef idx="minor">
            <a:schemeClr val="dk1"/>
          </a:fontRef>
        </p:style>
        <p:txBody>
          <a:bodyPr/>
          <a:lstStyle/>
          <a:p>
            <a:pPr eaLnBrk="1" hangingPunct="1"/>
            <a:r>
              <a:rPr lang="en-GB" dirty="0">
                <a:latin typeface="+mn-lt"/>
                <a:cs typeface="Arial" charset="0"/>
              </a:rPr>
              <a:t>What caused it?</a:t>
            </a:r>
          </a:p>
        </p:txBody>
      </p:sp>
      <p:sp>
        <p:nvSpPr>
          <p:cNvPr id="11268" name="AutoShape 5"/>
          <p:cNvSpPr>
            <a:spLocks noChangeArrowheads="1"/>
          </p:cNvSpPr>
          <p:nvPr/>
        </p:nvSpPr>
        <p:spPr bwMode="auto">
          <a:xfrm>
            <a:off x="4857750" y="765175"/>
            <a:ext cx="4286250" cy="5807075"/>
          </a:xfrm>
          <a:prstGeom prst="wedgeEllipseCallout">
            <a:avLst>
              <a:gd name="adj1" fmla="val -56481"/>
              <a:gd name="adj2" fmla="val -8366"/>
            </a:avLst>
          </a:prstGeom>
          <a:ln>
            <a:headEnd/>
            <a:tailEnd/>
          </a:ln>
        </p:spPr>
        <p:style>
          <a:lnRef idx="2">
            <a:schemeClr val="dk1"/>
          </a:lnRef>
          <a:fillRef idx="1">
            <a:schemeClr val="lt1"/>
          </a:fillRef>
          <a:effectRef idx="0">
            <a:schemeClr val="dk1"/>
          </a:effectRef>
          <a:fontRef idx="minor">
            <a:schemeClr val="dk1"/>
          </a:fontRef>
        </p:style>
        <p:txBody>
          <a:bodyPr/>
          <a:lstStyle/>
          <a:p>
            <a:pPr algn="ctr"/>
            <a:r>
              <a:rPr lang="en-GB" sz="2400" dirty="0">
                <a:latin typeface="+mn-lt"/>
              </a:rPr>
              <a:t>I CAUSED THE PLAGUE!  I am a flea from a rat.</a:t>
            </a:r>
          </a:p>
          <a:p>
            <a:pPr algn="ctr"/>
            <a:r>
              <a:rPr lang="en-GB" sz="2400" dirty="0">
                <a:latin typeface="+mn-lt"/>
              </a:rPr>
              <a:t>It </a:t>
            </a:r>
            <a:r>
              <a:rPr lang="en-GB" sz="2400" dirty="0" err="1">
                <a:latin typeface="+mn-lt"/>
              </a:rPr>
              <a:t>wasn</a:t>
            </a:r>
            <a:r>
              <a:rPr lang="ja-JP" altLang="en-GB" sz="2400" dirty="0">
                <a:latin typeface="+mn-lt"/>
              </a:rPr>
              <a:t>’</a:t>
            </a:r>
            <a:r>
              <a:rPr lang="en-GB" sz="2400" dirty="0">
                <a:latin typeface="+mn-lt"/>
              </a:rPr>
              <a:t>t my fault, I </a:t>
            </a:r>
            <a:r>
              <a:rPr lang="en-GB" sz="2400" dirty="0" err="1">
                <a:latin typeface="+mn-lt"/>
              </a:rPr>
              <a:t>didn</a:t>
            </a:r>
            <a:r>
              <a:rPr lang="ja-JP" altLang="en-GB" sz="2400" dirty="0">
                <a:latin typeface="+mn-lt"/>
              </a:rPr>
              <a:t>’</a:t>
            </a:r>
            <a:r>
              <a:rPr lang="en-GB" sz="2400" dirty="0">
                <a:latin typeface="+mn-lt"/>
              </a:rPr>
              <a:t>t realise that sucking the black rat</a:t>
            </a:r>
            <a:r>
              <a:rPr lang="ja-JP" altLang="en-GB" sz="2400" dirty="0">
                <a:latin typeface="+mn-lt"/>
              </a:rPr>
              <a:t>’</a:t>
            </a:r>
            <a:r>
              <a:rPr lang="en-GB" sz="2400" dirty="0">
                <a:latin typeface="+mn-lt"/>
              </a:rPr>
              <a:t>s blood and then a human would spread the Plague!!!</a:t>
            </a:r>
          </a:p>
          <a:p>
            <a:pPr algn="ctr"/>
            <a:r>
              <a:rPr lang="en-GB" sz="2400" dirty="0">
                <a:latin typeface="+mn-lt"/>
              </a:rPr>
              <a:t>  </a:t>
            </a:r>
          </a:p>
          <a:p>
            <a:pPr algn="ctr"/>
            <a:r>
              <a:rPr lang="en-GB" sz="2400" dirty="0">
                <a:latin typeface="+mn-lt"/>
              </a:rPr>
              <a:t>I</a:t>
            </a:r>
            <a:r>
              <a:rPr lang="ja-JP" altLang="en-GB" sz="2400" dirty="0">
                <a:latin typeface="+mn-lt"/>
              </a:rPr>
              <a:t>’</a:t>
            </a:r>
            <a:r>
              <a:rPr lang="en-GB" sz="2400" dirty="0">
                <a:latin typeface="+mn-lt"/>
              </a:rPr>
              <a:t>m not a bad flea really </a:t>
            </a:r>
            <a:r>
              <a:rPr lang="en-GB" sz="2400" dirty="0">
                <a:latin typeface="+mn-lt"/>
                <a:sym typeface="Wingdings" charset="0"/>
              </a:rPr>
              <a:t>  </a:t>
            </a:r>
            <a:endParaRPr lang="en-GB" sz="2400" dirty="0">
              <a:latin typeface="+mn-lt"/>
            </a:endParaRPr>
          </a:p>
        </p:txBody>
      </p:sp>
      <p:pic>
        <p:nvPicPr>
          <p:cNvPr id="4098" name="Picture 2" descr="http://www.petsandparasites.org/images/uploads/images/iStock_000013644766Large_sm.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0" b="100000" l="833" r="96667"/>
                    </a14:imgEffect>
                  </a14:imgLayer>
                </a14:imgProps>
              </a:ext>
              <a:ext uri="{28A0092B-C50C-407E-A947-70E740481C1C}">
                <a14:useLocalDpi xmlns:a14="http://schemas.microsoft.com/office/drawing/2010/main" val="0"/>
              </a:ext>
            </a:extLst>
          </a:blip>
          <a:srcRect/>
          <a:stretch>
            <a:fillRect/>
          </a:stretch>
        </p:blipFill>
        <p:spPr bwMode="auto">
          <a:xfrm rot="20755387" flipH="1">
            <a:off x="-324545" y="1417206"/>
            <a:ext cx="5975024"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26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0-#ppt_w/2"/>
                                          </p:val>
                                        </p:tav>
                                        <p:tav tm="100000">
                                          <p:val>
                                            <p:strVal val="#ppt_x"/>
                                          </p:val>
                                        </p:tav>
                                      </p:tavLst>
                                    </p:anim>
                                    <p:anim calcmode="lin" valueType="num">
                                      <p:cBhvr additive="base">
                                        <p:cTn id="8" dur="500" fill="hold"/>
                                        <p:tgtEl>
                                          <p:spTgt spid="112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b="1" dirty="0"/>
              <a:t>Bubonic </a:t>
            </a:r>
            <a:r>
              <a:rPr lang="en-US" b="1" dirty="0" smtClean="0"/>
              <a:t>Plague</a:t>
            </a:r>
            <a:endParaRPr lang="en-GB" dirty="0"/>
          </a:p>
        </p:txBody>
      </p:sp>
      <p:sp>
        <p:nvSpPr>
          <p:cNvPr id="8" name="Content Placeholder 7"/>
          <p:cNvSpPr>
            <a:spLocks noGrp="1"/>
          </p:cNvSpPr>
          <p:nvPr>
            <p:ph sz="half" idx="1"/>
          </p:nvPr>
        </p:nvSpPr>
        <p:spPr>
          <a:xfrm>
            <a:off x="457200" y="1600200"/>
            <a:ext cx="8219256" cy="4853136"/>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US" dirty="0" smtClean="0"/>
              <a:t>In </a:t>
            </a:r>
            <a:r>
              <a:rPr lang="en-US" dirty="0"/>
              <a:t>bubonic plague, the most common form, bacteria infect the lymph system and causes it to become inflamed. (The lymph or lymphatic system is a major component of your body's immune system. The organs within the lymphatic system are the tonsils, adenoids, spleen, and thymus.) </a:t>
            </a:r>
          </a:p>
          <a:p>
            <a:r>
              <a:rPr lang="en-US" b="1" dirty="0" smtClean="0"/>
              <a:t>How </a:t>
            </a:r>
            <a:r>
              <a:rPr lang="en-US" b="1" dirty="0"/>
              <a:t>do you get it? </a:t>
            </a:r>
            <a:r>
              <a:rPr lang="en-US" dirty="0"/>
              <a:t>Usually, you get bubonic plague from the bite of an infected flea or rodent. In rare cases, </a:t>
            </a:r>
            <a:r>
              <a:rPr lang="en-US" i="1" dirty="0"/>
              <a:t>Y. </a:t>
            </a:r>
            <a:r>
              <a:rPr lang="en-US" i="1" dirty="0" err="1"/>
              <a:t>pestis</a:t>
            </a:r>
            <a:r>
              <a:rPr lang="en-US" dirty="0"/>
              <a:t> bacteria can enter the body (through an opening in the skin) from a piece of contaminated material used by a person with plague. </a:t>
            </a:r>
          </a:p>
          <a:p>
            <a:r>
              <a:rPr lang="en-US" b="1" dirty="0"/>
              <a:t>What are the symptoms? </a:t>
            </a:r>
            <a:r>
              <a:rPr lang="en-US" dirty="0"/>
              <a:t>Bubonic plague affects the lymph nodes (another part of the lymph system). Within three to seven days of exposure to plague bacteria, you will develop flu-like symptoms such as fever, headache, chills, weakness, and swollen, tender lymph glands (called buboes—hence the name bubonic). </a:t>
            </a:r>
          </a:p>
          <a:p>
            <a:r>
              <a:rPr lang="en-US" b="1" dirty="0"/>
              <a:t>Is it contagious? </a:t>
            </a:r>
            <a:r>
              <a:rPr lang="en-US" dirty="0"/>
              <a:t>Bubonic plague is rarely spread from person to person. </a:t>
            </a:r>
          </a:p>
          <a:p>
            <a:endParaRPr lang="en-GB" dirty="0"/>
          </a:p>
        </p:txBody>
      </p:sp>
    </p:spTree>
    <p:extLst>
      <p:ext uri="{BB962C8B-B14F-4D97-AF65-F5344CB8AC3E}">
        <p14:creationId xmlns:p14="http://schemas.microsoft.com/office/powerpoint/2010/main" val="35087084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b="1" dirty="0" smtClean="0"/>
              <a:t>Septicemic Plague</a:t>
            </a:r>
            <a:endParaRPr lang="en-GB" dirty="0"/>
          </a:p>
        </p:txBody>
      </p:sp>
      <p:sp>
        <p:nvSpPr>
          <p:cNvPr id="8" name="Content Placeholder 7"/>
          <p:cNvSpPr>
            <a:spLocks noGrp="1"/>
          </p:cNvSpPr>
          <p:nvPr>
            <p:ph sz="half" idx="1"/>
          </p:nvPr>
        </p:nvSpPr>
        <p:spPr>
          <a:xfrm>
            <a:off x="457200" y="1600200"/>
            <a:ext cx="8219256" cy="4853136"/>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US" dirty="0"/>
              <a:t>This form of plague occurs when the bacteria multiply in the blood. </a:t>
            </a:r>
          </a:p>
          <a:p>
            <a:r>
              <a:rPr lang="en-US" b="1" dirty="0"/>
              <a:t>How do you get it? </a:t>
            </a:r>
            <a:r>
              <a:rPr lang="en-US" dirty="0"/>
              <a:t>You usually get septicemic plague the same way as bubonic plague—through a flea or rodent bite. You can also get septicemic plague if you have had untreated bubonic or pneumonic plague. </a:t>
            </a:r>
          </a:p>
          <a:p>
            <a:r>
              <a:rPr lang="en-US" b="1" dirty="0"/>
              <a:t>What are the symptoms? </a:t>
            </a:r>
            <a:r>
              <a:rPr lang="en-US" dirty="0"/>
              <a:t>Symptoms include fever, chills, weakness, abdominal pain, shock, and bleeding underneath the skin or in other organs. Buboes, however, do not develop. </a:t>
            </a:r>
          </a:p>
          <a:p>
            <a:r>
              <a:rPr lang="en-US" b="1" dirty="0"/>
              <a:t>Is it contagious? </a:t>
            </a:r>
            <a:r>
              <a:rPr lang="en-US" dirty="0"/>
              <a:t>Septicemic plague is rarely spread from person to person. </a:t>
            </a:r>
          </a:p>
          <a:p>
            <a:endParaRPr lang="en-GB" dirty="0"/>
          </a:p>
        </p:txBody>
      </p:sp>
    </p:spTree>
    <p:extLst>
      <p:ext uri="{BB962C8B-B14F-4D97-AF65-F5344CB8AC3E}">
        <p14:creationId xmlns:p14="http://schemas.microsoft.com/office/powerpoint/2010/main" val="25480502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n-US" b="1" dirty="0" smtClean="0"/>
              <a:t>Pneumonic Plague</a:t>
            </a:r>
            <a:endParaRPr lang="en-GB" dirty="0"/>
          </a:p>
        </p:txBody>
      </p:sp>
      <p:sp>
        <p:nvSpPr>
          <p:cNvPr id="8" name="Content Placeholder 7"/>
          <p:cNvSpPr>
            <a:spLocks noGrp="1"/>
          </p:cNvSpPr>
          <p:nvPr>
            <p:ph sz="half" idx="1"/>
          </p:nvPr>
        </p:nvSpPr>
        <p:spPr>
          <a:xfrm>
            <a:off x="457200" y="1600200"/>
            <a:ext cx="8219256" cy="5069160"/>
          </a:xfrm>
        </p:spPr>
        <p:style>
          <a:lnRef idx="2">
            <a:schemeClr val="dk1"/>
          </a:lnRef>
          <a:fillRef idx="1">
            <a:schemeClr val="lt1"/>
          </a:fillRef>
          <a:effectRef idx="0">
            <a:schemeClr val="dk1"/>
          </a:effectRef>
          <a:fontRef idx="minor">
            <a:schemeClr val="dk1"/>
          </a:fontRef>
        </p:style>
        <p:txBody>
          <a:bodyPr>
            <a:noAutofit/>
          </a:bodyPr>
          <a:lstStyle/>
          <a:p>
            <a:r>
              <a:rPr lang="en-US" sz="1900" dirty="0"/>
              <a:t>This is the most serious form of plague and occurs when </a:t>
            </a:r>
            <a:r>
              <a:rPr lang="en-US" sz="1900" i="1" dirty="0"/>
              <a:t>Y. </a:t>
            </a:r>
            <a:r>
              <a:rPr lang="en-US" sz="1900" i="1" dirty="0" err="1"/>
              <a:t>pestis</a:t>
            </a:r>
            <a:r>
              <a:rPr lang="en-US" sz="1900" dirty="0"/>
              <a:t> bacteria infect the lungs and cause pneumonia. </a:t>
            </a:r>
          </a:p>
          <a:p>
            <a:r>
              <a:rPr lang="en-US" sz="1900" b="1" dirty="0"/>
              <a:t>How do you get it? </a:t>
            </a:r>
            <a:r>
              <a:rPr lang="en-US" sz="1900" dirty="0"/>
              <a:t>You get primary pneumonic plague when you inhale plague bacteria from an infected person or animal. You usually have to be in direct or close contact with the ill person or animal. </a:t>
            </a:r>
          </a:p>
          <a:p>
            <a:r>
              <a:rPr lang="en-US" sz="1900" dirty="0"/>
              <a:t>You get secondary pneumonic plague if you have untreated bubonic or septicemic plague that spreads to your lungs. </a:t>
            </a:r>
          </a:p>
          <a:p>
            <a:r>
              <a:rPr lang="en-US" sz="1900" b="1" dirty="0"/>
              <a:t>What are the symptoms? </a:t>
            </a:r>
            <a:r>
              <a:rPr lang="en-US" sz="1900" dirty="0"/>
              <a:t>Symptoms usually develop within one to three days after being exposed to airborne droplets containing plague bacteria. Pneumonia begins quickly, with shortness of breath, chest pain, cough, and sometimes bloody or watery sputum. Other symptoms include fever, headache, and weakness. </a:t>
            </a:r>
          </a:p>
          <a:p>
            <a:r>
              <a:rPr lang="en-US" sz="1900" b="1" dirty="0"/>
              <a:t>Is it contagious? </a:t>
            </a:r>
            <a:r>
              <a:rPr lang="en-US" sz="1900" dirty="0"/>
              <a:t>Pneumonic plague is contagious. If someone has pneumonic plague and coughs, droplets containing </a:t>
            </a:r>
            <a:r>
              <a:rPr lang="en-US" sz="1900" i="1" dirty="0"/>
              <a:t>Y. </a:t>
            </a:r>
            <a:r>
              <a:rPr lang="en-US" sz="1900" i="1" dirty="0" err="1"/>
              <a:t>pestis</a:t>
            </a:r>
            <a:r>
              <a:rPr lang="en-US" sz="1900" dirty="0"/>
              <a:t> bacteria are released into the air. An uninfected person can then develop pneumonic plague by breathing in those droplets. </a:t>
            </a:r>
          </a:p>
        </p:txBody>
      </p:sp>
    </p:spTree>
    <p:extLst>
      <p:ext uri="{BB962C8B-B14F-4D97-AF65-F5344CB8AC3E}">
        <p14:creationId xmlns:p14="http://schemas.microsoft.com/office/powerpoint/2010/main" val="425561019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1212</Words>
  <Application>Microsoft Macintosh PowerPoint</Application>
  <PresentationFormat>On-screen Show (4:3)</PresentationFormat>
  <Paragraphs>80</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Knowledge dump...</vt:lpstr>
      <vt:lpstr>Was the Black Death a disaster?</vt:lpstr>
      <vt:lpstr>PowerPoint Presentation</vt:lpstr>
      <vt:lpstr>PowerPoint Presentation</vt:lpstr>
      <vt:lpstr>PowerPoint Presentation</vt:lpstr>
      <vt:lpstr>What caused it?</vt:lpstr>
      <vt:lpstr>Bubonic Plague</vt:lpstr>
      <vt:lpstr>Septicemic Plague</vt:lpstr>
      <vt:lpstr>Pneumonic Plague</vt:lpstr>
      <vt:lpstr>PowerPoint Presentation</vt:lpstr>
      <vt:lpstr>Caption Competition.  Fill in one-two sentences that these people might be saying about the Black Death. Success Criteria: each character should be saying something different about the Black Death. You could talk about the symptoms, the cures and what they believed caused it.</vt:lpstr>
      <vt:lpstr>What happened next? Using this image of the Black Death below, predict with your partner four things that could have happened after the Black Death. Success criteria – think about as many different areas of life as possible, there are a couple below to get you started.</vt:lpstr>
      <vt:lpstr>Your Task is to answer the Key Question: Was the Black Death a disaster?</vt:lpstr>
      <vt:lpstr>PowerPoint Presentation</vt:lpstr>
      <vt:lpstr>Plenary – Review your learning: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the Black Death a disaster?</dc:title>
  <dc:creator>Hannah</dc:creator>
  <cp:lastModifiedBy>Anastasia Galvin</cp:lastModifiedBy>
  <cp:revision>22</cp:revision>
  <dcterms:created xsi:type="dcterms:W3CDTF">2013-04-09T12:36:10Z</dcterms:created>
  <dcterms:modified xsi:type="dcterms:W3CDTF">2018-04-14T11:08:59Z</dcterms:modified>
</cp:coreProperties>
</file>