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1" r:id="rId7"/>
    <p:sldId id="260" r:id="rId8"/>
    <p:sldId id="267" r:id="rId9"/>
    <p:sldId id="263" r:id="rId10"/>
    <p:sldId id="269" r:id="rId11"/>
    <p:sldId id="265" r:id="rId12"/>
    <p:sldId id="270" r:id="rId13"/>
    <p:sldId id="271" r:id="rId14"/>
    <p:sldId id="272" r:id="rId15"/>
    <p:sldId id="273" r:id="rId16"/>
    <p:sldId id="268" r:id="rId17"/>
    <p:sldId id="275" r:id="rId18"/>
    <p:sldId id="276" r:id="rId19"/>
    <p:sldId id="281" r:id="rId20"/>
    <p:sldId id="278" r:id="rId21"/>
    <p:sldId id="280" r:id="rId22"/>
    <p:sldId id="282" r:id="rId23"/>
    <p:sldId id="283" r:id="rId24"/>
    <p:sldId id="279" r:id="rId25"/>
    <p:sldId id="284" r:id="rId26"/>
    <p:sldId id="277" r:id="rId27"/>
    <p:sldId id="266"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h Letchford" initials="JL" lastIdx="1" clrIdx="0">
    <p:extLst>
      <p:ext uri="{19B8F6BF-5375-455C-9EA6-DF929625EA0E}">
        <p15:presenceInfo xmlns:p15="http://schemas.microsoft.com/office/powerpoint/2012/main" userId="118438496c7fd24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B8AD"/>
    <a:srgbClr val="E0F5EF"/>
    <a:srgbClr val="F6E5FF"/>
    <a:srgbClr val="EBD6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5CD7-5FA8-4486-AB4E-1F0793485A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159A1F-0E22-4EA1-8499-B2E4AE3207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3700EB-4E07-4A92-B135-4D8410BE8668}"/>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5" name="Footer Placeholder 4">
            <a:extLst>
              <a:ext uri="{FF2B5EF4-FFF2-40B4-BE49-F238E27FC236}">
                <a16:creationId xmlns:a16="http://schemas.microsoft.com/office/drawing/2014/main" id="{A3A45445-4DEE-40E1-9736-31948A1961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9925E-2EF8-4E10-B831-90131381DAAE}"/>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24529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4DAD-1351-448B-8AE2-DC360FC052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960B8D-5A1F-42B3-8B4B-9A0C5FF21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8E41C4-0641-474B-AECE-AFABC4B9C61F}"/>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5" name="Footer Placeholder 4">
            <a:extLst>
              <a:ext uri="{FF2B5EF4-FFF2-40B4-BE49-F238E27FC236}">
                <a16:creationId xmlns:a16="http://schemas.microsoft.com/office/drawing/2014/main" id="{CAFECE0B-E0EB-482E-9F75-6D69548227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2B176B-C33C-44CC-A846-0E57B3381134}"/>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181139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3F1E0B-E7E5-423A-8D0B-189B6DB2BB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217D50-FE11-41CB-84F4-78217C4C43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8B48BD-0B7A-44B1-8BAC-6C09DCA1F619}"/>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5" name="Footer Placeholder 4">
            <a:extLst>
              <a:ext uri="{FF2B5EF4-FFF2-40B4-BE49-F238E27FC236}">
                <a16:creationId xmlns:a16="http://schemas.microsoft.com/office/drawing/2014/main" id="{2FEFCE9D-6E95-4B46-8804-CA27F64F39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F45099-F7EB-4143-ACEC-7CA863E6AB7A}"/>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17403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0B5C-16D9-425B-8082-AF308C2F71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8F5CE9-C7DF-4827-95BD-168AF4F0CB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D8C276-BC17-4BF9-BB46-B71EBB2B013D}"/>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5" name="Footer Placeholder 4">
            <a:extLst>
              <a:ext uri="{FF2B5EF4-FFF2-40B4-BE49-F238E27FC236}">
                <a16:creationId xmlns:a16="http://schemas.microsoft.com/office/drawing/2014/main" id="{A8CACC01-19B5-4A13-AFC6-B7CACED470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2C934E-DFA1-417D-A2CC-D368A4876C68}"/>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6485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8B8E5-B37D-407D-833E-5C5EBE8D96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825502-B9BB-475F-9611-41F9C5449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6CA24-C9AF-4EB0-8B27-7A9162DE753A}"/>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5" name="Footer Placeholder 4">
            <a:extLst>
              <a:ext uri="{FF2B5EF4-FFF2-40B4-BE49-F238E27FC236}">
                <a16:creationId xmlns:a16="http://schemas.microsoft.com/office/drawing/2014/main" id="{30F59763-A78C-4397-AED8-0482453E4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FF9763-95E3-416E-9DB7-F13AAA57D3A8}"/>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68174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CAA0-9510-4E6F-9902-FF35AEF7DA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36AA2F-9A1D-4BE8-9CA5-D59602E630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E73AF3-699E-4D61-B82C-E7066A86F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0CD71F-1527-466C-804D-F3FC25462A18}"/>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6" name="Footer Placeholder 5">
            <a:extLst>
              <a:ext uri="{FF2B5EF4-FFF2-40B4-BE49-F238E27FC236}">
                <a16:creationId xmlns:a16="http://schemas.microsoft.com/office/drawing/2014/main" id="{68EDCE41-8CCF-44B0-A700-72AB43D5C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60FC97-58A5-4AB5-B478-AB9785AA58B5}"/>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105852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8B2A-7246-4FFD-88B7-FB6FC18243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6E82E1-480F-40CC-9F95-3DE8FF8D9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C2E8AA-2599-4161-B8D9-C6D7B63B55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E92153-D293-44B4-9395-727CCA7CB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5FDF4-4EAC-48E2-BFD8-ECD30B08F9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F082FD-336F-4852-96EF-3EBA6838DE72}"/>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8" name="Footer Placeholder 7">
            <a:extLst>
              <a:ext uri="{FF2B5EF4-FFF2-40B4-BE49-F238E27FC236}">
                <a16:creationId xmlns:a16="http://schemas.microsoft.com/office/drawing/2014/main" id="{435C9A72-24BC-4C3A-B58F-A6D5B02429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39418C-1875-44EF-8329-62CEA389CC17}"/>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2795192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F0AD-6F4C-4ACB-9535-A6916816B8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9C66D6-1D18-4892-962A-2C93D7C7E700}"/>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4" name="Footer Placeholder 3">
            <a:extLst>
              <a:ext uri="{FF2B5EF4-FFF2-40B4-BE49-F238E27FC236}">
                <a16:creationId xmlns:a16="http://schemas.microsoft.com/office/drawing/2014/main" id="{40F7F0B0-BF23-4AA1-9850-24B012D8E3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7B57E5-9D32-4C57-9F9F-36C96E37F3B8}"/>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1361055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8DFA5F-4162-4FDC-9127-BA40D62671F7}"/>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3" name="Footer Placeholder 2">
            <a:extLst>
              <a:ext uri="{FF2B5EF4-FFF2-40B4-BE49-F238E27FC236}">
                <a16:creationId xmlns:a16="http://schemas.microsoft.com/office/drawing/2014/main" id="{CFD567E5-3DE3-498C-8CA2-36B30A0E58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C227E5-F976-4FF5-8098-CE3D25F8455D}"/>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317884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F760-71D7-4CE3-96CE-80D281F685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C782CC-E036-4A99-A924-41F84C86E7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C9A26D-2D96-48DA-98ED-6992CB447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7E093-C541-48CE-A029-D7A0D90F8134}"/>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6" name="Footer Placeholder 5">
            <a:extLst>
              <a:ext uri="{FF2B5EF4-FFF2-40B4-BE49-F238E27FC236}">
                <a16:creationId xmlns:a16="http://schemas.microsoft.com/office/drawing/2014/main" id="{8DC73BB8-B272-4408-AFE1-4446B8023F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98EEAB-2466-4152-B56E-796DD797C3E0}"/>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344818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8756-6133-4266-BEAD-7B5F8B2BD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883199-EDCB-49F1-8C49-ED53EA2E31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F368A0-C1B2-4B75-BF69-6620635A8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1ED74-365F-4C2E-8AF3-922F22B643BC}"/>
              </a:ext>
            </a:extLst>
          </p:cNvPr>
          <p:cNvSpPr>
            <a:spLocks noGrp="1"/>
          </p:cNvSpPr>
          <p:nvPr>
            <p:ph type="dt" sz="half" idx="10"/>
          </p:nvPr>
        </p:nvSpPr>
        <p:spPr/>
        <p:txBody>
          <a:bodyPr/>
          <a:lstStyle/>
          <a:p>
            <a:fld id="{1B98078C-DBE0-44DD-8648-D33E5155385A}" type="datetimeFigureOut">
              <a:rPr lang="en-GB" smtClean="0"/>
              <a:t>05/05/2020</a:t>
            </a:fld>
            <a:endParaRPr lang="en-GB"/>
          </a:p>
        </p:txBody>
      </p:sp>
      <p:sp>
        <p:nvSpPr>
          <p:cNvPr id="6" name="Footer Placeholder 5">
            <a:extLst>
              <a:ext uri="{FF2B5EF4-FFF2-40B4-BE49-F238E27FC236}">
                <a16:creationId xmlns:a16="http://schemas.microsoft.com/office/drawing/2014/main" id="{E492A47F-A8D2-4033-9413-D47546247D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D0B8C8-BA51-40FA-839D-AB3A71903E45}"/>
              </a:ext>
            </a:extLst>
          </p:cNvPr>
          <p:cNvSpPr>
            <a:spLocks noGrp="1"/>
          </p:cNvSpPr>
          <p:nvPr>
            <p:ph type="sldNum" sz="quarter" idx="12"/>
          </p:nvPr>
        </p:nvSpPr>
        <p:spPr/>
        <p:txBody>
          <a:bodyPr/>
          <a:lstStyle/>
          <a:p>
            <a:fld id="{D5D58AFC-3248-410A-80E2-32160CAA08A6}" type="slidenum">
              <a:rPr lang="en-GB" smtClean="0"/>
              <a:t>‹#›</a:t>
            </a:fld>
            <a:endParaRPr lang="en-GB"/>
          </a:p>
        </p:txBody>
      </p:sp>
    </p:spTree>
    <p:extLst>
      <p:ext uri="{BB962C8B-B14F-4D97-AF65-F5344CB8AC3E}">
        <p14:creationId xmlns:p14="http://schemas.microsoft.com/office/powerpoint/2010/main" val="38730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EB6B3-CE52-4917-A8E9-377E2FCB2C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6F5F15-31DC-4503-B6CE-BAE3BEEAF6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32AE6D-2810-4F75-A22B-65A423F3D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8078C-DBE0-44DD-8648-D33E5155385A}" type="datetimeFigureOut">
              <a:rPr lang="en-GB" smtClean="0"/>
              <a:t>05/05/2020</a:t>
            </a:fld>
            <a:endParaRPr lang="en-GB"/>
          </a:p>
        </p:txBody>
      </p:sp>
      <p:sp>
        <p:nvSpPr>
          <p:cNvPr id="5" name="Footer Placeholder 4">
            <a:extLst>
              <a:ext uri="{FF2B5EF4-FFF2-40B4-BE49-F238E27FC236}">
                <a16:creationId xmlns:a16="http://schemas.microsoft.com/office/drawing/2014/main" id="{C6622487-850D-4207-9F25-43AAB81C8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073884-2F31-4EB8-A5EF-8B10B5EAC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D58AFC-3248-410A-80E2-32160CAA08A6}" type="slidenum">
              <a:rPr lang="en-GB" smtClean="0"/>
              <a:t>‹#›</a:t>
            </a:fld>
            <a:endParaRPr lang="en-GB"/>
          </a:p>
        </p:txBody>
      </p:sp>
    </p:spTree>
    <p:extLst>
      <p:ext uri="{BB962C8B-B14F-4D97-AF65-F5344CB8AC3E}">
        <p14:creationId xmlns:p14="http://schemas.microsoft.com/office/powerpoint/2010/main" val="60595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jpeg"/><Relationship Id="rId5" Type="http://schemas.openxmlformats.org/officeDocument/2006/relationships/image" Target="../media/image17.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5.gif"/></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2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gNAxqaoPLO0" TargetMode="External"/><Relationship Id="rId1" Type="http://schemas.openxmlformats.org/officeDocument/2006/relationships/slideLayout" Target="../slideLayouts/slideLayout2.xml"/><Relationship Id="rId5" Type="http://schemas.openxmlformats.org/officeDocument/2006/relationships/hyperlink" Target="https://www.youtube.com/watch?v=2cubGxusJhw"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A514-3BA2-47F2-9233-A77818E4F691}"/>
              </a:ext>
            </a:extLst>
          </p:cNvPr>
          <p:cNvSpPr>
            <a:spLocks noGrp="1"/>
          </p:cNvSpPr>
          <p:nvPr>
            <p:ph type="ctrTitle"/>
          </p:nvPr>
        </p:nvSpPr>
        <p:spPr>
          <a:xfrm>
            <a:off x="1524000" y="951229"/>
            <a:ext cx="9144000" cy="1928813"/>
          </a:xfrm>
          <a:solidFill>
            <a:schemeClr val="bg1"/>
          </a:solidFill>
          <a:ln w="104775" cmpd="tri">
            <a:solidFill>
              <a:schemeClr val="accent1"/>
            </a:solidFill>
          </a:ln>
        </p:spPr>
        <p:txBody>
          <a:bodyPr/>
          <a:lstStyle/>
          <a:p>
            <a:r>
              <a:rPr lang="en-GB" dirty="0">
                <a:latin typeface="Castellar" panose="020A0402060406010301" pitchFamily="18" charset="0"/>
              </a:rPr>
              <a:t>The Death of Aeschylus</a:t>
            </a:r>
          </a:p>
        </p:txBody>
      </p:sp>
      <p:pic>
        <p:nvPicPr>
          <p:cNvPr id="5126" name="Picture 6" descr="Aeschylus - Find A Grave Memorial">
            <a:extLst>
              <a:ext uri="{FF2B5EF4-FFF2-40B4-BE49-F238E27FC236}">
                <a16:creationId xmlns:a16="http://schemas.microsoft.com/office/drawing/2014/main" id="{CFD6F18D-7B43-4D5D-892D-B4CE872E2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5" y="3221990"/>
            <a:ext cx="23812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CD66-86FB-4C70-BD19-24F7A07AB6DB}"/>
              </a:ext>
            </a:extLst>
          </p:cNvPr>
          <p:cNvSpPr>
            <a:spLocks noGrp="1"/>
          </p:cNvSpPr>
          <p:nvPr>
            <p:ph type="title"/>
          </p:nvPr>
        </p:nvSpPr>
        <p:spPr>
          <a:xfrm>
            <a:off x="885825" y="2389187"/>
            <a:ext cx="10901362" cy="1325563"/>
          </a:xfrm>
        </p:spPr>
        <p:txBody>
          <a:bodyPr>
            <a:normAutofit fontScale="90000"/>
          </a:bodyPr>
          <a:lstStyle/>
          <a:p>
            <a:r>
              <a:rPr lang="en-GB" b="1" dirty="0"/>
              <a:t>Instructions:</a:t>
            </a:r>
            <a:br>
              <a:rPr lang="en-GB" dirty="0"/>
            </a:br>
            <a:r>
              <a:rPr lang="en-GB" dirty="0"/>
              <a:t>a) </a:t>
            </a:r>
            <a:r>
              <a:rPr lang="en-GB" i="1" dirty="0"/>
              <a:t>Listen to the recording of part 1 on the next slide. </a:t>
            </a:r>
            <a:br>
              <a:rPr lang="en-GB" dirty="0"/>
            </a:br>
            <a:r>
              <a:rPr lang="en-GB" dirty="0"/>
              <a:t>b) </a:t>
            </a:r>
            <a:r>
              <a:rPr lang="en-GB" i="1" dirty="0"/>
              <a:t>Read it out loud yourself in Greek.  </a:t>
            </a:r>
            <a:br>
              <a:rPr lang="en-GB" dirty="0"/>
            </a:br>
            <a:br>
              <a:rPr lang="en-GB" dirty="0"/>
            </a:br>
            <a:r>
              <a:rPr lang="en-GB" sz="4000" i="1" dirty="0"/>
              <a:t>The passage is then broken down line by line to help with your translation. Write this in your Exercise book after each slide</a:t>
            </a:r>
            <a:r>
              <a:rPr lang="en-GB" sz="4000" dirty="0"/>
              <a:t>.</a:t>
            </a:r>
          </a:p>
        </p:txBody>
      </p:sp>
    </p:spTree>
    <p:extLst>
      <p:ext uri="{BB962C8B-B14F-4D97-AF65-F5344CB8AC3E}">
        <p14:creationId xmlns:p14="http://schemas.microsoft.com/office/powerpoint/2010/main" val="654444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2BEDBE-EE87-46CD-9D8D-1E14A762A386}"/>
              </a:ext>
            </a:extLst>
          </p:cNvPr>
          <p:cNvPicPr>
            <a:picLocks noChangeAspect="1"/>
          </p:cNvPicPr>
          <p:nvPr/>
        </p:nvPicPr>
        <p:blipFill rotWithShape="1">
          <a:blip r:embed="rId4"/>
          <a:srcRect r="3528" b="50715"/>
          <a:stretch/>
        </p:blipFill>
        <p:spPr>
          <a:xfrm>
            <a:off x="0" y="594927"/>
            <a:ext cx="12192000" cy="3496990"/>
          </a:xfrm>
          <a:prstGeom prst="rect">
            <a:avLst/>
          </a:prstGeom>
        </p:spPr>
      </p:pic>
      <p:pic>
        <p:nvPicPr>
          <p:cNvPr id="4098" name="Picture 2">
            <a:extLst>
              <a:ext uri="{FF2B5EF4-FFF2-40B4-BE49-F238E27FC236}">
                <a16:creationId xmlns:a16="http://schemas.microsoft.com/office/drawing/2014/main" id="{EBE2B6C9-A88C-4677-A38C-C36EE3EEF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450" y="4659296"/>
            <a:ext cx="2992792" cy="21987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08B8685-BA61-4A4D-8D7D-68BBCE4A0DC0}"/>
              </a:ext>
            </a:extLst>
          </p:cNvPr>
          <p:cNvSpPr/>
          <p:nvPr/>
        </p:nvSpPr>
        <p:spPr>
          <a:xfrm>
            <a:off x="4495799" y="3629026"/>
            <a:ext cx="7153275" cy="609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n>
                <a:solidFill>
                  <a:schemeClr val="bg1"/>
                </a:solidFill>
              </a:ln>
            </a:endParaRPr>
          </a:p>
        </p:txBody>
      </p:sp>
      <p:pic>
        <p:nvPicPr>
          <p:cNvPr id="5" name="Picture 4">
            <a:extLst>
              <a:ext uri="{FF2B5EF4-FFF2-40B4-BE49-F238E27FC236}">
                <a16:creationId xmlns:a16="http://schemas.microsoft.com/office/drawing/2014/main" id="{39FC6AF0-6A61-48D6-AA5D-C27BF290FFFA}"/>
              </a:ext>
            </a:extLst>
          </p:cNvPr>
          <p:cNvPicPr>
            <a:picLocks noChangeAspect="1"/>
          </p:cNvPicPr>
          <p:nvPr/>
        </p:nvPicPr>
        <p:blipFill>
          <a:blip r:embed="rId6"/>
          <a:stretch>
            <a:fillRect/>
          </a:stretch>
        </p:blipFill>
        <p:spPr>
          <a:xfrm>
            <a:off x="317502" y="4305300"/>
            <a:ext cx="4149725" cy="988030"/>
          </a:xfrm>
          <a:prstGeom prst="rect">
            <a:avLst/>
          </a:prstGeom>
        </p:spPr>
      </p:pic>
      <p:pic>
        <p:nvPicPr>
          <p:cNvPr id="7" name="Picture 6">
            <a:extLst>
              <a:ext uri="{FF2B5EF4-FFF2-40B4-BE49-F238E27FC236}">
                <a16:creationId xmlns:a16="http://schemas.microsoft.com/office/drawing/2014/main" id="{63B4BFEA-6471-450D-8323-74785C509593}"/>
              </a:ext>
            </a:extLst>
          </p:cNvPr>
          <p:cNvPicPr>
            <a:picLocks noChangeAspect="1"/>
          </p:cNvPicPr>
          <p:nvPr/>
        </p:nvPicPr>
        <p:blipFill>
          <a:blip r:embed="rId7"/>
          <a:stretch>
            <a:fillRect/>
          </a:stretch>
        </p:blipFill>
        <p:spPr>
          <a:xfrm>
            <a:off x="447673" y="5490754"/>
            <a:ext cx="3319462" cy="1100546"/>
          </a:xfrm>
          <a:prstGeom prst="rect">
            <a:avLst/>
          </a:prstGeom>
        </p:spPr>
      </p:pic>
      <p:pic>
        <p:nvPicPr>
          <p:cNvPr id="4100" name="Picture 4" descr="Hiero I, circa 540/525 - 466 BC, Tyrant of Syracuse 478 - 466 ...">
            <a:extLst>
              <a:ext uri="{FF2B5EF4-FFF2-40B4-BE49-F238E27FC236}">
                <a16:creationId xmlns:a16="http://schemas.microsoft.com/office/drawing/2014/main" id="{30C5DEAA-50A0-4A45-B67E-7E4A300B0A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893" b="15438"/>
          <a:stretch/>
        </p:blipFill>
        <p:spPr bwMode="auto">
          <a:xfrm>
            <a:off x="6623052" y="144689"/>
            <a:ext cx="2734294" cy="1198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3233B-A7BC-4C83-9036-56CCF83B699C}"/>
              </a:ext>
            </a:extLst>
          </p:cNvPr>
          <p:cNvSpPr txBox="1"/>
          <p:nvPr/>
        </p:nvSpPr>
        <p:spPr>
          <a:xfrm>
            <a:off x="9288443" y="603134"/>
            <a:ext cx="3023919" cy="276999"/>
          </a:xfrm>
          <a:prstGeom prst="rect">
            <a:avLst/>
          </a:prstGeom>
          <a:noFill/>
        </p:spPr>
        <p:txBody>
          <a:bodyPr wrap="square" rtlCol="0">
            <a:spAutoFit/>
          </a:bodyPr>
          <a:lstStyle/>
          <a:p>
            <a:r>
              <a:rPr lang="en-GB" sz="1200" dirty="0">
                <a:solidFill>
                  <a:schemeClr val="bg1">
                    <a:lumMod val="65000"/>
                  </a:schemeClr>
                </a:solidFill>
              </a:rPr>
              <a:t>Coin of </a:t>
            </a:r>
            <a:r>
              <a:rPr lang="en-GB" sz="1200" dirty="0" err="1">
                <a:solidFill>
                  <a:schemeClr val="bg1">
                    <a:lumMod val="65000"/>
                  </a:schemeClr>
                </a:solidFill>
              </a:rPr>
              <a:t>Hiero</a:t>
            </a:r>
            <a:r>
              <a:rPr lang="en-GB" sz="1200" dirty="0">
                <a:solidFill>
                  <a:schemeClr val="bg1">
                    <a:lumMod val="65000"/>
                  </a:schemeClr>
                </a:solidFill>
              </a:rPr>
              <a:t> I, Tyrant of Syracuse, d.466BC</a:t>
            </a:r>
          </a:p>
        </p:txBody>
      </p:sp>
      <p:pic>
        <p:nvPicPr>
          <p:cNvPr id="4102" name="Picture 6" descr="The Sicilian Expedition - The Silly Sicilian Expedition">
            <a:extLst>
              <a:ext uri="{FF2B5EF4-FFF2-40B4-BE49-F238E27FC236}">
                <a16:creationId xmlns:a16="http://schemas.microsoft.com/office/drawing/2014/main" id="{4C2730B7-8BD4-4642-90BA-AEF56D1806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0242" y="4219876"/>
            <a:ext cx="4561758" cy="26381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The Death of Aeschylus">
            <a:hlinkClick r:id="" action="ppaction://media"/>
            <a:extLst>
              <a:ext uri="{FF2B5EF4-FFF2-40B4-BE49-F238E27FC236}">
                <a16:creationId xmlns:a16="http://schemas.microsoft.com/office/drawing/2014/main" id="{B6D9BB3D-4040-4D65-8881-30001630C7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84320" y="676933"/>
            <a:ext cx="406400" cy="406400"/>
          </a:xfrm>
          <a:prstGeom prst="rect">
            <a:avLst/>
          </a:prstGeom>
        </p:spPr>
      </p:pic>
    </p:spTree>
    <p:extLst>
      <p:ext uri="{BB962C8B-B14F-4D97-AF65-F5344CB8AC3E}">
        <p14:creationId xmlns:p14="http://schemas.microsoft.com/office/powerpoint/2010/main" val="6763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4CA1-902A-4240-BE1D-C7F90708FD89}"/>
              </a:ext>
            </a:extLst>
          </p:cNvPr>
          <p:cNvSpPr>
            <a:spLocks noGrp="1"/>
          </p:cNvSpPr>
          <p:nvPr>
            <p:ph type="title"/>
          </p:nvPr>
        </p:nvSpPr>
        <p:spPr>
          <a:xfrm>
            <a:off x="0" y="0"/>
            <a:ext cx="4838699" cy="1077219"/>
          </a:xfrm>
        </p:spPr>
        <p:txBody>
          <a:bodyPr>
            <a:normAutofit/>
          </a:bodyPr>
          <a:lstStyle/>
          <a:p>
            <a:r>
              <a:rPr lang="en-GB" sz="2800" dirty="0"/>
              <a:t>The Death of Aeschylus Part </a:t>
            </a:r>
            <a:r>
              <a:rPr lang="en-GB" sz="2800" dirty="0" err="1"/>
              <a:t>i</a:t>
            </a:r>
            <a:r>
              <a:rPr lang="en-GB" sz="2800" dirty="0"/>
              <a:t>)</a:t>
            </a:r>
          </a:p>
        </p:txBody>
      </p:sp>
      <p:sp>
        <p:nvSpPr>
          <p:cNvPr id="3" name="Content Placeholder 2">
            <a:extLst>
              <a:ext uri="{FF2B5EF4-FFF2-40B4-BE49-F238E27FC236}">
                <a16:creationId xmlns:a16="http://schemas.microsoft.com/office/drawing/2014/main" id="{CC91FB67-0384-4861-AC98-51AD2226A8F1}"/>
              </a:ext>
            </a:extLst>
          </p:cNvPr>
          <p:cNvSpPr>
            <a:spLocks noGrp="1"/>
          </p:cNvSpPr>
          <p:nvPr>
            <p:ph idx="1"/>
          </p:nvPr>
        </p:nvSpPr>
        <p:spPr>
          <a:xfrm>
            <a:off x="318495" y="1844011"/>
            <a:ext cx="10515600" cy="612775"/>
          </a:xfrm>
        </p:spPr>
        <p:txBody>
          <a:bodyPr/>
          <a:lstStyle/>
          <a:p>
            <a:pPr marL="0" indent="0">
              <a:buNone/>
            </a:pPr>
            <a:r>
              <a:rPr lang="el-GR" dirty="0">
                <a:latin typeface="Palatino Linotype" panose="02040502050505030304" pitchFamily="18" charset="0"/>
              </a:rPr>
              <a:t>ὁ δε Αἴσχυλος</a:t>
            </a:r>
            <a:r>
              <a:rPr lang="en-GB" dirty="0">
                <a:latin typeface="Palatino Linotype" panose="02040502050505030304" pitchFamily="18" charset="0"/>
              </a:rPr>
              <a:t> </a:t>
            </a:r>
            <a:r>
              <a:rPr lang="el-GR" dirty="0">
                <a:latin typeface="Palatino Linotype" panose="02040502050505030304" pitchFamily="18" charset="0"/>
              </a:rPr>
              <a:t>Ἀθηναῖος ἦν, καὶ ποιητὴς ἄριστος·</a:t>
            </a:r>
            <a:endParaRPr lang="en-GB" dirty="0">
              <a:latin typeface="Palatino Linotype" panose="02040502050505030304" pitchFamily="18" charset="0"/>
            </a:endParaRPr>
          </a:p>
        </p:txBody>
      </p:sp>
      <p:sp>
        <p:nvSpPr>
          <p:cNvPr id="8" name="TextBox 7">
            <a:extLst>
              <a:ext uri="{FF2B5EF4-FFF2-40B4-BE49-F238E27FC236}">
                <a16:creationId xmlns:a16="http://schemas.microsoft.com/office/drawing/2014/main" id="{753803A4-8162-4D47-86DA-747973E8E4B7}"/>
              </a:ext>
            </a:extLst>
          </p:cNvPr>
          <p:cNvSpPr txBox="1"/>
          <p:nvPr/>
        </p:nvSpPr>
        <p:spPr>
          <a:xfrm>
            <a:off x="190500" y="2456786"/>
            <a:ext cx="4105275" cy="369332"/>
          </a:xfrm>
          <a:prstGeom prst="rect">
            <a:avLst/>
          </a:prstGeom>
          <a:noFill/>
        </p:spPr>
        <p:txBody>
          <a:bodyPr wrap="square" rtlCol="0">
            <a:spAutoFit/>
          </a:bodyPr>
          <a:lstStyle/>
          <a:p>
            <a:r>
              <a:rPr lang="en-GB" dirty="0"/>
              <a:t>Identify the verb before you translate.</a:t>
            </a:r>
            <a:endParaRPr lang="el-GR" dirty="0"/>
          </a:p>
        </p:txBody>
      </p:sp>
      <p:sp>
        <p:nvSpPr>
          <p:cNvPr id="10" name="Content Placeholder 2">
            <a:extLst>
              <a:ext uri="{FF2B5EF4-FFF2-40B4-BE49-F238E27FC236}">
                <a16:creationId xmlns:a16="http://schemas.microsoft.com/office/drawing/2014/main" id="{1F8C190E-9708-4E66-BB03-638ABCD686BA}"/>
              </a:ext>
            </a:extLst>
          </p:cNvPr>
          <p:cNvSpPr txBox="1">
            <a:spLocks/>
          </p:cNvSpPr>
          <p:nvPr/>
        </p:nvSpPr>
        <p:spPr>
          <a:xfrm>
            <a:off x="295275" y="2957513"/>
            <a:ext cx="8391525" cy="612775"/>
          </a:xfrm>
          <a:prstGeom prst="rect">
            <a:avLst/>
          </a:prstGeom>
          <a:solidFill>
            <a:schemeClr val="bg1">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ὁ δε Αἴσχυλος</a:t>
            </a:r>
            <a:r>
              <a:rPr lang="en-GB" dirty="0">
                <a:latin typeface="Palatino Linotype" panose="02040502050505030304" pitchFamily="18" charset="0"/>
              </a:rPr>
              <a:t> </a:t>
            </a:r>
            <a:r>
              <a:rPr lang="el-GR" dirty="0">
                <a:latin typeface="Palatino Linotype" panose="02040502050505030304" pitchFamily="18" charset="0"/>
              </a:rPr>
              <a:t>Ἀθηναῖος </a:t>
            </a:r>
            <a:r>
              <a:rPr lang="el-GR" b="1" dirty="0">
                <a:solidFill>
                  <a:srgbClr val="FFFF00"/>
                </a:solidFill>
                <a:latin typeface="Palatino Linotype" panose="02040502050505030304" pitchFamily="18" charset="0"/>
              </a:rPr>
              <a:t>ἦν</a:t>
            </a:r>
            <a:r>
              <a:rPr lang="el-GR" dirty="0">
                <a:latin typeface="Palatino Linotype" panose="02040502050505030304" pitchFamily="18" charset="0"/>
              </a:rPr>
              <a:t>, καὶ ποιητὴς ἄριστος·</a:t>
            </a:r>
            <a:endParaRPr lang="en-GB" dirty="0">
              <a:latin typeface="Palatino Linotype" panose="02040502050505030304" pitchFamily="18" charset="0"/>
            </a:endParaRPr>
          </a:p>
        </p:txBody>
      </p:sp>
      <p:pic>
        <p:nvPicPr>
          <p:cNvPr id="11" name="Picture 10">
            <a:extLst>
              <a:ext uri="{FF2B5EF4-FFF2-40B4-BE49-F238E27FC236}">
                <a16:creationId xmlns:a16="http://schemas.microsoft.com/office/drawing/2014/main" id="{9A7C1C29-E677-4375-8EAC-BCA11BDDE749}"/>
              </a:ext>
            </a:extLst>
          </p:cNvPr>
          <p:cNvPicPr>
            <a:picLocks noChangeAspect="1"/>
          </p:cNvPicPr>
          <p:nvPr/>
        </p:nvPicPr>
        <p:blipFill rotWithShape="1">
          <a:blip r:embed="rId2"/>
          <a:srcRect l="23203" t="38333" r="14332" b="8686"/>
          <a:stretch/>
        </p:blipFill>
        <p:spPr>
          <a:xfrm>
            <a:off x="3300412" y="3803898"/>
            <a:ext cx="5843588" cy="2787888"/>
          </a:xfrm>
          <a:prstGeom prst="rect">
            <a:avLst/>
          </a:prstGeom>
        </p:spPr>
      </p:pic>
      <p:sp>
        <p:nvSpPr>
          <p:cNvPr id="12" name="Arrow: Down 11">
            <a:extLst>
              <a:ext uri="{FF2B5EF4-FFF2-40B4-BE49-F238E27FC236}">
                <a16:creationId xmlns:a16="http://schemas.microsoft.com/office/drawing/2014/main" id="{50F42D1D-C0AE-44E1-91A5-78E934126452}"/>
              </a:ext>
            </a:extLst>
          </p:cNvPr>
          <p:cNvSpPr/>
          <p:nvPr/>
        </p:nvSpPr>
        <p:spPr>
          <a:xfrm rot="19262054">
            <a:off x="5443650" y="3126470"/>
            <a:ext cx="265290" cy="2613249"/>
          </a:xfrm>
          <a:prstGeom prst="downArrow">
            <a:avLst>
              <a:gd name="adj1" fmla="val 26211"/>
              <a:gd name="adj2" fmla="val 79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7D1A99C-16D7-4846-93E4-24936C2F3978}"/>
              </a:ext>
            </a:extLst>
          </p:cNvPr>
          <p:cNvSpPr txBox="1"/>
          <p:nvPr/>
        </p:nvSpPr>
        <p:spPr>
          <a:xfrm>
            <a:off x="6501108" y="275253"/>
            <a:ext cx="4838699" cy="1077218"/>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ὁ ποιητής </a:t>
            </a:r>
            <a:r>
              <a:rPr lang="el-GR" dirty="0"/>
              <a:t>- </a:t>
            </a:r>
            <a:r>
              <a:rPr lang="en-GB" i="1" dirty="0"/>
              <a:t>poet </a:t>
            </a:r>
            <a:endParaRPr lang="el-GR" i="1" dirty="0"/>
          </a:p>
          <a:p>
            <a:pPr algn="ctr"/>
            <a:r>
              <a:rPr lang="el-GR" dirty="0">
                <a:latin typeface="Palatino Linotype" panose="02040502050505030304" pitchFamily="18" charset="0"/>
              </a:rPr>
              <a:t>ἄριστ</a:t>
            </a:r>
            <a:r>
              <a:rPr lang="en-GB" dirty="0">
                <a:latin typeface="Palatino Linotype" panose="02040502050505030304" pitchFamily="18" charset="0"/>
              </a:rPr>
              <a:t>o</a:t>
            </a:r>
            <a:r>
              <a:rPr lang="el-GR" dirty="0">
                <a:latin typeface="Palatino Linotype" panose="02040502050505030304" pitchFamily="18" charset="0"/>
              </a:rPr>
              <a:t>ς, -η, -ον</a:t>
            </a:r>
            <a:r>
              <a:rPr lang="el-GR" dirty="0"/>
              <a:t> - </a:t>
            </a:r>
            <a:r>
              <a:rPr lang="en-GB" i="1" dirty="0"/>
              <a:t>very good, excellent, the best.</a:t>
            </a:r>
          </a:p>
        </p:txBody>
      </p:sp>
    </p:spTree>
    <p:extLst>
      <p:ext uri="{BB962C8B-B14F-4D97-AF65-F5344CB8AC3E}">
        <p14:creationId xmlns:p14="http://schemas.microsoft.com/office/powerpoint/2010/main" val="326217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4CA1-902A-4240-BE1D-C7F90708FD89}"/>
              </a:ext>
            </a:extLst>
          </p:cNvPr>
          <p:cNvSpPr>
            <a:spLocks noGrp="1"/>
          </p:cNvSpPr>
          <p:nvPr>
            <p:ph type="title"/>
          </p:nvPr>
        </p:nvSpPr>
        <p:spPr>
          <a:xfrm>
            <a:off x="0" y="0"/>
            <a:ext cx="10515600" cy="1325563"/>
          </a:xfrm>
        </p:spPr>
        <p:txBody>
          <a:bodyPr/>
          <a:lstStyle/>
          <a:p>
            <a:r>
              <a:rPr lang="en-GB" dirty="0"/>
              <a:t>The Death of Aeschylus Part </a:t>
            </a:r>
            <a:r>
              <a:rPr lang="en-GB" dirty="0" err="1"/>
              <a:t>i</a:t>
            </a:r>
            <a:r>
              <a:rPr lang="en-GB" dirty="0"/>
              <a:t>).</a:t>
            </a:r>
          </a:p>
        </p:txBody>
      </p:sp>
      <p:sp>
        <p:nvSpPr>
          <p:cNvPr id="3" name="Content Placeholder 2">
            <a:extLst>
              <a:ext uri="{FF2B5EF4-FFF2-40B4-BE49-F238E27FC236}">
                <a16:creationId xmlns:a16="http://schemas.microsoft.com/office/drawing/2014/main" id="{CC91FB67-0384-4861-AC98-51AD2226A8F1}"/>
              </a:ext>
            </a:extLst>
          </p:cNvPr>
          <p:cNvSpPr>
            <a:spLocks noGrp="1"/>
          </p:cNvSpPr>
          <p:nvPr>
            <p:ph idx="1"/>
          </p:nvPr>
        </p:nvSpPr>
        <p:spPr>
          <a:xfrm>
            <a:off x="295275" y="1325563"/>
            <a:ext cx="10515600" cy="612775"/>
          </a:xfrm>
        </p:spPr>
        <p:txBody>
          <a:bodyPr/>
          <a:lstStyle/>
          <a:p>
            <a:pPr marL="0" indent="0">
              <a:buNone/>
            </a:pPr>
            <a:r>
              <a:rPr lang="el-GR" dirty="0">
                <a:latin typeface="Palatino Linotype" panose="02040502050505030304" pitchFamily="18" charset="0"/>
              </a:rPr>
              <a:t>ὁ δε Αἴσχυλος</a:t>
            </a:r>
            <a:r>
              <a:rPr lang="en-GB" dirty="0">
                <a:latin typeface="Palatino Linotype" panose="02040502050505030304" pitchFamily="18" charset="0"/>
              </a:rPr>
              <a:t> </a:t>
            </a:r>
            <a:r>
              <a:rPr lang="el-GR" dirty="0">
                <a:latin typeface="Palatino Linotype" panose="02040502050505030304" pitchFamily="18" charset="0"/>
              </a:rPr>
              <a:t>Ἀθηναῖος </a:t>
            </a:r>
            <a:r>
              <a:rPr lang="el-GR" b="1" dirty="0">
                <a:latin typeface="Palatino Linotype" panose="02040502050505030304" pitchFamily="18" charset="0"/>
              </a:rPr>
              <a:t>ἦν</a:t>
            </a:r>
            <a:r>
              <a:rPr lang="el-GR" dirty="0">
                <a:latin typeface="Palatino Linotype" panose="02040502050505030304" pitchFamily="18" charset="0"/>
              </a:rPr>
              <a:t>, καὶ ποιητὴς ἄριστος·</a:t>
            </a:r>
            <a:endParaRPr lang="en-GB" dirty="0">
              <a:latin typeface="Palatino Linotype" panose="02040502050505030304" pitchFamily="18" charset="0"/>
            </a:endParaRPr>
          </a:p>
        </p:txBody>
      </p:sp>
      <p:sp>
        <p:nvSpPr>
          <p:cNvPr id="4" name="Content Placeholder 2">
            <a:extLst>
              <a:ext uri="{FF2B5EF4-FFF2-40B4-BE49-F238E27FC236}">
                <a16:creationId xmlns:a16="http://schemas.microsoft.com/office/drawing/2014/main" id="{B7E37E99-1F45-4732-99FB-B1E0C58AF894}"/>
              </a:ext>
            </a:extLst>
          </p:cNvPr>
          <p:cNvSpPr txBox="1">
            <a:spLocks/>
          </p:cNvSpPr>
          <p:nvPr/>
        </p:nvSpPr>
        <p:spPr>
          <a:xfrm>
            <a:off x="295275" y="2029620"/>
            <a:ext cx="11982450" cy="71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πολλὰ δράματα ἔγραψεν, καὶ </a:t>
            </a:r>
            <a:r>
              <a:rPr lang="el-GR" b="1" u="sng" dirty="0">
                <a:latin typeface="Palatino Linotype" panose="02040502050505030304" pitchFamily="18" charset="0"/>
              </a:rPr>
              <a:t>διὰ ταῦτα</a:t>
            </a:r>
            <a:r>
              <a:rPr lang="el-GR" b="1" dirty="0">
                <a:latin typeface="Palatino Linotype" panose="02040502050505030304" pitchFamily="18" charset="0"/>
              </a:rPr>
              <a:t> </a:t>
            </a:r>
            <a:r>
              <a:rPr lang="el-GR" dirty="0">
                <a:latin typeface="Palatino Linotype" panose="02040502050505030304" pitchFamily="18" charset="0"/>
              </a:rPr>
              <a:t>πολλὰ ἆθλα ἐν τῇ </a:t>
            </a:r>
            <a:r>
              <a:rPr lang="el-GR" b="1" u="sng" dirty="0">
                <a:latin typeface="Palatino Linotype" panose="02040502050505030304" pitchFamily="18" charset="0"/>
              </a:rPr>
              <a:t>πόλει</a:t>
            </a:r>
            <a:r>
              <a:rPr lang="el-GR" dirty="0">
                <a:latin typeface="Palatino Linotype" panose="02040502050505030304" pitchFamily="18" charset="0"/>
              </a:rPr>
              <a:t> </a:t>
            </a:r>
          </a:p>
          <a:p>
            <a:pPr marL="0" indent="0">
              <a:buFont typeface="Arial" panose="020B0604020202020204" pitchFamily="34" charset="0"/>
              <a:buNone/>
            </a:pPr>
            <a:r>
              <a:rPr lang="el-GR" dirty="0">
                <a:latin typeface="Palatino Linotype" panose="02040502050505030304" pitchFamily="18" charset="0"/>
              </a:rPr>
              <a:t>ἐδέξατο.</a:t>
            </a:r>
            <a:endParaRPr lang="en-GB" dirty="0">
              <a:latin typeface="Palatino Linotype" panose="02040502050505030304" pitchFamily="18" charset="0"/>
            </a:endParaRPr>
          </a:p>
        </p:txBody>
      </p:sp>
      <p:sp>
        <p:nvSpPr>
          <p:cNvPr id="9" name="Rectangle 8">
            <a:extLst>
              <a:ext uri="{FF2B5EF4-FFF2-40B4-BE49-F238E27FC236}">
                <a16:creationId xmlns:a16="http://schemas.microsoft.com/office/drawing/2014/main" id="{BF4E166F-C7E9-4604-BCE0-BA8B203A686B}"/>
              </a:ext>
            </a:extLst>
          </p:cNvPr>
          <p:cNvSpPr/>
          <p:nvPr/>
        </p:nvSpPr>
        <p:spPr>
          <a:xfrm>
            <a:off x="295275" y="3146407"/>
            <a:ext cx="11296650" cy="954107"/>
          </a:xfrm>
          <a:prstGeom prst="rect">
            <a:avLst/>
          </a:prstGeom>
          <a:solidFill>
            <a:schemeClr val="bg1">
              <a:lumMod val="75000"/>
            </a:schemeClr>
          </a:solidFill>
        </p:spPr>
        <p:txBody>
          <a:bodyPr wrap="square">
            <a:spAutoFit/>
          </a:bodyPr>
          <a:lstStyle/>
          <a:p>
            <a:r>
              <a:rPr lang="el-GR" sz="2800" dirty="0">
                <a:latin typeface="Palatino Linotype" panose="02040502050505030304" pitchFamily="18" charset="0"/>
              </a:rPr>
              <a:t>πολλὰ δράματα </a:t>
            </a:r>
            <a:r>
              <a:rPr lang="el-GR" sz="2800" b="1" dirty="0">
                <a:solidFill>
                  <a:srgbClr val="FFFF00"/>
                </a:solidFill>
                <a:latin typeface="Palatino Linotype" panose="02040502050505030304" pitchFamily="18" charset="0"/>
              </a:rPr>
              <a:t>ἔγραψεν</a:t>
            </a:r>
            <a:r>
              <a:rPr lang="el-GR" sz="2800" dirty="0">
                <a:latin typeface="Palatino Linotype" panose="02040502050505030304" pitchFamily="18" charset="0"/>
              </a:rPr>
              <a:t>, καὶ διὰ ταῦτα πολλὰ ἆθλα ἐν τῇ πόλει </a:t>
            </a:r>
          </a:p>
          <a:p>
            <a:r>
              <a:rPr lang="el-GR" sz="2800" b="1" dirty="0">
                <a:solidFill>
                  <a:srgbClr val="FFFF00"/>
                </a:solidFill>
                <a:latin typeface="Palatino Linotype" panose="02040502050505030304" pitchFamily="18" charset="0"/>
              </a:rPr>
              <a:t>ἐδέξατο</a:t>
            </a:r>
            <a:r>
              <a:rPr lang="el-GR" sz="2800" dirty="0">
                <a:latin typeface="Palatino Linotype" panose="02040502050505030304" pitchFamily="18" charset="0"/>
              </a:rPr>
              <a:t>.</a:t>
            </a:r>
            <a:endParaRPr lang="en-GB" sz="2800" dirty="0">
              <a:latin typeface="Palatino Linotype" panose="02040502050505030304" pitchFamily="18" charset="0"/>
            </a:endParaRPr>
          </a:p>
        </p:txBody>
      </p:sp>
      <p:sp>
        <p:nvSpPr>
          <p:cNvPr id="10" name="Arrow: Down 9">
            <a:extLst>
              <a:ext uri="{FF2B5EF4-FFF2-40B4-BE49-F238E27FC236}">
                <a16:creationId xmlns:a16="http://schemas.microsoft.com/office/drawing/2014/main" id="{4F980134-7124-44C4-AB86-4CB64A8693B8}"/>
              </a:ext>
            </a:extLst>
          </p:cNvPr>
          <p:cNvSpPr/>
          <p:nvPr/>
        </p:nvSpPr>
        <p:spPr>
          <a:xfrm rot="19594576">
            <a:off x="3937632" y="3489297"/>
            <a:ext cx="153843" cy="2016426"/>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3E4BD719-FDD8-45DE-B2EF-46ED728B972B}"/>
              </a:ext>
            </a:extLst>
          </p:cNvPr>
          <p:cNvSpPr txBox="1"/>
          <p:nvPr/>
        </p:nvSpPr>
        <p:spPr>
          <a:xfrm>
            <a:off x="228600" y="4400389"/>
            <a:ext cx="1581150" cy="2031325"/>
          </a:xfrm>
          <a:prstGeom prst="rect">
            <a:avLst/>
          </a:prstGeom>
          <a:noFill/>
        </p:spPr>
        <p:txBody>
          <a:bodyPr wrap="square" rtlCol="0">
            <a:spAutoFit/>
          </a:bodyPr>
          <a:lstStyle/>
          <a:p>
            <a:r>
              <a:rPr lang="en-GB" b="1" dirty="0"/>
              <a:t>Present: </a:t>
            </a:r>
          </a:p>
          <a:p>
            <a:r>
              <a:rPr lang="el-GR" dirty="0">
                <a:latin typeface="Palatino Linotype" panose="02040502050505030304" pitchFamily="18" charset="0"/>
              </a:rPr>
              <a:t>γράφω</a:t>
            </a:r>
          </a:p>
          <a:p>
            <a:r>
              <a:rPr lang="el-GR" dirty="0">
                <a:latin typeface="Palatino Linotype" panose="02040502050505030304" pitchFamily="18" charset="0"/>
              </a:rPr>
              <a:t>γράφεις</a:t>
            </a:r>
          </a:p>
          <a:p>
            <a:r>
              <a:rPr lang="el-GR" dirty="0">
                <a:latin typeface="Palatino Linotype" panose="02040502050505030304" pitchFamily="18" charset="0"/>
              </a:rPr>
              <a:t>γράφει</a:t>
            </a:r>
          </a:p>
          <a:p>
            <a:r>
              <a:rPr lang="el-GR" dirty="0">
                <a:latin typeface="Palatino Linotype" panose="02040502050505030304" pitchFamily="18" charset="0"/>
              </a:rPr>
              <a:t>γράφομεν</a:t>
            </a:r>
          </a:p>
          <a:p>
            <a:r>
              <a:rPr lang="el-GR" dirty="0">
                <a:latin typeface="Palatino Linotype" panose="02040502050505030304" pitchFamily="18" charset="0"/>
              </a:rPr>
              <a:t>γράφετε</a:t>
            </a:r>
          </a:p>
          <a:p>
            <a:r>
              <a:rPr lang="el-GR" dirty="0">
                <a:latin typeface="Palatino Linotype" panose="02040502050505030304" pitchFamily="18" charset="0"/>
              </a:rPr>
              <a:t>γράφουσι(ν)</a:t>
            </a:r>
            <a:endParaRPr lang="en-GB" dirty="0">
              <a:latin typeface="Palatino Linotype" panose="02040502050505030304" pitchFamily="18" charset="0"/>
            </a:endParaRPr>
          </a:p>
        </p:txBody>
      </p:sp>
      <p:sp>
        <p:nvSpPr>
          <p:cNvPr id="12" name="Rectangle 11">
            <a:extLst>
              <a:ext uri="{FF2B5EF4-FFF2-40B4-BE49-F238E27FC236}">
                <a16:creationId xmlns:a16="http://schemas.microsoft.com/office/drawing/2014/main" id="{52E06F2C-FAF2-4401-9A2E-F7A37A4AA0F7}"/>
              </a:ext>
            </a:extLst>
          </p:cNvPr>
          <p:cNvSpPr/>
          <p:nvPr/>
        </p:nvSpPr>
        <p:spPr>
          <a:xfrm>
            <a:off x="1733550" y="4400389"/>
            <a:ext cx="1457325" cy="2031325"/>
          </a:xfrm>
          <a:prstGeom prst="rect">
            <a:avLst/>
          </a:prstGeom>
        </p:spPr>
        <p:txBody>
          <a:bodyPr wrap="square">
            <a:spAutoFit/>
          </a:bodyPr>
          <a:lstStyle/>
          <a:p>
            <a:r>
              <a:rPr lang="en-GB" b="1" dirty="0"/>
              <a:t>Future: </a:t>
            </a:r>
          </a:p>
          <a:p>
            <a:r>
              <a:rPr lang="el-GR" dirty="0">
                <a:latin typeface="Palatino Linotype" panose="02040502050505030304" pitchFamily="18" charset="0"/>
              </a:rPr>
              <a:t>γράψω</a:t>
            </a:r>
          </a:p>
          <a:p>
            <a:r>
              <a:rPr lang="el-GR" dirty="0">
                <a:latin typeface="Palatino Linotype" panose="02040502050505030304" pitchFamily="18" charset="0"/>
              </a:rPr>
              <a:t>γράψεις</a:t>
            </a:r>
          </a:p>
          <a:p>
            <a:r>
              <a:rPr lang="el-GR" dirty="0">
                <a:latin typeface="Palatino Linotype" panose="02040502050505030304" pitchFamily="18" charset="0"/>
              </a:rPr>
              <a:t>γράψει</a:t>
            </a:r>
          </a:p>
          <a:p>
            <a:r>
              <a:rPr lang="el-GR" dirty="0">
                <a:latin typeface="Palatino Linotype" panose="02040502050505030304" pitchFamily="18" charset="0"/>
              </a:rPr>
              <a:t>γράψομεν</a:t>
            </a:r>
          </a:p>
          <a:p>
            <a:r>
              <a:rPr lang="el-GR" dirty="0">
                <a:latin typeface="Palatino Linotype" panose="02040502050505030304" pitchFamily="18" charset="0"/>
              </a:rPr>
              <a:t>γράψετε</a:t>
            </a:r>
          </a:p>
          <a:p>
            <a:r>
              <a:rPr lang="el-GR" dirty="0">
                <a:latin typeface="Palatino Linotype" panose="02040502050505030304" pitchFamily="18" charset="0"/>
              </a:rPr>
              <a:t>γράψουσι(ν</a:t>
            </a:r>
            <a:endParaRPr lang="en-GB" dirty="0"/>
          </a:p>
        </p:txBody>
      </p:sp>
      <p:sp>
        <p:nvSpPr>
          <p:cNvPr id="13" name="Rectangle 12">
            <a:extLst>
              <a:ext uri="{FF2B5EF4-FFF2-40B4-BE49-F238E27FC236}">
                <a16:creationId xmlns:a16="http://schemas.microsoft.com/office/drawing/2014/main" id="{5DCBCB5D-F7B6-4DAC-B21D-25CF41C61C33}"/>
              </a:ext>
            </a:extLst>
          </p:cNvPr>
          <p:cNvSpPr/>
          <p:nvPr/>
        </p:nvSpPr>
        <p:spPr>
          <a:xfrm>
            <a:off x="3238500" y="4400389"/>
            <a:ext cx="1457325" cy="2031325"/>
          </a:xfrm>
          <a:prstGeom prst="rect">
            <a:avLst/>
          </a:prstGeom>
        </p:spPr>
        <p:txBody>
          <a:bodyPr wrap="square">
            <a:spAutoFit/>
          </a:bodyPr>
          <a:lstStyle/>
          <a:p>
            <a:r>
              <a:rPr lang="en-GB" b="1" dirty="0"/>
              <a:t>Imperfect: </a:t>
            </a:r>
          </a:p>
          <a:p>
            <a:r>
              <a:rPr lang="el-GR" dirty="0">
                <a:latin typeface="Palatino Linotype" panose="02040502050505030304" pitchFamily="18" charset="0"/>
              </a:rPr>
              <a:t>ἔγραφον</a:t>
            </a:r>
          </a:p>
          <a:p>
            <a:r>
              <a:rPr lang="el-GR" dirty="0">
                <a:latin typeface="Palatino Linotype" panose="02040502050505030304" pitchFamily="18" charset="0"/>
              </a:rPr>
              <a:t>ἔγραφες</a:t>
            </a:r>
          </a:p>
          <a:p>
            <a:r>
              <a:rPr lang="el-GR" dirty="0">
                <a:latin typeface="Palatino Linotype" panose="02040502050505030304" pitchFamily="18" charset="0"/>
              </a:rPr>
              <a:t>ἔγραφε(ν)</a:t>
            </a:r>
          </a:p>
          <a:p>
            <a:r>
              <a:rPr lang="el-GR" dirty="0">
                <a:latin typeface="Palatino Linotype" panose="02040502050505030304" pitchFamily="18" charset="0"/>
              </a:rPr>
              <a:t>ἐγράφομεν</a:t>
            </a:r>
          </a:p>
          <a:p>
            <a:r>
              <a:rPr lang="el-GR" dirty="0">
                <a:latin typeface="Palatino Linotype" panose="02040502050505030304" pitchFamily="18" charset="0"/>
              </a:rPr>
              <a:t>ἐγράφετε</a:t>
            </a:r>
          </a:p>
          <a:p>
            <a:r>
              <a:rPr lang="el-GR" dirty="0">
                <a:latin typeface="Palatino Linotype" panose="02040502050505030304" pitchFamily="18" charset="0"/>
              </a:rPr>
              <a:t>ἔγραφον</a:t>
            </a:r>
            <a:endParaRPr lang="en-GB" dirty="0"/>
          </a:p>
        </p:txBody>
      </p:sp>
      <p:sp>
        <p:nvSpPr>
          <p:cNvPr id="17" name="Rectangle 16">
            <a:extLst>
              <a:ext uri="{FF2B5EF4-FFF2-40B4-BE49-F238E27FC236}">
                <a16:creationId xmlns:a16="http://schemas.microsoft.com/office/drawing/2014/main" id="{EF5D1930-FAE8-4489-944A-7FCCC1F0013B}"/>
              </a:ext>
            </a:extLst>
          </p:cNvPr>
          <p:cNvSpPr/>
          <p:nvPr/>
        </p:nvSpPr>
        <p:spPr>
          <a:xfrm>
            <a:off x="4591050" y="4400388"/>
            <a:ext cx="1457325" cy="2031325"/>
          </a:xfrm>
          <a:prstGeom prst="rect">
            <a:avLst/>
          </a:prstGeom>
        </p:spPr>
        <p:txBody>
          <a:bodyPr wrap="square">
            <a:spAutoFit/>
          </a:bodyPr>
          <a:lstStyle/>
          <a:p>
            <a:r>
              <a:rPr lang="en-GB" b="1" dirty="0"/>
              <a:t>Weak Aorist: </a:t>
            </a:r>
          </a:p>
          <a:p>
            <a:r>
              <a:rPr lang="el-GR" dirty="0">
                <a:latin typeface="Palatino Linotype" panose="02040502050505030304" pitchFamily="18" charset="0"/>
              </a:rPr>
              <a:t>ἔγραψα</a:t>
            </a:r>
          </a:p>
          <a:p>
            <a:r>
              <a:rPr lang="el-GR" dirty="0">
                <a:latin typeface="Palatino Linotype" panose="02040502050505030304" pitchFamily="18" charset="0"/>
              </a:rPr>
              <a:t>ἔγραψας</a:t>
            </a:r>
          </a:p>
          <a:p>
            <a:r>
              <a:rPr lang="el-GR" b="1" dirty="0">
                <a:latin typeface="Palatino Linotype" panose="02040502050505030304" pitchFamily="18" charset="0"/>
              </a:rPr>
              <a:t>ἔγραψε(ν)</a:t>
            </a:r>
          </a:p>
          <a:p>
            <a:r>
              <a:rPr lang="el-GR" dirty="0">
                <a:latin typeface="Palatino Linotype" panose="02040502050505030304" pitchFamily="18" charset="0"/>
              </a:rPr>
              <a:t>ἐγράψαμεν</a:t>
            </a:r>
          </a:p>
          <a:p>
            <a:r>
              <a:rPr lang="el-GR" dirty="0">
                <a:latin typeface="Palatino Linotype" panose="02040502050505030304" pitchFamily="18" charset="0"/>
              </a:rPr>
              <a:t>ἐγράψατε</a:t>
            </a:r>
          </a:p>
          <a:p>
            <a:r>
              <a:rPr lang="el-GR" dirty="0">
                <a:latin typeface="Palatino Linotype" panose="02040502050505030304" pitchFamily="18" charset="0"/>
              </a:rPr>
              <a:t>ἔγραψαν</a:t>
            </a:r>
            <a:endParaRPr lang="en-GB" dirty="0"/>
          </a:p>
        </p:txBody>
      </p:sp>
      <p:sp>
        <p:nvSpPr>
          <p:cNvPr id="18" name="TextBox 17">
            <a:extLst>
              <a:ext uri="{FF2B5EF4-FFF2-40B4-BE49-F238E27FC236}">
                <a16:creationId xmlns:a16="http://schemas.microsoft.com/office/drawing/2014/main" id="{08276421-DFDE-4181-AAA9-656B0BF65677}"/>
              </a:ext>
            </a:extLst>
          </p:cNvPr>
          <p:cNvSpPr txBox="1"/>
          <p:nvPr/>
        </p:nvSpPr>
        <p:spPr>
          <a:xfrm>
            <a:off x="8086725" y="0"/>
            <a:ext cx="4381500" cy="2308324"/>
          </a:xfrm>
          <a:prstGeom prst="rect">
            <a:avLst/>
          </a:prstGeom>
          <a:noFill/>
          <a:ln>
            <a:noFill/>
          </a:ln>
        </p:spPr>
        <p:txBody>
          <a:bodyPr wrap="square" rtlCol="0">
            <a:spAutoFit/>
          </a:bodyPr>
          <a:lstStyle/>
          <a:p>
            <a:pPr algn="ctr"/>
            <a:r>
              <a:rPr lang="en-GB" b="1" dirty="0"/>
              <a:t>Vocabulary:</a:t>
            </a:r>
            <a:endParaRPr lang="en-GB" sz="1000" b="1" dirty="0"/>
          </a:p>
          <a:p>
            <a:pPr algn="ctr"/>
            <a:r>
              <a:rPr lang="el-GR" dirty="0">
                <a:latin typeface="Palatino Linotype" panose="02040502050505030304" pitchFamily="18" charset="0"/>
              </a:rPr>
              <a:t>πολλά </a:t>
            </a:r>
            <a:r>
              <a:rPr lang="el-GR" dirty="0"/>
              <a:t>- </a:t>
            </a:r>
            <a:r>
              <a:rPr lang="en-GB" i="1" dirty="0"/>
              <a:t>many </a:t>
            </a:r>
            <a:endParaRPr lang="el-GR" i="1" dirty="0"/>
          </a:p>
          <a:p>
            <a:pPr algn="ctr"/>
            <a:r>
              <a:rPr lang="el-GR" dirty="0">
                <a:latin typeface="Palatino Linotype" panose="02040502050505030304" pitchFamily="18" charset="0"/>
              </a:rPr>
              <a:t>δραματά τά </a:t>
            </a:r>
            <a:r>
              <a:rPr lang="el-GR" dirty="0"/>
              <a:t>– </a:t>
            </a:r>
            <a:r>
              <a:rPr lang="en-GB" i="1" dirty="0"/>
              <a:t>plays</a:t>
            </a:r>
            <a:endParaRPr lang="el-GR" i="1" dirty="0"/>
          </a:p>
          <a:p>
            <a:pPr algn="ctr"/>
            <a:r>
              <a:rPr lang="el-GR" dirty="0">
                <a:latin typeface="Palatino Linotype" panose="02040502050505030304" pitchFamily="18" charset="0"/>
              </a:rPr>
              <a:t>δὶα ταῦτα </a:t>
            </a:r>
            <a:r>
              <a:rPr lang="el-GR" dirty="0"/>
              <a:t>– </a:t>
            </a:r>
            <a:r>
              <a:rPr lang="en-GB" i="1" dirty="0"/>
              <a:t>on account of this</a:t>
            </a:r>
          </a:p>
          <a:p>
            <a:pPr algn="ctr"/>
            <a:r>
              <a:rPr lang="el-GR" dirty="0">
                <a:latin typeface="Palatino Linotype" panose="02040502050505030304" pitchFamily="18" charset="0"/>
              </a:rPr>
              <a:t>ἆθλον τό - </a:t>
            </a:r>
            <a:r>
              <a:rPr lang="en-GB" i="1" dirty="0"/>
              <a:t>prize</a:t>
            </a:r>
          </a:p>
          <a:p>
            <a:pPr algn="ctr"/>
            <a:r>
              <a:rPr lang="el-GR" dirty="0">
                <a:latin typeface="Palatino Linotype" panose="02040502050505030304" pitchFamily="18" charset="0"/>
              </a:rPr>
              <a:t>ἐν τῇ πόλει -</a:t>
            </a:r>
            <a:r>
              <a:rPr lang="en-GB" i="1" dirty="0"/>
              <a:t>in the city</a:t>
            </a:r>
            <a:r>
              <a:rPr lang="el-GR" i="1" dirty="0"/>
              <a:t> </a:t>
            </a:r>
            <a:endParaRPr lang="en-GB" i="1" dirty="0"/>
          </a:p>
          <a:p>
            <a:pPr algn="ctr"/>
            <a:r>
              <a:rPr lang="el-GR" i="1" dirty="0"/>
              <a:t>(</a:t>
            </a:r>
            <a:r>
              <a:rPr lang="el-GR" dirty="0">
                <a:latin typeface="Palatino Linotype" panose="02040502050505030304" pitchFamily="18" charset="0"/>
              </a:rPr>
              <a:t>ἡ</a:t>
            </a:r>
            <a:r>
              <a:rPr lang="en-GB" i="1" dirty="0">
                <a:latin typeface="Palatino Linotype" panose="02040502050505030304" pitchFamily="18" charset="0"/>
              </a:rPr>
              <a:t> </a:t>
            </a:r>
            <a:r>
              <a:rPr lang="el-GR" b="1" u="sng" dirty="0">
                <a:latin typeface="Palatino Linotype" panose="02040502050505030304" pitchFamily="18" charset="0"/>
              </a:rPr>
              <a:t>πολις</a:t>
            </a:r>
            <a:r>
              <a:rPr lang="el-GR" i="1" dirty="0"/>
              <a:t> = </a:t>
            </a:r>
            <a:r>
              <a:rPr lang="en-GB" i="1" dirty="0"/>
              <a:t>city)</a:t>
            </a:r>
            <a:endParaRPr lang="en-GB" dirty="0"/>
          </a:p>
          <a:p>
            <a:pPr algn="ctr"/>
            <a:endParaRPr lang="en-GB" i="1" dirty="0"/>
          </a:p>
        </p:txBody>
      </p:sp>
      <p:sp>
        <p:nvSpPr>
          <p:cNvPr id="19" name="Arrow: Right 18">
            <a:extLst>
              <a:ext uri="{FF2B5EF4-FFF2-40B4-BE49-F238E27FC236}">
                <a16:creationId xmlns:a16="http://schemas.microsoft.com/office/drawing/2014/main" id="{C04ABD90-B835-48A5-93C4-EC4379FD6211}"/>
              </a:ext>
            </a:extLst>
          </p:cNvPr>
          <p:cNvSpPr/>
          <p:nvPr/>
        </p:nvSpPr>
        <p:spPr>
          <a:xfrm rot="260111">
            <a:off x="1957581" y="4017170"/>
            <a:ext cx="5695950" cy="16668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20" name="Rectangle 19">
            <a:extLst>
              <a:ext uri="{FF2B5EF4-FFF2-40B4-BE49-F238E27FC236}">
                <a16:creationId xmlns:a16="http://schemas.microsoft.com/office/drawing/2014/main" id="{B397089C-A9D1-4B84-A375-53CD5590E857}"/>
              </a:ext>
            </a:extLst>
          </p:cNvPr>
          <p:cNvSpPr/>
          <p:nvPr/>
        </p:nvSpPr>
        <p:spPr>
          <a:xfrm>
            <a:off x="7602623" y="4035845"/>
            <a:ext cx="2912977" cy="923330"/>
          </a:xfrm>
          <a:prstGeom prst="rect">
            <a:avLst/>
          </a:prstGeom>
          <a:noFill/>
        </p:spPr>
        <p:txBody>
          <a:bodyPr wrap="none" lIns="91440" tIns="45720" rIns="91440" bIns="45720">
            <a:spAutoFit/>
          </a:bodyPr>
          <a:lstStyle/>
          <a:p>
            <a:pPr algn="ctr"/>
            <a:r>
              <a:rPr lang="el-GR" sz="5400" b="1" cap="none" spc="0" dirty="0">
                <a:ln w="22225">
                  <a:solidFill>
                    <a:schemeClr val="accent2"/>
                  </a:solidFill>
                  <a:prstDash val="solid"/>
                </a:ln>
                <a:solidFill>
                  <a:schemeClr val="accent2">
                    <a:lumMod val="40000"/>
                    <a:lumOff val="60000"/>
                  </a:schemeClr>
                </a:solidFill>
                <a:effectLst/>
                <a:latin typeface="Palatino Linotype" panose="02040502050505030304" pitchFamily="18" charset="0"/>
              </a:rPr>
              <a:t>δέχομαι</a:t>
            </a:r>
            <a:endParaRPr lang="en-US" sz="5400" b="1" cap="none" spc="0" dirty="0">
              <a:ln w="22225">
                <a:solidFill>
                  <a:schemeClr val="accent2"/>
                </a:solidFill>
                <a:prstDash val="solid"/>
              </a:ln>
              <a:solidFill>
                <a:schemeClr val="accent2">
                  <a:lumMod val="40000"/>
                  <a:lumOff val="60000"/>
                </a:schemeClr>
              </a:solidFill>
              <a:effectLst/>
              <a:latin typeface="Palatino Linotype" panose="02040502050505030304" pitchFamily="18" charset="0"/>
            </a:endParaRPr>
          </a:p>
        </p:txBody>
      </p:sp>
      <p:sp>
        <p:nvSpPr>
          <p:cNvPr id="21" name="TextBox 20">
            <a:extLst>
              <a:ext uri="{FF2B5EF4-FFF2-40B4-BE49-F238E27FC236}">
                <a16:creationId xmlns:a16="http://schemas.microsoft.com/office/drawing/2014/main" id="{3ED89CED-40F9-4ED1-A60A-9BD9E8D09FC4}"/>
              </a:ext>
            </a:extLst>
          </p:cNvPr>
          <p:cNvSpPr txBox="1"/>
          <p:nvPr/>
        </p:nvSpPr>
        <p:spPr>
          <a:xfrm>
            <a:off x="7263474" y="5647177"/>
            <a:ext cx="2362200" cy="646331"/>
          </a:xfrm>
          <a:prstGeom prst="rect">
            <a:avLst/>
          </a:prstGeom>
          <a:noFill/>
        </p:spPr>
        <p:txBody>
          <a:bodyPr wrap="square" rtlCol="0">
            <a:spAutoFit/>
          </a:bodyPr>
          <a:lstStyle/>
          <a:p>
            <a:r>
              <a:rPr lang="el-GR" b="1" dirty="0">
                <a:latin typeface="Palatino Linotype" panose="02040502050505030304" pitchFamily="18" charset="0"/>
              </a:rPr>
              <a:t>ἐδέξατο</a:t>
            </a:r>
            <a:r>
              <a:rPr lang="el-GR" dirty="0">
                <a:latin typeface="Palatino Linotype" panose="02040502050505030304" pitchFamily="18" charset="0"/>
              </a:rPr>
              <a:t> </a:t>
            </a:r>
            <a:r>
              <a:rPr lang="en-GB" dirty="0">
                <a:latin typeface="Palatino Linotype" panose="02040502050505030304" pitchFamily="18" charset="0"/>
              </a:rPr>
              <a:t>is the Weak Aorist of </a:t>
            </a:r>
            <a:r>
              <a:rPr lang="el-GR" dirty="0">
                <a:latin typeface="Palatino Linotype" panose="02040502050505030304" pitchFamily="18" charset="0"/>
              </a:rPr>
              <a:t>δἐχομαι</a:t>
            </a:r>
            <a:r>
              <a:rPr lang="en-GB" dirty="0">
                <a:latin typeface="Palatino Linotype" panose="02040502050505030304" pitchFamily="18" charset="0"/>
              </a:rPr>
              <a:t>.</a:t>
            </a:r>
          </a:p>
        </p:txBody>
      </p:sp>
      <p:sp>
        <p:nvSpPr>
          <p:cNvPr id="22" name="Rectangle 21">
            <a:extLst>
              <a:ext uri="{FF2B5EF4-FFF2-40B4-BE49-F238E27FC236}">
                <a16:creationId xmlns:a16="http://schemas.microsoft.com/office/drawing/2014/main" id="{1E55C31B-6985-4E84-A12D-726C0EADF871}"/>
              </a:ext>
            </a:extLst>
          </p:cNvPr>
          <p:cNvSpPr/>
          <p:nvPr/>
        </p:nvSpPr>
        <p:spPr>
          <a:xfrm>
            <a:off x="9739700" y="4759766"/>
            <a:ext cx="1457325" cy="2031325"/>
          </a:xfrm>
          <a:prstGeom prst="rect">
            <a:avLst/>
          </a:prstGeom>
        </p:spPr>
        <p:txBody>
          <a:bodyPr wrap="square">
            <a:spAutoFit/>
          </a:bodyPr>
          <a:lstStyle/>
          <a:p>
            <a:r>
              <a:rPr lang="en-GB" b="1" dirty="0"/>
              <a:t>Weak Aorist: </a:t>
            </a:r>
          </a:p>
          <a:p>
            <a:r>
              <a:rPr lang="el-GR" dirty="0">
                <a:solidFill>
                  <a:schemeClr val="bg1">
                    <a:lumMod val="75000"/>
                  </a:schemeClr>
                </a:solidFill>
                <a:latin typeface="Palatino Linotype" panose="02040502050505030304" pitchFamily="18" charset="0"/>
              </a:rPr>
              <a:t>ἐδέξαμην ἐδέξω</a:t>
            </a:r>
          </a:p>
          <a:p>
            <a:r>
              <a:rPr lang="el-GR" b="1" dirty="0">
                <a:latin typeface="Palatino Linotype" panose="02040502050505030304" pitchFamily="18" charset="0"/>
              </a:rPr>
              <a:t>ἐδέξατο</a:t>
            </a:r>
          </a:p>
          <a:p>
            <a:r>
              <a:rPr lang="el-GR" dirty="0">
                <a:solidFill>
                  <a:schemeClr val="bg1">
                    <a:lumMod val="75000"/>
                  </a:schemeClr>
                </a:solidFill>
                <a:latin typeface="Palatino Linotype" panose="02040502050505030304" pitchFamily="18" charset="0"/>
              </a:rPr>
              <a:t>ἐδέξαμεθα ἐδέξασθε</a:t>
            </a:r>
          </a:p>
          <a:p>
            <a:r>
              <a:rPr lang="el-GR" dirty="0">
                <a:solidFill>
                  <a:schemeClr val="bg1">
                    <a:lumMod val="75000"/>
                  </a:schemeClr>
                </a:solidFill>
                <a:latin typeface="Palatino Linotype" panose="02040502050505030304" pitchFamily="18" charset="0"/>
              </a:rPr>
              <a:t>ἐδέξαντο</a:t>
            </a:r>
            <a:endParaRPr lang="en-GB" dirty="0">
              <a:solidFill>
                <a:schemeClr val="bg1">
                  <a:lumMod val="75000"/>
                </a:schemeClr>
              </a:solidFill>
            </a:endParaRPr>
          </a:p>
        </p:txBody>
      </p:sp>
    </p:spTree>
    <p:extLst>
      <p:ext uri="{BB962C8B-B14F-4D97-AF65-F5344CB8AC3E}">
        <p14:creationId xmlns:p14="http://schemas.microsoft.com/office/powerpoint/2010/main" val="243614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80">
                                          <p:stCondLst>
                                            <p:cond delay="0"/>
                                          </p:stCondLst>
                                        </p:cTn>
                                        <p:tgtEl>
                                          <p:spTgt spid="17"/>
                                        </p:tgtEl>
                                      </p:cBhvr>
                                    </p:animEffect>
                                    <p:anim calcmode="lin" valueType="num">
                                      <p:cBhvr>
                                        <p:cTn id="3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3" dur="26">
                                          <p:stCondLst>
                                            <p:cond delay="650"/>
                                          </p:stCondLst>
                                        </p:cTn>
                                        <p:tgtEl>
                                          <p:spTgt spid="17"/>
                                        </p:tgtEl>
                                      </p:cBhvr>
                                      <p:to x="100000" y="60000"/>
                                    </p:animScale>
                                    <p:animScale>
                                      <p:cBhvr>
                                        <p:cTn id="44" dur="166" decel="50000">
                                          <p:stCondLst>
                                            <p:cond delay="676"/>
                                          </p:stCondLst>
                                        </p:cTn>
                                        <p:tgtEl>
                                          <p:spTgt spid="17"/>
                                        </p:tgtEl>
                                      </p:cBhvr>
                                      <p:to x="100000" y="100000"/>
                                    </p:animScale>
                                    <p:animScale>
                                      <p:cBhvr>
                                        <p:cTn id="45" dur="26">
                                          <p:stCondLst>
                                            <p:cond delay="1312"/>
                                          </p:stCondLst>
                                        </p:cTn>
                                        <p:tgtEl>
                                          <p:spTgt spid="17"/>
                                        </p:tgtEl>
                                      </p:cBhvr>
                                      <p:to x="100000" y="80000"/>
                                    </p:animScale>
                                    <p:animScale>
                                      <p:cBhvr>
                                        <p:cTn id="46" dur="166" decel="50000">
                                          <p:stCondLst>
                                            <p:cond delay="1338"/>
                                          </p:stCondLst>
                                        </p:cTn>
                                        <p:tgtEl>
                                          <p:spTgt spid="17"/>
                                        </p:tgtEl>
                                      </p:cBhvr>
                                      <p:to x="100000" y="100000"/>
                                    </p:animScale>
                                    <p:animScale>
                                      <p:cBhvr>
                                        <p:cTn id="47" dur="26">
                                          <p:stCondLst>
                                            <p:cond delay="1642"/>
                                          </p:stCondLst>
                                        </p:cTn>
                                        <p:tgtEl>
                                          <p:spTgt spid="17"/>
                                        </p:tgtEl>
                                      </p:cBhvr>
                                      <p:to x="100000" y="90000"/>
                                    </p:animScale>
                                    <p:animScale>
                                      <p:cBhvr>
                                        <p:cTn id="48" dur="166" decel="50000">
                                          <p:stCondLst>
                                            <p:cond delay="1668"/>
                                          </p:stCondLst>
                                        </p:cTn>
                                        <p:tgtEl>
                                          <p:spTgt spid="17"/>
                                        </p:tgtEl>
                                      </p:cBhvr>
                                      <p:to x="100000" y="100000"/>
                                    </p:animScale>
                                    <p:animScale>
                                      <p:cBhvr>
                                        <p:cTn id="49" dur="26">
                                          <p:stCondLst>
                                            <p:cond delay="1808"/>
                                          </p:stCondLst>
                                        </p:cTn>
                                        <p:tgtEl>
                                          <p:spTgt spid="17"/>
                                        </p:tgtEl>
                                      </p:cBhvr>
                                      <p:to x="100000" y="95000"/>
                                    </p:animScale>
                                    <p:animScale>
                                      <p:cBhvr>
                                        <p:cTn id="50" dur="166" decel="50000">
                                          <p:stCondLst>
                                            <p:cond delay="1834"/>
                                          </p:stCondLst>
                                        </p:cTn>
                                        <p:tgtEl>
                                          <p:spTgt spid="1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up)">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1000" fill="hold"/>
                                        <p:tgtEl>
                                          <p:spTgt spid="20"/>
                                        </p:tgtEl>
                                        <p:attrNameLst>
                                          <p:attrName>ppt_w</p:attrName>
                                        </p:attrNameLst>
                                      </p:cBhvr>
                                      <p:tavLst>
                                        <p:tav tm="0">
                                          <p:val>
                                            <p:fltVal val="0"/>
                                          </p:val>
                                        </p:tav>
                                        <p:tav tm="100000">
                                          <p:val>
                                            <p:strVal val="#ppt_w"/>
                                          </p:val>
                                        </p:tav>
                                      </p:tavLst>
                                    </p:anim>
                                    <p:anim calcmode="lin" valueType="num">
                                      <p:cBhvr>
                                        <p:cTn id="66" dur="1000" fill="hold"/>
                                        <p:tgtEl>
                                          <p:spTgt spid="20"/>
                                        </p:tgtEl>
                                        <p:attrNameLst>
                                          <p:attrName>ppt_h</p:attrName>
                                        </p:attrNameLst>
                                      </p:cBhvr>
                                      <p:tavLst>
                                        <p:tav tm="0">
                                          <p:val>
                                            <p:fltVal val="0"/>
                                          </p:val>
                                        </p:tav>
                                        <p:tav tm="100000">
                                          <p:val>
                                            <p:strVal val="#ppt_h"/>
                                          </p:val>
                                        </p:tav>
                                      </p:tavLst>
                                    </p:anim>
                                    <p:anim calcmode="lin" valueType="num">
                                      <p:cBhvr>
                                        <p:cTn id="67" dur="1000" fill="hold"/>
                                        <p:tgtEl>
                                          <p:spTgt spid="20"/>
                                        </p:tgtEl>
                                        <p:attrNameLst>
                                          <p:attrName>style.rotation</p:attrName>
                                        </p:attrNameLst>
                                      </p:cBhvr>
                                      <p:tavLst>
                                        <p:tav tm="0">
                                          <p:val>
                                            <p:fltVal val="90"/>
                                          </p:val>
                                        </p:tav>
                                        <p:tav tm="100000">
                                          <p:val>
                                            <p:fltVal val="0"/>
                                          </p:val>
                                        </p:tav>
                                      </p:tavLst>
                                    </p:anim>
                                    <p:animEffect transition="in" filter="fade">
                                      <p:cBhvr>
                                        <p:cTn id="68" dur="10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80">
                                          <p:stCondLst>
                                            <p:cond delay="0"/>
                                          </p:stCondLst>
                                        </p:cTn>
                                        <p:tgtEl>
                                          <p:spTgt spid="22"/>
                                        </p:tgtEl>
                                      </p:cBhvr>
                                    </p:animEffect>
                                    <p:anim calcmode="lin" valueType="num">
                                      <p:cBhvr>
                                        <p:cTn id="8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6" dur="26">
                                          <p:stCondLst>
                                            <p:cond delay="650"/>
                                          </p:stCondLst>
                                        </p:cTn>
                                        <p:tgtEl>
                                          <p:spTgt spid="22"/>
                                        </p:tgtEl>
                                      </p:cBhvr>
                                      <p:to x="100000" y="60000"/>
                                    </p:animScale>
                                    <p:animScale>
                                      <p:cBhvr>
                                        <p:cTn id="87" dur="166" decel="50000">
                                          <p:stCondLst>
                                            <p:cond delay="676"/>
                                          </p:stCondLst>
                                        </p:cTn>
                                        <p:tgtEl>
                                          <p:spTgt spid="22"/>
                                        </p:tgtEl>
                                      </p:cBhvr>
                                      <p:to x="100000" y="100000"/>
                                    </p:animScale>
                                    <p:animScale>
                                      <p:cBhvr>
                                        <p:cTn id="88" dur="26">
                                          <p:stCondLst>
                                            <p:cond delay="1312"/>
                                          </p:stCondLst>
                                        </p:cTn>
                                        <p:tgtEl>
                                          <p:spTgt spid="22"/>
                                        </p:tgtEl>
                                      </p:cBhvr>
                                      <p:to x="100000" y="80000"/>
                                    </p:animScale>
                                    <p:animScale>
                                      <p:cBhvr>
                                        <p:cTn id="89" dur="166" decel="50000">
                                          <p:stCondLst>
                                            <p:cond delay="1338"/>
                                          </p:stCondLst>
                                        </p:cTn>
                                        <p:tgtEl>
                                          <p:spTgt spid="22"/>
                                        </p:tgtEl>
                                      </p:cBhvr>
                                      <p:to x="100000" y="100000"/>
                                    </p:animScale>
                                    <p:animScale>
                                      <p:cBhvr>
                                        <p:cTn id="90" dur="26">
                                          <p:stCondLst>
                                            <p:cond delay="1642"/>
                                          </p:stCondLst>
                                        </p:cTn>
                                        <p:tgtEl>
                                          <p:spTgt spid="22"/>
                                        </p:tgtEl>
                                      </p:cBhvr>
                                      <p:to x="100000" y="90000"/>
                                    </p:animScale>
                                    <p:animScale>
                                      <p:cBhvr>
                                        <p:cTn id="91" dur="166" decel="50000">
                                          <p:stCondLst>
                                            <p:cond delay="1668"/>
                                          </p:stCondLst>
                                        </p:cTn>
                                        <p:tgtEl>
                                          <p:spTgt spid="22"/>
                                        </p:tgtEl>
                                      </p:cBhvr>
                                      <p:to x="100000" y="100000"/>
                                    </p:animScale>
                                    <p:animScale>
                                      <p:cBhvr>
                                        <p:cTn id="92" dur="26">
                                          <p:stCondLst>
                                            <p:cond delay="1808"/>
                                          </p:stCondLst>
                                        </p:cTn>
                                        <p:tgtEl>
                                          <p:spTgt spid="22"/>
                                        </p:tgtEl>
                                      </p:cBhvr>
                                      <p:to x="100000" y="95000"/>
                                    </p:animScale>
                                    <p:animScale>
                                      <p:cBhvr>
                                        <p:cTn id="93"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p:bldP spid="12" grpId="0"/>
      <p:bldP spid="13" grpId="0"/>
      <p:bldP spid="17" grpId="0"/>
      <p:bldP spid="19" grpId="0" animBg="1"/>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4CA1-902A-4240-BE1D-C7F90708FD89}"/>
              </a:ext>
            </a:extLst>
          </p:cNvPr>
          <p:cNvSpPr>
            <a:spLocks noGrp="1"/>
          </p:cNvSpPr>
          <p:nvPr>
            <p:ph type="title"/>
          </p:nvPr>
        </p:nvSpPr>
        <p:spPr>
          <a:xfrm>
            <a:off x="0" y="0"/>
            <a:ext cx="10515600" cy="1325563"/>
          </a:xfrm>
        </p:spPr>
        <p:txBody>
          <a:bodyPr/>
          <a:lstStyle/>
          <a:p>
            <a:r>
              <a:rPr lang="en-GB" dirty="0"/>
              <a:t>The Death of Aeschylus Part </a:t>
            </a:r>
            <a:r>
              <a:rPr lang="en-GB" dirty="0" err="1"/>
              <a:t>i</a:t>
            </a:r>
            <a:r>
              <a:rPr lang="en-GB" dirty="0"/>
              <a:t>).</a:t>
            </a:r>
          </a:p>
        </p:txBody>
      </p:sp>
      <p:sp>
        <p:nvSpPr>
          <p:cNvPr id="3" name="Content Placeholder 2">
            <a:extLst>
              <a:ext uri="{FF2B5EF4-FFF2-40B4-BE49-F238E27FC236}">
                <a16:creationId xmlns:a16="http://schemas.microsoft.com/office/drawing/2014/main" id="{CC91FB67-0384-4861-AC98-51AD2226A8F1}"/>
              </a:ext>
            </a:extLst>
          </p:cNvPr>
          <p:cNvSpPr>
            <a:spLocks noGrp="1"/>
          </p:cNvSpPr>
          <p:nvPr>
            <p:ph idx="1"/>
          </p:nvPr>
        </p:nvSpPr>
        <p:spPr>
          <a:xfrm>
            <a:off x="295275" y="1325563"/>
            <a:ext cx="10515600" cy="612775"/>
          </a:xfrm>
        </p:spPr>
        <p:txBody>
          <a:bodyPr/>
          <a:lstStyle/>
          <a:p>
            <a:pPr marL="0" indent="0">
              <a:buNone/>
            </a:pPr>
            <a:r>
              <a:rPr lang="el-GR" dirty="0">
                <a:latin typeface="Palatino Linotype" panose="02040502050505030304" pitchFamily="18" charset="0"/>
              </a:rPr>
              <a:t>ὁ δε Αἴσχυλος</a:t>
            </a:r>
            <a:r>
              <a:rPr lang="en-GB" dirty="0">
                <a:latin typeface="Palatino Linotype" panose="02040502050505030304" pitchFamily="18" charset="0"/>
              </a:rPr>
              <a:t> </a:t>
            </a:r>
            <a:r>
              <a:rPr lang="el-GR" dirty="0">
                <a:latin typeface="Palatino Linotype" panose="02040502050505030304" pitchFamily="18" charset="0"/>
              </a:rPr>
              <a:t>Ἀθηναῖος </a:t>
            </a:r>
            <a:r>
              <a:rPr lang="el-GR" b="1" dirty="0">
                <a:latin typeface="Palatino Linotype" panose="02040502050505030304" pitchFamily="18" charset="0"/>
              </a:rPr>
              <a:t>ἦν</a:t>
            </a:r>
            <a:r>
              <a:rPr lang="el-GR" dirty="0">
                <a:latin typeface="Palatino Linotype" panose="02040502050505030304" pitchFamily="18" charset="0"/>
              </a:rPr>
              <a:t>, καὶ ποιητὴς ἄριστος·</a:t>
            </a:r>
            <a:endParaRPr lang="en-GB" dirty="0">
              <a:latin typeface="Palatino Linotype" panose="02040502050505030304" pitchFamily="18" charset="0"/>
            </a:endParaRPr>
          </a:p>
        </p:txBody>
      </p:sp>
      <p:sp>
        <p:nvSpPr>
          <p:cNvPr id="4" name="Content Placeholder 2">
            <a:extLst>
              <a:ext uri="{FF2B5EF4-FFF2-40B4-BE49-F238E27FC236}">
                <a16:creationId xmlns:a16="http://schemas.microsoft.com/office/drawing/2014/main" id="{B7E37E99-1F45-4732-99FB-B1E0C58AF894}"/>
              </a:ext>
            </a:extLst>
          </p:cNvPr>
          <p:cNvSpPr txBox="1">
            <a:spLocks/>
          </p:cNvSpPr>
          <p:nvPr/>
        </p:nvSpPr>
        <p:spPr>
          <a:xfrm>
            <a:off x="295275" y="1953420"/>
            <a:ext cx="11982450" cy="71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πολλὰ δράματα </a:t>
            </a:r>
            <a:r>
              <a:rPr lang="el-GR" b="1" dirty="0">
                <a:latin typeface="Palatino Linotype" panose="02040502050505030304" pitchFamily="18" charset="0"/>
              </a:rPr>
              <a:t>ἔγραψεν</a:t>
            </a:r>
            <a:r>
              <a:rPr lang="el-GR" dirty="0">
                <a:latin typeface="Palatino Linotype" panose="02040502050505030304" pitchFamily="18" charset="0"/>
              </a:rPr>
              <a:t>, καὶ διὰ ταῦτα πολλὰ ἆθλα ἐν τῇ πόλει </a:t>
            </a:r>
          </a:p>
          <a:p>
            <a:pPr marL="0" indent="0">
              <a:buFont typeface="Arial" panose="020B0604020202020204" pitchFamily="34" charset="0"/>
              <a:buNone/>
            </a:pPr>
            <a:r>
              <a:rPr lang="el-GR" b="1" dirty="0">
                <a:latin typeface="Palatino Linotype" panose="02040502050505030304" pitchFamily="18" charset="0"/>
              </a:rPr>
              <a:t>ἐδέξατο</a:t>
            </a:r>
            <a:r>
              <a:rPr lang="el-GR" dirty="0">
                <a:latin typeface="Palatino Linotype" panose="02040502050505030304" pitchFamily="18" charset="0"/>
              </a:rPr>
              <a:t>.</a:t>
            </a:r>
            <a:endParaRPr lang="en-GB" dirty="0">
              <a:latin typeface="Palatino Linotype" panose="02040502050505030304" pitchFamily="18" charset="0"/>
            </a:endParaRPr>
          </a:p>
        </p:txBody>
      </p:sp>
      <p:sp>
        <p:nvSpPr>
          <p:cNvPr id="5" name="Content Placeholder 2">
            <a:extLst>
              <a:ext uri="{FF2B5EF4-FFF2-40B4-BE49-F238E27FC236}">
                <a16:creationId xmlns:a16="http://schemas.microsoft.com/office/drawing/2014/main" id="{8C9B0034-75ED-4339-9A14-7BB774AFA93E}"/>
              </a:ext>
            </a:extLst>
          </p:cNvPr>
          <p:cNvSpPr txBox="1">
            <a:spLocks/>
          </p:cNvSpPr>
          <p:nvPr/>
        </p:nvSpPr>
        <p:spPr>
          <a:xfrm>
            <a:off x="295275" y="3122612"/>
            <a:ext cx="105156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latin typeface="Palatino Linotype" panose="02040502050505030304" pitchFamily="18" charset="0"/>
              </a:rPr>
              <a:t>ἐπεὶ δὲ γέρων ἐγένετο, φαλακρὸς ἦν. </a:t>
            </a:r>
            <a:endParaRPr lang="en-GB" dirty="0">
              <a:latin typeface="Palatino Linotype" panose="02040502050505030304" pitchFamily="18" charset="0"/>
            </a:endParaRPr>
          </a:p>
        </p:txBody>
      </p:sp>
      <p:sp>
        <p:nvSpPr>
          <p:cNvPr id="8" name="Rectangle 7">
            <a:extLst>
              <a:ext uri="{FF2B5EF4-FFF2-40B4-BE49-F238E27FC236}">
                <a16:creationId xmlns:a16="http://schemas.microsoft.com/office/drawing/2014/main" id="{4075BF22-3A85-450D-A472-4029496A50CD}"/>
              </a:ext>
            </a:extLst>
          </p:cNvPr>
          <p:cNvSpPr/>
          <p:nvPr/>
        </p:nvSpPr>
        <p:spPr>
          <a:xfrm>
            <a:off x="295274" y="3824048"/>
            <a:ext cx="6505575" cy="523220"/>
          </a:xfrm>
          <a:prstGeom prst="rect">
            <a:avLst/>
          </a:prstGeom>
          <a:solidFill>
            <a:schemeClr val="bg1">
              <a:lumMod val="85000"/>
            </a:schemeClr>
          </a:solidFill>
        </p:spPr>
        <p:txBody>
          <a:bodyPr wrap="square">
            <a:spAutoFit/>
          </a:bodyPr>
          <a:lstStyle/>
          <a:p>
            <a:r>
              <a:rPr lang="el-GR" sz="2800" dirty="0">
                <a:latin typeface="Palatino Linotype" panose="02040502050505030304" pitchFamily="18" charset="0"/>
              </a:rPr>
              <a:t>ἐπεὶ δὲ γέρων </a:t>
            </a:r>
            <a:r>
              <a:rPr lang="el-GR" sz="2800" b="1" dirty="0">
                <a:solidFill>
                  <a:srgbClr val="FFFF00"/>
                </a:solidFill>
                <a:latin typeface="Palatino Linotype" panose="02040502050505030304" pitchFamily="18" charset="0"/>
              </a:rPr>
              <a:t>ἐγένετο</a:t>
            </a:r>
            <a:r>
              <a:rPr lang="el-GR" sz="2800" dirty="0">
                <a:latin typeface="Palatino Linotype" panose="02040502050505030304" pitchFamily="18" charset="0"/>
              </a:rPr>
              <a:t>, φαλακρὸς </a:t>
            </a:r>
            <a:r>
              <a:rPr lang="el-GR" sz="2800" b="1" dirty="0">
                <a:solidFill>
                  <a:srgbClr val="FFFF00"/>
                </a:solidFill>
                <a:latin typeface="Palatino Linotype" panose="02040502050505030304" pitchFamily="18" charset="0"/>
              </a:rPr>
              <a:t>ἦν</a:t>
            </a:r>
            <a:r>
              <a:rPr lang="el-GR" sz="2800" dirty="0">
                <a:latin typeface="Palatino Linotype" panose="02040502050505030304" pitchFamily="18" charset="0"/>
              </a:rPr>
              <a:t>. </a:t>
            </a:r>
            <a:endParaRPr lang="en-GB" sz="2800" dirty="0">
              <a:latin typeface="Palatino Linotype" panose="02040502050505030304" pitchFamily="18" charset="0"/>
            </a:endParaRPr>
          </a:p>
        </p:txBody>
      </p:sp>
      <p:sp>
        <p:nvSpPr>
          <p:cNvPr id="9" name="TextBox 8">
            <a:extLst>
              <a:ext uri="{FF2B5EF4-FFF2-40B4-BE49-F238E27FC236}">
                <a16:creationId xmlns:a16="http://schemas.microsoft.com/office/drawing/2014/main" id="{0AAF6959-6572-44D5-9D4C-5D0903F7467F}"/>
              </a:ext>
            </a:extLst>
          </p:cNvPr>
          <p:cNvSpPr txBox="1"/>
          <p:nvPr/>
        </p:nvSpPr>
        <p:spPr>
          <a:xfrm>
            <a:off x="6596724" y="5445666"/>
            <a:ext cx="2362200" cy="646331"/>
          </a:xfrm>
          <a:prstGeom prst="rect">
            <a:avLst/>
          </a:prstGeom>
          <a:noFill/>
        </p:spPr>
        <p:txBody>
          <a:bodyPr wrap="square" rtlCol="0">
            <a:spAutoFit/>
          </a:bodyPr>
          <a:lstStyle/>
          <a:p>
            <a:r>
              <a:rPr lang="el-GR" b="1" dirty="0">
                <a:latin typeface="Palatino Linotype" panose="02040502050505030304" pitchFamily="18" charset="0"/>
              </a:rPr>
              <a:t>ἐγενετο</a:t>
            </a:r>
            <a:r>
              <a:rPr lang="el-GR" dirty="0">
                <a:latin typeface="Palatino Linotype" panose="02040502050505030304" pitchFamily="18" charset="0"/>
              </a:rPr>
              <a:t> </a:t>
            </a:r>
            <a:r>
              <a:rPr lang="en-GB" dirty="0">
                <a:latin typeface="Palatino Linotype" panose="02040502050505030304" pitchFamily="18" charset="0"/>
              </a:rPr>
              <a:t>is the Strong Aorist of </a:t>
            </a:r>
            <a:r>
              <a:rPr lang="el-GR" dirty="0">
                <a:latin typeface="Palatino Linotype" panose="02040502050505030304" pitchFamily="18" charset="0"/>
              </a:rPr>
              <a:t>γίγνομαι</a:t>
            </a:r>
            <a:r>
              <a:rPr lang="en-GB" dirty="0">
                <a:latin typeface="Palatino Linotype" panose="02040502050505030304" pitchFamily="18" charset="0"/>
              </a:rPr>
              <a:t>.</a:t>
            </a:r>
          </a:p>
        </p:txBody>
      </p:sp>
      <p:sp>
        <p:nvSpPr>
          <p:cNvPr id="10" name="Arrow: Right 9">
            <a:extLst>
              <a:ext uri="{FF2B5EF4-FFF2-40B4-BE49-F238E27FC236}">
                <a16:creationId xmlns:a16="http://schemas.microsoft.com/office/drawing/2014/main" id="{B078BDF4-E591-430C-9FBE-7EA5A6F8F422}"/>
              </a:ext>
            </a:extLst>
          </p:cNvPr>
          <p:cNvSpPr/>
          <p:nvPr/>
        </p:nvSpPr>
        <p:spPr>
          <a:xfrm rot="631707">
            <a:off x="3647209" y="4440021"/>
            <a:ext cx="2748023" cy="20211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3455A78-4E34-4B8F-9ED2-F77C9F9D328D}"/>
              </a:ext>
            </a:extLst>
          </p:cNvPr>
          <p:cNvSpPr/>
          <p:nvPr/>
        </p:nvSpPr>
        <p:spPr>
          <a:xfrm>
            <a:off x="6384081" y="4334775"/>
            <a:ext cx="3241593" cy="923330"/>
          </a:xfrm>
          <a:prstGeom prst="rect">
            <a:avLst/>
          </a:prstGeom>
          <a:noFill/>
        </p:spPr>
        <p:txBody>
          <a:bodyPr wrap="none" lIns="91440" tIns="45720" rIns="91440" bIns="45720">
            <a:spAutoFit/>
          </a:bodyPr>
          <a:lstStyle/>
          <a:p>
            <a:pPr algn="ctr"/>
            <a:r>
              <a:rPr lang="el-G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Palatino Linotype" panose="02040502050505030304" pitchFamily="18" charset="0"/>
              </a:rPr>
              <a:t>γίγνομαι</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Palatino Linotype" panose="02040502050505030304" pitchFamily="18" charset="0"/>
            </a:endParaRPr>
          </a:p>
        </p:txBody>
      </p:sp>
      <p:sp>
        <p:nvSpPr>
          <p:cNvPr id="12" name="Rectangle 11">
            <a:extLst>
              <a:ext uri="{FF2B5EF4-FFF2-40B4-BE49-F238E27FC236}">
                <a16:creationId xmlns:a16="http://schemas.microsoft.com/office/drawing/2014/main" id="{A52E04CD-011D-46CA-B12D-AC2382DEEA83}"/>
              </a:ext>
            </a:extLst>
          </p:cNvPr>
          <p:cNvSpPr/>
          <p:nvPr/>
        </p:nvSpPr>
        <p:spPr>
          <a:xfrm>
            <a:off x="9939725" y="4334775"/>
            <a:ext cx="1718875" cy="2031325"/>
          </a:xfrm>
          <a:prstGeom prst="rect">
            <a:avLst/>
          </a:prstGeom>
        </p:spPr>
        <p:txBody>
          <a:bodyPr wrap="square">
            <a:spAutoFit/>
          </a:bodyPr>
          <a:lstStyle/>
          <a:p>
            <a:r>
              <a:rPr lang="en-GB" b="1" dirty="0"/>
              <a:t>Strong Aorist: </a:t>
            </a:r>
          </a:p>
          <a:p>
            <a:r>
              <a:rPr lang="el-GR" dirty="0">
                <a:solidFill>
                  <a:schemeClr val="bg1">
                    <a:lumMod val="75000"/>
                  </a:schemeClr>
                </a:solidFill>
                <a:latin typeface="Palatino Linotype" panose="02040502050505030304" pitchFamily="18" charset="0"/>
              </a:rPr>
              <a:t>ἐγεν</a:t>
            </a:r>
            <a:r>
              <a:rPr lang="en-GB" dirty="0">
                <a:solidFill>
                  <a:schemeClr val="bg1">
                    <a:lumMod val="75000"/>
                  </a:schemeClr>
                </a:solidFill>
                <a:latin typeface="Palatino Linotype" panose="02040502050505030304" pitchFamily="18" charset="0"/>
              </a:rPr>
              <a:t>o</a:t>
            </a:r>
            <a:r>
              <a:rPr lang="el-GR" dirty="0">
                <a:solidFill>
                  <a:schemeClr val="bg1">
                    <a:lumMod val="75000"/>
                  </a:schemeClr>
                </a:solidFill>
                <a:latin typeface="Palatino Linotype" panose="02040502050505030304" pitchFamily="18" charset="0"/>
              </a:rPr>
              <a:t>μην ἔγενου</a:t>
            </a:r>
          </a:p>
          <a:p>
            <a:r>
              <a:rPr lang="el-GR" b="1" dirty="0">
                <a:latin typeface="Palatino Linotype" panose="02040502050505030304" pitchFamily="18" charset="0"/>
              </a:rPr>
              <a:t>ἐγένετο</a:t>
            </a:r>
          </a:p>
          <a:p>
            <a:r>
              <a:rPr lang="el-GR" dirty="0">
                <a:solidFill>
                  <a:schemeClr val="bg1">
                    <a:lumMod val="75000"/>
                  </a:schemeClr>
                </a:solidFill>
                <a:latin typeface="Palatino Linotype" panose="02040502050505030304" pitchFamily="18" charset="0"/>
              </a:rPr>
              <a:t>ἐγενόμεθα ἐγένεσθε</a:t>
            </a:r>
          </a:p>
          <a:p>
            <a:r>
              <a:rPr lang="el-GR" dirty="0">
                <a:solidFill>
                  <a:schemeClr val="bg1">
                    <a:lumMod val="75000"/>
                  </a:schemeClr>
                </a:solidFill>
                <a:latin typeface="Palatino Linotype" panose="02040502050505030304" pitchFamily="18" charset="0"/>
              </a:rPr>
              <a:t>ἐγένοντο</a:t>
            </a:r>
            <a:endParaRPr lang="en-GB" dirty="0">
              <a:solidFill>
                <a:schemeClr val="bg1">
                  <a:lumMod val="75000"/>
                </a:schemeClr>
              </a:solidFill>
            </a:endParaRPr>
          </a:p>
        </p:txBody>
      </p:sp>
      <p:sp>
        <p:nvSpPr>
          <p:cNvPr id="13" name="TextBox 12">
            <a:extLst>
              <a:ext uri="{FF2B5EF4-FFF2-40B4-BE49-F238E27FC236}">
                <a16:creationId xmlns:a16="http://schemas.microsoft.com/office/drawing/2014/main" id="{4AAFCAAD-7425-4BCF-A69B-B05A8D4A335F}"/>
              </a:ext>
            </a:extLst>
          </p:cNvPr>
          <p:cNvSpPr txBox="1"/>
          <p:nvPr/>
        </p:nvSpPr>
        <p:spPr>
          <a:xfrm>
            <a:off x="8791575" y="15676"/>
            <a:ext cx="3400425" cy="1354217"/>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ἐπεί</a:t>
            </a:r>
            <a:r>
              <a:rPr lang="el-GR" dirty="0"/>
              <a:t>– </a:t>
            </a:r>
            <a:r>
              <a:rPr lang="en-GB" i="1" dirty="0"/>
              <a:t>when</a:t>
            </a:r>
          </a:p>
          <a:p>
            <a:pPr algn="ctr"/>
            <a:r>
              <a:rPr lang="el-GR" dirty="0">
                <a:latin typeface="Palatino Linotype" panose="02040502050505030304" pitchFamily="18" charset="0"/>
              </a:rPr>
              <a:t>ὁ γέρων </a:t>
            </a:r>
            <a:r>
              <a:rPr lang="el-GR" dirty="0"/>
              <a:t>– </a:t>
            </a:r>
            <a:r>
              <a:rPr lang="en-GB" i="1" dirty="0"/>
              <a:t>old man</a:t>
            </a:r>
            <a:endParaRPr lang="el-GR" i="1" dirty="0"/>
          </a:p>
          <a:p>
            <a:pPr algn="ctr"/>
            <a:r>
              <a:rPr lang="el-GR" dirty="0">
                <a:latin typeface="Palatino Linotype" panose="02040502050505030304" pitchFamily="18" charset="0"/>
              </a:rPr>
              <a:t>φλαλακρ</a:t>
            </a:r>
            <a:r>
              <a:rPr lang="en-GB" dirty="0">
                <a:latin typeface="Palatino Linotype" panose="02040502050505030304" pitchFamily="18" charset="0"/>
              </a:rPr>
              <a:t>o</a:t>
            </a:r>
            <a:r>
              <a:rPr lang="el-GR" dirty="0">
                <a:latin typeface="Palatino Linotype" panose="02040502050505030304" pitchFamily="18" charset="0"/>
              </a:rPr>
              <a:t>ς, -α, -ον</a:t>
            </a:r>
            <a:r>
              <a:rPr lang="el-GR" dirty="0"/>
              <a:t> - </a:t>
            </a:r>
            <a:r>
              <a:rPr lang="en-GB" i="1" dirty="0"/>
              <a:t>bald.</a:t>
            </a:r>
          </a:p>
        </p:txBody>
      </p:sp>
    </p:spTree>
    <p:extLst>
      <p:ext uri="{BB962C8B-B14F-4D97-AF65-F5344CB8AC3E}">
        <p14:creationId xmlns:p14="http://schemas.microsoft.com/office/powerpoint/2010/main" val="328569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4CA1-902A-4240-BE1D-C7F90708FD89}"/>
              </a:ext>
            </a:extLst>
          </p:cNvPr>
          <p:cNvSpPr>
            <a:spLocks noGrp="1"/>
          </p:cNvSpPr>
          <p:nvPr>
            <p:ph type="title"/>
          </p:nvPr>
        </p:nvSpPr>
        <p:spPr>
          <a:xfrm>
            <a:off x="0" y="0"/>
            <a:ext cx="10515600" cy="1325563"/>
          </a:xfrm>
        </p:spPr>
        <p:txBody>
          <a:bodyPr/>
          <a:lstStyle/>
          <a:p>
            <a:r>
              <a:rPr lang="en-GB" dirty="0"/>
              <a:t>The Death of Aeschylus Part </a:t>
            </a:r>
            <a:r>
              <a:rPr lang="en-GB" dirty="0" err="1"/>
              <a:t>i</a:t>
            </a:r>
            <a:r>
              <a:rPr lang="en-GB" dirty="0"/>
              <a:t>).</a:t>
            </a:r>
          </a:p>
        </p:txBody>
      </p:sp>
      <p:sp>
        <p:nvSpPr>
          <p:cNvPr id="3" name="Content Placeholder 2">
            <a:extLst>
              <a:ext uri="{FF2B5EF4-FFF2-40B4-BE49-F238E27FC236}">
                <a16:creationId xmlns:a16="http://schemas.microsoft.com/office/drawing/2014/main" id="{CC91FB67-0384-4861-AC98-51AD2226A8F1}"/>
              </a:ext>
            </a:extLst>
          </p:cNvPr>
          <p:cNvSpPr>
            <a:spLocks noGrp="1"/>
          </p:cNvSpPr>
          <p:nvPr>
            <p:ph idx="1"/>
          </p:nvPr>
        </p:nvSpPr>
        <p:spPr>
          <a:xfrm>
            <a:off x="295275" y="1325563"/>
            <a:ext cx="10515600" cy="612775"/>
          </a:xfrm>
        </p:spPr>
        <p:txBody>
          <a:bodyPr/>
          <a:lstStyle/>
          <a:p>
            <a:pPr marL="0" indent="0">
              <a:buNone/>
            </a:pPr>
            <a:r>
              <a:rPr lang="el-GR" dirty="0">
                <a:latin typeface="Palatino Linotype" panose="02040502050505030304" pitchFamily="18" charset="0"/>
              </a:rPr>
              <a:t>ὁ δε Αἴσχυλος</a:t>
            </a:r>
            <a:r>
              <a:rPr lang="en-GB" dirty="0">
                <a:latin typeface="Palatino Linotype" panose="02040502050505030304" pitchFamily="18" charset="0"/>
              </a:rPr>
              <a:t> </a:t>
            </a:r>
            <a:r>
              <a:rPr lang="el-GR" dirty="0">
                <a:latin typeface="Palatino Linotype" panose="02040502050505030304" pitchFamily="18" charset="0"/>
              </a:rPr>
              <a:t>Ἀθηναῖος </a:t>
            </a:r>
            <a:r>
              <a:rPr lang="el-GR" b="1" dirty="0">
                <a:latin typeface="Palatino Linotype" panose="02040502050505030304" pitchFamily="18" charset="0"/>
              </a:rPr>
              <a:t>ἦν</a:t>
            </a:r>
            <a:r>
              <a:rPr lang="el-GR" dirty="0">
                <a:latin typeface="Palatino Linotype" panose="02040502050505030304" pitchFamily="18" charset="0"/>
              </a:rPr>
              <a:t>, καὶ ποιητὴς ἄριστος·</a:t>
            </a:r>
            <a:endParaRPr lang="en-GB" dirty="0">
              <a:latin typeface="Palatino Linotype" panose="02040502050505030304" pitchFamily="18" charset="0"/>
            </a:endParaRPr>
          </a:p>
        </p:txBody>
      </p:sp>
      <p:sp>
        <p:nvSpPr>
          <p:cNvPr id="4" name="Content Placeholder 2">
            <a:extLst>
              <a:ext uri="{FF2B5EF4-FFF2-40B4-BE49-F238E27FC236}">
                <a16:creationId xmlns:a16="http://schemas.microsoft.com/office/drawing/2014/main" id="{B7E37E99-1F45-4732-99FB-B1E0C58AF894}"/>
              </a:ext>
            </a:extLst>
          </p:cNvPr>
          <p:cNvSpPr txBox="1">
            <a:spLocks/>
          </p:cNvSpPr>
          <p:nvPr/>
        </p:nvSpPr>
        <p:spPr>
          <a:xfrm>
            <a:off x="295275" y="1953420"/>
            <a:ext cx="11982450" cy="71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πολλὰ δράματα </a:t>
            </a:r>
            <a:r>
              <a:rPr lang="el-GR" b="1" dirty="0">
                <a:latin typeface="Palatino Linotype" panose="02040502050505030304" pitchFamily="18" charset="0"/>
              </a:rPr>
              <a:t>ἔγραψεν</a:t>
            </a:r>
            <a:r>
              <a:rPr lang="el-GR" dirty="0">
                <a:latin typeface="Palatino Linotype" panose="02040502050505030304" pitchFamily="18" charset="0"/>
              </a:rPr>
              <a:t>, καὶ διὰ ταῦτα πολλὰ ἆθλα ἐν τῇ πόλει </a:t>
            </a:r>
          </a:p>
          <a:p>
            <a:pPr marL="0" indent="0">
              <a:buFont typeface="Arial" panose="020B0604020202020204" pitchFamily="34" charset="0"/>
              <a:buNone/>
            </a:pPr>
            <a:r>
              <a:rPr lang="el-GR" b="1" dirty="0">
                <a:latin typeface="Palatino Linotype" panose="02040502050505030304" pitchFamily="18" charset="0"/>
              </a:rPr>
              <a:t>ἐδέξατο</a:t>
            </a:r>
            <a:r>
              <a:rPr lang="el-GR" dirty="0">
                <a:latin typeface="Palatino Linotype" panose="02040502050505030304" pitchFamily="18" charset="0"/>
              </a:rPr>
              <a:t>.</a:t>
            </a:r>
            <a:endParaRPr lang="en-GB" dirty="0">
              <a:latin typeface="Palatino Linotype" panose="02040502050505030304" pitchFamily="18" charset="0"/>
            </a:endParaRPr>
          </a:p>
        </p:txBody>
      </p:sp>
      <p:sp>
        <p:nvSpPr>
          <p:cNvPr id="5" name="Content Placeholder 2">
            <a:extLst>
              <a:ext uri="{FF2B5EF4-FFF2-40B4-BE49-F238E27FC236}">
                <a16:creationId xmlns:a16="http://schemas.microsoft.com/office/drawing/2014/main" id="{8C9B0034-75ED-4339-9A14-7BB774AFA93E}"/>
              </a:ext>
            </a:extLst>
          </p:cNvPr>
          <p:cNvSpPr txBox="1">
            <a:spLocks/>
          </p:cNvSpPr>
          <p:nvPr/>
        </p:nvSpPr>
        <p:spPr>
          <a:xfrm>
            <a:off x="295275" y="2925365"/>
            <a:ext cx="105156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latin typeface="Palatino Linotype" panose="02040502050505030304" pitchFamily="18" charset="0"/>
              </a:rPr>
              <a:t>ἐπεὶ δὲ γέρων </a:t>
            </a:r>
            <a:r>
              <a:rPr lang="el-GR" b="1" dirty="0">
                <a:latin typeface="Palatino Linotype" panose="02040502050505030304" pitchFamily="18" charset="0"/>
              </a:rPr>
              <a:t>ἐγένετο</a:t>
            </a:r>
            <a:r>
              <a:rPr lang="el-GR" dirty="0">
                <a:latin typeface="Palatino Linotype" panose="02040502050505030304" pitchFamily="18" charset="0"/>
              </a:rPr>
              <a:t>, φαλακρὸς </a:t>
            </a:r>
            <a:r>
              <a:rPr lang="el-GR" b="1" dirty="0">
                <a:latin typeface="Palatino Linotype" panose="02040502050505030304" pitchFamily="18" charset="0"/>
              </a:rPr>
              <a:t>ἦν</a:t>
            </a:r>
            <a:r>
              <a:rPr lang="el-GR" dirty="0">
                <a:latin typeface="Palatino Linotype" panose="02040502050505030304" pitchFamily="18" charset="0"/>
              </a:rPr>
              <a:t>. </a:t>
            </a:r>
            <a:endParaRPr lang="en-GB" dirty="0">
              <a:latin typeface="Palatino Linotype" panose="02040502050505030304" pitchFamily="18" charset="0"/>
            </a:endParaRPr>
          </a:p>
        </p:txBody>
      </p:sp>
      <p:sp>
        <p:nvSpPr>
          <p:cNvPr id="6" name="Content Placeholder 2">
            <a:extLst>
              <a:ext uri="{FF2B5EF4-FFF2-40B4-BE49-F238E27FC236}">
                <a16:creationId xmlns:a16="http://schemas.microsoft.com/office/drawing/2014/main" id="{4207F854-21C5-4E2B-8577-257B6981FFDF}"/>
              </a:ext>
            </a:extLst>
          </p:cNvPr>
          <p:cNvSpPr txBox="1">
            <a:spLocks/>
          </p:cNvSpPr>
          <p:nvPr/>
        </p:nvSpPr>
        <p:spPr>
          <a:xfrm>
            <a:off x="295275" y="3561161"/>
            <a:ext cx="105156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τότε δὲ πρὸς τὴν Σικελίαν ἔπλευσεν.</a:t>
            </a:r>
            <a:endParaRPr lang="en-GB" dirty="0">
              <a:latin typeface="Palatino Linotype" panose="02040502050505030304" pitchFamily="18" charset="0"/>
            </a:endParaRPr>
          </a:p>
        </p:txBody>
      </p:sp>
      <p:sp>
        <p:nvSpPr>
          <p:cNvPr id="8" name="Content Placeholder 2">
            <a:extLst>
              <a:ext uri="{FF2B5EF4-FFF2-40B4-BE49-F238E27FC236}">
                <a16:creationId xmlns:a16="http://schemas.microsoft.com/office/drawing/2014/main" id="{5012A30F-6347-467D-ABE4-3D643FDDE716}"/>
              </a:ext>
            </a:extLst>
          </p:cNvPr>
          <p:cNvSpPr txBox="1">
            <a:spLocks/>
          </p:cNvSpPr>
          <p:nvPr/>
        </p:nvSpPr>
        <p:spPr>
          <a:xfrm>
            <a:off x="295275" y="4173936"/>
            <a:ext cx="6268811" cy="612775"/>
          </a:xfrm>
          <a:prstGeom prst="rect">
            <a:avLst/>
          </a:prstGeom>
          <a:solidFill>
            <a:schemeClr val="bg1">
              <a:lumMod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τότε δὲ πρὸς τὴν Σικελίαν </a:t>
            </a:r>
            <a:r>
              <a:rPr lang="el-GR" b="1" dirty="0">
                <a:solidFill>
                  <a:srgbClr val="FFFF00"/>
                </a:solidFill>
                <a:latin typeface="Palatino Linotype" panose="02040502050505030304" pitchFamily="18" charset="0"/>
              </a:rPr>
              <a:t>ἔπλευσεν</a:t>
            </a:r>
            <a:r>
              <a:rPr lang="el-GR" b="1" dirty="0">
                <a:latin typeface="Palatino Linotype" panose="02040502050505030304" pitchFamily="18" charset="0"/>
              </a:rPr>
              <a:t>.</a:t>
            </a:r>
            <a:endParaRPr lang="en-GB" b="1" dirty="0">
              <a:latin typeface="Palatino Linotype" panose="02040502050505030304" pitchFamily="18" charset="0"/>
            </a:endParaRPr>
          </a:p>
        </p:txBody>
      </p:sp>
      <p:sp>
        <p:nvSpPr>
          <p:cNvPr id="9" name="TextBox 8">
            <a:extLst>
              <a:ext uri="{FF2B5EF4-FFF2-40B4-BE49-F238E27FC236}">
                <a16:creationId xmlns:a16="http://schemas.microsoft.com/office/drawing/2014/main" id="{B34F382D-BDF7-4871-9A8D-D9B3DC342CC6}"/>
              </a:ext>
            </a:extLst>
          </p:cNvPr>
          <p:cNvSpPr txBox="1"/>
          <p:nvPr/>
        </p:nvSpPr>
        <p:spPr>
          <a:xfrm>
            <a:off x="8791575" y="15676"/>
            <a:ext cx="3400425" cy="1354217"/>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τότε δέ </a:t>
            </a:r>
            <a:r>
              <a:rPr lang="el-GR" dirty="0"/>
              <a:t>– </a:t>
            </a:r>
            <a:r>
              <a:rPr lang="en-GB" i="1" dirty="0"/>
              <a:t>then</a:t>
            </a:r>
            <a:r>
              <a:rPr lang="el-GR" i="1" dirty="0"/>
              <a:t>, </a:t>
            </a:r>
            <a:r>
              <a:rPr lang="en-GB" i="1" dirty="0"/>
              <a:t>and/but then</a:t>
            </a:r>
          </a:p>
          <a:p>
            <a:pPr algn="ctr"/>
            <a:r>
              <a:rPr lang="el-GR" dirty="0">
                <a:latin typeface="Palatino Linotype" panose="02040502050505030304" pitchFamily="18" charset="0"/>
              </a:rPr>
              <a:t>πλέω, </a:t>
            </a:r>
            <a:r>
              <a:rPr lang="en-GB" dirty="0">
                <a:latin typeface="Palatino Linotype" panose="02040502050505030304" pitchFamily="18" charset="0"/>
              </a:rPr>
              <a:t>aorist: </a:t>
            </a:r>
            <a:r>
              <a:rPr lang="el-GR" b="1" dirty="0">
                <a:latin typeface="Palatino Linotype" panose="02040502050505030304" pitchFamily="18" charset="0"/>
              </a:rPr>
              <a:t>ἔπλευσα</a:t>
            </a:r>
            <a:r>
              <a:rPr lang="el-GR" dirty="0">
                <a:latin typeface="Palatino Linotype" panose="02040502050505030304" pitchFamily="18" charset="0"/>
              </a:rPr>
              <a:t> </a:t>
            </a:r>
            <a:r>
              <a:rPr lang="el-GR" dirty="0"/>
              <a:t>– </a:t>
            </a:r>
            <a:r>
              <a:rPr lang="en-GB" i="1" dirty="0"/>
              <a:t>sail</a:t>
            </a:r>
            <a:endParaRPr lang="el-GR" i="1" dirty="0"/>
          </a:p>
          <a:p>
            <a:pPr algn="ctr"/>
            <a:r>
              <a:rPr lang="en-GB" dirty="0">
                <a:latin typeface="Palatino Linotype" panose="02040502050505030304" pitchFamily="18" charset="0"/>
              </a:rPr>
              <a:t> </a:t>
            </a:r>
            <a:endParaRPr lang="en-GB" i="1" dirty="0"/>
          </a:p>
        </p:txBody>
      </p:sp>
    </p:spTree>
    <p:extLst>
      <p:ext uri="{BB962C8B-B14F-4D97-AF65-F5344CB8AC3E}">
        <p14:creationId xmlns:p14="http://schemas.microsoft.com/office/powerpoint/2010/main" val="4633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4CA1-902A-4240-BE1D-C7F90708FD89}"/>
              </a:ext>
            </a:extLst>
          </p:cNvPr>
          <p:cNvSpPr>
            <a:spLocks noGrp="1"/>
          </p:cNvSpPr>
          <p:nvPr>
            <p:ph type="title"/>
          </p:nvPr>
        </p:nvSpPr>
        <p:spPr>
          <a:xfrm>
            <a:off x="0" y="0"/>
            <a:ext cx="10515600" cy="1325563"/>
          </a:xfrm>
        </p:spPr>
        <p:txBody>
          <a:bodyPr/>
          <a:lstStyle/>
          <a:p>
            <a:r>
              <a:rPr lang="en-GB" dirty="0"/>
              <a:t>The Death of Aeschylus Part </a:t>
            </a:r>
            <a:r>
              <a:rPr lang="en-GB" dirty="0" err="1"/>
              <a:t>i</a:t>
            </a:r>
            <a:r>
              <a:rPr lang="en-GB" dirty="0"/>
              <a:t>).</a:t>
            </a:r>
          </a:p>
        </p:txBody>
      </p:sp>
      <p:sp>
        <p:nvSpPr>
          <p:cNvPr id="3" name="Content Placeholder 2">
            <a:extLst>
              <a:ext uri="{FF2B5EF4-FFF2-40B4-BE49-F238E27FC236}">
                <a16:creationId xmlns:a16="http://schemas.microsoft.com/office/drawing/2014/main" id="{CC91FB67-0384-4861-AC98-51AD2226A8F1}"/>
              </a:ext>
            </a:extLst>
          </p:cNvPr>
          <p:cNvSpPr>
            <a:spLocks noGrp="1"/>
          </p:cNvSpPr>
          <p:nvPr>
            <p:ph idx="1"/>
          </p:nvPr>
        </p:nvSpPr>
        <p:spPr>
          <a:xfrm>
            <a:off x="295275" y="1325563"/>
            <a:ext cx="10515600" cy="612775"/>
          </a:xfrm>
        </p:spPr>
        <p:txBody>
          <a:bodyPr/>
          <a:lstStyle/>
          <a:p>
            <a:pPr marL="0" indent="0">
              <a:buNone/>
            </a:pPr>
            <a:r>
              <a:rPr lang="el-GR" dirty="0">
                <a:latin typeface="Palatino Linotype" panose="02040502050505030304" pitchFamily="18" charset="0"/>
              </a:rPr>
              <a:t>ὁ δε Αἴσχυλος</a:t>
            </a:r>
            <a:r>
              <a:rPr lang="en-GB" dirty="0">
                <a:latin typeface="Palatino Linotype" panose="02040502050505030304" pitchFamily="18" charset="0"/>
              </a:rPr>
              <a:t> </a:t>
            </a:r>
            <a:r>
              <a:rPr lang="el-GR" dirty="0">
                <a:latin typeface="Palatino Linotype" panose="02040502050505030304" pitchFamily="18" charset="0"/>
              </a:rPr>
              <a:t>Ἀθηναῖος </a:t>
            </a:r>
            <a:r>
              <a:rPr lang="el-GR" b="1" dirty="0">
                <a:latin typeface="Palatino Linotype" panose="02040502050505030304" pitchFamily="18" charset="0"/>
              </a:rPr>
              <a:t>ἦν</a:t>
            </a:r>
            <a:r>
              <a:rPr lang="el-GR" dirty="0">
                <a:latin typeface="Palatino Linotype" panose="02040502050505030304" pitchFamily="18" charset="0"/>
              </a:rPr>
              <a:t>, καὶ ποιητὴς ἄριστος·</a:t>
            </a:r>
            <a:endParaRPr lang="en-GB" dirty="0">
              <a:latin typeface="Palatino Linotype" panose="02040502050505030304" pitchFamily="18" charset="0"/>
            </a:endParaRPr>
          </a:p>
        </p:txBody>
      </p:sp>
      <p:sp>
        <p:nvSpPr>
          <p:cNvPr id="4" name="Content Placeholder 2">
            <a:extLst>
              <a:ext uri="{FF2B5EF4-FFF2-40B4-BE49-F238E27FC236}">
                <a16:creationId xmlns:a16="http://schemas.microsoft.com/office/drawing/2014/main" id="{B7E37E99-1F45-4732-99FB-B1E0C58AF894}"/>
              </a:ext>
            </a:extLst>
          </p:cNvPr>
          <p:cNvSpPr txBox="1">
            <a:spLocks/>
          </p:cNvSpPr>
          <p:nvPr/>
        </p:nvSpPr>
        <p:spPr>
          <a:xfrm>
            <a:off x="295275" y="1782367"/>
            <a:ext cx="11982450" cy="71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πολλὰ δράματα </a:t>
            </a:r>
            <a:r>
              <a:rPr lang="el-GR" b="1" dirty="0">
                <a:latin typeface="Palatino Linotype" panose="02040502050505030304" pitchFamily="18" charset="0"/>
              </a:rPr>
              <a:t>ἔγραψεν</a:t>
            </a:r>
            <a:r>
              <a:rPr lang="el-GR" dirty="0">
                <a:latin typeface="Palatino Linotype" panose="02040502050505030304" pitchFamily="18" charset="0"/>
              </a:rPr>
              <a:t>, καὶ διὰ ταῦτα πολλὰ </a:t>
            </a:r>
            <a:endParaRPr lang="en-GB" dirty="0">
              <a:latin typeface="Palatino Linotype" panose="02040502050505030304" pitchFamily="18" charset="0"/>
            </a:endParaRPr>
          </a:p>
          <a:p>
            <a:pPr marL="0" indent="0">
              <a:buFont typeface="Arial" panose="020B0604020202020204" pitchFamily="34" charset="0"/>
              <a:buNone/>
            </a:pPr>
            <a:r>
              <a:rPr lang="el-GR" dirty="0">
                <a:latin typeface="Palatino Linotype" panose="02040502050505030304" pitchFamily="18" charset="0"/>
              </a:rPr>
              <a:t>ἆθλα ἐν τῇ πόλει </a:t>
            </a:r>
            <a:r>
              <a:rPr lang="el-GR" b="1" dirty="0">
                <a:latin typeface="Palatino Linotype" panose="02040502050505030304" pitchFamily="18" charset="0"/>
              </a:rPr>
              <a:t>ἐδέξατο</a:t>
            </a:r>
            <a:r>
              <a:rPr lang="el-GR" dirty="0">
                <a:latin typeface="Palatino Linotype" panose="02040502050505030304" pitchFamily="18" charset="0"/>
              </a:rPr>
              <a:t>.</a:t>
            </a:r>
            <a:endParaRPr lang="en-GB" dirty="0">
              <a:latin typeface="Palatino Linotype" panose="02040502050505030304" pitchFamily="18" charset="0"/>
            </a:endParaRPr>
          </a:p>
        </p:txBody>
      </p:sp>
      <p:sp>
        <p:nvSpPr>
          <p:cNvPr id="5" name="Content Placeholder 2">
            <a:extLst>
              <a:ext uri="{FF2B5EF4-FFF2-40B4-BE49-F238E27FC236}">
                <a16:creationId xmlns:a16="http://schemas.microsoft.com/office/drawing/2014/main" id="{8C9B0034-75ED-4339-9A14-7BB774AFA93E}"/>
              </a:ext>
            </a:extLst>
          </p:cNvPr>
          <p:cNvSpPr txBox="1">
            <a:spLocks/>
          </p:cNvSpPr>
          <p:nvPr/>
        </p:nvSpPr>
        <p:spPr>
          <a:xfrm>
            <a:off x="295275" y="2684912"/>
            <a:ext cx="105156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latin typeface="Palatino Linotype" panose="02040502050505030304" pitchFamily="18" charset="0"/>
              </a:rPr>
              <a:t>ἐπεὶ δὲ γέρων </a:t>
            </a:r>
            <a:r>
              <a:rPr lang="el-GR" b="1" dirty="0">
                <a:latin typeface="Palatino Linotype" panose="02040502050505030304" pitchFamily="18" charset="0"/>
              </a:rPr>
              <a:t>ἐγένετο</a:t>
            </a:r>
            <a:r>
              <a:rPr lang="el-GR" dirty="0">
                <a:latin typeface="Palatino Linotype" panose="02040502050505030304" pitchFamily="18" charset="0"/>
              </a:rPr>
              <a:t>, φαλακρὸς </a:t>
            </a:r>
            <a:r>
              <a:rPr lang="el-GR" b="1" dirty="0">
                <a:latin typeface="Palatino Linotype" panose="02040502050505030304" pitchFamily="18" charset="0"/>
              </a:rPr>
              <a:t>ἦν</a:t>
            </a:r>
            <a:r>
              <a:rPr lang="el-GR" dirty="0">
                <a:latin typeface="Palatino Linotype" panose="02040502050505030304" pitchFamily="18" charset="0"/>
              </a:rPr>
              <a:t>. </a:t>
            </a:r>
            <a:endParaRPr lang="en-GB" dirty="0">
              <a:latin typeface="Palatino Linotype" panose="02040502050505030304" pitchFamily="18" charset="0"/>
            </a:endParaRPr>
          </a:p>
        </p:txBody>
      </p:sp>
      <p:sp>
        <p:nvSpPr>
          <p:cNvPr id="6" name="Content Placeholder 2">
            <a:extLst>
              <a:ext uri="{FF2B5EF4-FFF2-40B4-BE49-F238E27FC236}">
                <a16:creationId xmlns:a16="http://schemas.microsoft.com/office/drawing/2014/main" id="{4207F854-21C5-4E2B-8577-257B6981FFDF}"/>
              </a:ext>
            </a:extLst>
          </p:cNvPr>
          <p:cNvSpPr txBox="1">
            <a:spLocks/>
          </p:cNvSpPr>
          <p:nvPr/>
        </p:nvSpPr>
        <p:spPr>
          <a:xfrm>
            <a:off x="295275" y="3253926"/>
            <a:ext cx="105156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τότε δὲ πρὸς τὴν Σικελίαν </a:t>
            </a:r>
            <a:r>
              <a:rPr lang="el-GR" b="1" dirty="0">
                <a:latin typeface="Palatino Linotype" panose="02040502050505030304" pitchFamily="18" charset="0"/>
              </a:rPr>
              <a:t>ἔπλευσεν</a:t>
            </a:r>
            <a:endParaRPr lang="en-GB" b="1" dirty="0">
              <a:latin typeface="Palatino Linotype" panose="02040502050505030304" pitchFamily="18" charset="0"/>
            </a:endParaRPr>
          </a:p>
        </p:txBody>
      </p:sp>
      <p:sp>
        <p:nvSpPr>
          <p:cNvPr id="7" name="Content Placeholder 2">
            <a:extLst>
              <a:ext uri="{FF2B5EF4-FFF2-40B4-BE49-F238E27FC236}">
                <a16:creationId xmlns:a16="http://schemas.microsoft.com/office/drawing/2014/main" id="{0B33D6F4-C616-4DE4-A564-FDB1A1C4EA24}"/>
              </a:ext>
            </a:extLst>
          </p:cNvPr>
          <p:cNvSpPr txBox="1">
            <a:spLocks/>
          </p:cNvSpPr>
          <p:nvPr/>
        </p:nvSpPr>
        <p:spPr>
          <a:xfrm>
            <a:off x="295275" y="3761783"/>
            <a:ext cx="105156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καὶ διότι ἐφίλει τήν νῆσον, πολύν χρόνον ἐκεῖ ἔμενεν.</a:t>
            </a:r>
            <a:endParaRPr lang="en-GB" dirty="0">
              <a:latin typeface="Palatino Linotype" panose="02040502050505030304" pitchFamily="18" charset="0"/>
            </a:endParaRPr>
          </a:p>
        </p:txBody>
      </p:sp>
      <p:sp>
        <p:nvSpPr>
          <p:cNvPr id="8" name="Content Placeholder 2">
            <a:extLst>
              <a:ext uri="{FF2B5EF4-FFF2-40B4-BE49-F238E27FC236}">
                <a16:creationId xmlns:a16="http://schemas.microsoft.com/office/drawing/2014/main" id="{45A9D747-FF21-4A54-91E1-293AA53BD7EC}"/>
              </a:ext>
            </a:extLst>
          </p:cNvPr>
          <p:cNvSpPr txBox="1">
            <a:spLocks/>
          </p:cNvSpPr>
          <p:nvPr/>
        </p:nvSpPr>
        <p:spPr>
          <a:xfrm>
            <a:off x="295275" y="4263891"/>
            <a:ext cx="10515600" cy="612775"/>
          </a:xfrm>
          <a:prstGeom prst="rect">
            <a:avLst/>
          </a:prstGeom>
          <a:solidFill>
            <a:schemeClr val="bg1">
              <a:lumMod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a:latin typeface="Palatino Linotype" panose="02040502050505030304" pitchFamily="18" charset="0"/>
              </a:rPr>
              <a:t>καὶ διότι </a:t>
            </a:r>
            <a:r>
              <a:rPr lang="el-GR" b="1" dirty="0">
                <a:solidFill>
                  <a:srgbClr val="FFFF00"/>
                </a:solidFill>
                <a:latin typeface="Palatino Linotype" panose="02040502050505030304" pitchFamily="18" charset="0"/>
              </a:rPr>
              <a:t>ἐφίλει</a:t>
            </a:r>
            <a:r>
              <a:rPr lang="el-GR" dirty="0">
                <a:latin typeface="Palatino Linotype" panose="02040502050505030304" pitchFamily="18" charset="0"/>
              </a:rPr>
              <a:t> τήν νῆσον, πολύν χρόνον ἐκεῖ </a:t>
            </a:r>
            <a:r>
              <a:rPr lang="el-GR" b="1" dirty="0">
                <a:solidFill>
                  <a:srgbClr val="FFFF00"/>
                </a:solidFill>
                <a:latin typeface="Palatino Linotype" panose="02040502050505030304" pitchFamily="18" charset="0"/>
              </a:rPr>
              <a:t>ἔμενεν</a:t>
            </a:r>
            <a:r>
              <a:rPr lang="el-GR" dirty="0">
                <a:latin typeface="Palatino Linotype" panose="02040502050505030304" pitchFamily="18" charset="0"/>
              </a:rPr>
              <a:t>.</a:t>
            </a:r>
            <a:endParaRPr lang="en-GB" dirty="0">
              <a:latin typeface="Palatino Linotype" panose="02040502050505030304" pitchFamily="18" charset="0"/>
            </a:endParaRPr>
          </a:p>
        </p:txBody>
      </p:sp>
      <p:sp>
        <p:nvSpPr>
          <p:cNvPr id="9" name="TextBox 8">
            <a:extLst>
              <a:ext uri="{FF2B5EF4-FFF2-40B4-BE49-F238E27FC236}">
                <a16:creationId xmlns:a16="http://schemas.microsoft.com/office/drawing/2014/main" id="{9E2D8DC8-649B-4166-8813-4ED3B8951F48}"/>
              </a:ext>
            </a:extLst>
          </p:cNvPr>
          <p:cNvSpPr txBox="1"/>
          <p:nvPr/>
        </p:nvSpPr>
        <p:spPr>
          <a:xfrm>
            <a:off x="8545287" y="15676"/>
            <a:ext cx="3646714" cy="2185214"/>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διότι</a:t>
            </a:r>
            <a:r>
              <a:rPr lang="el-GR" dirty="0"/>
              <a:t>– </a:t>
            </a:r>
            <a:r>
              <a:rPr lang="en-GB" i="1" dirty="0"/>
              <a:t>because</a:t>
            </a:r>
          </a:p>
          <a:p>
            <a:pPr algn="ctr"/>
            <a:r>
              <a:rPr lang="el-GR" dirty="0">
                <a:latin typeface="Palatino Linotype" panose="02040502050505030304" pitchFamily="18" charset="0"/>
              </a:rPr>
              <a:t>φιλέω, </a:t>
            </a:r>
            <a:r>
              <a:rPr lang="en-GB" dirty="0">
                <a:latin typeface="Palatino Linotype" panose="02040502050505030304" pitchFamily="18" charset="0"/>
              </a:rPr>
              <a:t>aorist: </a:t>
            </a:r>
            <a:r>
              <a:rPr lang="el-GR" dirty="0">
                <a:latin typeface="Palatino Linotype" panose="02040502050505030304" pitchFamily="18" charset="0"/>
              </a:rPr>
              <a:t>ἔφιλησα </a:t>
            </a:r>
            <a:r>
              <a:rPr lang="el-GR" dirty="0"/>
              <a:t>– </a:t>
            </a:r>
            <a:r>
              <a:rPr lang="en-GB" i="1" dirty="0"/>
              <a:t>like, love</a:t>
            </a:r>
          </a:p>
          <a:p>
            <a:pPr algn="ctr"/>
            <a:r>
              <a:rPr lang="el-GR" i="1" dirty="0">
                <a:latin typeface="Palatino Linotype" panose="02040502050505030304" pitchFamily="18" charset="0"/>
              </a:rPr>
              <a:t>ἡ νῆσος </a:t>
            </a:r>
            <a:r>
              <a:rPr lang="el-GR" i="1" dirty="0"/>
              <a:t>- </a:t>
            </a:r>
            <a:r>
              <a:rPr lang="en-GB" i="1" dirty="0"/>
              <a:t>island</a:t>
            </a:r>
          </a:p>
          <a:p>
            <a:pPr algn="ctr"/>
            <a:r>
              <a:rPr lang="el-GR" i="1" dirty="0">
                <a:latin typeface="Palatino Linotype" panose="02040502050505030304" pitchFamily="18" charset="0"/>
              </a:rPr>
              <a:t>ἐκεῖ</a:t>
            </a:r>
            <a:r>
              <a:rPr lang="el-GR" i="1" dirty="0"/>
              <a:t> - </a:t>
            </a:r>
            <a:r>
              <a:rPr lang="en-GB" i="1" dirty="0"/>
              <a:t>there</a:t>
            </a:r>
          </a:p>
          <a:p>
            <a:pPr algn="ctr"/>
            <a:r>
              <a:rPr lang="el-GR" i="1" dirty="0">
                <a:latin typeface="Palatino Linotype" panose="02040502050505030304" pitchFamily="18" charset="0"/>
              </a:rPr>
              <a:t>πολύν χρόνον </a:t>
            </a:r>
            <a:r>
              <a:rPr lang="el-GR" i="1" dirty="0"/>
              <a:t>- </a:t>
            </a:r>
            <a:r>
              <a:rPr lang="en-GB" i="1" dirty="0"/>
              <a:t>for a long time</a:t>
            </a:r>
          </a:p>
          <a:p>
            <a:pPr algn="ctr"/>
            <a:r>
              <a:rPr lang="el-GR" i="1" dirty="0">
                <a:latin typeface="Palatino Linotype" panose="02040502050505030304" pitchFamily="18" charset="0"/>
              </a:rPr>
              <a:t>μένω, ἔμεινα </a:t>
            </a:r>
            <a:r>
              <a:rPr lang="el-GR" i="1" dirty="0"/>
              <a:t>- </a:t>
            </a:r>
            <a:r>
              <a:rPr lang="en-GB" i="1" dirty="0"/>
              <a:t>stay, remain</a:t>
            </a:r>
            <a:endParaRPr lang="el-GR" i="1" dirty="0"/>
          </a:p>
        </p:txBody>
      </p:sp>
      <p:sp>
        <p:nvSpPr>
          <p:cNvPr id="10" name="TextBox 9">
            <a:extLst>
              <a:ext uri="{FF2B5EF4-FFF2-40B4-BE49-F238E27FC236}">
                <a16:creationId xmlns:a16="http://schemas.microsoft.com/office/drawing/2014/main" id="{A5A03CF6-20EB-4924-8854-1B11D6D1BA17}"/>
              </a:ext>
            </a:extLst>
          </p:cNvPr>
          <p:cNvSpPr txBox="1"/>
          <p:nvPr/>
        </p:nvSpPr>
        <p:spPr>
          <a:xfrm>
            <a:off x="295275" y="4835818"/>
            <a:ext cx="2279399" cy="2031325"/>
          </a:xfrm>
          <a:prstGeom prst="rect">
            <a:avLst/>
          </a:prstGeom>
          <a:noFill/>
        </p:spPr>
        <p:txBody>
          <a:bodyPr wrap="square" rtlCol="0">
            <a:spAutoFit/>
          </a:bodyPr>
          <a:lstStyle/>
          <a:p>
            <a:r>
              <a:rPr lang="en-GB" b="1" dirty="0"/>
              <a:t>Present: </a:t>
            </a:r>
            <a:r>
              <a:rPr lang="el-GR" b="1" dirty="0"/>
              <a:t>ε</a:t>
            </a:r>
            <a:r>
              <a:rPr lang="en-GB" b="1" dirty="0"/>
              <a:t>-contracted</a:t>
            </a:r>
          </a:p>
          <a:p>
            <a:r>
              <a:rPr lang="el-GR" dirty="0">
                <a:latin typeface="Palatino Linotype" panose="02040502050505030304" pitchFamily="18" charset="0"/>
              </a:rPr>
              <a:t>φιλέ + ω = φιλῶ </a:t>
            </a:r>
          </a:p>
          <a:p>
            <a:r>
              <a:rPr lang="el-GR" dirty="0">
                <a:latin typeface="Palatino Linotype" panose="02040502050505030304" pitchFamily="18" charset="0"/>
              </a:rPr>
              <a:t>φιλεῖς</a:t>
            </a:r>
          </a:p>
          <a:p>
            <a:r>
              <a:rPr lang="el-GR" dirty="0">
                <a:latin typeface="Palatino Linotype" panose="02040502050505030304" pitchFamily="18" charset="0"/>
              </a:rPr>
              <a:t>φιλεῖ</a:t>
            </a:r>
          </a:p>
          <a:p>
            <a:r>
              <a:rPr lang="el-GR" dirty="0">
                <a:latin typeface="Palatino Linotype" panose="02040502050505030304" pitchFamily="18" charset="0"/>
              </a:rPr>
              <a:t>φιλοῦμεν</a:t>
            </a:r>
          </a:p>
          <a:p>
            <a:r>
              <a:rPr lang="el-GR" dirty="0">
                <a:latin typeface="Palatino Linotype" panose="02040502050505030304" pitchFamily="18" charset="0"/>
              </a:rPr>
              <a:t>φιλεῖτε</a:t>
            </a:r>
          </a:p>
          <a:p>
            <a:r>
              <a:rPr lang="el-GR" dirty="0">
                <a:latin typeface="Palatino Linotype" panose="02040502050505030304" pitchFamily="18" charset="0"/>
              </a:rPr>
              <a:t>φιλοῦσι(ν)</a:t>
            </a:r>
            <a:endParaRPr lang="en-GB" dirty="0">
              <a:latin typeface="Palatino Linotype" panose="02040502050505030304" pitchFamily="18" charset="0"/>
            </a:endParaRPr>
          </a:p>
        </p:txBody>
      </p:sp>
      <p:sp>
        <p:nvSpPr>
          <p:cNvPr id="11" name="Rectangle 10">
            <a:extLst>
              <a:ext uri="{FF2B5EF4-FFF2-40B4-BE49-F238E27FC236}">
                <a16:creationId xmlns:a16="http://schemas.microsoft.com/office/drawing/2014/main" id="{055FC3BB-4553-418E-8153-DE7EE9EBA790}"/>
              </a:ext>
            </a:extLst>
          </p:cNvPr>
          <p:cNvSpPr/>
          <p:nvPr/>
        </p:nvSpPr>
        <p:spPr>
          <a:xfrm>
            <a:off x="7252405" y="4835818"/>
            <a:ext cx="3946071" cy="2031325"/>
          </a:xfrm>
          <a:prstGeom prst="rect">
            <a:avLst/>
          </a:prstGeom>
        </p:spPr>
        <p:txBody>
          <a:bodyPr wrap="square">
            <a:spAutoFit/>
          </a:bodyPr>
          <a:lstStyle/>
          <a:p>
            <a:r>
              <a:rPr lang="en-GB" b="1" dirty="0"/>
              <a:t>Imperfect:</a:t>
            </a:r>
            <a:r>
              <a:rPr lang="el-GR" b="1" dirty="0"/>
              <a:t> </a:t>
            </a:r>
            <a:r>
              <a:rPr lang="en-GB" b="1" dirty="0"/>
              <a:t>Present stem </a:t>
            </a:r>
            <a:r>
              <a:rPr lang="en-GB" dirty="0"/>
              <a:t>+ endings </a:t>
            </a:r>
          </a:p>
          <a:p>
            <a:r>
              <a:rPr lang="el-GR" dirty="0">
                <a:latin typeface="Palatino Linotype" panose="02040502050505030304" pitchFamily="18" charset="0"/>
              </a:rPr>
              <a:t>ἔ</a:t>
            </a:r>
            <a:r>
              <a:rPr lang="el-GR" b="1" dirty="0">
                <a:latin typeface="Palatino Linotype" panose="02040502050505030304" pitchFamily="18" charset="0"/>
              </a:rPr>
              <a:t>μεν</a:t>
            </a:r>
            <a:r>
              <a:rPr lang="el-GR" dirty="0">
                <a:latin typeface="Palatino Linotype" panose="02040502050505030304" pitchFamily="18" charset="0"/>
              </a:rPr>
              <a:t>ον</a:t>
            </a:r>
          </a:p>
          <a:p>
            <a:r>
              <a:rPr lang="el-GR" dirty="0">
                <a:latin typeface="Palatino Linotype" panose="02040502050505030304" pitchFamily="18" charset="0"/>
              </a:rPr>
              <a:t>ἔ</a:t>
            </a:r>
            <a:r>
              <a:rPr lang="el-GR" b="1" dirty="0">
                <a:latin typeface="Palatino Linotype" panose="02040502050505030304" pitchFamily="18" charset="0"/>
              </a:rPr>
              <a:t>μεν</a:t>
            </a:r>
            <a:r>
              <a:rPr lang="el-GR" dirty="0">
                <a:latin typeface="Palatino Linotype" panose="02040502050505030304" pitchFamily="18" charset="0"/>
              </a:rPr>
              <a:t>ες</a:t>
            </a:r>
          </a:p>
          <a:p>
            <a:r>
              <a:rPr lang="el-GR" dirty="0">
                <a:latin typeface="Palatino Linotype" panose="02040502050505030304" pitchFamily="18" charset="0"/>
              </a:rPr>
              <a:t>ἔ</a:t>
            </a:r>
            <a:r>
              <a:rPr lang="el-GR" b="1" dirty="0">
                <a:latin typeface="Palatino Linotype" panose="02040502050505030304" pitchFamily="18" charset="0"/>
              </a:rPr>
              <a:t>μεν</a:t>
            </a:r>
            <a:r>
              <a:rPr lang="el-GR" dirty="0">
                <a:latin typeface="Palatino Linotype" panose="02040502050505030304" pitchFamily="18" charset="0"/>
              </a:rPr>
              <a:t>ε(ν)</a:t>
            </a:r>
          </a:p>
          <a:p>
            <a:r>
              <a:rPr lang="el-GR" dirty="0">
                <a:latin typeface="Palatino Linotype" panose="02040502050505030304" pitchFamily="18" charset="0"/>
              </a:rPr>
              <a:t>ἐ</a:t>
            </a:r>
            <a:r>
              <a:rPr lang="el-GR" b="1" dirty="0">
                <a:latin typeface="Palatino Linotype" panose="02040502050505030304" pitchFamily="18" charset="0"/>
              </a:rPr>
              <a:t>μέν</a:t>
            </a:r>
            <a:r>
              <a:rPr lang="el-GR" dirty="0">
                <a:latin typeface="Palatino Linotype" panose="02040502050505030304" pitchFamily="18" charset="0"/>
              </a:rPr>
              <a:t>ομεν</a:t>
            </a:r>
          </a:p>
          <a:p>
            <a:r>
              <a:rPr lang="el-GR" dirty="0">
                <a:latin typeface="Palatino Linotype" panose="02040502050505030304" pitchFamily="18" charset="0"/>
              </a:rPr>
              <a:t>ἐ</a:t>
            </a:r>
            <a:r>
              <a:rPr lang="el-GR" b="1" dirty="0">
                <a:latin typeface="Palatino Linotype" panose="02040502050505030304" pitchFamily="18" charset="0"/>
              </a:rPr>
              <a:t>μέν</a:t>
            </a:r>
            <a:r>
              <a:rPr lang="el-GR" dirty="0">
                <a:latin typeface="Palatino Linotype" panose="02040502050505030304" pitchFamily="18" charset="0"/>
              </a:rPr>
              <a:t>ετε</a:t>
            </a:r>
          </a:p>
          <a:p>
            <a:r>
              <a:rPr lang="el-GR" dirty="0">
                <a:latin typeface="Palatino Linotype" panose="02040502050505030304" pitchFamily="18" charset="0"/>
              </a:rPr>
              <a:t>ἔ</a:t>
            </a:r>
            <a:r>
              <a:rPr lang="el-GR" b="1" dirty="0">
                <a:latin typeface="Palatino Linotype" panose="02040502050505030304" pitchFamily="18" charset="0"/>
              </a:rPr>
              <a:t>μεν</a:t>
            </a:r>
            <a:r>
              <a:rPr lang="el-GR" dirty="0">
                <a:latin typeface="Palatino Linotype" panose="02040502050505030304" pitchFamily="18" charset="0"/>
              </a:rPr>
              <a:t>ον</a:t>
            </a:r>
            <a:endParaRPr lang="en-GB" dirty="0"/>
          </a:p>
        </p:txBody>
      </p:sp>
      <p:sp>
        <p:nvSpPr>
          <p:cNvPr id="12" name="Arrow: Down 11">
            <a:extLst>
              <a:ext uri="{FF2B5EF4-FFF2-40B4-BE49-F238E27FC236}">
                <a16:creationId xmlns:a16="http://schemas.microsoft.com/office/drawing/2014/main" id="{2F111B63-0B99-47BF-BBBE-5F11A49872BC}"/>
              </a:ext>
            </a:extLst>
          </p:cNvPr>
          <p:cNvSpPr/>
          <p:nvPr/>
        </p:nvSpPr>
        <p:spPr>
          <a:xfrm rot="2496493">
            <a:off x="8408457" y="4768874"/>
            <a:ext cx="484632" cy="1252740"/>
          </a:xfrm>
          <a:prstGeom prst="downArrow">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5A4B2F98-5EFF-4905-A609-52384B26F028}"/>
              </a:ext>
            </a:extLst>
          </p:cNvPr>
          <p:cNvSpPr/>
          <p:nvPr/>
        </p:nvSpPr>
        <p:spPr>
          <a:xfrm>
            <a:off x="2727552" y="4843346"/>
            <a:ext cx="2212044" cy="2031325"/>
          </a:xfrm>
          <a:prstGeom prst="rect">
            <a:avLst/>
          </a:prstGeom>
        </p:spPr>
        <p:txBody>
          <a:bodyPr wrap="square">
            <a:spAutoFit/>
          </a:bodyPr>
          <a:lstStyle/>
          <a:p>
            <a:r>
              <a:rPr lang="en-GB" b="1" dirty="0"/>
              <a:t>Imperfect: </a:t>
            </a:r>
          </a:p>
          <a:p>
            <a:r>
              <a:rPr lang="el-GR" dirty="0">
                <a:latin typeface="Palatino Linotype" panose="02040502050505030304" pitchFamily="18" charset="0"/>
              </a:rPr>
              <a:t>ἐφίλε + ον = ουν</a:t>
            </a:r>
          </a:p>
          <a:p>
            <a:r>
              <a:rPr lang="el-GR" dirty="0">
                <a:latin typeface="Palatino Linotype" panose="02040502050505030304" pitchFamily="18" charset="0"/>
              </a:rPr>
              <a:t>ἐφίλεις</a:t>
            </a:r>
          </a:p>
          <a:p>
            <a:r>
              <a:rPr lang="el-GR" b="1" dirty="0">
                <a:latin typeface="Palatino Linotype" panose="02040502050505030304" pitchFamily="18" charset="0"/>
              </a:rPr>
              <a:t>ἔφίλει</a:t>
            </a:r>
            <a:r>
              <a:rPr lang="el-GR" dirty="0">
                <a:latin typeface="Palatino Linotype" panose="02040502050505030304" pitchFamily="18" charset="0"/>
              </a:rPr>
              <a:t> (ν)</a:t>
            </a:r>
          </a:p>
          <a:p>
            <a:r>
              <a:rPr lang="el-GR" dirty="0">
                <a:latin typeface="Palatino Linotype" panose="02040502050505030304" pitchFamily="18" charset="0"/>
              </a:rPr>
              <a:t>ἐφιλοῦμεν</a:t>
            </a:r>
          </a:p>
          <a:p>
            <a:r>
              <a:rPr lang="el-GR" dirty="0">
                <a:latin typeface="Palatino Linotype" panose="02040502050505030304" pitchFamily="18" charset="0"/>
              </a:rPr>
              <a:t>ἐφιλεῖτε</a:t>
            </a:r>
          </a:p>
          <a:p>
            <a:r>
              <a:rPr lang="el-GR" dirty="0">
                <a:latin typeface="Palatino Linotype" panose="02040502050505030304" pitchFamily="18" charset="0"/>
              </a:rPr>
              <a:t>ἔφίλοῦν</a:t>
            </a:r>
            <a:endParaRPr lang="en-GB" dirty="0"/>
          </a:p>
        </p:txBody>
      </p:sp>
      <p:sp>
        <p:nvSpPr>
          <p:cNvPr id="14" name="TextBox 13">
            <a:extLst>
              <a:ext uri="{FF2B5EF4-FFF2-40B4-BE49-F238E27FC236}">
                <a16:creationId xmlns:a16="http://schemas.microsoft.com/office/drawing/2014/main" id="{D59FE362-A406-4228-8713-DD81F937DCBF}"/>
              </a:ext>
            </a:extLst>
          </p:cNvPr>
          <p:cNvSpPr txBox="1"/>
          <p:nvPr/>
        </p:nvSpPr>
        <p:spPr>
          <a:xfrm>
            <a:off x="5965371" y="4826675"/>
            <a:ext cx="1581150" cy="2031325"/>
          </a:xfrm>
          <a:prstGeom prst="rect">
            <a:avLst/>
          </a:prstGeom>
          <a:noFill/>
        </p:spPr>
        <p:txBody>
          <a:bodyPr wrap="square" rtlCol="0">
            <a:spAutoFit/>
          </a:bodyPr>
          <a:lstStyle/>
          <a:p>
            <a:r>
              <a:rPr lang="en-GB" b="1" dirty="0"/>
              <a:t>Present: </a:t>
            </a:r>
          </a:p>
          <a:p>
            <a:r>
              <a:rPr lang="el-GR" dirty="0">
                <a:latin typeface="Palatino Linotype" panose="02040502050505030304" pitchFamily="18" charset="0"/>
              </a:rPr>
              <a:t>μένω</a:t>
            </a:r>
          </a:p>
          <a:p>
            <a:r>
              <a:rPr lang="el-GR" dirty="0">
                <a:latin typeface="Palatino Linotype" panose="02040502050505030304" pitchFamily="18" charset="0"/>
              </a:rPr>
              <a:t>μένεις</a:t>
            </a:r>
          </a:p>
          <a:p>
            <a:r>
              <a:rPr lang="el-GR" dirty="0">
                <a:latin typeface="Palatino Linotype" panose="02040502050505030304" pitchFamily="18" charset="0"/>
              </a:rPr>
              <a:t>μένει</a:t>
            </a:r>
          </a:p>
          <a:p>
            <a:r>
              <a:rPr lang="el-GR" dirty="0">
                <a:latin typeface="Palatino Linotype" panose="02040502050505030304" pitchFamily="18" charset="0"/>
              </a:rPr>
              <a:t>μένομεν</a:t>
            </a:r>
          </a:p>
          <a:p>
            <a:r>
              <a:rPr lang="el-GR" dirty="0">
                <a:latin typeface="Palatino Linotype" panose="02040502050505030304" pitchFamily="18" charset="0"/>
              </a:rPr>
              <a:t>μένετε</a:t>
            </a:r>
          </a:p>
          <a:p>
            <a:r>
              <a:rPr lang="el-GR" dirty="0">
                <a:latin typeface="Palatino Linotype" panose="02040502050505030304" pitchFamily="18" charset="0"/>
              </a:rPr>
              <a:t>μένουσι(ν)</a:t>
            </a:r>
            <a:endParaRPr lang="en-GB" dirty="0">
              <a:latin typeface="Palatino Linotype" panose="02040502050505030304" pitchFamily="18" charset="0"/>
            </a:endParaRPr>
          </a:p>
        </p:txBody>
      </p:sp>
      <p:sp>
        <p:nvSpPr>
          <p:cNvPr id="15" name="Arrow: Down 14">
            <a:extLst>
              <a:ext uri="{FF2B5EF4-FFF2-40B4-BE49-F238E27FC236}">
                <a16:creationId xmlns:a16="http://schemas.microsoft.com/office/drawing/2014/main" id="{6B2D61BA-01B5-4165-8F69-48F86D707B5F}"/>
              </a:ext>
            </a:extLst>
          </p:cNvPr>
          <p:cNvSpPr/>
          <p:nvPr/>
        </p:nvSpPr>
        <p:spPr>
          <a:xfrm rot="20188543">
            <a:off x="2169483" y="4614938"/>
            <a:ext cx="484632" cy="1252740"/>
          </a:xfrm>
          <a:prstGeom prst="downArrow">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80635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p:bldP spid="12" grpId="0" animBg="1"/>
      <p:bldP spid="13"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2BEDBE-EE87-46CD-9D8D-1E14A762A386}"/>
              </a:ext>
            </a:extLst>
          </p:cNvPr>
          <p:cNvPicPr>
            <a:picLocks noChangeAspect="1"/>
          </p:cNvPicPr>
          <p:nvPr/>
        </p:nvPicPr>
        <p:blipFill rotWithShape="1">
          <a:blip r:embed="rId4"/>
          <a:srcRect r="3528" b="50715"/>
          <a:stretch/>
        </p:blipFill>
        <p:spPr>
          <a:xfrm>
            <a:off x="0" y="594927"/>
            <a:ext cx="12192000" cy="3496990"/>
          </a:xfrm>
          <a:prstGeom prst="rect">
            <a:avLst/>
          </a:prstGeom>
        </p:spPr>
      </p:pic>
      <p:pic>
        <p:nvPicPr>
          <p:cNvPr id="4098" name="Picture 2">
            <a:extLst>
              <a:ext uri="{FF2B5EF4-FFF2-40B4-BE49-F238E27FC236}">
                <a16:creationId xmlns:a16="http://schemas.microsoft.com/office/drawing/2014/main" id="{EBE2B6C9-A88C-4677-A38C-C36EE3EEF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450" y="4659296"/>
            <a:ext cx="2992792" cy="21987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08B8685-BA61-4A4D-8D7D-68BBCE4A0DC0}"/>
              </a:ext>
            </a:extLst>
          </p:cNvPr>
          <p:cNvSpPr/>
          <p:nvPr/>
        </p:nvSpPr>
        <p:spPr>
          <a:xfrm>
            <a:off x="4495799" y="3629026"/>
            <a:ext cx="7153275" cy="609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n>
                <a:solidFill>
                  <a:schemeClr val="bg1"/>
                </a:solidFill>
              </a:ln>
            </a:endParaRPr>
          </a:p>
        </p:txBody>
      </p:sp>
      <p:pic>
        <p:nvPicPr>
          <p:cNvPr id="5" name="Picture 4">
            <a:extLst>
              <a:ext uri="{FF2B5EF4-FFF2-40B4-BE49-F238E27FC236}">
                <a16:creationId xmlns:a16="http://schemas.microsoft.com/office/drawing/2014/main" id="{39FC6AF0-6A61-48D6-AA5D-C27BF290FFFA}"/>
              </a:ext>
            </a:extLst>
          </p:cNvPr>
          <p:cNvPicPr>
            <a:picLocks noChangeAspect="1"/>
          </p:cNvPicPr>
          <p:nvPr/>
        </p:nvPicPr>
        <p:blipFill>
          <a:blip r:embed="rId6"/>
          <a:stretch>
            <a:fillRect/>
          </a:stretch>
        </p:blipFill>
        <p:spPr>
          <a:xfrm>
            <a:off x="317502" y="4305300"/>
            <a:ext cx="4149725" cy="988030"/>
          </a:xfrm>
          <a:prstGeom prst="rect">
            <a:avLst/>
          </a:prstGeom>
        </p:spPr>
      </p:pic>
      <p:pic>
        <p:nvPicPr>
          <p:cNvPr id="7" name="Picture 6">
            <a:extLst>
              <a:ext uri="{FF2B5EF4-FFF2-40B4-BE49-F238E27FC236}">
                <a16:creationId xmlns:a16="http://schemas.microsoft.com/office/drawing/2014/main" id="{63B4BFEA-6471-450D-8323-74785C509593}"/>
              </a:ext>
            </a:extLst>
          </p:cNvPr>
          <p:cNvPicPr>
            <a:picLocks noChangeAspect="1"/>
          </p:cNvPicPr>
          <p:nvPr/>
        </p:nvPicPr>
        <p:blipFill>
          <a:blip r:embed="rId7"/>
          <a:stretch>
            <a:fillRect/>
          </a:stretch>
        </p:blipFill>
        <p:spPr>
          <a:xfrm>
            <a:off x="447673" y="5490754"/>
            <a:ext cx="3319462" cy="1100546"/>
          </a:xfrm>
          <a:prstGeom prst="rect">
            <a:avLst/>
          </a:prstGeom>
        </p:spPr>
      </p:pic>
      <p:pic>
        <p:nvPicPr>
          <p:cNvPr id="4100" name="Picture 4" descr="Hiero I, circa 540/525 - 466 BC, Tyrant of Syracuse 478 - 466 ...">
            <a:extLst>
              <a:ext uri="{FF2B5EF4-FFF2-40B4-BE49-F238E27FC236}">
                <a16:creationId xmlns:a16="http://schemas.microsoft.com/office/drawing/2014/main" id="{30C5DEAA-50A0-4A45-B67E-7E4A300B0A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893" b="15438"/>
          <a:stretch/>
        </p:blipFill>
        <p:spPr bwMode="auto">
          <a:xfrm>
            <a:off x="6623052" y="144689"/>
            <a:ext cx="2734294" cy="1198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3233B-A7BC-4C83-9036-56CCF83B699C}"/>
              </a:ext>
            </a:extLst>
          </p:cNvPr>
          <p:cNvSpPr txBox="1"/>
          <p:nvPr/>
        </p:nvSpPr>
        <p:spPr>
          <a:xfrm>
            <a:off x="9288443" y="603134"/>
            <a:ext cx="3023919" cy="276999"/>
          </a:xfrm>
          <a:prstGeom prst="rect">
            <a:avLst/>
          </a:prstGeom>
          <a:noFill/>
        </p:spPr>
        <p:txBody>
          <a:bodyPr wrap="square" rtlCol="0">
            <a:spAutoFit/>
          </a:bodyPr>
          <a:lstStyle/>
          <a:p>
            <a:r>
              <a:rPr lang="en-GB" sz="1200" dirty="0">
                <a:solidFill>
                  <a:schemeClr val="bg1">
                    <a:lumMod val="65000"/>
                  </a:schemeClr>
                </a:solidFill>
              </a:rPr>
              <a:t>Coin of </a:t>
            </a:r>
            <a:r>
              <a:rPr lang="en-GB" sz="1200" dirty="0" err="1">
                <a:solidFill>
                  <a:schemeClr val="bg1">
                    <a:lumMod val="65000"/>
                  </a:schemeClr>
                </a:solidFill>
              </a:rPr>
              <a:t>Hiero</a:t>
            </a:r>
            <a:r>
              <a:rPr lang="en-GB" sz="1200" dirty="0">
                <a:solidFill>
                  <a:schemeClr val="bg1">
                    <a:lumMod val="65000"/>
                  </a:schemeClr>
                </a:solidFill>
              </a:rPr>
              <a:t> I, Tyrant of Syracuse, d.466BC</a:t>
            </a:r>
          </a:p>
        </p:txBody>
      </p:sp>
      <p:pic>
        <p:nvPicPr>
          <p:cNvPr id="4102" name="Picture 6" descr="The Sicilian Expedition - The Silly Sicilian Expedition">
            <a:extLst>
              <a:ext uri="{FF2B5EF4-FFF2-40B4-BE49-F238E27FC236}">
                <a16:creationId xmlns:a16="http://schemas.microsoft.com/office/drawing/2014/main" id="{4C2730B7-8BD4-4642-90BA-AEF56D1806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0242" y="4219876"/>
            <a:ext cx="4561758" cy="26381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Translation">
            <a:hlinkClick r:id="" action="ppaction://media"/>
            <a:extLst>
              <a:ext uri="{FF2B5EF4-FFF2-40B4-BE49-F238E27FC236}">
                <a16:creationId xmlns:a16="http://schemas.microsoft.com/office/drawing/2014/main" id="{A668E13C-BB05-4309-A0FF-5033E57A12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84320" y="3730626"/>
            <a:ext cx="406400" cy="406400"/>
          </a:xfrm>
          <a:prstGeom prst="rect">
            <a:avLst/>
          </a:prstGeom>
        </p:spPr>
      </p:pic>
      <p:sp>
        <p:nvSpPr>
          <p:cNvPr id="3" name="TextBox 2">
            <a:extLst>
              <a:ext uri="{FF2B5EF4-FFF2-40B4-BE49-F238E27FC236}">
                <a16:creationId xmlns:a16="http://schemas.microsoft.com/office/drawing/2014/main" id="{86DFDFBF-CF7F-4551-81A0-993FC4342B54}"/>
              </a:ext>
            </a:extLst>
          </p:cNvPr>
          <p:cNvSpPr txBox="1"/>
          <p:nvPr/>
        </p:nvSpPr>
        <p:spPr>
          <a:xfrm>
            <a:off x="5535349" y="3658969"/>
            <a:ext cx="2189425" cy="646331"/>
          </a:xfrm>
          <a:prstGeom prst="rect">
            <a:avLst/>
          </a:prstGeom>
          <a:noFill/>
        </p:spPr>
        <p:txBody>
          <a:bodyPr wrap="square" rtlCol="0">
            <a:spAutoFit/>
          </a:bodyPr>
          <a:lstStyle/>
          <a:p>
            <a:r>
              <a:rPr lang="en-GB" dirty="0">
                <a:solidFill>
                  <a:srgbClr val="C00000"/>
                </a:solidFill>
              </a:rPr>
              <a:t>CHECK YOUR TRANSLATION SO FAR</a:t>
            </a:r>
          </a:p>
        </p:txBody>
      </p:sp>
    </p:spTree>
    <p:extLst>
      <p:ext uri="{BB962C8B-B14F-4D97-AF65-F5344CB8AC3E}">
        <p14:creationId xmlns:p14="http://schemas.microsoft.com/office/powerpoint/2010/main" val="388143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5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05CF-2FA3-4F42-A321-133D30435BBF}"/>
              </a:ext>
            </a:extLst>
          </p:cNvPr>
          <p:cNvSpPr>
            <a:spLocks noGrp="1"/>
          </p:cNvSpPr>
          <p:nvPr>
            <p:ph type="title"/>
          </p:nvPr>
        </p:nvSpPr>
        <p:spPr>
          <a:xfrm>
            <a:off x="5154387" y="184050"/>
            <a:ext cx="1905001" cy="1325563"/>
          </a:xfrm>
        </p:spPr>
        <p:txBody>
          <a:bodyPr/>
          <a:lstStyle/>
          <a:p>
            <a:r>
              <a:rPr lang="en-GB" dirty="0"/>
              <a:t>Part 2</a:t>
            </a:r>
          </a:p>
        </p:txBody>
      </p:sp>
      <p:pic>
        <p:nvPicPr>
          <p:cNvPr id="4" name="Picture 3">
            <a:extLst>
              <a:ext uri="{FF2B5EF4-FFF2-40B4-BE49-F238E27FC236}">
                <a16:creationId xmlns:a16="http://schemas.microsoft.com/office/drawing/2014/main" id="{90A012D4-6D84-437F-BFD1-602D1A449FD9}"/>
              </a:ext>
            </a:extLst>
          </p:cNvPr>
          <p:cNvPicPr>
            <a:picLocks noChangeAspect="1"/>
          </p:cNvPicPr>
          <p:nvPr/>
        </p:nvPicPr>
        <p:blipFill>
          <a:blip r:embed="rId4"/>
          <a:stretch>
            <a:fillRect/>
          </a:stretch>
        </p:blipFill>
        <p:spPr>
          <a:xfrm>
            <a:off x="509587" y="2399859"/>
            <a:ext cx="11172825" cy="3695700"/>
          </a:xfrm>
          <a:prstGeom prst="rect">
            <a:avLst/>
          </a:prstGeom>
        </p:spPr>
      </p:pic>
      <p:sp>
        <p:nvSpPr>
          <p:cNvPr id="5" name="Rectangle 4">
            <a:extLst>
              <a:ext uri="{FF2B5EF4-FFF2-40B4-BE49-F238E27FC236}">
                <a16:creationId xmlns:a16="http://schemas.microsoft.com/office/drawing/2014/main" id="{8FE22747-379F-4774-A6CA-311F5695026C}"/>
              </a:ext>
            </a:extLst>
          </p:cNvPr>
          <p:cNvSpPr/>
          <p:nvPr/>
        </p:nvSpPr>
        <p:spPr>
          <a:xfrm>
            <a:off x="1099457" y="1581150"/>
            <a:ext cx="3331029" cy="4634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bg1"/>
              </a:solidFill>
            </a:endParaRPr>
          </a:p>
        </p:txBody>
      </p:sp>
      <p:pic>
        <p:nvPicPr>
          <p:cNvPr id="6" name="Recorded Sound">
            <a:hlinkClick r:id="" action="ppaction://media"/>
            <a:extLst>
              <a:ext uri="{FF2B5EF4-FFF2-40B4-BE49-F238E27FC236}">
                <a16:creationId xmlns:a16="http://schemas.microsoft.com/office/drawing/2014/main" id="{FA8A0FEB-3C7A-4CC9-8545-004003D41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9638" y="1265344"/>
            <a:ext cx="406400" cy="406400"/>
          </a:xfrm>
          <a:prstGeom prst="rect">
            <a:avLst/>
          </a:prstGeom>
        </p:spPr>
      </p:pic>
      <p:pic>
        <p:nvPicPr>
          <p:cNvPr id="5122" name="Picture 2" descr="Bald Eagle Golden Eagle Drawing, PNG, 1600x1084px, Bald Eagle ...">
            <a:extLst>
              <a:ext uri="{FF2B5EF4-FFF2-40B4-BE49-F238E27FC236}">
                <a16:creationId xmlns:a16="http://schemas.microsoft.com/office/drawing/2014/main" id="{8FB143D6-CCE2-4920-B827-1D7683496F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3020830" cy="20445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ortoise Colored Pencil Drawing | Schildkröte zeichnung ...">
            <a:extLst>
              <a:ext uri="{FF2B5EF4-FFF2-40B4-BE49-F238E27FC236}">
                <a16:creationId xmlns:a16="http://schemas.microsoft.com/office/drawing/2014/main" id="{5D344C72-F568-44C3-B44B-8B4B619A63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7375" y="0"/>
            <a:ext cx="2714625" cy="1924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58214F-5424-4EA6-8CD3-72E3B53648E5}"/>
              </a:ext>
            </a:extLst>
          </p:cNvPr>
          <p:cNvSpPr txBox="1"/>
          <p:nvPr/>
        </p:nvSpPr>
        <p:spPr>
          <a:xfrm>
            <a:off x="3102428" y="929935"/>
            <a:ext cx="1513115" cy="1077218"/>
          </a:xfrm>
          <a:prstGeom prst="rect">
            <a:avLst/>
          </a:prstGeom>
          <a:noFill/>
        </p:spPr>
        <p:txBody>
          <a:bodyPr wrap="square" rtlCol="0">
            <a:spAutoFit/>
          </a:bodyPr>
          <a:lstStyle/>
          <a:p>
            <a:r>
              <a:rPr lang="el-GR" sz="3200" dirty="0">
                <a:latin typeface="Palatino Linotype" panose="02040502050505030304" pitchFamily="18" charset="0"/>
              </a:rPr>
              <a:t>ὁ ἀετός</a:t>
            </a:r>
            <a:endParaRPr lang="en-GB" sz="3200" dirty="0">
              <a:latin typeface="Palatino Linotype" panose="02040502050505030304" pitchFamily="18" charset="0"/>
            </a:endParaRPr>
          </a:p>
        </p:txBody>
      </p:sp>
      <p:sp>
        <p:nvSpPr>
          <p:cNvPr id="12" name="TextBox 11">
            <a:extLst>
              <a:ext uri="{FF2B5EF4-FFF2-40B4-BE49-F238E27FC236}">
                <a16:creationId xmlns:a16="http://schemas.microsoft.com/office/drawing/2014/main" id="{E8993752-6BAD-4711-95DA-0E04DCDA2A82}"/>
              </a:ext>
            </a:extLst>
          </p:cNvPr>
          <p:cNvSpPr txBox="1"/>
          <p:nvPr/>
        </p:nvSpPr>
        <p:spPr>
          <a:xfrm>
            <a:off x="7598232" y="846832"/>
            <a:ext cx="1879144" cy="1077218"/>
          </a:xfrm>
          <a:prstGeom prst="rect">
            <a:avLst/>
          </a:prstGeom>
          <a:noFill/>
        </p:spPr>
        <p:txBody>
          <a:bodyPr wrap="square" rtlCol="0">
            <a:spAutoFit/>
          </a:bodyPr>
          <a:lstStyle/>
          <a:p>
            <a:pPr algn="r"/>
            <a:r>
              <a:rPr lang="el-GR" sz="3200" dirty="0">
                <a:latin typeface="Palatino Linotype" panose="02040502050505030304" pitchFamily="18" charset="0"/>
              </a:rPr>
              <a:t>ἡ χελώνη</a:t>
            </a:r>
            <a:endParaRPr lang="en-GB" sz="3200" dirty="0">
              <a:latin typeface="Palatino Linotype" panose="02040502050505030304" pitchFamily="18" charset="0"/>
            </a:endParaRPr>
          </a:p>
        </p:txBody>
      </p:sp>
      <p:pic>
        <p:nvPicPr>
          <p:cNvPr id="5130" name="Picture 10" descr="Bald Head Isolated Images, Stock Photos &amp; Vectors | Shutterstock">
            <a:extLst>
              <a:ext uri="{FF2B5EF4-FFF2-40B4-BE49-F238E27FC236}">
                <a16:creationId xmlns:a16="http://schemas.microsoft.com/office/drawing/2014/main" id="{159BC7B9-2CF3-48A7-BBCA-9DED5B0339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408" r="-3310" b="34082"/>
          <a:stretch/>
        </p:blipFill>
        <p:spPr bwMode="auto">
          <a:xfrm>
            <a:off x="4828952" y="5701791"/>
            <a:ext cx="2307771" cy="11719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9ADD98-9087-4A83-8610-6893EFBE2D26}"/>
              </a:ext>
            </a:extLst>
          </p:cNvPr>
          <p:cNvSpPr/>
          <p:nvPr/>
        </p:nvSpPr>
        <p:spPr>
          <a:xfrm>
            <a:off x="1099457" y="2399859"/>
            <a:ext cx="3331029" cy="463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141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364DA7-DB2B-4A4D-B569-26752E033FF7}"/>
              </a:ext>
            </a:extLst>
          </p:cNvPr>
          <p:cNvSpPr txBox="1"/>
          <p:nvPr/>
        </p:nvSpPr>
        <p:spPr>
          <a:xfrm>
            <a:off x="283028" y="2483719"/>
            <a:ext cx="7195457" cy="954107"/>
          </a:xfrm>
          <a:prstGeom prst="rect">
            <a:avLst/>
          </a:prstGeom>
          <a:no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dirty="0">
                <a:latin typeface="Palatino Linotype" panose="02040502050505030304" pitchFamily="18" charset="0"/>
              </a:rPr>
              <a:t>περιεπάτει,</a:t>
            </a:r>
          </a:p>
          <a:p>
            <a:r>
              <a:rPr lang="el-GR" sz="2800" dirty="0">
                <a:latin typeface="Palatino Linotype" panose="02040502050505030304" pitchFamily="18" charset="0"/>
              </a:rPr>
              <a:t>ἀετός τις ἐν τῷ οὐρανῷ ἐπέτετο.</a:t>
            </a:r>
          </a:p>
        </p:txBody>
      </p:sp>
      <p:sp>
        <p:nvSpPr>
          <p:cNvPr id="6" name="TextBox 5">
            <a:extLst>
              <a:ext uri="{FF2B5EF4-FFF2-40B4-BE49-F238E27FC236}">
                <a16:creationId xmlns:a16="http://schemas.microsoft.com/office/drawing/2014/main" id="{0CB5A7AE-BD42-42E1-AB99-3929B4B83C9A}"/>
              </a:ext>
            </a:extLst>
          </p:cNvPr>
          <p:cNvSpPr txBox="1"/>
          <p:nvPr/>
        </p:nvSpPr>
        <p:spPr>
          <a:xfrm>
            <a:off x="8545287" y="15676"/>
            <a:ext cx="3646714" cy="2185214"/>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ἐπεί</a:t>
            </a:r>
            <a:r>
              <a:rPr lang="en-GB" dirty="0">
                <a:latin typeface="Palatino Linotype" panose="02040502050505030304" pitchFamily="18" charset="0"/>
              </a:rPr>
              <a:t> </a:t>
            </a:r>
            <a:r>
              <a:rPr lang="el-GR" dirty="0"/>
              <a:t>– </a:t>
            </a:r>
            <a:r>
              <a:rPr lang="en-GB" i="1" dirty="0"/>
              <a:t>when </a:t>
            </a:r>
            <a:r>
              <a:rPr lang="en-GB" dirty="0"/>
              <a:t>(</a:t>
            </a:r>
            <a:r>
              <a:rPr lang="en-GB" i="1" dirty="0"/>
              <a:t>= </a:t>
            </a:r>
            <a:r>
              <a:rPr lang="en-GB" dirty="0" err="1"/>
              <a:t>ubi</a:t>
            </a:r>
            <a:r>
              <a:rPr lang="en-GB" dirty="0"/>
              <a:t>)</a:t>
            </a:r>
            <a:endParaRPr lang="en-GB" i="1" dirty="0"/>
          </a:p>
          <a:p>
            <a:pPr algn="ctr"/>
            <a:r>
              <a:rPr lang="el-GR" dirty="0">
                <a:latin typeface="Palatino Linotype" panose="02040502050505030304" pitchFamily="18" charset="0"/>
              </a:rPr>
              <a:t>ποτέ </a:t>
            </a:r>
            <a:r>
              <a:rPr lang="el-GR" dirty="0"/>
              <a:t>– </a:t>
            </a:r>
            <a:r>
              <a:rPr lang="en-GB" i="1" dirty="0"/>
              <a:t>one day </a:t>
            </a:r>
            <a:r>
              <a:rPr lang="en-GB" dirty="0"/>
              <a:t>(</a:t>
            </a:r>
            <a:r>
              <a:rPr lang="en-GB" i="1" dirty="0"/>
              <a:t>= </a:t>
            </a:r>
            <a:r>
              <a:rPr lang="en-GB" dirty="0" err="1"/>
              <a:t>ōlim</a:t>
            </a:r>
            <a:r>
              <a:rPr lang="en-GB" dirty="0"/>
              <a:t>)</a:t>
            </a:r>
          </a:p>
          <a:p>
            <a:pPr algn="ctr"/>
            <a:r>
              <a:rPr lang="el-GR" dirty="0">
                <a:latin typeface="Palatino Linotype" panose="02040502050505030304" pitchFamily="18" charset="0"/>
              </a:rPr>
              <a:t>ἀγρος  ὁ</a:t>
            </a:r>
            <a:r>
              <a:rPr lang="el-GR" i="1" dirty="0">
                <a:latin typeface="Palatino Linotype" panose="02040502050505030304" pitchFamily="18" charset="0"/>
              </a:rPr>
              <a:t> </a:t>
            </a:r>
            <a:r>
              <a:rPr lang="el-GR" i="1" dirty="0"/>
              <a:t>- </a:t>
            </a:r>
            <a:r>
              <a:rPr lang="en-GB" i="1" dirty="0"/>
              <a:t>field</a:t>
            </a:r>
            <a:r>
              <a:rPr lang="el-GR" i="1" dirty="0"/>
              <a:t> </a:t>
            </a:r>
            <a:r>
              <a:rPr lang="en-GB" dirty="0"/>
              <a:t>(</a:t>
            </a:r>
            <a:r>
              <a:rPr lang="en-GB" i="1" dirty="0"/>
              <a:t>= </a:t>
            </a:r>
            <a:r>
              <a:rPr lang="en-GB" dirty="0"/>
              <a:t>ager)</a:t>
            </a:r>
            <a:endParaRPr lang="el-GR" dirty="0"/>
          </a:p>
          <a:p>
            <a:pPr algn="ctr"/>
            <a:r>
              <a:rPr lang="el-GR" dirty="0">
                <a:latin typeface="Palatino Linotype" panose="02040502050505030304" pitchFamily="18" charset="0"/>
              </a:rPr>
              <a:t>περιπατέω – </a:t>
            </a:r>
            <a:r>
              <a:rPr lang="en-GB" i="1" dirty="0"/>
              <a:t>go for a walk</a:t>
            </a:r>
          </a:p>
          <a:p>
            <a:pPr algn="ctr"/>
            <a:r>
              <a:rPr lang="el-GR" dirty="0">
                <a:latin typeface="Palatino Linotype" panose="02040502050505030304" pitchFamily="18" charset="0"/>
              </a:rPr>
              <a:t>οὐρανος  ὁ</a:t>
            </a:r>
            <a:r>
              <a:rPr lang="el-GR" i="1" dirty="0"/>
              <a:t> - </a:t>
            </a:r>
            <a:r>
              <a:rPr lang="en-GB" i="1" dirty="0"/>
              <a:t>sky</a:t>
            </a:r>
            <a:r>
              <a:rPr lang="el-GR" i="1" dirty="0"/>
              <a:t> </a:t>
            </a:r>
            <a:r>
              <a:rPr lang="en-GB" dirty="0"/>
              <a:t>(</a:t>
            </a:r>
            <a:r>
              <a:rPr lang="en-GB" i="1" dirty="0"/>
              <a:t>= </a:t>
            </a:r>
            <a:r>
              <a:rPr lang="en-GB" dirty="0" err="1"/>
              <a:t>caelum</a:t>
            </a:r>
            <a:r>
              <a:rPr lang="en-GB" dirty="0"/>
              <a:t>)</a:t>
            </a:r>
            <a:endParaRPr lang="el-GR" dirty="0"/>
          </a:p>
          <a:p>
            <a:pPr algn="ctr"/>
            <a:r>
              <a:rPr lang="el-GR" dirty="0">
                <a:latin typeface="Palatino Linotype" panose="02040502050505030304" pitchFamily="18" charset="0"/>
              </a:rPr>
              <a:t>πετομαι</a:t>
            </a:r>
            <a:r>
              <a:rPr lang="el-GR" dirty="0"/>
              <a:t> –</a:t>
            </a:r>
            <a:r>
              <a:rPr lang="en-GB" dirty="0"/>
              <a:t> I fly</a:t>
            </a:r>
          </a:p>
        </p:txBody>
      </p:sp>
      <p:sp>
        <p:nvSpPr>
          <p:cNvPr id="7" name="TextBox 6">
            <a:extLst>
              <a:ext uri="{FF2B5EF4-FFF2-40B4-BE49-F238E27FC236}">
                <a16:creationId xmlns:a16="http://schemas.microsoft.com/office/drawing/2014/main" id="{B6D219F2-B2A4-467A-99D9-C59A0A2B1B76}"/>
              </a:ext>
            </a:extLst>
          </p:cNvPr>
          <p:cNvSpPr txBox="1"/>
          <p:nvPr/>
        </p:nvSpPr>
        <p:spPr>
          <a:xfrm>
            <a:off x="283029" y="3639780"/>
            <a:ext cx="7032172" cy="954107"/>
          </a:xfrm>
          <a:prstGeom prst="rect">
            <a:avLst/>
          </a:prstGeom>
          <a:solidFill>
            <a:schemeClr val="bg1">
              <a:lumMod val="85000"/>
            </a:schemeClr>
          </a:solid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b="1" dirty="0">
                <a:solidFill>
                  <a:srgbClr val="FFFF00"/>
                </a:solidFill>
                <a:latin typeface="Palatino Linotype" panose="02040502050505030304" pitchFamily="18" charset="0"/>
              </a:rPr>
              <a:t>περι</a:t>
            </a:r>
            <a:r>
              <a:rPr lang="el-GR" sz="2800" b="1" dirty="0">
                <a:solidFill>
                  <a:schemeClr val="accent1">
                    <a:lumMod val="75000"/>
                  </a:schemeClr>
                </a:solidFill>
                <a:latin typeface="Palatino Linotype" panose="02040502050505030304" pitchFamily="18" charset="0"/>
              </a:rPr>
              <a:t>ε</a:t>
            </a:r>
            <a:r>
              <a:rPr lang="el-GR" sz="2800" b="1" dirty="0">
                <a:solidFill>
                  <a:srgbClr val="FFFF00"/>
                </a:solidFill>
                <a:latin typeface="Palatino Linotype" panose="02040502050505030304" pitchFamily="18" charset="0"/>
              </a:rPr>
              <a:t>πάτει</a:t>
            </a:r>
            <a:r>
              <a:rPr lang="el-GR" sz="2800" dirty="0">
                <a:latin typeface="Palatino Linotype" panose="02040502050505030304" pitchFamily="18" charset="0"/>
              </a:rPr>
              <a:t>,</a:t>
            </a:r>
          </a:p>
          <a:p>
            <a:r>
              <a:rPr lang="el-GR" sz="2800" b="1" dirty="0">
                <a:latin typeface="Palatino Linotype" panose="02040502050505030304" pitchFamily="18" charset="0"/>
              </a:rPr>
              <a:t>ἀετός τις </a:t>
            </a:r>
            <a:r>
              <a:rPr lang="el-GR" sz="2800" dirty="0">
                <a:latin typeface="Palatino Linotype" panose="02040502050505030304" pitchFamily="18" charset="0"/>
              </a:rPr>
              <a:t>ἐν τῷ οὐρανῷ </a:t>
            </a:r>
            <a:r>
              <a:rPr lang="el-GR" sz="2800" b="1" dirty="0">
                <a:solidFill>
                  <a:srgbClr val="FFFF00"/>
                </a:solidFill>
                <a:latin typeface="Palatino Linotype" panose="02040502050505030304" pitchFamily="18" charset="0"/>
              </a:rPr>
              <a:t>ἐπέτετο</a:t>
            </a:r>
            <a:r>
              <a:rPr lang="el-GR" sz="2800" dirty="0">
                <a:latin typeface="Palatino Linotype" panose="02040502050505030304" pitchFamily="18" charset="0"/>
              </a:rPr>
              <a:t>.</a:t>
            </a:r>
          </a:p>
        </p:txBody>
      </p:sp>
      <p:pic>
        <p:nvPicPr>
          <p:cNvPr id="8" name="Picture 2" descr="Bald Eagle Golden Eagle Drawing, PNG, 1600x1084px, Bald Eagle ...">
            <a:extLst>
              <a:ext uri="{FF2B5EF4-FFF2-40B4-BE49-F238E27FC236}">
                <a16:creationId xmlns:a16="http://schemas.microsoft.com/office/drawing/2014/main" id="{4B33659A-C632-4DAD-A2A1-CCE093A91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0"/>
            <a:ext cx="3020830" cy="20445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3468A2B-F38B-4012-82BA-99410D5A2B54}"/>
              </a:ext>
            </a:extLst>
          </p:cNvPr>
          <p:cNvSpPr/>
          <p:nvPr/>
        </p:nvSpPr>
        <p:spPr>
          <a:xfrm>
            <a:off x="3158439" y="348733"/>
            <a:ext cx="1130532" cy="369332"/>
          </a:xfrm>
          <a:prstGeom prst="rect">
            <a:avLst/>
          </a:prstGeom>
        </p:spPr>
        <p:txBody>
          <a:bodyPr wrap="square">
            <a:spAutoFit/>
          </a:bodyPr>
          <a:lstStyle/>
          <a:p>
            <a:r>
              <a:rPr lang="el-GR" dirty="0">
                <a:latin typeface="Palatino Linotype" panose="02040502050505030304" pitchFamily="18" charset="0"/>
              </a:rPr>
              <a:t>ὁ ἀετός</a:t>
            </a:r>
            <a:endParaRPr lang="en-GB" dirty="0">
              <a:latin typeface="Palatino Linotype" panose="02040502050505030304" pitchFamily="18" charset="0"/>
            </a:endParaRPr>
          </a:p>
        </p:txBody>
      </p:sp>
      <p:sp>
        <p:nvSpPr>
          <p:cNvPr id="4" name="Oval 3">
            <a:extLst>
              <a:ext uri="{FF2B5EF4-FFF2-40B4-BE49-F238E27FC236}">
                <a16:creationId xmlns:a16="http://schemas.microsoft.com/office/drawing/2014/main" id="{A691730B-66B5-467D-96DC-67274D716109}"/>
              </a:ext>
            </a:extLst>
          </p:cNvPr>
          <p:cNvSpPr/>
          <p:nvPr/>
        </p:nvSpPr>
        <p:spPr>
          <a:xfrm>
            <a:off x="1363580" y="4116833"/>
            <a:ext cx="609600" cy="535234"/>
          </a:xfrm>
          <a:prstGeom prst="ellipse">
            <a:avLst/>
          </a:prstGeom>
          <a:solidFill>
            <a:srgbClr val="FFC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C91B4F9-C4C7-4EEE-97D5-62E3735636DB}"/>
              </a:ext>
            </a:extLst>
          </p:cNvPr>
          <p:cNvSpPr/>
          <p:nvPr/>
        </p:nvSpPr>
        <p:spPr>
          <a:xfrm>
            <a:off x="691830" y="5490229"/>
            <a:ext cx="3944337" cy="954107"/>
          </a:xfrm>
          <a:prstGeom prst="rect">
            <a:avLst/>
          </a:prstGeom>
        </p:spPr>
        <p:txBody>
          <a:bodyPr wrap="square">
            <a:spAutoFit/>
          </a:bodyPr>
          <a:lstStyle/>
          <a:p>
            <a:r>
              <a:rPr lang="el-GR" sz="2800" b="1" dirty="0">
                <a:latin typeface="Palatino Linotype" panose="02040502050505030304" pitchFamily="18" charset="0"/>
              </a:rPr>
              <a:t>ὁ </a:t>
            </a:r>
            <a:r>
              <a:rPr lang="el-GR" sz="2800" dirty="0">
                <a:latin typeface="Palatino Linotype" panose="02040502050505030304" pitchFamily="18" charset="0"/>
              </a:rPr>
              <a:t>ἀετός</a:t>
            </a:r>
            <a:r>
              <a:rPr lang="en-GB" sz="2800" dirty="0">
                <a:latin typeface="Palatino Linotype" panose="02040502050505030304" pitchFamily="18" charset="0"/>
              </a:rPr>
              <a:t> – </a:t>
            </a:r>
            <a:r>
              <a:rPr lang="en-GB" sz="2800" b="1" dirty="0">
                <a:latin typeface="Palatino Linotype" panose="02040502050505030304" pitchFamily="18" charset="0"/>
              </a:rPr>
              <a:t>the </a:t>
            </a:r>
            <a:r>
              <a:rPr lang="en-GB" sz="2800" dirty="0">
                <a:latin typeface="Palatino Linotype" panose="02040502050505030304" pitchFamily="18" charset="0"/>
              </a:rPr>
              <a:t>eagle</a:t>
            </a:r>
          </a:p>
          <a:p>
            <a:r>
              <a:rPr lang="el-GR" sz="2800" dirty="0">
                <a:latin typeface="Palatino Linotype" panose="02040502050505030304" pitchFamily="18" charset="0"/>
              </a:rPr>
              <a:t>   ἀετός </a:t>
            </a:r>
            <a:r>
              <a:rPr lang="el-GR" sz="2800" b="1" dirty="0">
                <a:latin typeface="Palatino Linotype" panose="02040502050505030304" pitchFamily="18" charset="0"/>
              </a:rPr>
              <a:t>τις - </a:t>
            </a:r>
            <a:r>
              <a:rPr lang="en-GB" sz="2800" b="1" dirty="0">
                <a:latin typeface="Palatino Linotype" panose="02040502050505030304" pitchFamily="18" charset="0"/>
              </a:rPr>
              <a:t>an</a:t>
            </a:r>
            <a:r>
              <a:rPr lang="en-GB" sz="2800" dirty="0">
                <a:latin typeface="Palatino Linotype" panose="02040502050505030304" pitchFamily="18" charset="0"/>
              </a:rPr>
              <a:t> eagle</a:t>
            </a:r>
          </a:p>
        </p:txBody>
      </p:sp>
      <p:sp>
        <p:nvSpPr>
          <p:cNvPr id="11" name="Oval 10">
            <a:extLst>
              <a:ext uri="{FF2B5EF4-FFF2-40B4-BE49-F238E27FC236}">
                <a16:creationId xmlns:a16="http://schemas.microsoft.com/office/drawing/2014/main" id="{E800F0FB-6D2D-4BED-9F37-9EE726A76F36}"/>
              </a:ext>
            </a:extLst>
          </p:cNvPr>
          <p:cNvSpPr/>
          <p:nvPr/>
        </p:nvSpPr>
        <p:spPr>
          <a:xfrm>
            <a:off x="1973180" y="5944009"/>
            <a:ext cx="609600" cy="535234"/>
          </a:xfrm>
          <a:prstGeom prst="ellipse">
            <a:avLst/>
          </a:prstGeom>
          <a:solidFill>
            <a:srgbClr val="FFC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535A516-19A4-4B92-BE5A-63021C14ADA8}"/>
              </a:ext>
            </a:extLst>
          </p:cNvPr>
          <p:cNvSpPr/>
          <p:nvPr/>
        </p:nvSpPr>
        <p:spPr>
          <a:xfrm>
            <a:off x="2716030" y="5926556"/>
            <a:ext cx="609600" cy="535234"/>
          </a:xfrm>
          <a:prstGeom prst="ellipse">
            <a:avLst/>
          </a:prstGeom>
          <a:solidFill>
            <a:srgbClr val="FFC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D4FA9E37-9EEE-40BB-BBB0-032C37B8A8E3}"/>
              </a:ext>
            </a:extLst>
          </p:cNvPr>
          <p:cNvSpPr/>
          <p:nvPr/>
        </p:nvSpPr>
        <p:spPr>
          <a:xfrm rot="20670131">
            <a:off x="1881866" y="4565123"/>
            <a:ext cx="182627" cy="1403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Down 13">
            <a:extLst>
              <a:ext uri="{FF2B5EF4-FFF2-40B4-BE49-F238E27FC236}">
                <a16:creationId xmlns:a16="http://schemas.microsoft.com/office/drawing/2014/main" id="{057032A9-7841-4F7C-A772-1B21A4A6F0CA}"/>
              </a:ext>
            </a:extLst>
          </p:cNvPr>
          <p:cNvSpPr/>
          <p:nvPr/>
        </p:nvSpPr>
        <p:spPr>
          <a:xfrm rot="3046726">
            <a:off x="8417392" y="1222493"/>
            <a:ext cx="95289" cy="1424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503F63E-A735-4854-BED3-202BB38265CE}"/>
              </a:ext>
            </a:extLst>
          </p:cNvPr>
          <p:cNvSpPr txBox="1"/>
          <p:nvPr/>
        </p:nvSpPr>
        <p:spPr>
          <a:xfrm>
            <a:off x="7277962" y="2346806"/>
            <a:ext cx="3390358" cy="646331"/>
          </a:xfrm>
          <a:prstGeom prst="rect">
            <a:avLst/>
          </a:prstGeom>
          <a:noFill/>
          <a:ln>
            <a:solidFill>
              <a:schemeClr val="tx1"/>
            </a:solidFill>
          </a:ln>
        </p:spPr>
        <p:txBody>
          <a:bodyPr wrap="square" rtlCol="0">
            <a:spAutoFit/>
          </a:bodyPr>
          <a:lstStyle/>
          <a:p>
            <a:r>
              <a:rPr lang="en-GB" b="1" dirty="0"/>
              <a:t>Imperfect tense </a:t>
            </a:r>
          </a:p>
          <a:p>
            <a:r>
              <a:rPr lang="en-GB" dirty="0"/>
              <a:t>(the Augment comes after ‘</a:t>
            </a:r>
            <a:r>
              <a:rPr lang="el-GR" dirty="0"/>
              <a:t>περι-΄)</a:t>
            </a:r>
            <a:endParaRPr lang="en-GB" dirty="0"/>
          </a:p>
        </p:txBody>
      </p:sp>
      <p:sp>
        <p:nvSpPr>
          <p:cNvPr id="16" name="Arrow: Down 15">
            <a:extLst>
              <a:ext uri="{FF2B5EF4-FFF2-40B4-BE49-F238E27FC236}">
                <a16:creationId xmlns:a16="http://schemas.microsoft.com/office/drawing/2014/main" id="{C3C29747-9762-4842-879A-A0465C422E1A}"/>
              </a:ext>
            </a:extLst>
          </p:cNvPr>
          <p:cNvSpPr/>
          <p:nvPr/>
        </p:nvSpPr>
        <p:spPr>
          <a:xfrm rot="13918398">
            <a:off x="6544399" y="2269713"/>
            <a:ext cx="136539" cy="1908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DB42E0E-C205-4F59-ADDB-664567CBFE1B}"/>
              </a:ext>
            </a:extLst>
          </p:cNvPr>
          <p:cNvSpPr/>
          <p:nvPr/>
        </p:nvSpPr>
        <p:spPr>
          <a:xfrm>
            <a:off x="5954485" y="4352556"/>
            <a:ext cx="3048000" cy="1292662"/>
          </a:xfrm>
          <a:prstGeom prst="rect">
            <a:avLst/>
          </a:prstGeom>
          <a:noFill/>
        </p:spPr>
        <p:txBody>
          <a:bodyPr wrap="square" lIns="91440" tIns="45720" rIns="91440" bIns="45720">
            <a:spAutoFit/>
          </a:bodyPr>
          <a:lstStyle/>
          <a:p>
            <a:pPr algn="ctr"/>
            <a:r>
              <a:rPr lang="el-G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Palatino Linotype" panose="02040502050505030304" pitchFamily="18" charset="0"/>
              </a:rPr>
              <a:t>πέτομα</a:t>
            </a:r>
            <a:r>
              <a:rPr lang="el-G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ι</a:t>
            </a:r>
            <a:r>
              <a:rPr lang="en-GB"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GB"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I fly</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8" name="TextBox 17">
            <a:extLst>
              <a:ext uri="{FF2B5EF4-FFF2-40B4-BE49-F238E27FC236}">
                <a16:creationId xmlns:a16="http://schemas.microsoft.com/office/drawing/2014/main" id="{5EED5970-E5CC-4C17-AD52-1D0907894ACC}"/>
              </a:ext>
            </a:extLst>
          </p:cNvPr>
          <p:cNvSpPr txBox="1"/>
          <p:nvPr/>
        </p:nvSpPr>
        <p:spPr>
          <a:xfrm>
            <a:off x="8109812" y="5266758"/>
            <a:ext cx="3761346" cy="800219"/>
          </a:xfrm>
          <a:prstGeom prst="rect">
            <a:avLst/>
          </a:prstGeom>
          <a:noFill/>
          <a:ln>
            <a:solidFill>
              <a:schemeClr val="tx1"/>
            </a:solidFill>
          </a:ln>
        </p:spPr>
        <p:txBody>
          <a:bodyPr wrap="square" rtlCol="0">
            <a:spAutoFit/>
          </a:bodyPr>
          <a:lstStyle/>
          <a:p>
            <a:r>
              <a:rPr lang="en-GB" b="1" dirty="0"/>
              <a:t>Imperfect tense </a:t>
            </a:r>
          </a:p>
          <a:p>
            <a:r>
              <a:rPr lang="el-GR" sz="2800" dirty="0">
                <a:latin typeface="Palatino Linotype" panose="02040502050505030304" pitchFamily="18" charset="0"/>
              </a:rPr>
              <a:t>ἐπέτετο –</a:t>
            </a:r>
            <a:r>
              <a:rPr lang="en-GB" sz="2800" dirty="0">
                <a:latin typeface="Palatino Linotype" panose="02040502050505030304" pitchFamily="18" charset="0"/>
              </a:rPr>
              <a:t> </a:t>
            </a:r>
            <a:r>
              <a:rPr lang="en-GB" sz="1600" i="1" dirty="0"/>
              <a:t>‘he/she/it was flying</a:t>
            </a:r>
            <a:r>
              <a:rPr lang="en-GB" sz="1600" dirty="0">
                <a:latin typeface="Palatino Linotype" panose="02040502050505030304" pitchFamily="18" charset="0"/>
              </a:rPr>
              <a:t>’</a:t>
            </a:r>
          </a:p>
        </p:txBody>
      </p:sp>
      <p:pic>
        <p:nvPicPr>
          <p:cNvPr id="19" name="tis">
            <a:hlinkClick r:id="" action="ppaction://media"/>
            <a:extLst>
              <a:ext uri="{FF2B5EF4-FFF2-40B4-BE49-F238E27FC236}">
                <a16:creationId xmlns:a16="http://schemas.microsoft.com/office/drawing/2014/main" id="{6102CBA3-3CE4-4667-BD6E-7FE1B6CCFB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379" y="4809768"/>
            <a:ext cx="406400" cy="406400"/>
          </a:xfrm>
          <a:prstGeom prst="rect">
            <a:avLst/>
          </a:prstGeom>
        </p:spPr>
      </p:pic>
    </p:spTree>
    <p:extLst>
      <p:ext uri="{BB962C8B-B14F-4D97-AF65-F5344CB8AC3E}">
        <p14:creationId xmlns:p14="http://schemas.microsoft.com/office/powerpoint/2010/main" val="8093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59748" fill="hold"/>
                                        <p:tgtEl>
                                          <p:spTgt spid="19"/>
                                        </p:tgtEl>
                                      </p:cBhvr>
                                    </p:cmd>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19"/>
                </p:tgtEl>
              </p:cMediaNode>
            </p:audio>
          </p:childTnLst>
        </p:cTn>
      </p:par>
    </p:tnLst>
    <p:bldLst>
      <p:bldP spid="7" grpId="0" animBg="1"/>
      <p:bldP spid="4" grpId="0" animBg="1"/>
      <p:bldP spid="10" grpId="0"/>
      <p:bldP spid="11" grpId="0" animBg="1"/>
      <p:bldP spid="12" grpId="0" animBg="1"/>
      <p:bldP spid="13" grpId="0" animBg="1"/>
      <p:bldP spid="14" grpId="0" animBg="1"/>
      <p:bldP spid="15" grpId="0" animBg="1"/>
      <p:bldP spid="16" grpId="0" animBg="1"/>
      <p:bldP spid="1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FE83-2378-49D4-8FEF-8AA2D481B68C}"/>
              </a:ext>
            </a:extLst>
          </p:cNvPr>
          <p:cNvSpPr>
            <a:spLocks noGrp="1"/>
          </p:cNvSpPr>
          <p:nvPr>
            <p:ph type="title"/>
          </p:nvPr>
        </p:nvSpPr>
        <p:spPr/>
        <p:txBody>
          <a:bodyPr/>
          <a:lstStyle/>
          <a:p>
            <a:r>
              <a:rPr lang="en-GB" b="1" dirty="0"/>
              <a:t>Who was Aeschylus?</a:t>
            </a:r>
          </a:p>
        </p:txBody>
      </p:sp>
      <p:sp>
        <p:nvSpPr>
          <p:cNvPr id="3" name="Content Placeholder 2">
            <a:extLst>
              <a:ext uri="{FF2B5EF4-FFF2-40B4-BE49-F238E27FC236}">
                <a16:creationId xmlns:a16="http://schemas.microsoft.com/office/drawing/2014/main" id="{D5241A82-A2BE-4366-A001-C9130D75CF14}"/>
              </a:ext>
            </a:extLst>
          </p:cNvPr>
          <p:cNvSpPr>
            <a:spLocks noGrp="1"/>
          </p:cNvSpPr>
          <p:nvPr>
            <p:ph idx="1"/>
          </p:nvPr>
        </p:nvSpPr>
        <p:spPr>
          <a:xfrm>
            <a:off x="838200" y="1524000"/>
            <a:ext cx="10515600" cy="4785043"/>
          </a:xfrm>
        </p:spPr>
        <p:txBody>
          <a:bodyPr>
            <a:normAutofit fontScale="77500" lnSpcReduction="20000"/>
          </a:bodyPr>
          <a:lstStyle/>
          <a:p>
            <a:pPr marL="0" indent="0">
              <a:lnSpc>
                <a:spcPct val="150000"/>
              </a:lnSpc>
              <a:buNone/>
            </a:pPr>
            <a:r>
              <a:rPr lang="en-GB" b="1" dirty="0"/>
              <a:t>Aeschylus</a:t>
            </a:r>
            <a:r>
              <a:rPr lang="el-GR" b="1" dirty="0"/>
              <a:t> </a:t>
            </a:r>
            <a:r>
              <a:rPr lang="en-GB" sz="2400" dirty="0"/>
              <a:t>(</a:t>
            </a:r>
            <a:r>
              <a:rPr lang="el-GR" sz="2400" dirty="0"/>
              <a:t>ὁ </a:t>
            </a:r>
            <a:r>
              <a:rPr lang="el-GR" sz="2400" dirty="0">
                <a:latin typeface="Palatino Linotype" panose="02040502050505030304" pitchFamily="18" charset="0"/>
              </a:rPr>
              <a:t>Αἴσχυλος</a:t>
            </a:r>
            <a:r>
              <a:rPr lang="el-GR" sz="2400" dirty="0"/>
              <a:t>) </a:t>
            </a:r>
            <a:r>
              <a:rPr lang="en-GB" dirty="0"/>
              <a:t>was an Athenian who lived in the 5</a:t>
            </a:r>
            <a:r>
              <a:rPr lang="en-GB" baseline="30000" dirty="0"/>
              <a:t>th</a:t>
            </a:r>
            <a:r>
              <a:rPr lang="en-GB" dirty="0"/>
              <a:t> century BC and</a:t>
            </a:r>
            <a:r>
              <a:rPr lang="en-GB" b="1" dirty="0"/>
              <a:t> </a:t>
            </a:r>
            <a:r>
              <a:rPr lang="en-GB" dirty="0"/>
              <a:t>wrote Greek Tragedies (tragedians were usually referred to simply as ‘Poets’</a:t>
            </a:r>
            <a:r>
              <a:rPr lang="el-GR" dirty="0"/>
              <a:t> - </a:t>
            </a:r>
            <a:r>
              <a:rPr lang="el-GR" sz="2400" dirty="0">
                <a:latin typeface="Palatino Linotype" panose="02040502050505030304" pitchFamily="18" charset="0"/>
              </a:rPr>
              <a:t>οἱ ποιηταί</a:t>
            </a:r>
            <a:r>
              <a:rPr lang="en-GB" dirty="0"/>
              <a:t>). </a:t>
            </a:r>
          </a:p>
          <a:p>
            <a:pPr marL="0" indent="0">
              <a:lnSpc>
                <a:spcPct val="150000"/>
              </a:lnSpc>
              <a:buNone/>
            </a:pPr>
            <a:endParaRPr lang="en-GB" sz="1400" dirty="0"/>
          </a:p>
          <a:p>
            <a:pPr marL="0" indent="0">
              <a:lnSpc>
                <a:spcPct val="150000"/>
              </a:lnSpc>
              <a:buNone/>
            </a:pPr>
            <a:r>
              <a:rPr lang="en-GB" dirty="0"/>
              <a:t>The Fifth Century BC was the period when Athenian Democracy and Greek Theatre were at their most dynamic. Our word ‘drama’ is the Greek word for ‘action’ or ‘a play’ </a:t>
            </a:r>
            <a:r>
              <a:rPr lang="el-GR" dirty="0"/>
              <a:t>- </a:t>
            </a:r>
            <a:r>
              <a:rPr lang="el-GR" sz="2600" dirty="0">
                <a:latin typeface="Palatino Linotype" panose="02040502050505030304" pitchFamily="18" charset="0"/>
              </a:rPr>
              <a:t>τὸ δρᾶμα</a:t>
            </a:r>
            <a:r>
              <a:rPr lang="en-GB" dirty="0"/>
              <a:t>.</a:t>
            </a:r>
          </a:p>
          <a:p>
            <a:pPr marL="0" indent="0">
              <a:lnSpc>
                <a:spcPct val="150000"/>
              </a:lnSpc>
              <a:buNone/>
            </a:pPr>
            <a:r>
              <a:rPr lang="en-GB" dirty="0"/>
              <a:t>The century began with </a:t>
            </a:r>
            <a:r>
              <a:rPr lang="en-GB" b="1" dirty="0"/>
              <a:t>the Persian Wars </a:t>
            </a:r>
            <a:r>
              <a:rPr lang="en-GB" dirty="0"/>
              <a:t>(490BC and 480-479BC). Aeschylus fought in the famous </a:t>
            </a:r>
            <a:r>
              <a:rPr lang="en-GB" b="1" dirty="0"/>
              <a:t>Battle of Marathon </a:t>
            </a:r>
            <a:r>
              <a:rPr lang="en-GB" dirty="0"/>
              <a:t>in</a:t>
            </a:r>
            <a:r>
              <a:rPr lang="en-GB" b="1" dirty="0"/>
              <a:t> 490BC </a:t>
            </a:r>
            <a:r>
              <a:rPr lang="en-GB" dirty="0"/>
              <a:t>when the Athenians defeated the Persian invasion sent by King Darius, killing 6,700 Persians while losing only 192 Athenians. Aeschylus’s brother, </a:t>
            </a:r>
            <a:r>
              <a:rPr lang="en-GB" dirty="0" err="1"/>
              <a:t>Cynegeirus</a:t>
            </a:r>
            <a:r>
              <a:rPr lang="en-GB" dirty="0"/>
              <a:t>, had his hand cut off while fighting over a ship.</a:t>
            </a:r>
          </a:p>
          <a:p>
            <a:pPr marL="0" indent="0">
              <a:buNone/>
            </a:pPr>
            <a:endParaRPr lang="en-GB" dirty="0"/>
          </a:p>
        </p:txBody>
      </p:sp>
    </p:spTree>
    <p:extLst>
      <p:ext uri="{BB962C8B-B14F-4D97-AF65-F5344CB8AC3E}">
        <p14:creationId xmlns:p14="http://schemas.microsoft.com/office/powerpoint/2010/main" val="273154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364DA7-DB2B-4A4D-B569-26752E033FF7}"/>
              </a:ext>
            </a:extLst>
          </p:cNvPr>
          <p:cNvSpPr txBox="1"/>
          <p:nvPr/>
        </p:nvSpPr>
        <p:spPr>
          <a:xfrm>
            <a:off x="413657" y="2512540"/>
            <a:ext cx="7195457" cy="1384995"/>
          </a:xfrm>
          <a:prstGeom prst="rect">
            <a:avLst/>
          </a:prstGeom>
          <a:no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b="1" dirty="0">
                <a:latin typeface="Palatino Linotype" panose="02040502050505030304" pitchFamily="18" charset="0"/>
              </a:rPr>
              <a:t>περιεπάτει</a:t>
            </a:r>
            <a:r>
              <a:rPr lang="el-GR" sz="2800" dirty="0">
                <a:latin typeface="Palatino Linotype" panose="02040502050505030304" pitchFamily="18" charset="0"/>
              </a:rPr>
              <a:t>,</a:t>
            </a:r>
          </a:p>
          <a:p>
            <a:r>
              <a:rPr lang="el-GR" sz="2800" dirty="0">
                <a:latin typeface="Palatino Linotype" panose="02040502050505030304" pitchFamily="18" charset="0"/>
              </a:rPr>
              <a:t>ἀετός τις ἐν τῷ οὐρανῷ </a:t>
            </a:r>
            <a:r>
              <a:rPr lang="el-GR" sz="2800" b="1" dirty="0">
                <a:latin typeface="Palatino Linotype" panose="02040502050505030304" pitchFamily="18" charset="0"/>
              </a:rPr>
              <a:t>ἐπέτετο</a:t>
            </a:r>
            <a:r>
              <a:rPr lang="el-GR" sz="2800" dirty="0">
                <a:latin typeface="Palatino Linotype" panose="02040502050505030304" pitchFamily="18" charset="0"/>
              </a:rPr>
              <a:t>.</a:t>
            </a:r>
          </a:p>
          <a:p>
            <a:r>
              <a:rPr lang="el-GR" sz="2800" dirty="0">
                <a:latin typeface="Palatino Linotype" panose="02040502050505030304" pitchFamily="18" charset="0"/>
              </a:rPr>
              <a:t>ὁ δὲ ἀετός χελώνην ἐν τοῖς ὄνυξιν εἶχεν.</a:t>
            </a:r>
          </a:p>
        </p:txBody>
      </p:sp>
      <p:sp>
        <p:nvSpPr>
          <p:cNvPr id="6" name="TextBox 5">
            <a:extLst>
              <a:ext uri="{FF2B5EF4-FFF2-40B4-BE49-F238E27FC236}">
                <a16:creationId xmlns:a16="http://schemas.microsoft.com/office/drawing/2014/main" id="{0CB5A7AE-BD42-42E1-AB99-3929B4B83C9A}"/>
              </a:ext>
            </a:extLst>
          </p:cNvPr>
          <p:cNvSpPr txBox="1"/>
          <p:nvPr/>
        </p:nvSpPr>
        <p:spPr>
          <a:xfrm>
            <a:off x="8352782" y="141905"/>
            <a:ext cx="3646714" cy="800219"/>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ὀνυξ  ὁ </a:t>
            </a:r>
            <a:r>
              <a:rPr lang="el-GR" dirty="0"/>
              <a:t>– </a:t>
            </a:r>
            <a:r>
              <a:rPr lang="en-GB" i="1" dirty="0"/>
              <a:t>nail, claw, talon</a:t>
            </a:r>
          </a:p>
        </p:txBody>
      </p:sp>
      <p:sp>
        <p:nvSpPr>
          <p:cNvPr id="7" name="Rectangle 6">
            <a:extLst>
              <a:ext uri="{FF2B5EF4-FFF2-40B4-BE49-F238E27FC236}">
                <a16:creationId xmlns:a16="http://schemas.microsoft.com/office/drawing/2014/main" id="{B4567EC8-A01D-4C74-ADCC-78CBE2491471}"/>
              </a:ext>
            </a:extLst>
          </p:cNvPr>
          <p:cNvSpPr/>
          <p:nvPr/>
        </p:nvSpPr>
        <p:spPr>
          <a:xfrm>
            <a:off x="413657" y="4103113"/>
            <a:ext cx="6873998" cy="523220"/>
          </a:xfrm>
          <a:prstGeom prst="rect">
            <a:avLst/>
          </a:prstGeom>
          <a:solidFill>
            <a:schemeClr val="bg1">
              <a:lumMod val="85000"/>
            </a:schemeClr>
          </a:solidFill>
        </p:spPr>
        <p:txBody>
          <a:bodyPr wrap="none">
            <a:spAutoFit/>
          </a:bodyPr>
          <a:lstStyle/>
          <a:p>
            <a:r>
              <a:rPr lang="el-GR" sz="2800" dirty="0">
                <a:latin typeface="Palatino Linotype" panose="02040502050505030304" pitchFamily="18" charset="0"/>
              </a:rPr>
              <a:t>ὁ δὲ ἀετός χελώνην ἐν τοῖς ὄνυξιν </a:t>
            </a:r>
            <a:r>
              <a:rPr lang="el-GR" sz="2800" b="1" dirty="0">
                <a:solidFill>
                  <a:srgbClr val="FFFF00"/>
                </a:solidFill>
                <a:latin typeface="Palatino Linotype" panose="02040502050505030304" pitchFamily="18" charset="0"/>
              </a:rPr>
              <a:t>εἶχεν</a:t>
            </a:r>
            <a:r>
              <a:rPr lang="el-GR" sz="2800" dirty="0">
                <a:latin typeface="Palatino Linotype" panose="02040502050505030304" pitchFamily="18" charset="0"/>
              </a:rPr>
              <a:t>.</a:t>
            </a:r>
            <a:endParaRPr lang="en-GB" sz="2800" dirty="0"/>
          </a:p>
        </p:txBody>
      </p:sp>
      <p:pic>
        <p:nvPicPr>
          <p:cNvPr id="8" name="Picture 2" descr="Bald Eagle Golden Eagle Drawing, PNG, 1600x1084px, Bald Eagle ...">
            <a:extLst>
              <a:ext uri="{FF2B5EF4-FFF2-40B4-BE49-F238E27FC236}">
                <a16:creationId xmlns:a16="http://schemas.microsoft.com/office/drawing/2014/main" id="{3D54A9CF-F3DC-406E-893B-9596B1FF6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3020830" cy="20445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D583C1-DEEB-4E85-841E-EDAFABFA18F6}"/>
              </a:ext>
            </a:extLst>
          </p:cNvPr>
          <p:cNvSpPr/>
          <p:nvPr/>
        </p:nvSpPr>
        <p:spPr>
          <a:xfrm>
            <a:off x="3362381" y="141905"/>
            <a:ext cx="976549" cy="369332"/>
          </a:xfrm>
          <a:prstGeom prst="rect">
            <a:avLst/>
          </a:prstGeom>
        </p:spPr>
        <p:txBody>
          <a:bodyPr wrap="none">
            <a:spAutoFit/>
          </a:bodyPr>
          <a:lstStyle/>
          <a:p>
            <a:r>
              <a:rPr lang="el-GR" dirty="0">
                <a:latin typeface="Palatino Linotype" panose="02040502050505030304" pitchFamily="18" charset="0"/>
              </a:rPr>
              <a:t>ὁ αἐτος</a:t>
            </a:r>
            <a:endParaRPr lang="en-GB" dirty="0">
              <a:latin typeface="Palatino Linotype" panose="02040502050505030304" pitchFamily="18" charset="0"/>
            </a:endParaRPr>
          </a:p>
        </p:txBody>
      </p:sp>
      <p:sp>
        <p:nvSpPr>
          <p:cNvPr id="10" name="Arrow: Down 9">
            <a:extLst>
              <a:ext uri="{FF2B5EF4-FFF2-40B4-BE49-F238E27FC236}">
                <a16:creationId xmlns:a16="http://schemas.microsoft.com/office/drawing/2014/main" id="{CD56C32B-4939-418E-9EF2-2F62B0A87EA3}"/>
              </a:ext>
            </a:extLst>
          </p:cNvPr>
          <p:cNvSpPr/>
          <p:nvPr/>
        </p:nvSpPr>
        <p:spPr>
          <a:xfrm rot="15719485" flipH="1" flipV="1">
            <a:off x="5204692" y="-2147878"/>
            <a:ext cx="134574" cy="70642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4" descr="Tortoise Colored Pencil Drawing | Schildkröte zeichnung ...">
            <a:extLst>
              <a:ext uri="{FF2B5EF4-FFF2-40B4-BE49-F238E27FC236}">
                <a16:creationId xmlns:a16="http://schemas.microsoft.com/office/drawing/2014/main" id="{7B9C9C31-2886-4DE6-85EC-CB0C4F8B3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5" y="4918274"/>
            <a:ext cx="2714625" cy="1924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EAB303-35C9-4364-BF44-CB9F038F918A}"/>
              </a:ext>
            </a:extLst>
          </p:cNvPr>
          <p:cNvSpPr/>
          <p:nvPr/>
        </p:nvSpPr>
        <p:spPr>
          <a:xfrm>
            <a:off x="10562607" y="4472445"/>
            <a:ext cx="1003801" cy="369332"/>
          </a:xfrm>
          <a:prstGeom prst="rect">
            <a:avLst/>
          </a:prstGeom>
        </p:spPr>
        <p:txBody>
          <a:bodyPr wrap="none">
            <a:spAutoFit/>
          </a:bodyPr>
          <a:lstStyle/>
          <a:p>
            <a:pPr algn="r"/>
            <a:r>
              <a:rPr lang="el-GR" dirty="0">
                <a:latin typeface="Palatino Linotype" panose="02040502050505030304" pitchFamily="18" charset="0"/>
              </a:rPr>
              <a:t>χελὠνη</a:t>
            </a:r>
            <a:endParaRPr lang="en-GB" dirty="0">
              <a:latin typeface="Palatino Linotype" panose="02040502050505030304" pitchFamily="18" charset="0"/>
            </a:endParaRPr>
          </a:p>
        </p:txBody>
      </p:sp>
      <p:sp>
        <p:nvSpPr>
          <p:cNvPr id="13" name="Arrow: Down 12">
            <a:extLst>
              <a:ext uri="{FF2B5EF4-FFF2-40B4-BE49-F238E27FC236}">
                <a16:creationId xmlns:a16="http://schemas.microsoft.com/office/drawing/2014/main" id="{186B3715-1D04-4C0E-A891-A34D59F9BB97}"/>
              </a:ext>
            </a:extLst>
          </p:cNvPr>
          <p:cNvSpPr/>
          <p:nvPr/>
        </p:nvSpPr>
        <p:spPr>
          <a:xfrm rot="10800000">
            <a:off x="6400800" y="4626333"/>
            <a:ext cx="256674" cy="1100699"/>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TextBox 13">
            <a:extLst>
              <a:ext uri="{FF2B5EF4-FFF2-40B4-BE49-F238E27FC236}">
                <a16:creationId xmlns:a16="http://schemas.microsoft.com/office/drawing/2014/main" id="{F4EB8723-1158-460F-8729-DACE085CDB4A}"/>
              </a:ext>
            </a:extLst>
          </p:cNvPr>
          <p:cNvSpPr txBox="1"/>
          <p:nvPr/>
        </p:nvSpPr>
        <p:spPr>
          <a:xfrm>
            <a:off x="5277853" y="5727033"/>
            <a:ext cx="2486526" cy="646331"/>
          </a:xfrm>
          <a:prstGeom prst="rect">
            <a:avLst/>
          </a:prstGeom>
          <a:noFill/>
        </p:spPr>
        <p:txBody>
          <a:bodyPr wrap="square" rtlCol="0">
            <a:spAutoFit/>
          </a:bodyPr>
          <a:lstStyle/>
          <a:p>
            <a:pPr algn="ctr"/>
            <a:r>
              <a:rPr lang="en-GB" dirty="0"/>
              <a:t>Imperfect of </a:t>
            </a:r>
            <a:r>
              <a:rPr lang="el-GR" dirty="0"/>
              <a:t>ἐχω</a:t>
            </a:r>
          </a:p>
          <a:p>
            <a:pPr algn="ctr"/>
            <a:r>
              <a:rPr lang="el-GR" dirty="0"/>
              <a:t>(= </a:t>
            </a:r>
            <a:r>
              <a:rPr lang="en-GB" dirty="0"/>
              <a:t>‘</a:t>
            </a:r>
            <a:r>
              <a:rPr lang="en-GB" dirty="0" err="1"/>
              <a:t>habēbat</a:t>
            </a:r>
            <a:r>
              <a:rPr lang="el-GR" dirty="0"/>
              <a:t>’)</a:t>
            </a:r>
            <a:endParaRPr lang="en-GB" dirty="0"/>
          </a:p>
        </p:txBody>
      </p:sp>
      <p:pic>
        <p:nvPicPr>
          <p:cNvPr id="7170" name="Picture 2" descr="The Tortoise and The Eagle - Fables of Aesop">
            <a:extLst>
              <a:ext uri="{FF2B5EF4-FFF2-40B4-BE49-F238E27FC236}">
                <a16:creationId xmlns:a16="http://schemas.microsoft.com/office/drawing/2014/main" id="{8FAB7D2E-BE7A-4443-8AAD-93E09F6E2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782" y="1018621"/>
            <a:ext cx="3569573" cy="28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0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fade">
                                      <p:cBhvr>
                                        <p:cTn id="30" dur="1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364DA7-DB2B-4A4D-B569-26752E033FF7}"/>
              </a:ext>
            </a:extLst>
          </p:cNvPr>
          <p:cNvSpPr txBox="1"/>
          <p:nvPr/>
        </p:nvSpPr>
        <p:spPr>
          <a:xfrm>
            <a:off x="413657" y="1108283"/>
            <a:ext cx="7195457" cy="1815882"/>
          </a:xfrm>
          <a:prstGeom prst="rect">
            <a:avLst/>
          </a:prstGeom>
          <a:no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b="1" dirty="0">
                <a:latin typeface="Palatino Linotype" panose="02040502050505030304" pitchFamily="18" charset="0"/>
              </a:rPr>
              <a:t>περιεπάτει</a:t>
            </a:r>
            <a:r>
              <a:rPr lang="el-GR" sz="2800" dirty="0">
                <a:latin typeface="Palatino Linotype" panose="02040502050505030304" pitchFamily="18" charset="0"/>
              </a:rPr>
              <a:t>,</a:t>
            </a:r>
          </a:p>
          <a:p>
            <a:r>
              <a:rPr lang="el-GR" sz="2800" dirty="0">
                <a:latin typeface="Palatino Linotype" panose="02040502050505030304" pitchFamily="18" charset="0"/>
              </a:rPr>
              <a:t>ἀετός τις ἐν τῷ οὐρανῷ </a:t>
            </a:r>
            <a:r>
              <a:rPr lang="el-GR" sz="2800" b="1" dirty="0">
                <a:latin typeface="Palatino Linotype" panose="02040502050505030304" pitchFamily="18" charset="0"/>
              </a:rPr>
              <a:t>ἐπέτετ</a:t>
            </a:r>
            <a:r>
              <a:rPr lang="el-GR" sz="2800" dirty="0">
                <a:latin typeface="Palatino Linotype" panose="02040502050505030304" pitchFamily="18" charset="0"/>
              </a:rPr>
              <a:t>ο.</a:t>
            </a:r>
          </a:p>
          <a:p>
            <a:r>
              <a:rPr lang="el-GR" sz="2800" dirty="0">
                <a:latin typeface="Palatino Linotype" panose="02040502050505030304" pitchFamily="18" charset="0"/>
              </a:rPr>
              <a:t>ὁ δὲ ἀετός χελώνην ἐν τοῖς ὄνυξιν </a:t>
            </a:r>
            <a:r>
              <a:rPr lang="el-GR" sz="2800" b="1" dirty="0">
                <a:latin typeface="Palatino Linotype" panose="02040502050505030304" pitchFamily="18" charset="0"/>
              </a:rPr>
              <a:t>εἶχεν</a:t>
            </a:r>
            <a:r>
              <a:rPr lang="el-GR" sz="2800" dirty="0">
                <a:latin typeface="Palatino Linotype" panose="02040502050505030304" pitchFamily="18" charset="0"/>
              </a:rPr>
              <a:t>.</a:t>
            </a:r>
          </a:p>
          <a:p>
            <a:r>
              <a:rPr lang="el-GR" sz="2800" dirty="0">
                <a:latin typeface="Palatino Linotype" panose="02040502050505030304" pitchFamily="18" charset="0"/>
              </a:rPr>
              <a:t>ἐβούλετο γὰρ τὴν χελώνην ἐσθίειν. </a:t>
            </a:r>
            <a:endParaRPr lang="en-GB" sz="2800" dirty="0">
              <a:latin typeface="Palatino Linotype" panose="02040502050505030304" pitchFamily="18" charset="0"/>
            </a:endParaRPr>
          </a:p>
        </p:txBody>
      </p:sp>
      <p:sp>
        <p:nvSpPr>
          <p:cNvPr id="6" name="TextBox 5">
            <a:extLst>
              <a:ext uri="{FF2B5EF4-FFF2-40B4-BE49-F238E27FC236}">
                <a16:creationId xmlns:a16="http://schemas.microsoft.com/office/drawing/2014/main" id="{0CB5A7AE-BD42-42E1-AB99-3929B4B83C9A}"/>
              </a:ext>
            </a:extLst>
          </p:cNvPr>
          <p:cNvSpPr txBox="1"/>
          <p:nvPr/>
        </p:nvSpPr>
        <p:spPr>
          <a:xfrm>
            <a:off x="8545287" y="15676"/>
            <a:ext cx="3646714" cy="800219"/>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γαρ </a:t>
            </a:r>
            <a:r>
              <a:rPr lang="el-GR" dirty="0"/>
              <a:t>– </a:t>
            </a:r>
            <a:r>
              <a:rPr lang="en-GB" i="1" dirty="0"/>
              <a:t>for (</a:t>
            </a:r>
            <a:r>
              <a:rPr lang="en-GB" dirty="0" err="1"/>
              <a:t>nam</a:t>
            </a:r>
            <a:r>
              <a:rPr lang="en-GB" dirty="0"/>
              <a:t>, </a:t>
            </a:r>
            <a:r>
              <a:rPr lang="en-GB" dirty="0" err="1"/>
              <a:t>enim</a:t>
            </a:r>
            <a:r>
              <a:rPr lang="en-GB" dirty="0"/>
              <a:t>)</a:t>
            </a:r>
            <a:endParaRPr lang="en-GB" i="1" dirty="0"/>
          </a:p>
        </p:txBody>
      </p:sp>
      <p:sp>
        <p:nvSpPr>
          <p:cNvPr id="2" name="Rectangle 1">
            <a:extLst>
              <a:ext uri="{FF2B5EF4-FFF2-40B4-BE49-F238E27FC236}">
                <a16:creationId xmlns:a16="http://schemas.microsoft.com/office/drawing/2014/main" id="{2565FA17-D2B4-49C1-9D3C-37291874AB40}"/>
              </a:ext>
            </a:extLst>
          </p:cNvPr>
          <p:cNvSpPr/>
          <p:nvPr/>
        </p:nvSpPr>
        <p:spPr>
          <a:xfrm>
            <a:off x="413657" y="3167390"/>
            <a:ext cx="6167073" cy="523220"/>
          </a:xfrm>
          <a:prstGeom prst="rect">
            <a:avLst/>
          </a:prstGeom>
          <a:solidFill>
            <a:schemeClr val="bg1">
              <a:lumMod val="85000"/>
            </a:schemeClr>
          </a:solidFill>
        </p:spPr>
        <p:txBody>
          <a:bodyPr wrap="none">
            <a:spAutoFit/>
          </a:bodyPr>
          <a:lstStyle/>
          <a:p>
            <a:r>
              <a:rPr lang="el-GR" sz="2800" b="1" dirty="0">
                <a:solidFill>
                  <a:srgbClr val="FFFF00"/>
                </a:solidFill>
                <a:latin typeface="Palatino Linotype" panose="02040502050505030304" pitchFamily="18" charset="0"/>
              </a:rPr>
              <a:t>ἐβούλετο</a:t>
            </a:r>
            <a:r>
              <a:rPr lang="el-GR" sz="2800" dirty="0">
                <a:latin typeface="Palatino Linotype" panose="02040502050505030304" pitchFamily="18" charset="0"/>
              </a:rPr>
              <a:t> γὰρ τὴν χελώνην </a:t>
            </a:r>
            <a:r>
              <a:rPr lang="el-GR" sz="2800" dirty="0">
                <a:solidFill>
                  <a:srgbClr val="C00000"/>
                </a:solidFill>
                <a:latin typeface="Palatino Linotype" panose="02040502050505030304" pitchFamily="18" charset="0"/>
              </a:rPr>
              <a:t>ἐσθίειν</a:t>
            </a:r>
            <a:r>
              <a:rPr lang="el-GR" sz="2800" dirty="0">
                <a:latin typeface="Palatino Linotype" panose="02040502050505030304" pitchFamily="18" charset="0"/>
              </a:rPr>
              <a:t>. </a:t>
            </a:r>
            <a:endParaRPr lang="en-GB" sz="2800" dirty="0">
              <a:latin typeface="Palatino Linotype" panose="02040502050505030304" pitchFamily="18" charset="0"/>
            </a:endParaRPr>
          </a:p>
        </p:txBody>
      </p:sp>
      <p:pic>
        <p:nvPicPr>
          <p:cNvPr id="7" name="Picture 4" descr="Tortoise Colored Pencil Drawing | Schildkröte zeichnung ...">
            <a:extLst>
              <a:ext uri="{FF2B5EF4-FFF2-40B4-BE49-F238E27FC236}">
                <a16:creationId xmlns:a16="http://schemas.microsoft.com/office/drawing/2014/main" id="{D8AFEFD0-ED73-4E60-A0E0-430D56F30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75" y="4918274"/>
            <a:ext cx="2714625" cy="1924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4CBF9FE-F580-4BE6-B01C-0564356DF70F}"/>
              </a:ext>
            </a:extLst>
          </p:cNvPr>
          <p:cNvSpPr/>
          <p:nvPr/>
        </p:nvSpPr>
        <p:spPr>
          <a:xfrm>
            <a:off x="10368644" y="4472445"/>
            <a:ext cx="1197764" cy="369332"/>
          </a:xfrm>
          <a:prstGeom prst="rect">
            <a:avLst/>
          </a:prstGeom>
        </p:spPr>
        <p:txBody>
          <a:bodyPr wrap="none">
            <a:spAutoFit/>
          </a:bodyPr>
          <a:lstStyle/>
          <a:p>
            <a:pPr algn="r"/>
            <a:r>
              <a:rPr lang="el-GR" dirty="0">
                <a:latin typeface="Palatino Linotype" panose="02040502050505030304" pitchFamily="18" charset="0"/>
              </a:rPr>
              <a:t>ἡ χελὠνη</a:t>
            </a:r>
            <a:endParaRPr lang="en-GB" dirty="0">
              <a:latin typeface="Palatino Linotype" panose="02040502050505030304" pitchFamily="18" charset="0"/>
            </a:endParaRPr>
          </a:p>
        </p:txBody>
      </p:sp>
      <p:sp>
        <p:nvSpPr>
          <p:cNvPr id="3" name="Rectangle 2">
            <a:extLst>
              <a:ext uri="{FF2B5EF4-FFF2-40B4-BE49-F238E27FC236}">
                <a16:creationId xmlns:a16="http://schemas.microsoft.com/office/drawing/2014/main" id="{EE310E5F-8F6F-4302-B01A-627610893D9F}"/>
              </a:ext>
            </a:extLst>
          </p:cNvPr>
          <p:cNvSpPr/>
          <p:nvPr/>
        </p:nvSpPr>
        <p:spPr>
          <a:xfrm>
            <a:off x="873877" y="4195446"/>
            <a:ext cx="3938754" cy="923330"/>
          </a:xfrm>
          <a:prstGeom prst="rect">
            <a:avLst/>
          </a:prstGeom>
          <a:noFill/>
        </p:spPr>
        <p:txBody>
          <a:bodyPr wrap="square" lIns="91440" tIns="45720" rIns="91440" bIns="45720">
            <a:spAutoFit/>
          </a:bodyPr>
          <a:lstStyle/>
          <a:p>
            <a:pPr algn="ctr"/>
            <a:r>
              <a:rPr lang="el-GR" sz="5400" b="1" dirty="0">
                <a:ln w="12700">
                  <a:solidFill>
                    <a:schemeClr val="accent5"/>
                  </a:solidFill>
                  <a:prstDash val="solid"/>
                </a:ln>
                <a:pattFill prst="ltDnDiag">
                  <a:fgClr>
                    <a:schemeClr val="accent5">
                      <a:lumMod val="60000"/>
                      <a:lumOff val="40000"/>
                    </a:schemeClr>
                  </a:fgClr>
                  <a:bgClr>
                    <a:schemeClr val="bg1"/>
                  </a:bgClr>
                </a:pattFill>
                <a:latin typeface="Palatino Linotype" panose="02040502050505030304" pitchFamily="18" charset="0"/>
              </a:rPr>
              <a:t>βούλομαι</a:t>
            </a:r>
            <a:r>
              <a:rPr lang="el-GR" sz="5400" b="1" dirty="0">
                <a:ln w="12700">
                  <a:solidFill>
                    <a:schemeClr val="accent5"/>
                  </a:solidFill>
                  <a:prstDash val="solid"/>
                </a:ln>
                <a:pattFill prst="ltDnDiag">
                  <a:fgClr>
                    <a:schemeClr val="accent5">
                      <a:lumMod val="60000"/>
                      <a:lumOff val="40000"/>
                    </a:schemeClr>
                  </a:fgClr>
                  <a:bgClr>
                    <a:schemeClr val="bg1"/>
                  </a:bgClr>
                </a:pattFill>
              </a:rPr>
              <a:t> </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a:extLst>
              <a:ext uri="{FF2B5EF4-FFF2-40B4-BE49-F238E27FC236}">
                <a16:creationId xmlns:a16="http://schemas.microsoft.com/office/drawing/2014/main" id="{ED207C0A-5CE6-4515-A002-44A99693ECF1}"/>
              </a:ext>
            </a:extLst>
          </p:cNvPr>
          <p:cNvSpPr/>
          <p:nvPr/>
        </p:nvSpPr>
        <p:spPr>
          <a:xfrm>
            <a:off x="1851540" y="5351458"/>
            <a:ext cx="4219425" cy="646331"/>
          </a:xfrm>
          <a:prstGeom prst="rect">
            <a:avLst/>
          </a:prstGeom>
          <a:ln>
            <a:solidFill>
              <a:schemeClr val="tx1"/>
            </a:solidFill>
          </a:ln>
        </p:spPr>
        <p:txBody>
          <a:bodyPr wrap="none">
            <a:spAutoFit/>
          </a:bodyPr>
          <a:lstStyle/>
          <a:p>
            <a:pPr algn="ctr"/>
            <a:r>
              <a:rPr lang="el-GR" dirty="0">
                <a:latin typeface="Palatino Linotype" panose="02040502050505030304" pitchFamily="18" charset="0"/>
              </a:rPr>
              <a:t>ἐβούλετο </a:t>
            </a:r>
            <a:r>
              <a:rPr lang="en-GB" dirty="0">
                <a:latin typeface="Palatino Linotype" panose="02040502050505030304" pitchFamily="18" charset="0"/>
              </a:rPr>
              <a:t>is the Imperfect of </a:t>
            </a:r>
            <a:r>
              <a:rPr lang="el-GR" dirty="0">
                <a:latin typeface="Palatino Linotype" panose="02040502050505030304" pitchFamily="18" charset="0"/>
              </a:rPr>
              <a:t>βούλομαι </a:t>
            </a:r>
            <a:endParaRPr lang="en-GB" dirty="0">
              <a:latin typeface="Palatino Linotype" panose="02040502050505030304" pitchFamily="18" charset="0"/>
            </a:endParaRPr>
          </a:p>
          <a:p>
            <a:pPr algn="ctr"/>
            <a:r>
              <a:rPr lang="el-GR" dirty="0">
                <a:latin typeface="Palatino Linotype" panose="02040502050505030304" pitchFamily="18" charset="0"/>
              </a:rPr>
              <a:t>ἐβούλετο = </a:t>
            </a:r>
            <a:r>
              <a:rPr lang="en-GB" dirty="0" err="1">
                <a:latin typeface="Palatino Linotype" panose="02040502050505030304" pitchFamily="18" charset="0"/>
              </a:rPr>
              <a:t>volēbat</a:t>
            </a:r>
            <a:endParaRPr lang="en-GB" dirty="0"/>
          </a:p>
        </p:txBody>
      </p:sp>
      <p:sp>
        <p:nvSpPr>
          <p:cNvPr id="9" name="Arrow: Down 8">
            <a:extLst>
              <a:ext uri="{FF2B5EF4-FFF2-40B4-BE49-F238E27FC236}">
                <a16:creationId xmlns:a16="http://schemas.microsoft.com/office/drawing/2014/main" id="{2537CBE8-80A2-462F-8374-BED30C9F9861}"/>
              </a:ext>
            </a:extLst>
          </p:cNvPr>
          <p:cNvSpPr/>
          <p:nvPr/>
        </p:nvSpPr>
        <p:spPr>
          <a:xfrm rot="2905712">
            <a:off x="6719822" y="2298522"/>
            <a:ext cx="148250" cy="125128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4FC3517-9E9E-4419-BFAC-6CC5DAEAC92D}"/>
              </a:ext>
            </a:extLst>
          </p:cNvPr>
          <p:cNvSpPr txBox="1"/>
          <p:nvPr/>
        </p:nvSpPr>
        <p:spPr>
          <a:xfrm>
            <a:off x="7240827" y="2091187"/>
            <a:ext cx="1034494" cy="369332"/>
          </a:xfrm>
          <a:prstGeom prst="rect">
            <a:avLst/>
          </a:prstGeom>
          <a:noFill/>
          <a:ln>
            <a:solidFill>
              <a:srgbClr val="C00000"/>
            </a:solidFill>
          </a:ln>
        </p:spPr>
        <p:txBody>
          <a:bodyPr wrap="square" rtlCol="0">
            <a:spAutoFit/>
          </a:bodyPr>
          <a:lstStyle/>
          <a:p>
            <a:r>
              <a:rPr lang="en-GB" dirty="0"/>
              <a:t>Infinitive</a:t>
            </a:r>
          </a:p>
        </p:txBody>
      </p:sp>
      <p:pic>
        <p:nvPicPr>
          <p:cNvPr id="10242" name="Picture 2" descr="Birthday Cute GIF - Birthday Cute Hedgehog GIFs">
            <a:extLst>
              <a:ext uri="{FF2B5EF4-FFF2-40B4-BE49-F238E27FC236}">
                <a16:creationId xmlns:a16="http://schemas.microsoft.com/office/drawing/2014/main" id="{6E0C92B5-80EF-4B81-BD4D-B743F122F4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22762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ACBE4B5-1079-4D37-85B1-543B6A2C9558}"/>
              </a:ext>
            </a:extLst>
          </p:cNvPr>
          <p:cNvSpPr/>
          <p:nvPr/>
        </p:nvSpPr>
        <p:spPr>
          <a:xfrm>
            <a:off x="6682215" y="4496845"/>
            <a:ext cx="2102556" cy="2215991"/>
          </a:xfrm>
          <a:prstGeom prst="rect">
            <a:avLst/>
          </a:prstGeom>
        </p:spPr>
        <p:txBody>
          <a:bodyPr wrap="square">
            <a:spAutoFit/>
          </a:bodyPr>
          <a:lstStyle/>
          <a:p>
            <a:r>
              <a:rPr lang="en-GB" b="1" dirty="0"/>
              <a:t>Imperfect:</a:t>
            </a:r>
          </a:p>
          <a:p>
            <a:r>
              <a:rPr lang="en-GB" sz="1200" b="1" dirty="0"/>
              <a:t>Same endings as Strong Aorist </a:t>
            </a:r>
          </a:p>
          <a:p>
            <a:r>
              <a:rPr lang="el-GR" dirty="0">
                <a:solidFill>
                  <a:schemeClr val="bg1">
                    <a:lumMod val="75000"/>
                  </a:schemeClr>
                </a:solidFill>
                <a:latin typeface="Palatino Linotype" panose="02040502050505030304" pitchFamily="18" charset="0"/>
              </a:rPr>
              <a:t>ἐ</a:t>
            </a:r>
            <a:r>
              <a:rPr lang="el-GR" b="1" dirty="0">
                <a:solidFill>
                  <a:schemeClr val="bg1">
                    <a:lumMod val="75000"/>
                  </a:schemeClr>
                </a:solidFill>
                <a:latin typeface="Palatino Linotype" panose="02040502050505030304" pitchFamily="18" charset="0"/>
              </a:rPr>
              <a:t>βούλ</a:t>
            </a:r>
            <a:r>
              <a:rPr lang="en-GB" dirty="0">
                <a:solidFill>
                  <a:schemeClr val="bg1">
                    <a:lumMod val="75000"/>
                  </a:schemeClr>
                </a:solidFill>
                <a:latin typeface="Palatino Linotype" panose="02040502050505030304" pitchFamily="18" charset="0"/>
              </a:rPr>
              <a:t>o</a:t>
            </a:r>
            <a:r>
              <a:rPr lang="el-GR" dirty="0">
                <a:solidFill>
                  <a:schemeClr val="bg1">
                    <a:lumMod val="75000"/>
                  </a:schemeClr>
                </a:solidFill>
                <a:latin typeface="Palatino Linotype" panose="02040502050505030304" pitchFamily="18" charset="0"/>
              </a:rPr>
              <a:t>μην </a:t>
            </a:r>
            <a:endParaRPr lang="en-GB" dirty="0">
              <a:solidFill>
                <a:schemeClr val="bg1">
                  <a:lumMod val="75000"/>
                </a:schemeClr>
              </a:solidFill>
              <a:latin typeface="Palatino Linotype" panose="02040502050505030304" pitchFamily="18" charset="0"/>
            </a:endParaRPr>
          </a:p>
          <a:p>
            <a:r>
              <a:rPr lang="el-GR" dirty="0">
                <a:solidFill>
                  <a:schemeClr val="bg1">
                    <a:lumMod val="75000"/>
                  </a:schemeClr>
                </a:solidFill>
                <a:latin typeface="Palatino Linotype" panose="02040502050505030304" pitchFamily="18" charset="0"/>
              </a:rPr>
              <a:t>ἔ</a:t>
            </a:r>
            <a:r>
              <a:rPr lang="el-GR" b="1" dirty="0">
                <a:solidFill>
                  <a:schemeClr val="bg1">
                    <a:lumMod val="75000"/>
                  </a:schemeClr>
                </a:solidFill>
                <a:latin typeface="Palatino Linotype" panose="02040502050505030304" pitchFamily="18" charset="0"/>
              </a:rPr>
              <a:t>βούλ</a:t>
            </a:r>
            <a:r>
              <a:rPr lang="el-GR" dirty="0">
                <a:solidFill>
                  <a:schemeClr val="bg1">
                    <a:lumMod val="75000"/>
                  </a:schemeClr>
                </a:solidFill>
                <a:latin typeface="Palatino Linotype" panose="02040502050505030304" pitchFamily="18" charset="0"/>
              </a:rPr>
              <a:t>ου</a:t>
            </a:r>
          </a:p>
          <a:p>
            <a:r>
              <a:rPr lang="el-GR" b="1" dirty="0">
                <a:latin typeface="Palatino Linotype" panose="02040502050505030304" pitchFamily="18" charset="0"/>
              </a:rPr>
              <a:t>ἐβούλετο</a:t>
            </a:r>
          </a:p>
          <a:p>
            <a:r>
              <a:rPr lang="el-GR" dirty="0">
                <a:solidFill>
                  <a:schemeClr val="bg1">
                    <a:lumMod val="75000"/>
                  </a:schemeClr>
                </a:solidFill>
                <a:latin typeface="Palatino Linotype" panose="02040502050505030304" pitchFamily="18" charset="0"/>
              </a:rPr>
              <a:t>ἐ</a:t>
            </a:r>
            <a:r>
              <a:rPr lang="el-GR" b="1" dirty="0">
                <a:solidFill>
                  <a:schemeClr val="bg1">
                    <a:lumMod val="75000"/>
                  </a:schemeClr>
                </a:solidFill>
                <a:latin typeface="Palatino Linotype" panose="02040502050505030304" pitchFamily="18" charset="0"/>
              </a:rPr>
              <a:t>βούλ</a:t>
            </a:r>
            <a:r>
              <a:rPr lang="el-GR" dirty="0">
                <a:solidFill>
                  <a:schemeClr val="bg1">
                    <a:lumMod val="75000"/>
                  </a:schemeClr>
                </a:solidFill>
                <a:latin typeface="Palatino Linotype" panose="02040502050505030304" pitchFamily="18" charset="0"/>
              </a:rPr>
              <a:t>όμεθα ἐ</a:t>
            </a:r>
            <a:r>
              <a:rPr lang="el-GR" b="1" dirty="0">
                <a:solidFill>
                  <a:schemeClr val="bg1">
                    <a:lumMod val="75000"/>
                  </a:schemeClr>
                </a:solidFill>
                <a:latin typeface="Palatino Linotype" panose="02040502050505030304" pitchFamily="18" charset="0"/>
              </a:rPr>
              <a:t>βούλ</a:t>
            </a:r>
            <a:r>
              <a:rPr lang="el-GR" dirty="0">
                <a:solidFill>
                  <a:schemeClr val="bg1">
                    <a:lumMod val="75000"/>
                  </a:schemeClr>
                </a:solidFill>
                <a:latin typeface="Palatino Linotype" panose="02040502050505030304" pitchFamily="18" charset="0"/>
              </a:rPr>
              <a:t>εσθε</a:t>
            </a:r>
          </a:p>
          <a:p>
            <a:r>
              <a:rPr lang="el-GR" dirty="0">
                <a:solidFill>
                  <a:schemeClr val="bg1">
                    <a:lumMod val="75000"/>
                  </a:schemeClr>
                </a:solidFill>
                <a:latin typeface="Palatino Linotype" panose="02040502050505030304" pitchFamily="18" charset="0"/>
              </a:rPr>
              <a:t>ἐ</a:t>
            </a:r>
            <a:r>
              <a:rPr lang="el-GR" b="1" dirty="0">
                <a:solidFill>
                  <a:schemeClr val="bg1">
                    <a:lumMod val="75000"/>
                  </a:schemeClr>
                </a:solidFill>
                <a:latin typeface="Palatino Linotype" panose="02040502050505030304" pitchFamily="18" charset="0"/>
              </a:rPr>
              <a:t>βούλ</a:t>
            </a:r>
            <a:r>
              <a:rPr lang="el-GR" dirty="0">
                <a:solidFill>
                  <a:schemeClr val="bg1">
                    <a:lumMod val="75000"/>
                  </a:schemeClr>
                </a:solidFill>
                <a:latin typeface="Palatino Linotype" panose="02040502050505030304" pitchFamily="18" charset="0"/>
              </a:rPr>
              <a:t>οντο</a:t>
            </a:r>
            <a:endParaRPr lang="en-GB" dirty="0">
              <a:solidFill>
                <a:schemeClr val="bg1">
                  <a:lumMod val="75000"/>
                </a:schemeClr>
              </a:solidFill>
            </a:endParaRPr>
          </a:p>
        </p:txBody>
      </p:sp>
    </p:spTree>
    <p:extLst>
      <p:ext uri="{BB962C8B-B14F-4D97-AF65-F5344CB8AC3E}">
        <p14:creationId xmlns:p14="http://schemas.microsoft.com/office/powerpoint/2010/main" val="206692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wheel(1)">
                                      <p:cBhvr>
                                        <p:cTn id="20" dur="20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9" grpId="0" animBg="1"/>
      <p:bldP spid="10"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364DA7-DB2B-4A4D-B569-26752E033FF7}"/>
              </a:ext>
            </a:extLst>
          </p:cNvPr>
          <p:cNvSpPr txBox="1"/>
          <p:nvPr/>
        </p:nvSpPr>
        <p:spPr>
          <a:xfrm>
            <a:off x="413657" y="1108283"/>
            <a:ext cx="7195457" cy="2246769"/>
          </a:xfrm>
          <a:prstGeom prst="rect">
            <a:avLst/>
          </a:prstGeom>
          <a:no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b="1" dirty="0">
                <a:latin typeface="Palatino Linotype" panose="02040502050505030304" pitchFamily="18" charset="0"/>
              </a:rPr>
              <a:t>περιεπάτει</a:t>
            </a:r>
            <a:r>
              <a:rPr lang="el-GR" sz="2800" dirty="0">
                <a:latin typeface="Palatino Linotype" panose="02040502050505030304" pitchFamily="18" charset="0"/>
              </a:rPr>
              <a:t>,</a:t>
            </a:r>
          </a:p>
          <a:p>
            <a:r>
              <a:rPr lang="el-GR" sz="2800" dirty="0">
                <a:latin typeface="Palatino Linotype" panose="02040502050505030304" pitchFamily="18" charset="0"/>
              </a:rPr>
              <a:t>ἀετός τις ἐν τῷ οὐρανῷ </a:t>
            </a:r>
            <a:r>
              <a:rPr lang="el-GR" sz="2800" b="1" dirty="0">
                <a:latin typeface="Palatino Linotype" panose="02040502050505030304" pitchFamily="18" charset="0"/>
              </a:rPr>
              <a:t>ἐπέτετο</a:t>
            </a:r>
            <a:r>
              <a:rPr lang="el-GR" sz="2800" dirty="0">
                <a:latin typeface="Palatino Linotype" panose="02040502050505030304" pitchFamily="18" charset="0"/>
              </a:rPr>
              <a:t>.</a:t>
            </a:r>
          </a:p>
          <a:p>
            <a:r>
              <a:rPr lang="el-GR" sz="2800" dirty="0">
                <a:latin typeface="Palatino Linotype" panose="02040502050505030304" pitchFamily="18" charset="0"/>
              </a:rPr>
              <a:t>ὁ δὲ ἀετός χελώνην ἐν τοῖς ὄνυξιν </a:t>
            </a:r>
            <a:r>
              <a:rPr lang="el-GR" sz="2800" b="1" dirty="0">
                <a:latin typeface="Palatino Linotype" panose="02040502050505030304" pitchFamily="18" charset="0"/>
              </a:rPr>
              <a:t>εἶχε</a:t>
            </a:r>
            <a:r>
              <a:rPr lang="el-GR" sz="2800" dirty="0">
                <a:latin typeface="Palatino Linotype" panose="02040502050505030304" pitchFamily="18" charset="0"/>
              </a:rPr>
              <a:t>ν.</a:t>
            </a:r>
          </a:p>
          <a:p>
            <a:r>
              <a:rPr lang="el-GR" sz="2800" b="1" dirty="0">
                <a:latin typeface="Palatino Linotype" panose="02040502050505030304" pitchFamily="18" charset="0"/>
              </a:rPr>
              <a:t>ἐβούλετο</a:t>
            </a:r>
            <a:r>
              <a:rPr lang="el-GR" sz="2800" dirty="0">
                <a:latin typeface="Palatino Linotype" panose="02040502050505030304" pitchFamily="18" charset="0"/>
              </a:rPr>
              <a:t> γὰρ τὴν χελώνην ἐσθίειν. </a:t>
            </a:r>
          </a:p>
          <a:p>
            <a:r>
              <a:rPr lang="el-GR" sz="2800" dirty="0">
                <a:latin typeface="Palatino Linotype" panose="02040502050505030304" pitchFamily="18" charset="0"/>
              </a:rPr>
              <a:t>ἀλλὰ διὰ τὸ δέρμα οὐχ οἷος τ΄ἦν.</a:t>
            </a:r>
          </a:p>
        </p:txBody>
      </p:sp>
      <p:sp>
        <p:nvSpPr>
          <p:cNvPr id="6" name="TextBox 5">
            <a:extLst>
              <a:ext uri="{FF2B5EF4-FFF2-40B4-BE49-F238E27FC236}">
                <a16:creationId xmlns:a16="http://schemas.microsoft.com/office/drawing/2014/main" id="{0CB5A7AE-BD42-42E1-AB99-3929B4B83C9A}"/>
              </a:ext>
            </a:extLst>
          </p:cNvPr>
          <p:cNvSpPr txBox="1"/>
          <p:nvPr/>
        </p:nvSpPr>
        <p:spPr>
          <a:xfrm>
            <a:off x="8545287" y="15676"/>
            <a:ext cx="3646714" cy="1908215"/>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ἀλλά </a:t>
            </a:r>
            <a:r>
              <a:rPr lang="en-GB" dirty="0">
                <a:latin typeface="Palatino Linotype" panose="02040502050505030304" pitchFamily="18" charset="0"/>
              </a:rPr>
              <a:t>– </a:t>
            </a:r>
            <a:r>
              <a:rPr lang="en-GB" i="1" dirty="0"/>
              <a:t>but</a:t>
            </a:r>
          </a:p>
          <a:p>
            <a:pPr algn="ctr"/>
            <a:r>
              <a:rPr lang="el-GR" dirty="0">
                <a:latin typeface="Palatino Linotype" panose="02040502050505030304" pitchFamily="18" charset="0"/>
              </a:rPr>
              <a:t>διά </a:t>
            </a:r>
            <a:r>
              <a:rPr lang="en-GB" dirty="0">
                <a:latin typeface="Palatino Linotype" panose="02040502050505030304" pitchFamily="18" charset="0"/>
              </a:rPr>
              <a:t>+ acc. </a:t>
            </a:r>
            <a:r>
              <a:rPr lang="el-GR" dirty="0"/>
              <a:t>– </a:t>
            </a:r>
            <a:r>
              <a:rPr lang="en-GB" i="1" dirty="0"/>
              <a:t>because of</a:t>
            </a:r>
          </a:p>
          <a:p>
            <a:pPr algn="ctr"/>
            <a:r>
              <a:rPr lang="el-GR" dirty="0">
                <a:latin typeface="Palatino Linotype" panose="02040502050505030304" pitchFamily="18" charset="0"/>
              </a:rPr>
              <a:t>τὸ δερμα </a:t>
            </a:r>
            <a:r>
              <a:rPr lang="el-GR" dirty="0"/>
              <a:t>– </a:t>
            </a:r>
            <a:r>
              <a:rPr lang="en-GB" i="1" dirty="0"/>
              <a:t>shell, skin</a:t>
            </a:r>
          </a:p>
          <a:p>
            <a:pPr algn="ctr"/>
            <a:r>
              <a:rPr lang="el-GR" dirty="0">
                <a:latin typeface="Palatino Linotype" panose="02040502050505030304" pitchFamily="18" charset="0"/>
              </a:rPr>
              <a:t>οἱος τ΄εἰμι </a:t>
            </a:r>
            <a:r>
              <a:rPr lang="el-GR" i="1" dirty="0"/>
              <a:t>– </a:t>
            </a:r>
            <a:r>
              <a:rPr lang="en-GB" i="1" dirty="0"/>
              <a:t>I am able, I can</a:t>
            </a:r>
          </a:p>
          <a:p>
            <a:pPr algn="ctr"/>
            <a:r>
              <a:rPr lang="el-GR" i="1" dirty="0">
                <a:latin typeface="Palatino Linotype" panose="02040502050505030304" pitchFamily="18" charset="0"/>
              </a:rPr>
              <a:t> </a:t>
            </a:r>
            <a:endParaRPr lang="el-GR" i="1" dirty="0"/>
          </a:p>
        </p:txBody>
      </p:sp>
      <p:sp>
        <p:nvSpPr>
          <p:cNvPr id="2" name="Rectangle 1">
            <a:extLst>
              <a:ext uri="{FF2B5EF4-FFF2-40B4-BE49-F238E27FC236}">
                <a16:creationId xmlns:a16="http://schemas.microsoft.com/office/drawing/2014/main" id="{1D03EAE8-3C83-4633-B515-30A2DA49B589}"/>
              </a:ext>
            </a:extLst>
          </p:cNvPr>
          <p:cNvSpPr/>
          <p:nvPr/>
        </p:nvSpPr>
        <p:spPr>
          <a:xfrm>
            <a:off x="344997" y="3701534"/>
            <a:ext cx="5707012" cy="523220"/>
          </a:xfrm>
          <a:prstGeom prst="rect">
            <a:avLst/>
          </a:prstGeom>
          <a:solidFill>
            <a:schemeClr val="bg1">
              <a:lumMod val="85000"/>
            </a:schemeClr>
          </a:solidFill>
        </p:spPr>
        <p:txBody>
          <a:bodyPr wrap="none">
            <a:spAutoFit/>
          </a:bodyPr>
          <a:lstStyle/>
          <a:p>
            <a:r>
              <a:rPr lang="el-GR" sz="2800" dirty="0">
                <a:latin typeface="Palatino Linotype" panose="02040502050505030304" pitchFamily="18" charset="0"/>
              </a:rPr>
              <a:t>ἀλλὰ διὰ τὸ δέρμα οὐχ </a:t>
            </a:r>
            <a:r>
              <a:rPr lang="el-GR" sz="2800" b="1" dirty="0">
                <a:solidFill>
                  <a:srgbClr val="FFFF00"/>
                </a:solidFill>
                <a:latin typeface="Palatino Linotype" panose="02040502050505030304" pitchFamily="18" charset="0"/>
              </a:rPr>
              <a:t>οἷος τ΄ἦν</a:t>
            </a:r>
            <a:r>
              <a:rPr lang="el-GR" sz="2800" dirty="0">
                <a:latin typeface="Palatino Linotype" panose="02040502050505030304" pitchFamily="18" charset="0"/>
              </a:rPr>
              <a:t>.</a:t>
            </a:r>
          </a:p>
        </p:txBody>
      </p:sp>
      <p:sp>
        <p:nvSpPr>
          <p:cNvPr id="3" name="TextBox 2">
            <a:extLst>
              <a:ext uri="{FF2B5EF4-FFF2-40B4-BE49-F238E27FC236}">
                <a16:creationId xmlns:a16="http://schemas.microsoft.com/office/drawing/2014/main" id="{954E6102-078F-4AFA-8FBC-94713B493450}"/>
              </a:ext>
            </a:extLst>
          </p:cNvPr>
          <p:cNvSpPr txBox="1"/>
          <p:nvPr/>
        </p:nvSpPr>
        <p:spPr>
          <a:xfrm>
            <a:off x="7064829" y="3355052"/>
            <a:ext cx="1894114" cy="2585323"/>
          </a:xfrm>
          <a:prstGeom prst="rect">
            <a:avLst/>
          </a:prstGeom>
          <a:noFill/>
        </p:spPr>
        <p:txBody>
          <a:bodyPr wrap="square" rtlCol="0">
            <a:spAutoFit/>
          </a:bodyPr>
          <a:lstStyle/>
          <a:p>
            <a:r>
              <a:rPr lang="en-GB" i="1" dirty="0"/>
              <a:t>I was able/I could</a:t>
            </a:r>
          </a:p>
          <a:p>
            <a:endParaRPr lang="en-GB" b="1" u="sng" dirty="0"/>
          </a:p>
          <a:p>
            <a:r>
              <a:rPr lang="en-GB" b="1" u="sng" dirty="0"/>
              <a:t>LATIN</a:t>
            </a:r>
          </a:p>
          <a:p>
            <a:r>
              <a:rPr lang="en-GB" dirty="0"/>
              <a:t>pot-</a:t>
            </a:r>
            <a:r>
              <a:rPr lang="en-GB" dirty="0" err="1"/>
              <a:t>eram</a:t>
            </a:r>
            <a:endParaRPr lang="en-GB" dirty="0"/>
          </a:p>
          <a:p>
            <a:r>
              <a:rPr lang="en-GB" dirty="0"/>
              <a:t>pot-eras</a:t>
            </a:r>
          </a:p>
          <a:p>
            <a:r>
              <a:rPr lang="en-GB" dirty="0"/>
              <a:t>pot-</a:t>
            </a:r>
            <a:r>
              <a:rPr lang="en-GB" dirty="0" err="1"/>
              <a:t>erat</a:t>
            </a:r>
            <a:endParaRPr lang="en-GB" dirty="0"/>
          </a:p>
          <a:p>
            <a:r>
              <a:rPr lang="en-GB" dirty="0"/>
              <a:t>pot-</a:t>
            </a:r>
            <a:r>
              <a:rPr lang="en-GB" dirty="0" err="1"/>
              <a:t>eramus</a:t>
            </a:r>
            <a:endParaRPr lang="en-GB" dirty="0"/>
          </a:p>
          <a:p>
            <a:r>
              <a:rPr lang="en-GB" dirty="0"/>
              <a:t>pot-</a:t>
            </a:r>
            <a:r>
              <a:rPr lang="en-GB" dirty="0" err="1"/>
              <a:t>eratis</a:t>
            </a:r>
            <a:endParaRPr lang="en-GB" dirty="0"/>
          </a:p>
          <a:p>
            <a:r>
              <a:rPr lang="en-GB" dirty="0"/>
              <a:t>pot-</a:t>
            </a:r>
            <a:r>
              <a:rPr lang="en-GB" dirty="0" err="1"/>
              <a:t>erant</a:t>
            </a:r>
            <a:endParaRPr lang="en-GB" dirty="0"/>
          </a:p>
        </p:txBody>
      </p:sp>
      <p:pic>
        <p:nvPicPr>
          <p:cNvPr id="7" name="Picture 6">
            <a:extLst>
              <a:ext uri="{FF2B5EF4-FFF2-40B4-BE49-F238E27FC236}">
                <a16:creationId xmlns:a16="http://schemas.microsoft.com/office/drawing/2014/main" id="{F5706CE4-D138-4123-B529-E544B456E654}"/>
              </a:ext>
            </a:extLst>
          </p:cNvPr>
          <p:cNvPicPr>
            <a:picLocks noChangeAspect="1"/>
          </p:cNvPicPr>
          <p:nvPr/>
        </p:nvPicPr>
        <p:blipFill rotWithShape="1">
          <a:blip r:embed="rId2"/>
          <a:srcRect l="54483" t="57572" r="31437" b="8301"/>
          <a:stretch/>
        </p:blipFill>
        <p:spPr>
          <a:xfrm>
            <a:off x="9971763" y="4144623"/>
            <a:ext cx="1317171" cy="1795752"/>
          </a:xfrm>
          <a:prstGeom prst="rect">
            <a:avLst/>
          </a:prstGeom>
        </p:spPr>
      </p:pic>
      <p:sp>
        <p:nvSpPr>
          <p:cNvPr id="4" name="Rectangle 3">
            <a:extLst>
              <a:ext uri="{FF2B5EF4-FFF2-40B4-BE49-F238E27FC236}">
                <a16:creationId xmlns:a16="http://schemas.microsoft.com/office/drawing/2014/main" id="{E5776504-DC79-41E0-8FEC-B2EE3F721E1B}"/>
              </a:ext>
            </a:extLst>
          </p:cNvPr>
          <p:cNvSpPr/>
          <p:nvPr/>
        </p:nvSpPr>
        <p:spPr>
          <a:xfrm>
            <a:off x="8545287" y="4528848"/>
            <a:ext cx="2045529" cy="923330"/>
          </a:xfrm>
          <a:prstGeom prst="rect">
            <a:avLst/>
          </a:prstGeom>
        </p:spPr>
        <p:txBody>
          <a:bodyPr wrap="square">
            <a:spAutoFit/>
          </a:bodyPr>
          <a:lstStyle/>
          <a:p>
            <a:r>
              <a:rPr lang="el-GR" sz="3200" dirty="0">
                <a:solidFill>
                  <a:schemeClr val="accent1">
                    <a:lumMod val="50000"/>
                  </a:schemeClr>
                </a:solidFill>
                <a:latin typeface="Palatino Linotype" panose="02040502050505030304" pitchFamily="18" charset="0"/>
              </a:rPr>
              <a:t>οἷος τ</a:t>
            </a:r>
            <a:r>
              <a:rPr lang="el-GR" sz="4000" b="1" dirty="0">
                <a:solidFill>
                  <a:schemeClr val="accent1">
                    <a:lumMod val="50000"/>
                  </a:schemeClr>
                </a:solidFill>
                <a:latin typeface="Palatino Linotype" panose="02040502050505030304" pitchFamily="18" charset="0"/>
              </a:rPr>
              <a:t>΄</a:t>
            </a:r>
            <a:endParaRPr lang="en-GB" sz="4000" b="1" dirty="0">
              <a:solidFill>
                <a:schemeClr val="accent1">
                  <a:lumMod val="50000"/>
                </a:schemeClr>
              </a:solidFill>
              <a:latin typeface="Palatino Linotype" panose="02040502050505030304" pitchFamily="18" charset="0"/>
            </a:endParaRPr>
          </a:p>
          <a:p>
            <a:r>
              <a:rPr lang="el-GR" sz="1400" b="1" dirty="0">
                <a:solidFill>
                  <a:schemeClr val="accent1">
                    <a:lumMod val="50000"/>
                  </a:schemeClr>
                </a:solidFill>
                <a:latin typeface="Palatino Linotype" panose="02040502050505030304" pitchFamily="18" charset="0"/>
              </a:rPr>
              <a:t>οἷος </a:t>
            </a:r>
            <a:r>
              <a:rPr lang="en-GB" sz="1400" b="1" dirty="0">
                <a:solidFill>
                  <a:schemeClr val="accent1">
                    <a:lumMod val="50000"/>
                  </a:schemeClr>
                </a:solidFill>
                <a:latin typeface="Palatino Linotype" panose="02040502050505030304" pitchFamily="18" charset="0"/>
              </a:rPr>
              <a:t>, -</a:t>
            </a:r>
            <a:r>
              <a:rPr lang="el-GR" sz="1400" b="1" dirty="0">
                <a:solidFill>
                  <a:schemeClr val="accent1">
                    <a:lumMod val="50000"/>
                  </a:schemeClr>
                </a:solidFill>
                <a:latin typeface="Palatino Linotype" panose="02040502050505030304" pitchFamily="18" charset="0"/>
              </a:rPr>
              <a:t>α, -ον τ΄</a:t>
            </a:r>
            <a:endParaRPr lang="en-GB" sz="1400" dirty="0">
              <a:solidFill>
                <a:schemeClr val="accent1">
                  <a:lumMod val="50000"/>
                </a:schemeClr>
              </a:solidFill>
            </a:endParaRPr>
          </a:p>
        </p:txBody>
      </p:sp>
      <p:sp>
        <p:nvSpPr>
          <p:cNvPr id="8" name="Oval 7">
            <a:extLst>
              <a:ext uri="{FF2B5EF4-FFF2-40B4-BE49-F238E27FC236}">
                <a16:creationId xmlns:a16="http://schemas.microsoft.com/office/drawing/2014/main" id="{895B297F-2774-421D-B273-2EDA0A0654EB}"/>
              </a:ext>
            </a:extLst>
          </p:cNvPr>
          <p:cNvSpPr/>
          <p:nvPr/>
        </p:nvSpPr>
        <p:spPr>
          <a:xfrm>
            <a:off x="4169229" y="3592286"/>
            <a:ext cx="1970764" cy="816428"/>
          </a:xfrm>
          <a:prstGeom prst="ellipse">
            <a:avLst/>
          </a:prstGeom>
          <a:solidFill>
            <a:srgbClr val="E0F5EF">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6 Points 8">
            <a:extLst>
              <a:ext uri="{FF2B5EF4-FFF2-40B4-BE49-F238E27FC236}">
                <a16:creationId xmlns:a16="http://schemas.microsoft.com/office/drawing/2014/main" id="{37D88B03-C9F0-4640-8913-C84AE1AF1A79}"/>
              </a:ext>
            </a:extLst>
          </p:cNvPr>
          <p:cNvSpPr/>
          <p:nvPr/>
        </p:nvSpPr>
        <p:spPr>
          <a:xfrm>
            <a:off x="4404929" y="4585140"/>
            <a:ext cx="2197482" cy="2205789"/>
          </a:xfrm>
          <a:prstGeom prst="star6">
            <a:avLst/>
          </a:prstGeom>
          <a:solidFill>
            <a:srgbClr val="E0F5EF">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lumMod val="50000"/>
                  </a:schemeClr>
                </a:solidFill>
              </a:rPr>
              <a:t>was able</a:t>
            </a:r>
          </a:p>
          <a:p>
            <a:pPr algn="ctr"/>
            <a:r>
              <a:rPr lang="en-GB" sz="1400" dirty="0">
                <a:solidFill>
                  <a:schemeClr val="accent1">
                    <a:lumMod val="50000"/>
                  </a:schemeClr>
                </a:solidFill>
              </a:rPr>
              <a:t>(</a:t>
            </a:r>
            <a:r>
              <a:rPr lang="en-GB" sz="1400" i="1" dirty="0">
                <a:solidFill>
                  <a:schemeClr val="accent1">
                    <a:lumMod val="50000"/>
                  </a:schemeClr>
                </a:solidFill>
              </a:rPr>
              <a:t>literally, ‘was </a:t>
            </a:r>
            <a:r>
              <a:rPr lang="en-GB" sz="1400" b="1" i="1" dirty="0">
                <a:solidFill>
                  <a:schemeClr val="accent1">
                    <a:lumMod val="50000"/>
                  </a:schemeClr>
                </a:solidFill>
              </a:rPr>
              <a:t>such as to</a:t>
            </a:r>
            <a:r>
              <a:rPr lang="en-GB" sz="1400" i="1" dirty="0">
                <a:solidFill>
                  <a:schemeClr val="accent1">
                    <a:lumMod val="50000"/>
                  </a:schemeClr>
                </a:solidFill>
              </a:rPr>
              <a:t>…’)</a:t>
            </a:r>
            <a:endParaRPr lang="en-GB" sz="1400" dirty="0">
              <a:solidFill>
                <a:schemeClr val="accent1">
                  <a:lumMod val="50000"/>
                </a:schemeClr>
              </a:solidFill>
            </a:endParaRPr>
          </a:p>
        </p:txBody>
      </p:sp>
      <p:sp>
        <p:nvSpPr>
          <p:cNvPr id="11" name="Arrow: Down 10">
            <a:extLst>
              <a:ext uri="{FF2B5EF4-FFF2-40B4-BE49-F238E27FC236}">
                <a16:creationId xmlns:a16="http://schemas.microsoft.com/office/drawing/2014/main" id="{1C14B62D-BDB9-41A1-9326-CC1093D61BFF}"/>
              </a:ext>
            </a:extLst>
          </p:cNvPr>
          <p:cNvSpPr/>
          <p:nvPr/>
        </p:nvSpPr>
        <p:spPr>
          <a:xfrm>
            <a:off x="4846321" y="4224754"/>
            <a:ext cx="280852" cy="100038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Brace 11">
            <a:extLst>
              <a:ext uri="{FF2B5EF4-FFF2-40B4-BE49-F238E27FC236}">
                <a16:creationId xmlns:a16="http://schemas.microsoft.com/office/drawing/2014/main" id="{E57EE2B0-7E11-4641-B8A9-B0345475E587}"/>
              </a:ext>
            </a:extLst>
          </p:cNvPr>
          <p:cNvSpPr/>
          <p:nvPr/>
        </p:nvSpPr>
        <p:spPr>
          <a:xfrm rot="10800000" flipH="1">
            <a:off x="9702800" y="4144623"/>
            <a:ext cx="356944" cy="1666897"/>
          </a:xfrm>
          <a:prstGeom prst="leftBrac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row: Right 14">
            <a:extLst>
              <a:ext uri="{FF2B5EF4-FFF2-40B4-BE49-F238E27FC236}">
                <a16:creationId xmlns:a16="http://schemas.microsoft.com/office/drawing/2014/main" id="{479AA3C3-3FCF-4C7B-B4EA-10B7E5FEE0C3}"/>
              </a:ext>
            </a:extLst>
          </p:cNvPr>
          <p:cNvSpPr/>
          <p:nvPr/>
        </p:nvSpPr>
        <p:spPr>
          <a:xfrm rot="753862">
            <a:off x="6109039" y="4293287"/>
            <a:ext cx="3837610" cy="20988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72155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animBg="1"/>
      <p:bldP spid="9" grpId="0" animBg="1"/>
      <p:bldP spid="11" grpId="0" animBg="1"/>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364DA7-DB2B-4A4D-B569-26752E033FF7}"/>
              </a:ext>
            </a:extLst>
          </p:cNvPr>
          <p:cNvSpPr txBox="1"/>
          <p:nvPr/>
        </p:nvSpPr>
        <p:spPr>
          <a:xfrm>
            <a:off x="413657" y="1017341"/>
            <a:ext cx="7195457" cy="3200876"/>
          </a:xfrm>
          <a:prstGeom prst="rect">
            <a:avLst/>
          </a:prstGeom>
          <a:no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b="1" dirty="0">
                <a:latin typeface="Palatino Linotype" panose="02040502050505030304" pitchFamily="18" charset="0"/>
              </a:rPr>
              <a:t>περιεπάτει</a:t>
            </a:r>
            <a:r>
              <a:rPr lang="el-GR" sz="2800" dirty="0">
                <a:latin typeface="Palatino Linotype" panose="02040502050505030304" pitchFamily="18" charset="0"/>
              </a:rPr>
              <a:t>,</a:t>
            </a:r>
          </a:p>
          <a:p>
            <a:r>
              <a:rPr lang="el-GR" sz="2800" dirty="0">
                <a:latin typeface="Palatino Linotype" panose="02040502050505030304" pitchFamily="18" charset="0"/>
              </a:rPr>
              <a:t>ἀετός τις ἐν τῷ οὐρανῷ </a:t>
            </a:r>
            <a:r>
              <a:rPr lang="el-GR" sz="2800" b="1" dirty="0">
                <a:latin typeface="Palatino Linotype" panose="02040502050505030304" pitchFamily="18" charset="0"/>
              </a:rPr>
              <a:t>ἐπέτετο</a:t>
            </a:r>
            <a:r>
              <a:rPr lang="el-GR" sz="2800" dirty="0">
                <a:latin typeface="Palatino Linotype" panose="02040502050505030304" pitchFamily="18" charset="0"/>
              </a:rPr>
              <a:t>.</a:t>
            </a:r>
          </a:p>
          <a:p>
            <a:r>
              <a:rPr lang="el-GR" sz="2800" dirty="0">
                <a:latin typeface="Palatino Linotype" panose="02040502050505030304" pitchFamily="18" charset="0"/>
              </a:rPr>
              <a:t>ὁ δὲ ἀετός χελώνην ἐν τοῖς ὄνυξιν </a:t>
            </a:r>
            <a:r>
              <a:rPr lang="el-GR" sz="2800" b="1" dirty="0">
                <a:latin typeface="Palatino Linotype" panose="02040502050505030304" pitchFamily="18" charset="0"/>
              </a:rPr>
              <a:t>εἶχεν</a:t>
            </a:r>
            <a:r>
              <a:rPr lang="el-GR" sz="2800" dirty="0">
                <a:latin typeface="Palatino Linotype" panose="02040502050505030304" pitchFamily="18" charset="0"/>
              </a:rPr>
              <a:t>.</a:t>
            </a:r>
          </a:p>
          <a:p>
            <a:r>
              <a:rPr lang="el-GR" sz="2800" b="1" dirty="0">
                <a:latin typeface="Palatino Linotype" panose="02040502050505030304" pitchFamily="18" charset="0"/>
              </a:rPr>
              <a:t>ἐβούλετο</a:t>
            </a:r>
            <a:r>
              <a:rPr lang="el-GR" sz="2800" dirty="0">
                <a:latin typeface="Palatino Linotype" panose="02040502050505030304" pitchFamily="18" charset="0"/>
              </a:rPr>
              <a:t> γὰρ τὴν χελώνην ἐσθίειν. ἀλλὰ διὰ τὸ δέρμα οὐχ </a:t>
            </a:r>
            <a:r>
              <a:rPr lang="el-GR" sz="2800" b="1" dirty="0">
                <a:latin typeface="Palatino Linotype" panose="02040502050505030304" pitchFamily="18" charset="0"/>
              </a:rPr>
              <a:t>οἷος τ΄ἦν</a:t>
            </a:r>
            <a:r>
              <a:rPr lang="el-GR" sz="2800" dirty="0">
                <a:latin typeface="Palatino Linotype" panose="02040502050505030304" pitchFamily="18" charset="0"/>
              </a:rPr>
              <a:t>.</a:t>
            </a:r>
          </a:p>
          <a:p>
            <a:endParaRPr lang="el-GR" sz="600" dirty="0">
              <a:latin typeface="Palatino Linotype" panose="02040502050505030304" pitchFamily="18" charset="0"/>
            </a:endParaRPr>
          </a:p>
          <a:p>
            <a:r>
              <a:rPr lang="el-GR" sz="2800" dirty="0">
                <a:latin typeface="Palatino Linotype" panose="02040502050505030304" pitchFamily="18" charset="0"/>
              </a:rPr>
              <a:t>αἰσθόμενος δὲ τὴν τοῦ Αἴσχυλου κεφαλὴν φαλακρὰν οὖσαν, ἐνόμιζε λίθον εἶναι.</a:t>
            </a:r>
          </a:p>
        </p:txBody>
      </p:sp>
      <p:sp>
        <p:nvSpPr>
          <p:cNvPr id="6" name="TextBox 5">
            <a:extLst>
              <a:ext uri="{FF2B5EF4-FFF2-40B4-BE49-F238E27FC236}">
                <a16:creationId xmlns:a16="http://schemas.microsoft.com/office/drawing/2014/main" id="{0CB5A7AE-BD42-42E1-AB99-3929B4B83C9A}"/>
              </a:ext>
            </a:extLst>
          </p:cNvPr>
          <p:cNvSpPr txBox="1"/>
          <p:nvPr/>
        </p:nvSpPr>
        <p:spPr>
          <a:xfrm>
            <a:off x="8545287" y="15676"/>
            <a:ext cx="3646714" cy="2185214"/>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ἡ κεφαλή </a:t>
            </a:r>
            <a:r>
              <a:rPr lang="el-GR" dirty="0"/>
              <a:t>– </a:t>
            </a:r>
            <a:r>
              <a:rPr lang="en-GB" i="1" dirty="0"/>
              <a:t>head</a:t>
            </a:r>
          </a:p>
          <a:p>
            <a:pPr algn="ctr"/>
            <a:r>
              <a:rPr lang="el-GR" dirty="0">
                <a:latin typeface="Palatino Linotype" panose="02040502050505030304" pitchFamily="18" charset="0"/>
              </a:rPr>
              <a:t>φαλακρός, -ά, -όν</a:t>
            </a:r>
            <a:r>
              <a:rPr lang="el-GR" i="1" dirty="0">
                <a:latin typeface="Palatino Linotype" panose="02040502050505030304" pitchFamily="18" charset="0"/>
              </a:rPr>
              <a:t> </a:t>
            </a:r>
            <a:r>
              <a:rPr lang="el-GR" i="1" dirty="0"/>
              <a:t>- </a:t>
            </a:r>
            <a:r>
              <a:rPr lang="en-GB" i="1" dirty="0"/>
              <a:t>bald</a:t>
            </a:r>
          </a:p>
          <a:p>
            <a:pPr algn="ctr"/>
            <a:r>
              <a:rPr lang="el-GR" dirty="0">
                <a:latin typeface="Palatino Linotype" panose="02040502050505030304" pitchFamily="18" charset="0"/>
              </a:rPr>
              <a:t>οὖσα</a:t>
            </a:r>
            <a:r>
              <a:rPr lang="el-GR" i="1" dirty="0"/>
              <a:t> - </a:t>
            </a:r>
            <a:r>
              <a:rPr lang="en-GB" i="1" dirty="0">
                <a:solidFill>
                  <a:srgbClr val="7030A0"/>
                </a:solidFill>
              </a:rPr>
              <a:t>being</a:t>
            </a:r>
            <a:r>
              <a:rPr lang="en-GB" i="1" dirty="0"/>
              <a:t> i.e. ‘that it was’</a:t>
            </a:r>
          </a:p>
          <a:p>
            <a:pPr algn="ctr"/>
            <a:r>
              <a:rPr lang="el-GR" dirty="0">
                <a:latin typeface="Palatino Linotype" panose="02040502050505030304" pitchFamily="18" charset="0"/>
              </a:rPr>
              <a:t>ν</a:t>
            </a:r>
            <a:r>
              <a:rPr lang="en-GB" dirty="0">
                <a:latin typeface="Palatino Linotype" panose="02040502050505030304" pitchFamily="18" charset="0"/>
              </a:rPr>
              <a:t>o</a:t>
            </a:r>
            <a:r>
              <a:rPr lang="el-GR" dirty="0">
                <a:latin typeface="Palatino Linotype" panose="02040502050505030304" pitchFamily="18" charset="0"/>
              </a:rPr>
              <a:t>μίζω </a:t>
            </a:r>
            <a:r>
              <a:rPr lang="en-GB" dirty="0">
                <a:latin typeface="Palatino Linotype" panose="02040502050505030304" pitchFamily="18" charset="0"/>
              </a:rPr>
              <a:t>– </a:t>
            </a:r>
            <a:r>
              <a:rPr lang="en-GB" i="1" dirty="0"/>
              <a:t>think</a:t>
            </a:r>
            <a:r>
              <a:rPr lang="en-GB" i="1" dirty="0">
                <a:latin typeface="Palatino Linotype" panose="02040502050505030304" pitchFamily="18" charset="0"/>
              </a:rPr>
              <a:t> </a:t>
            </a:r>
            <a:r>
              <a:rPr lang="en-GB" sz="1600" i="1" dirty="0"/>
              <a:t>(‘that…’ + acc. + inf)</a:t>
            </a:r>
            <a:endParaRPr lang="el-GR" sz="1600" dirty="0"/>
          </a:p>
          <a:p>
            <a:pPr algn="ctr"/>
            <a:r>
              <a:rPr lang="el-GR" dirty="0">
                <a:latin typeface="Palatino Linotype" panose="02040502050505030304" pitchFamily="18" charset="0"/>
              </a:rPr>
              <a:t>εἶναι</a:t>
            </a:r>
            <a:r>
              <a:rPr lang="el-GR" i="1" dirty="0">
                <a:latin typeface="Palatino Linotype" panose="02040502050505030304" pitchFamily="18" charset="0"/>
              </a:rPr>
              <a:t> </a:t>
            </a:r>
            <a:r>
              <a:rPr lang="el-GR" i="1" dirty="0"/>
              <a:t>– </a:t>
            </a:r>
            <a:r>
              <a:rPr lang="en-GB" i="1" dirty="0"/>
              <a:t>to be, i.e. ‘that it was’</a:t>
            </a:r>
          </a:p>
          <a:p>
            <a:pPr algn="ctr"/>
            <a:r>
              <a:rPr lang="el-GR" dirty="0">
                <a:latin typeface="Palatino Linotype" panose="02040502050505030304" pitchFamily="18" charset="0"/>
              </a:rPr>
              <a:t>ὁ λίθος </a:t>
            </a:r>
            <a:r>
              <a:rPr lang="el-GR" i="1" dirty="0"/>
              <a:t>– </a:t>
            </a:r>
            <a:r>
              <a:rPr lang="en-GB" i="1" dirty="0"/>
              <a:t>stone, a stone</a:t>
            </a:r>
            <a:endParaRPr lang="el-GR" i="1" dirty="0"/>
          </a:p>
        </p:txBody>
      </p:sp>
      <p:sp>
        <p:nvSpPr>
          <p:cNvPr id="2" name="Rectangle 1">
            <a:extLst>
              <a:ext uri="{FF2B5EF4-FFF2-40B4-BE49-F238E27FC236}">
                <a16:creationId xmlns:a16="http://schemas.microsoft.com/office/drawing/2014/main" id="{6A6AE4AB-B042-451D-B42A-1E50F6145E8C}"/>
              </a:ext>
            </a:extLst>
          </p:cNvPr>
          <p:cNvSpPr/>
          <p:nvPr/>
        </p:nvSpPr>
        <p:spPr>
          <a:xfrm>
            <a:off x="413657" y="4455664"/>
            <a:ext cx="7500258" cy="954107"/>
          </a:xfrm>
          <a:prstGeom prst="rect">
            <a:avLst/>
          </a:prstGeom>
          <a:solidFill>
            <a:schemeClr val="bg1">
              <a:lumMod val="85000"/>
            </a:schemeClr>
          </a:solidFill>
        </p:spPr>
        <p:txBody>
          <a:bodyPr wrap="square">
            <a:spAutoFit/>
          </a:bodyPr>
          <a:lstStyle/>
          <a:p>
            <a:r>
              <a:rPr lang="el-GR" sz="2800" dirty="0">
                <a:solidFill>
                  <a:srgbClr val="7030A0"/>
                </a:solidFill>
                <a:latin typeface="Palatino Linotype" panose="02040502050505030304" pitchFamily="18" charset="0"/>
              </a:rPr>
              <a:t>αἰσθ</a:t>
            </a:r>
            <a:r>
              <a:rPr lang="el-GR" sz="2800" b="1" dirty="0">
                <a:solidFill>
                  <a:srgbClr val="7030A0"/>
                </a:solidFill>
                <a:latin typeface="Palatino Linotype" panose="02040502050505030304" pitchFamily="18" charset="0"/>
              </a:rPr>
              <a:t>όμενος</a:t>
            </a:r>
            <a:r>
              <a:rPr lang="el-GR" sz="2800" dirty="0">
                <a:latin typeface="Palatino Linotype" panose="02040502050505030304" pitchFamily="18" charset="0"/>
              </a:rPr>
              <a:t> δὲ τὴν τοῦ Αἴσχυλου κεφαλὴν φαλακρὰν </a:t>
            </a:r>
            <a:r>
              <a:rPr lang="el-GR" sz="2800" dirty="0">
                <a:solidFill>
                  <a:srgbClr val="7030A0"/>
                </a:solidFill>
                <a:latin typeface="Palatino Linotype" panose="02040502050505030304" pitchFamily="18" charset="0"/>
              </a:rPr>
              <a:t>οὖσαν</a:t>
            </a:r>
            <a:r>
              <a:rPr lang="el-GR" sz="2800" dirty="0">
                <a:latin typeface="Palatino Linotype" panose="02040502050505030304" pitchFamily="18" charset="0"/>
              </a:rPr>
              <a:t>, </a:t>
            </a:r>
            <a:r>
              <a:rPr lang="el-GR" sz="2800" b="1" dirty="0">
                <a:solidFill>
                  <a:srgbClr val="FFFF00"/>
                </a:solidFill>
                <a:latin typeface="Palatino Linotype" panose="02040502050505030304" pitchFamily="18" charset="0"/>
              </a:rPr>
              <a:t>ἐνόμιζε</a:t>
            </a:r>
            <a:r>
              <a:rPr lang="el-GR" sz="2800" dirty="0">
                <a:latin typeface="Palatino Linotype" panose="02040502050505030304" pitchFamily="18" charset="0"/>
              </a:rPr>
              <a:t> λίθον </a:t>
            </a:r>
            <a:r>
              <a:rPr lang="el-GR" sz="2800" dirty="0">
                <a:solidFill>
                  <a:srgbClr val="C00000"/>
                </a:solidFill>
                <a:latin typeface="Palatino Linotype" panose="02040502050505030304" pitchFamily="18" charset="0"/>
              </a:rPr>
              <a:t>εἶναι</a:t>
            </a:r>
            <a:r>
              <a:rPr lang="el-GR" sz="2800" dirty="0">
                <a:latin typeface="Palatino Linotype" panose="02040502050505030304" pitchFamily="18" charset="0"/>
              </a:rPr>
              <a:t>.</a:t>
            </a:r>
          </a:p>
        </p:txBody>
      </p:sp>
      <p:sp>
        <p:nvSpPr>
          <p:cNvPr id="3" name="Rectangle 2">
            <a:extLst>
              <a:ext uri="{FF2B5EF4-FFF2-40B4-BE49-F238E27FC236}">
                <a16:creationId xmlns:a16="http://schemas.microsoft.com/office/drawing/2014/main" id="{F2538999-1F86-41B4-9E5C-ACF5C52FE246}"/>
              </a:ext>
            </a:extLst>
          </p:cNvPr>
          <p:cNvSpPr/>
          <p:nvPr/>
        </p:nvSpPr>
        <p:spPr>
          <a:xfrm>
            <a:off x="3484880" y="4958080"/>
            <a:ext cx="3454400" cy="451691"/>
          </a:xfrm>
          <a:prstGeom prst="rect">
            <a:avLst/>
          </a:prstGeom>
          <a:solidFill>
            <a:srgbClr val="FFC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Right 3">
            <a:extLst>
              <a:ext uri="{FF2B5EF4-FFF2-40B4-BE49-F238E27FC236}">
                <a16:creationId xmlns:a16="http://schemas.microsoft.com/office/drawing/2014/main" id="{C6DDCE62-CABD-4F25-B9D2-E966FEFA494C}"/>
              </a:ext>
            </a:extLst>
          </p:cNvPr>
          <p:cNvSpPr/>
          <p:nvPr/>
        </p:nvSpPr>
        <p:spPr>
          <a:xfrm>
            <a:off x="6939280" y="5036177"/>
            <a:ext cx="1727200" cy="27432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578C3DC-B807-46E1-ABC0-FC49F1BEE43D}"/>
              </a:ext>
            </a:extLst>
          </p:cNvPr>
          <p:cNvSpPr txBox="1"/>
          <p:nvPr/>
        </p:nvSpPr>
        <p:spPr>
          <a:xfrm>
            <a:off x="8666480" y="4297680"/>
            <a:ext cx="3454400" cy="2185214"/>
          </a:xfrm>
          <a:prstGeom prst="rect">
            <a:avLst/>
          </a:prstGeom>
          <a:noFill/>
          <a:ln>
            <a:solidFill>
              <a:srgbClr val="C00000"/>
            </a:solidFill>
          </a:ln>
        </p:spPr>
        <p:txBody>
          <a:bodyPr wrap="square" rtlCol="0">
            <a:spAutoFit/>
          </a:bodyPr>
          <a:lstStyle/>
          <a:p>
            <a:r>
              <a:rPr lang="en-GB" dirty="0"/>
              <a:t>Verbs of </a:t>
            </a:r>
            <a:r>
              <a:rPr lang="en-GB" b="1" dirty="0"/>
              <a:t>thinking </a:t>
            </a:r>
            <a:r>
              <a:rPr lang="en-GB" dirty="0"/>
              <a:t>in Greek are followed by the </a:t>
            </a:r>
            <a:r>
              <a:rPr lang="en-GB" b="1" dirty="0"/>
              <a:t>Infinitive</a:t>
            </a:r>
            <a:r>
              <a:rPr lang="en-GB" dirty="0"/>
              <a:t>:</a:t>
            </a:r>
          </a:p>
          <a:p>
            <a:r>
              <a:rPr lang="en-GB" sz="1600" dirty="0">
                <a:solidFill>
                  <a:schemeClr val="bg1">
                    <a:lumMod val="65000"/>
                  </a:schemeClr>
                </a:solidFill>
              </a:rPr>
              <a:t>e.g. </a:t>
            </a:r>
            <a:r>
              <a:rPr lang="en-GB" sz="1600" i="1" dirty="0">
                <a:solidFill>
                  <a:schemeClr val="bg1">
                    <a:lumMod val="65000"/>
                  </a:schemeClr>
                </a:solidFill>
              </a:rPr>
              <a:t>I think that he is handsome</a:t>
            </a:r>
          </a:p>
          <a:p>
            <a:r>
              <a:rPr lang="en-GB" sz="1600" dirty="0">
                <a:solidFill>
                  <a:schemeClr val="bg1">
                    <a:lumMod val="65000"/>
                  </a:schemeClr>
                </a:solidFill>
              </a:rPr>
              <a:t>= </a:t>
            </a:r>
            <a:r>
              <a:rPr lang="el-GR" sz="1600" dirty="0">
                <a:solidFill>
                  <a:schemeClr val="bg1">
                    <a:lumMod val="65000"/>
                  </a:schemeClr>
                </a:solidFill>
              </a:rPr>
              <a:t>νομίζω αὐτον καλον </a:t>
            </a:r>
            <a:r>
              <a:rPr lang="el-GR" sz="1600" b="1" dirty="0"/>
              <a:t>εἶναι</a:t>
            </a:r>
            <a:r>
              <a:rPr lang="el-GR" sz="1600" dirty="0">
                <a:solidFill>
                  <a:schemeClr val="bg1">
                    <a:lumMod val="65000"/>
                  </a:schemeClr>
                </a:solidFill>
              </a:rPr>
              <a:t>.</a:t>
            </a:r>
          </a:p>
          <a:p>
            <a:endParaRPr lang="el-GR" dirty="0"/>
          </a:p>
          <a:p>
            <a:r>
              <a:rPr lang="en-GB" dirty="0"/>
              <a:t>Latin does the same:</a:t>
            </a:r>
          </a:p>
          <a:p>
            <a:r>
              <a:rPr lang="en-GB" sz="1600" dirty="0" err="1">
                <a:solidFill>
                  <a:schemeClr val="bg1">
                    <a:lumMod val="65000"/>
                  </a:schemeClr>
                </a:solidFill>
              </a:rPr>
              <a:t>eum</a:t>
            </a:r>
            <a:r>
              <a:rPr lang="en-GB" sz="1600" dirty="0">
                <a:solidFill>
                  <a:schemeClr val="bg1">
                    <a:lumMod val="65000"/>
                  </a:schemeClr>
                </a:solidFill>
              </a:rPr>
              <a:t> </a:t>
            </a:r>
            <a:r>
              <a:rPr lang="en-GB" sz="1600" dirty="0" err="1">
                <a:solidFill>
                  <a:schemeClr val="bg1">
                    <a:lumMod val="65000"/>
                  </a:schemeClr>
                </a:solidFill>
              </a:rPr>
              <a:t>pulchrum</a:t>
            </a:r>
            <a:r>
              <a:rPr lang="en-GB" sz="1600" dirty="0">
                <a:solidFill>
                  <a:schemeClr val="bg1">
                    <a:lumMod val="65000"/>
                  </a:schemeClr>
                </a:solidFill>
              </a:rPr>
              <a:t> </a:t>
            </a:r>
            <a:r>
              <a:rPr lang="en-GB" sz="1600" b="1" dirty="0" err="1"/>
              <a:t>esse</a:t>
            </a:r>
            <a:r>
              <a:rPr lang="en-GB" sz="1600" dirty="0">
                <a:solidFill>
                  <a:schemeClr val="bg1">
                    <a:lumMod val="65000"/>
                  </a:schemeClr>
                </a:solidFill>
              </a:rPr>
              <a:t> credo.</a:t>
            </a:r>
          </a:p>
          <a:p>
            <a:r>
              <a:rPr lang="en-GB" sz="1600" i="1" dirty="0">
                <a:solidFill>
                  <a:schemeClr val="bg1">
                    <a:lumMod val="65000"/>
                  </a:schemeClr>
                </a:solidFill>
              </a:rPr>
              <a:t>Literally: I believe him to be handsome.</a:t>
            </a:r>
          </a:p>
        </p:txBody>
      </p:sp>
      <p:sp>
        <p:nvSpPr>
          <p:cNvPr id="8" name="Arrow: Down 7">
            <a:extLst>
              <a:ext uri="{FF2B5EF4-FFF2-40B4-BE49-F238E27FC236}">
                <a16:creationId xmlns:a16="http://schemas.microsoft.com/office/drawing/2014/main" id="{10222F5A-4278-455C-8644-07A35ED1768F}"/>
              </a:ext>
            </a:extLst>
          </p:cNvPr>
          <p:cNvSpPr/>
          <p:nvPr/>
        </p:nvSpPr>
        <p:spPr>
          <a:xfrm rot="19713040">
            <a:off x="2118273" y="4802298"/>
            <a:ext cx="200811" cy="1214945"/>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8">
            <a:extLst>
              <a:ext uri="{FF2B5EF4-FFF2-40B4-BE49-F238E27FC236}">
                <a16:creationId xmlns:a16="http://schemas.microsoft.com/office/drawing/2014/main" id="{9727D524-2A2B-4076-A8DC-658DECD1B87D}"/>
              </a:ext>
            </a:extLst>
          </p:cNvPr>
          <p:cNvSpPr/>
          <p:nvPr/>
        </p:nvSpPr>
        <p:spPr>
          <a:xfrm>
            <a:off x="2728592" y="5310497"/>
            <a:ext cx="156848" cy="580513"/>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A3F1257-6661-480C-B5AD-7E304B44E9AE}"/>
              </a:ext>
            </a:extLst>
          </p:cNvPr>
          <p:cNvSpPr txBox="1"/>
          <p:nvPr/>
        </p:nvSpPr>
        <p:spPr>
          <a:xfrm>
            <a:off x="2265411" y="5891010"/>
            <a:ext cx="5547629" cy="923330"/>
          </a:xfrm>
          <a:prstGeom prst="rect">
            <a:avLst/>
          </a:prstGeom>
          <a:noFill/>
          <a:ln>
            <a:solidFill>
              <a:srgbClr val="7030A0"/>
            </a:solidFill>
          </a:ln>
        </p:spPr>
        <p:txBody>
          <a:bodyPr wrap="square" rtlCol="0">
            <a:spAutoFit/>
          </a:bodyPr>
          <a:lstStyle/>
          <a:p>
            <a:r>
              <a:rPr lang="en-GB" b="1" dirty="0"/>
              <a:t>Participles</a:t>
            </a:r>
            <a:r>
              <a:rPr lang="en-GB" dirty="0"/>
              <a:t> </a:t>
            </a:r>
            <a:r>
              <a:rPr lang="en-GB" dirty="0">
                <a:solidFill>
                  <a:srgbClr val="7030A0"/>
                </a:solidFill>
              </a:rPr>
              <a:t>(in purple). </a:t>
            </a:r>
            <a:r>
              <a:rPr lang="en-GB" dirty="0"/>
              <a:t>We are going to be covering these properly before the end of term, but they basically mean </a:t>
            </a:r>
            <a:r>
              <a:rPr lang="en-GB" i="1" dirty="0">
                <a:solidFill>
                  <a:srgbClr val="7030A0"/>
                </a:solidFill>
              </a:rPr>
              <a:t>‘–</a:t>
            </a:r>
            <a:r>
              <a:rPr lang="en-GB" i="1" dirty="0" err="1">
                <a:solidFill>
                  <a:srgbClr val="7030A0"/>
                </a:solidFill>
              </a:rPr>
              <a:t>ing</a:t>
            </a:r>
            <a:r>
              <a:rPr lang="en-GB" dirty="0">
                <a:solidFill>
                  <a:srgbClr val="7030A0"/>
                </a:solidFill>
              </a:rPr>
              <a:t>’ </a:t>
            </a:r>
            <a:r>
              <a:rPr lang="en-GB" dirty="0"/>
              <a:t>(Present), or </a:t>
            </a:r>
            <a:r>
              <a:rPr lang="en-GB" dirty="0">
                <a:solidFill>
                  <a:srgbClr val="7030A0"/>
                </a:solidFill>
              </a:rPr>
              <a:t>‘</a:t>
            </a:r>
            <a:r>
              <a:rPr lang="en-GB" i="1" dirty="0">
                <a:solidFill>
                  <a:srgbClr val="7030A0"/>
                </a:solidFill>
              </a:rPr>
              <a:t>having –ed</a:t>
            </a:r>
            <a:r>
              <a:rPr lang="en-GB" dirty="0">
                <a:solidFill>
                  <a:srgbClr val="7030A0"/>
                </a:solidFill>
              </a:rPr>
              <a:t>’ </a:t>
            </a:r>
            <a:r>
              <a:rPr lang="en-GB" dirty="0"/>
              <a:t>(Aorist).</a:t>
            </a:r>
          </a:p>
        </p:txBody>
      </p:sp>
      <p:sp>
        <p:nvSpPr>
          <p:cNvPr id="11" name="Rectangle 10">
            <a:extLst>
              <a:ext uri="{FF2B5EF4-FFF2-40B4-BE49-F238E27FC236}">
                <a16:creationId xmlns:a16="http://schemas.microsoft.com/office/drawing/2014/main" id="{9BAFC0FF-3E9E-4288-8505-8C6FC5FAB245}"/>
              </a:ext>
            </a:extLst>
          </p:cNvPr>
          <p:cNvSpPr/>
          <p:nvPr/>
        </p:nvSpPr>
        <p:spPr>
          <a:xfrm>
            <a:off x="584599" y="-121091"/>
            <a:ext cx="7791940"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l-GR" sz="4400" b="1" cap="none" spc="0" dirty="0">
                <a:ln/>
                <a:solidFill>
                  <a:schemeClr val="accent4"/>
                </a:solidFill>
                <a:effectLst/>
                <a:latin typeface="Palatino Linotype" panose="02040502050505030304" pitchFamily="18" charset="0"/>
              </a:rPr>
              <a:t>αἰσθάνομαι </a:t>
            </a:r>
          </a:p>
          <a:p>
            <a:pPr algn="ctr"/>
            <a:r>
              <a:rPr lang="el-GR" sz="4400" b="1" cap="none" spc="0" dirty="0">
                <a:ln/>
                <a:solidFill>
                  <a:schemeClr val="accent4"/>
                </a:solidFill>
                <a:effectLst/>
                <a:latin typeface="Palatino Linotype" panose="02040502050505030304" pitchFamily="18" charset="0"/>
              </a:rPr>
              <a:t>αἰσθομενο</a:t>
            </a:r>
            <a:r>
              <a:rPr lang="el-GR" sz="4400" b="1" dirty="0">
                <a:ln/>
                <a:solidFill>
                  <a:schemeClr val="accent4"/>
                </a:solidFill>
                <a:latin typeface="Palatino Linotype" panose="02040502050505030304" pitchFamily="18" charset="0"/>
              </a:rPr>
              <a:t>ς</a:t>
            </a:r>
            <a:r>
              <a:rPr lang="el-GR" sz="4400" b="1" cap="none" spc="0" dirty="0">
                <a:ln/>
                <a:solidFill>
                  <a:schemeClr val="accent4"/>
                </a:solidFill>
                <a:effectLst/>
                <a:latin typeface="Palatino Linotype" panose="02040502050505030304" pitchFamily="18" charset="0"/>
              </a:rPr>
              <a:t> = </a:t>
            </a:r>
            <a:r>
              <a:rPr lang="en-GB" sz="4400" i="1" cap="none" spc="0" dirty="0">
                <a:ln/>
                <a:solidFill>
                  <a:schemeClr val="accent4"/>
                </a:solidFill>
                <a:effectLst/>
              </a:rPr>
              <a:t>having perceived</a:t>
            </a:r>
            <a:endParaRPr lang="en-US" sz="4400" i="1" cap="none" spc="0" dirty="0">
              <a:ln/>
              <a:solidFill>
                <a:schemeClr val="accent4"/>
              </a:solidFill>
              <a:effectLst/>
            </a:endParaRPr>
          </a:p>
        </p:txBody>
      </p:sp>
      <p:sp>
        <p:nvSpPr>
          <p:cNvPr id="12" name="Arrow: Down 11">
            <a:extLst>
              <a:ext uri="{FF2B5EF4-FFF2-40B4-BE49-F238E27FC236}">
                <a16:creationId xmlns:a16="http://schemas.microsoft.com/office/drawing/2014/main" id="{624F0279-C273-41C8-B3D0-89D0035265C3}"/>
              </a:ext>
            </a:extLst>
          </p:cNvPr>
          <p:cNvSpPr/>
          <p:nvPr/>
        </p:nvSpPr>
        <p:spPr>
          <a:xfrm>
            <a:off x="1574800" y="1137920"/>
            <a:ext cx="690611" cy="3463781"/>
          </a:xfrm>
          <a:prstGeom prst="downArrow">
            <a:avLst/>
          </a:prstGeom>
          <a:solidFill>
            <a:srgbClr val="7030A0">
              <a:alpha val="14000"/>
            </a:srgb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0D3C14EA-AF30-4376-9376-E7E87179525F}"/>
              </a:ext>
            </a:extLst>
          </p:cNvPr>
          <p:cNvSpPr txBox="1"/>
          <p:nvPr/>
        </p:nvSpPr>
        <p:spPr>
          <a:xfrm>
            <a:off x="8666480" y="2547257"/>
            <a:ext cx="3454400" cy="1477328"/>
          </a:xfrm>
          <a:prstGeom prst="rect">
            <a:avLst/>
          </a:prstGeom>
          <a:noFill/>
          <a:ln>
            <a:solidFill>
              <a:srgbClr val="7030A0"/>
            </a:solidFill>
          </a:ln>
        </p:spPr>
        <p:txBody>
          <a:bodyPr wrap="square" rtlCol="0">
            <a:spAutoFit/>
          </a:bodyPr>
          <a:lstStyle/>
          <a:p>
            <a:r>
              <a:rPr lang="en-GB" dirty="0"/>
              <a:t>Verbs of </a:t>
            </a:r>
            <a:r>
              <a:rPr lang="en-GB" b="1" dirty="0"/>
              <a:t>knowing </a:t>
            </a:r>
            <a:r>
              <a:rPr lang="en-GB" dirty="0"/>
              <a:t>and</a:t>
            </a:r>
            <a:r>
              <a:rPr lang="en-GB" b="1" dirty="0"/>
              <a:t> perceiving </a:t>
            </a:r>
            <a:r>
              <a:rPr lang="en-GB" dirty="0"/>
              <a:t>in Greek are followed by the </a:t>
            </a:r>
            <a:r>
              <a:rPr lang="en-GB" b="1" dirty="0"/>
              <a:t>participle</a:t>
            </a:r>
            <a:r>
              <a:rPr lang="en-GB" dirty="0"/>
              <a:t>:</a:t>
            </a:r>
          </a:p>
          <a:p>
            <a:r>
              <a:rPr lang="en-GB" dirty="0">
                <a:solidFill>
                  <a:schemeClr val="bg1">
                    <a:lumMod val="65000"/>
                  </a:schemeClr>
                </a:solidFill>
              </a:rPr>
              <a:t>e.g. </a:t>
            </a:r>
            <a:r>
              <a:rPr lang="en-GB" i="1" dirty="0">
                <a:solidFill>
                  <a:schemeClr val="bg1">
                    <a:lumMod val="65000"/>
                  </a:schemeClr>
                </a:solidFill>
              </a:rPr>
              <a:t>I perceive that he is handsome</a:t>
            </a:r>
          </a:p>
          <a:p>
            <a:r>
              <a:rPr lang="en-GB" dirty="0">
                <a:solidFill>
                  <a:schemeClr val="bg1">
                    <a:lumMod val="65000"/>
                  </a:schemeClr>
                </a:solidFill>
              </a:rPr>
              <a:t>= </a:t>
            </a:r>
            <a:r>
              <a:rPr lang="el-GR" dirty="0">
                <a:solidFill>
                  <a:schemeClr val="bg1">
                    <a:lumMod val="65000"/>
                  </a:schemeClr>
                </a:solidFill>
              </a:rPr>
              <a:t>αἰσθάνομαι αὐτον καλον </a:t>
            </a:r>
            <a:r>
              <a:rPr lang="el-GR" b="1" dirty="0">
                <a:solidFill>
                  <a:schemeClr val="bg1">
                    <a:lumMod val="65000"/>
                  </a:schemeClr>
                </a:solidFill>
              </a:rPr>
              <a:t>ὄντα</a:t>
            </a:r>
            <a:r>
              <a:rPr lang="el-GR" dirty="0">
                <a:solidFill>
                  <a:schemeClr val="bg1">
                    <a:lumMod val="65000"/>
                  </a:schemeClr>
                </a:solidFill>
              </a:rPr>
              <a:t>.</a:t>
            </a:r>
          </a:p>
        </p:txBody>
      </p:sp>
    </p:spTree>
    <p:extLst>
      <p:ext uri="{BB962C8B-B14F-4D97-AF65-F5344CB8AC3E}">
        <p14:creationId xmlns:p14="http://schemas.microsoft.com/office/powerpoint/2010/main" val="6686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up)">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8" grpId="0" animBg="1"/>
      <p:bldP spid="9" grpId="0" animBg="1"/>
      <p:bldP spid="10" grpId="0" animBg="1"/>
      <p:bldP spid="11" grpId="0"/>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364DA7-DB2B-4A4D-B569-26752E033FF7}"/>
              </a:ext>
            </a:extLst>
          </p:cNvPr>
          <p:cNvSpPr txBox="1"/>
          <p:nvPr/>
        </p:nvSpPr>
        <p:spPr>
          <a:xfrm>
            <a:off x="359229" y="150340"/>
            <a:ext cx="7195457" cy="4493538"/>
          </a:xfrm>
          <a:prstGeom prst="rect">
            <a:avLst/>
          </a:prstGeom>
          <a:no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b="1" dirty="0">
                <a:latin typeface="Palatino Linotype" panose="02040502050505030304" pitchFamily="18" charset="0"/>
              </a:rPr>
              <a:t>περιεπάτει</a:t>
            </a:r>
            <a:r>
              <a:rPr lang="el-GR" sz="2800" dirty="0">
                <a:latin typeface="Palatino Linotype" panose="02040502050505030304" pitchFamily="18" charset="0"/>
              </a:rPr>
              <a:t>,</a:t>
            </a:r>
          </a:p>
          <a:p>
            <a:r>
              <a:rPr lang="el-GR" sz="2800" dirty="0">
                <a:latin typeface="Palatino Linotype" panose="02040502050505030304" pitchFamily="18" charset="0"/>
              </a:rPr>
              <a:t>ἀετός τις ἐν τῷ οὐρανῷ </a:t>
            </a:r>
            <a:r>
              <a:rPr lang="el-GR" sz="2800" b="1" dirty="0">
                <a:latin typeface="Palatino Linotype" panose="02040502050505030304" pitchFamily="18" charset="0"/>
              </a:rPr>
              <a:t>ἐπέτετο</a:t>
            </a:r>
            <a:r>
              <a:rPr lang="el-GR" sz="2800" dirty="0">
                <a:latin typeface="Palatino Linotype" panose="02040502050505030304" pitchFamily="18" charset="0"/>
              </a:rPr>
              <a:t>.</a:t>
            </a:r>
          </a:p>
          <a:p>
            <a:r>
              <a:rPr lang="el-GR" sz="2800" dirty="0">
                <a:latin typeface="Palatino Linotype" panose="02040502050505030304" pitchFamily="18" charset="0"/>
              </a:rPr>
              <a:t>ὁ δὲ ἀετός χελώνην ἐν τοῖς ὄνυξιν </a:t>
            </a:r>
            <a:r>
              <a:rPr lang="el-GR" sz="2800" b="1" dirty="0">
                <a:latin typeface="Palatino Linotype" panose="02040502050505030304" pitchFamily="18" charset="0"/>
              </a:rPr>
              <a:t>εἶχεν</a:t>
            </a:r>
            <a:r>
              <a:rPr lang="el-GR" sz="2800" dirty="0">
                <a:latin typeface="Palatino Linotype" panose="02040502050505030304" pitchFamily="18" charset="0"/>
              </a:rPr>
              <a:t>.</a:t>
            </a:r>
          </a:p>
          <a:p>
            <a:r>
              <a:rPr lang="el-GR" sz="2800" b="1" dirty="0">
                <a:latin typeface="Palatino Linotype" panose="02040502050505030304" pitchFamily="18" charset="0"/>
              </a:rPr>
              <a:t>ἐβούλετο</a:t>
            </a:r>
            <a:r>
              <a:rPr lang="el-GR" sz="2800" dirty="0">
                <a:latin typeface="Palatino Linotype" panose="02040502050505030304" pitchFamily="18" charset="0"/>
              </a:rPr>
              <a:t> γὰρ τὴν χελώνην ἐσθίειν. </a:t>
            </a:r>
          </a:p>
          <a:p>
            <a:r>
              <a:rPr lang="el-GR" sz="2800" dirty="0">
                <a:latin typeface="Palatino Linotype" panose="02040502050505030304" pitchFamily="18" charset="0"/>
              </a:rPr>
              <a:t>ἀλλὰ διὰ τὸ δέρμα οὐχ </a:t>
            </a:r>
            <a:r>
              <a:rPr lang="el-GR" sz="2800" b="1" dirty="0">
                <a:latin typeface="Palatino Linotype" panose="02040502050505030304" pitchFamily="18" charset="0"/>
              </a:rPr>
              <a:t>οἷος τ΄ἦν</a:t>
            </a:r>
            <a:r>
              <a:rPr lang="el-GR" sz="2800" dirty="0">
                <a:latin typeface="Palatino Linotype" panose="02040502050505030304" pitchFamily="18" charset="0"/>
              </a:rPr>
              <a:t>.</a:t>
            </a:r>
          </a:p>
          <a:p>
            <a:r>
              <a:rPr lang="el-GR" sz="2800" dirty="0">
                <a:latin typeface="Palatino Linotype" panose="02040502050505030304" pitchFamily="18" charset="0"/>
              </a:rPr>
              <a:t>αἰσθόμενος δὲ τὴν τοῦ Αἴσχυλου κεφαλὴν φαλακρὰν οὖσαν, </a:t>
            </a:r>
            <a:r>
              <a:rPr lang="el-GR" sz="2800" b="1" dirty="0">
                <a:latin typeface="Palatino Linotype" panose="02040502050505030304" pitchFamily="18" charset="0"/>
              </a:rPr>
              <a:t>ἐνόμιζε</a:t>
            </a:r>
            <a:r>
              <a:rPr lang="el-GR" sz="2800" dirty="0">
                <a:latin typeface="Palatino Linotype" panose="02040502050505030304" pitchFamily="18" charset="0"/>
              </a:rPr>
              <a:t> λίθον εἶναι.</a:t>
            </a:r>
            <a:endParaRPr lang="el-GR" sz="600" dirty="0">
              <a:latin typeface="Palatino Linotype" panose="02040502050505030304" pitchFamily="18" charset="0"/>
            </a:endParaRPr>
          </a:p>
          <a:p>
            <a:endParaRPr lang="en-GB" sz="600" dirty="0">
              <a:latin typeface="Palatino Linotype" panose="02040502050505030304" pitchFamily="18" charset="0"/>
            </a:endParaRPr>
          </a:p>
          <a:p>
            <a:r>
              <a:rPr lang="el-GR" sz="2800" dirty="0">
                <a:latin typeface="Palatino Linotype" panose="02040502050505030304" pitchFamily="18" charset="0"/>
              </a:rPr>
              <a:t>κατέβαλεν οὖν τὴν χελώνην ἐπὶ τὴν τοῦ ποιητοῦ κεφαλήν, βουλόμενος συντρίβειν</a:t>
            </a:r>
          </a:p>
          <a:p>
            <a:r>
              <a:rPr lang="el-GR" sz="2800" dirty="0">
                <a:latin typeface="Palatino Linotype" panose="02040502050505030304" pitchFamily="18" charset="0"/>
              </a:rPr>
              <a:t>τὸ δέρμα. </a:t>
            </a:r>
            <a:endParaRPr lang="en-GB" sz="2800" dirty="0">
              <a:latin typeface="Palatino Linotype" panose="02040502050505030304" pitchFamily="18" charset="0"/>
            </a:endParaRPr>
          </a:p>
        </p:txBody>
      </p:sp>
      <p:sp>
        <p:nvSpPr>
          <p:cNvPr id="6" name="TextBox 5">
            <a:extLst>
              <a:ext uri="{FF2B5EF4-FFF2-40B4-BE49-F238E27FC236}">
                <a16:creationId xmlns:a16="http://schemas.microsoft.com/office/drawing/2014/main" id="{0CB5A7AE-BD42-42E1-AB99-3929B4B83C9A}"/>
              </a:ext>
            </a:extLst>
          </p:cNvPr>
          <p:cNvSpPr txBox="1"/>
          <p:nvPr/>
        </p:nvSpPr>
        <p:spPr>
          <a:xfrm>
            <a:off x="8545287" y="15676"/>
            <a:ext cx="3646714" cy="1631216"/>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καταβαλλω </a:t>
            </a:r>
            <a:r>
              <a:rPr lang="el-GR" dirty="0"/>
              <a:t>– </a:t>
            </a:r>
            <a:r>
              <a:rPr lang="en-GB" i="1" dirty="0"/>
              <a:t>drop, throw down</a:t>
            </a:r>
          </a:p>
          <a:p>
            <a:pPr algn="ctr"/>
            <a:r>
              <a:rPr lang="el-GR" dirty="0">
                <a:latin typeface="Palatino Linotype" panose="02040502050505030304" pitchFamily="18" charset="0"/>
              </a:rPr>
              <a:t>ἐπι </a:t>
            </a:r>
            <a:r>
              <a:rPr lang="en-GB" sz="1400" dirty="0">
                <a:latin typeface="Palatino Linotype" panose="02040502050505030304" pitchFamily="18" charset="0"/>
              </a:rPr>
              <a:t>+ acc.</a:t>
            </a:r>
            <a:r>
              <a:rPr lang="el-GR" sz="1400" dirty="0">
                <a:latin typeface="Palatino Linotype" panose="02040502050505030304" pitchFamily="18" charset="0"/>
              </a:rPr>
              <a:t>/</a:t>
            </a:r>
            <a:r>
              <a:rPr lang="en-GB" sz="1400" dirty="0">
                <a:latin typeface="Palatino Linotype" panose="02040502050505030304" pitchFamily="18" charset="0"/>
              </a:rPr>
              <a:t>gen/dat.</a:t>
            </a:r>
            <a:r>
              <a:rPr lang="el-GR" sz="1400" dirty="0">
                <a:latin typeface="Palatino Linotype" panose="02040502050505030304" pitchFamily="18" charset="0"/>
              </a:rPr>
              <a:t> </a:t>
            </a:r>
            <a:r>
              <a:rPr lang="el-GR" dirty="0"/>
              <a:t>– </a:t>
            </a:r>
            <a:r>
              <a:rPr lang="en-GB" i="1" dirty="0"/>
              <a:t>on</a:t>
            </a:r>
          </a:p>
          <a:p>
            <a:pPr algn="ctr"/>
            <a:r>
              <a:rPr lang="el-GR" dirty="0">
                <a:latin typeface="Palatino Linotype" panose="02040502050505030304" pitchFamily="18" charset="0"/>
              </a:rPr>
              <a:t>συντρίβω</a:t>
            </a:r>
            <a:r>
              <a:rPr lang="el-GR" i="1" dirty="0"/>
              <a:t> – </a:t>
            </a:r>
            <a:r>
              <a:rPr lang="en-GB" i="1" dirty="0"/>
              <a:t>smash</a:t>
            </a:r>
            <a:endParaRPr lang="el-GR" i="1" dirty="0"/>
          </a:p>
          <a:p>
            <a:pPr algn="ctr"/>
            <a:r>
              <a:rPr lang="el-GR" dirty="0">
                <a:latin typeface="Palatino Linotype" panose="02040502050505030304" pitchFamily="18" charset="0"/>
              </a:rPr>
              <a:t>τὸ δέρμα </a:t>
            </a:r>
            <a:r>
              <a:rPr lang="el-GR" i="1" dirty="0"/>
              <a:t>– </a:t>
            </a:r>
            <a:r>
              <a:rPr lang="en-GB" i="1" dirty="0"/>
              <a:t>shell, skin</a:t>
            </a:r>
          </a:p>
        </p:txBody>
      </p:sp>
      <p:sp>
        <p:nvSpPr>
          <p:cNvPr id="2" name="Rectangle 1">
            <a:extLst>
              <a:ext uri="{FF2B5EF4-FFF2-40B4-BE49-F238E27FC236}">
                <a16:creationId xmlns:a16="http://schemas.microsoft.com/office/drawing/2014/main" id="{BC051400-C288-45D5-A47A-A74D1AB02D01}"/>
              </a:ext>
            </a:extLst>
          </p:cNvPr>
          <p:cNvSpPr/>
          <p:nvPr/>
        </p:nvSpPr>
        <p:spPr>
          <a:xfrm>
            <a:off x="359229" y="5367411"/>
            <a:ext cx="7826828" cy="1384995"/>
          </a:xfrm>
          <a:prstGeom prst="rect">
            <a:avLst/>
          </a:prstGeom>
          <a:solidFill>
            <a:schemeClr val="bg1">
              <a:lumMod val="85000"/>
            </a:schemeClr>
          </a:solidFill>
        </p:spPr>
        <p:txBody>
          <a:bodyPr wrap="square">
            <a:spAutoFit/>
          </a:bodyPr>
          <a:lstStyle/>
          <a:p>
            <a:r>
              <a:rPr lang="el-GR" sz="2800" b="1" dirty="0">
                <a:solidFill>
                  <a:srgbClr val="FFFF00"/>
                </a:solidFill>
                <a:latin typeface="Palatino Linotype" panose="02040502050505030304" pitchFamily="18" charset="0"/>
              </a:rPr>
              <a:t>κατέβαλεν</a:t>
            </a:r>
            <a:r>
              <a:rPr lang="el-GR" sz="2800" dirty="0">
                <a:latin typeface="Palatino Linotype" panose="02040502050505030304" pitchFamily="18" charset="0"/>
              </a:rPr>
              <a:t> οὖν τὴν χελώνην ἐπὶ τὴν τοῦ ποιητοῦ κεφαλήν, </a:t>
            </a:r>
            <a:r>
              <a:rPr lang="el-GR" sz="2800" dirty="0">
                <a:solidFill>
                  <a:srgbClr val="7030A0"/>
                </a:solidFill>
                <a:latin typeface="Palatino Linotype" panose="02040502050505030304" pitchFamily="18" charset="0"/>
              </a:rPr>
              <a:t>βουλόμενος</a:t>
            </a:r>
            <a:r>
              <a:rPr lang="el-GR" sz="2800" dirty="0">
                <a:latin typeface="Palatino Linotype" panose="02040502050505030304" pitchFamily="18" charset="0"/>
              </a:rPr>
              <a:t> </a:t>
            </a:r>
            <a:r>
              <a:rPr lang="el-GR" sz="2800" dirty="0">
                <a:solidFill>
                  <a:srgbClr val="C00000"/>
                </a:solidFill>
                <a:latin typeface="Palatino Linotype" panose="02040502050505030304" pitchFamily="18" charset="0"/>
              </a:rPr>
              <a:t>συντρίβειν</a:t>
            </a:r>
          </a:p>
          <a:p>
            <a:r>
              <a:rPr lang="el-GR" sz="2800" dirty="0">
                <a:latin typeface="Palatino Linotype" panose="02040502050505030304" pitchFamily="18" charset="0"/>
              </a:rPr>
              <a:t>τὸ δέρμα. </a:t>
            </a:r>
            <a:endParaRPr lang="en-GB" sz="2800" dirty="0">
              <a:latin typeface="Palatino Linotype" panose="02040502050505030304" pitchFamily="18" charset="0"/>
            </a:endParaRPr>
          </a:p>
        </p:txBody>
      </p:sp>
      <p:pic>
        <p:nvPicPr>
          <p:cNvPr id="7" name="Picture 4" descr="Tortoise Colored Pencil Drawing | Schildkröte zeichnung ...">
            <a:extLst>
              <a:ext uri="{FF2B5EF4-FFF2-40B4-BE49-F238E27FC236}">
                <a16:creationId xmlns:a16="http://schemas.microsoft.com/office/drawing/2014/main" id="{380506FD-7890-4CFF-9CBE-B453D66CD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74" y="5728399"/>
            <a:ext cx="1571625" cy="11139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2C2CEF-5E2D-45D0-AAB9-A454A7F36700}"/>
              </a:ext>
            </a:extLst>
          </p:cNvPr>
          <p:cNvSpPr/>
          <p:nvPr/>
        </p:nvSpPr>
        <p:spPr>
          <a:xfrm>
            <a:off x="9135022" y="6461754"/>
            <a:ext cx="1197764" cy="369332"/>
          </a:xfrm>
          <a:prstGeom prst="rect">
            <a:avLst/>
          </a:prstGeom>
        </p:spPr>
        <p:txBody>
          <a:bodyPr wrap="none">
            <a:spAutoFit/>
          </a:bodyPr>
          <a:lstStyle/>
          <a:p>
            <a:r>
              <a:rPr lang="el-GR" dirty="0">
                <a:latin typeface="Palatino Linotype" panose="02040502050505030304" pitchFamily="18" charset="0"/>
              </a:rPr>
              <a:t>ἡ χελώνη</a:t>
            </a:r>
            <a:endParaRPr lang="en-GB" dirty="0"/>
          </a:p>
        </p:txBody>
      </p:sp>
      <p:pic>
        <p:nvPicPr>
          <p:cNvPr id="8" name="Picture 2" descr="Aeschylus' Ancient Greek Drama in Istanbul with Syrian Actresses ...">
            <a:extLst>
              <a:ext uri="{FF2B5EF4-FFF2-40B4-BE49-F238E27FC236}">
                <a16:creationId xmlns:a16="http://schemas.microsoft.com/office/drawing/2014/main" id="{BDDC28E8-3B84-4351-8766-059767F2E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287" y="1620485"/>
            <a:ext cx="3646714" cy="205127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op 30 Club Sandwich GIFs | Find the best GIF on Gfycat">
            <a:extLst>
              <a:ext uri="{FF2B5EF4-FFF2-40B4-BE49-F238E27FC236}">
                <a16:creationId xmlns:a16="http://schemas.microsoft.com/office/drawing/2014/main" id="{EB59D776-A943-471F-AFE9-EE07C5AB984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45287" y="3671762"/>
            <a:ext cx="3646714" cy="2100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099646-F558-4778-8E85-5C1957A20B8E}"/>
              </a:ext>
            </a:extLst>
          </p:cNvPr>
          <p:cNvSpPr txBox="1"/>
          <p:nvPr/>
        </p:nvSpPr>
        <p:spPr>
          <a:xfrm>
            <a:off x="8715375" y="3571759"/>
            <a:ext cx="3476625" cy="461665"/>
          </a:xfrm>
          <a:prstGeom prst="rect">
            <a:avLst/>
          </a:prstGeom>
          <a:noFill/>
        </p:spPr>
        <p:txBody>
          <a:bodyPr wrap="square" rtlCol="0">
            <a:spAutoFit/>
          </a:bodyPr>
          <a:lstStyle/>
          <a:p>
            <a:r>
              <a:rPr lang="el-GR" sz="2400" dirty="0">
                <a:solidFill>
                  <a:schemeClr val="bg1"/>
                </a:solidFill>
                <a:latin typeface="Palatino Linotype" panose="02040502050505030304" pitchFamily="18" charset="0"/>
              </a:rPr>
              <a:t>ἡ τοῦ ποιητου κεφαλη</a:t>
            </a:r>
            <a:endParaRPr lang="en-GB" sz="2400" dirty="0">
              <a:solidFill>
                <a:schemeClr val="bg1"/>
              </a:solidFill>
              <a:latin typeface="Palatino Linotype" panose="02040502050505030304" pitchFamily="18" charset="0"/>
            </a:endParaRPr>
          </a:p>
        </p:txBody>
      </p:sp>
      <p:sp>
        <p:nvSpPr>
          <p:cNvPr id="9" name="Rectangle 8">
            <a:extLst>
              <a:ext uri="{FF2B5EF4-FFF2-40B4-BE49-F238E27FC236}">
                <a16:creationId xmlns:a16="http://schemas.microsoft.com/office/drawing/2014/main" id="{97D3A525-40BB-43D0-BB9F-831E6288946E}"/>
              </a:ext>
            </a:extLst>
          </p:cNvPr>
          <p:cNvSpPr/>
          <p:nvPr/>
        </p:nvSpPr>
        <p:spPr>
          <a:xfrm>
            <a:off x="86272" y="4014837"/>
            <a:ext cx="9048750" cy="1323439"/>
          </a:xfrm>
          <a:prstGeom prst="rect">
            <a:avLst/>
          </a:prstGeom>
        </p:spPr>
        <p:txBody>
          <a:bodyPr wrap="square">
            <a:spAutoFit/>
          </a:bodyPr>
          <a:lstStyle/>
          <a:p>
            <a:pPr algn="ctr"/>
            <a:r>
              <a:rPr lang="el-GR" sz="4400" b="1" dirty="0">
                <a:ln/>
                <a:solidFill>
                  <a:schemeClr val="accent4"/>
                </a:solidFill>
                <a:latin typeface="Palatino Linotype" panose="02040502050505030304" pitchFamily="18" charset="0"/>
              </a:rPr>
              <a:t>βούλομαι  </a:t>
            </a:r>
          </a:p>
          <a:p>
            <a:pPr algn="ctr"/>
            <a:r>
              <a:rPr lang="el-GR" sz="3600" b="1" dirty="0">
                <a:ln/>
                <a:solidFill>
                  <a:schemeClr val="accent4"/>
                </a:solidFill>
                <a:latin typeface="Palatino Linotype" panose="02040502050505030304" pitchFamily="18" charset="0"/>
              </a:rPr>
              <a:t>βουλόμενος = </a:t>
            </a:r>
            <a:r>
              <a:rPr lang="en-GB" sz="3600" i="1" dirty="0">
                <a:ln/>
                <a:solidFill>
                  <a:schemeClr val="accent4"/>
                </a:solidFill>
              </a:rPr>
              <a:t>wanting  </a:t>
            </a:r>
            <a:endParaRPr lang="en-US" sz="3600" i="1" dirty="0">
              <a:ln/>
              <a:solidFill>
                <a:schemeClr val="accent4"/>
              </a:solidFill>
            </a:endParaRPr>
          </a:p>
        </p:txBody>
      </p:sp>
      <p:sp>
        <p:nvSpPr>
          <p:cNvPr id="10" name="Flowchart: Delay 9">
            <a:extLst>
              <a:ext uri="{FF2B5EF4-FFF2-40B4-BE49-F238E27FC236}">
                <a16:creationId xmlns:a16="http://schemas.microsoft.com/office/drawing/2014/main" id="{57C418C6-1C76-4FE5-9872-EDE2B58F46A1}"/>
              </a:ext>
            </a:extLst>
          </p:cNvPr>
          <p:cNvSpPr/>
          <p:nvPr/>
        </p:nvSpPr>
        <p:spPr>
          <a:xfrm rot="10800000">
            <a:off x="5853208" y="5432143"/>
            <a:ext cx="1371600" cy="489103"/>
          </a:xfrm>
          <a:prstGeom prst="flowChartDelay">
            <a:avLst/>
          </a:prstGeom>
          <a:solidFill>
            <a:schemeClr val="accent6">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Delay 11">
            <a:extLst>
              <a:ext uri="{FF2B5EF4-FFF2-40B4-BE49-F238E27FC236}">
                <a16:creationId xmlns:a16="http://schemas.microsoft.com/office/drawing/2014/main" id="{21259AA0-2CFB-440B-A7F7-BA61F116FAEC}"/>
              </a:ext>
            </a:extLst>
          </p:cNvPr>
          <p:cNvSpPr/>
          <p:nvPr/>
        </p:nvSpPr>
        <p:spPr>
          <a:xfrm>
            <a:off x="86271" y="5772405"/>
            <a:ext cx="3379467" cy="573214"/>
          </a:xfrm>
          <a:prstGeom prst="flowChartDelay">
            <a:avLst/>
          </a:prstGeom>
          <a:solidFill>
            <a:schemeClr val="accent6">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B08C22D4-79A6-495F-9525-370919390CFC}"/>
              </a:ext>
            </a:extLst>
          </p:cNvPr>
          <p:cNvSpPr/>
          <p:nvPr/>
        </p:nvSpPr>
        <p:spPr>
          <a:xfrm rot="20131648">
            <a:off x="7159450" y="4820469"/>
            <a:ext cx="2266052" cy="46166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20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29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0" grpId="0" animBg="1"/>
      <p:bldP spid="1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364DA7-DB2B-4A4D-B569-26752E033FF7}"/>
              </a:ext>
            </a:extLst>
          </p:cNvPr>
          <p:cNvSpPr txBox="1"/>
          <p:nvPr/>
        </p:nvSpPr>
        <p:spPr>
          <a:xfrm>
            <a:off x="413657" y="237425"/>
            <a:ext cx="7195457" cy="4832092"/>
          </a:xfrm>
          <a:prstGeom prst="rect">
            <a:avLst/>
          </a:prstGeom>
          <a:noFill/>
        </p:spPr>
        <p:txBody>
          <a:bodyPr wrap="square" rtlCol="0">
            <a:spAutoFit/>
          </a:bodyPr>
          <a:lstStyle/>
          <a:p>
            <a:r>
              <a:rPr lang="el-GR" sz="2800" dirty="0">
                <a:latin typeface="Palatino Linotype" panose="02040502050505030304" pitchFamily="18" charset="0"/>
              </a:rPr>
              <a:t>ἐπεὶ δε ποτε ἐν τοῖς άγροῖς</a:t>
            </a:r>
            <a:r>
              <a:rPr lang="en-GB" sz="2800" dirty="0">
                <a:latin typeface="Palatino Linotype" panose="02040502050505030304" pitchFamily="18" charset="0"/>
              </a:rPr>
              <a:t> </a:t>
            </a:r>
            <a:r>
              <a:rPr lang="el-GR" sz="2800" b="1" dirty="0">
                <a:latin typeface="Palatino Linotype" panose="02040502050505030304" pitchFamily="18" charset="0"/>
              </a:rPr>
              <a:t>περιεπάτε</a:t>
            </a:r>
            <a:r>
              <a:rPr lang="el-GR" sz="2800" dirty="0">
                <a:latin typeface="Palatino Linotype" panose="02040502050505030304" pitchFamily="18" charset="0"/>
              </a:rPr>
              <a:t>ι,</a:t>
            </a:r>
          </a:p>
          <a:p>
            <a:r>
              <a:rPr lang="el-GR" sz="2800" dirty="0">
                <a:latin typeface="Palatino Linotype" panose="02040502050505030304" pitchFamily="18" charset="0"/>
              </a:rPr>
              <a:t>ἀετός τις ἐν τῷ οὐρανῷ </a:t>
            </a:r>
            <a:r>
              <a:rPr lang="el-GR" sz="2800" b="1" dirty="0">
                <a:latin typeface="Palatino Linotype" panose="02040502050505030304" pitchFamily="18" charset="0"/>
              </a:rPr>
              <a:t>ἐπέτετο</a:t>
            </a:r>
            <a:r>
              <a:rPr lang="el-GR" sz="2800" dirty="0">
                <a:latin typeface="Palatino Linotype" panose="02040502050505030304" pitchFamily="18" charset="0"/>
              </a:rPr>
              <a:t>.</a:t>
            </a:r>
          </a:p>
          <a:p>
            <a:r>
              <a:rPr lang="el-GR" sz="2800" dirty="0">
                <a:latin typeface="Palatino Linotype" panose="02040502050505030304" pitchFamily="18" charset="0"/>
              </a:rPr>
              <a:t>ὁ δὲ ἀετός χελώνην ἐν τοῖς ὄνυξιν </a:t>
            </a:r>
            <a:r>
              <a:rPr lang="el-GR" sz="2800" b="1" dirty="0">
                <a:latin typeface="Palatino Linotype" panose="02040502050505030304" pitchFamily="18" charset="0"/>
              </a:rPr>
              <a:t>εἶχεν</a:t>
            </a:r>
            <a:r>
              <a:rPr lang="el-GR" sz="2800" dirty="0">
                <a:latin typeface="Palatino Linotype" panose="02040502050505030304" pitchFamily="18" charset="0"/>
              </a:rPr>
              <a:t>.</a:t>
            </a:r>
          </a:p>
          <a:p>
            <a:r>
              <a:rPr lang="el-GR" sz="2800" b="1" dirty="0">
                <a:latin typeface="Palatino Linotype" panose="02040502050505030304" pitchFamily="18" charset="0"/>
              </a:rPr>
              <a:t>ἐβούλετο</a:t>
            </a:r>
            <a:r>
              <a:rPr lang="el-GR" sz="2800" dirty="0">
                <a:latin typeface="Palatino Linotype" panose="02040502050505030304" pitchFamily="18" charset="0"/>
              </a:rPr>
              <a:t> γὰρ τὴν χελώνην ἐσθίειν. </a:t>
            </a:r>
          </a:p>
          <a:p>
            <a:r>
              <a:rPr lang="el-GR" sz="2800" dirty="0">
                <a:latin typeface="Palatino Linotype" panose="02040502050505030304" pitchFamily="18" charset="0"/>
              </a:rPr>
              <a:t>ἀλλὰ διὰ τὸ δέρμα οὐχ </a:t>
            </a:r>
            <a:r>
              <a:rPr lang="el-GR" sz="2800" b="1" dirty="0">
                <a:latin typeface="Palatino Linotype" panose="02040502050505030304" pitchFamily="18" charset="0"/>
              </a:rPr>
              <a:t>οἷος τ΄ἦν</a:t>
            </a:r>
            <a:r>
              <a:rPr lang="el-GR" sz="2800" dirty="0">
                <a:latin typeface="Palatino Linotype" panose="02040502050505030304" pitchFamily="18" charset="0"/>
              </a:rPr>
              <a:t>.</a:t>
            </a:r>
          </a:p>
          <a:p>
            <a:r>
              <a:rPr lang="el-GR" sz="2800" dirty="0">
                <a:latin typeface="Palatino Linotype" panose="02040502050505030304" pitchFamily="18" charset="0"/>
              </a:rPr>
              <a:t>αἰσθόμενος δὲ τὴν τοῦ Αἴσχυλου κεφαλὴν φαλακρὰν οὖσαν, </a:t>
            </a:r>
            <a:r>
              <a:rPr lang="el-GR" sz="2800" b="1" dirty="0">
                <a:latin typeface="Palatino Linotype" panose="02040502050505030304" pitchFamily="18" charset="0"/>
              </a:rPr>
              <a:t>ἐνόμιζε</a:t>
            </a:r>
            <a:r>
              <a:rPr lang="el-GR" sz="2800" dirty="0">
                <a:latin typeface="Palatino Linotype" panose="02040502050505030304" pitchFamily="18" charset="0"/>
              </a:rPr>
              <a:t> λίθον εἶναι.</a:t>
            </a:r>
          </a:p>
          <a:p>
            <a:r>
              <a:rPr lang="el-GR" sz="2800" b="1" dirty="0">
                <a:latin typeface="Palatino Linotype" panose="02040502050505030304" pitchFamily="18" charset="0"/>
              </a:rPr>
              <a:t>κατέβαλεν</a:t>
            </a:r>
            <a:r>
              <a:rPr lang="el-GR" sz="2800" dirty="0">
                <a:latin typeface="Palatino Linotype" panose="02040502050505030304" pitchFamily="18" charset="0"/>
              </a:rPr>
              <a:t> οὖν τὴν χελώνην ἐπὶ τὴν τοῦ ποιητοῦ κεφαλήν, βουλόμενος συντρίβειν</a:t>
            </a:r>
          </a:p>
          <a:p>
            <a:r>
              <a:rPr lang="el-GR" sz="2800" dirty="0">
                <a:latin typeface="Palatino Linotype" panose="02040502050505030304" pitchFamily="18" charset="0"/>
              </a:rPr>
              <a:t>τὸ δέρμα. ἡ δὲ χελώνη πεσοῦσα ἀπέκτεινε τὸν Αἴσχυλον. </a:t>
            </a:r>
            <a:endParaRPr lang="en-GB" sz="2800" dirty="0">
              <a:latin typeface="Palatino Linotype" panose="02040502050505030304" pitchFamily="18" charset="0"/>
            </a:endParaRPr>
          </a:p>
        </p:txBody>
      </p:sp>
      <p:sp>
        <p:nvSpPr>
          <p:cNvPr id="6" name="TextBox 5">
            <a:extLst>
              <a:ext uri="{FF2B5EF4-FFF2-40B4-BE49-F238E27FC236}">
                <a16:creationId xmlns:a16="http://schemas.microsoft.com/office/drawing/2014/main" id="{0CB5A7AE-BD42-42E1-AB99-3929B4B83C9A}"/>
              </a:ext>
            </a:extLst>
          </p:cNvPr>
          <p:cNvSpPr txBox="1"/>
          <p:nvPr/>
        </p:nvSpPr>
        <p:spPr>
          <a:xfrm>
            <a:off x="8545287" y="15676"/>
            <a:ext cx="3646714" cy="1077218"/>
          </a:xfrm>
          <a:prstGeom prst="rect">
            <a:avLst/>
          </a:prstGeom>
          <a:noFill/>
          <a:ln>
            <a:solidFill>
              <a:schemeClr val="tx1"/>
            </a:solidFill>
          </a:ln>
        </p:spPr>
        <p:txBody>
          <a:bodyPr wrap="square" rtlCol="0">
            <a:spAutoFit/>
          </a:bodyPr>
          <a:lstStyle/>
          <a:p>
            <a:pPr algn="ctr"/>
            <a:r>
              <a:rPr lang="en-GB" b="1" dirty="0"/>
              <a:t>Vocabulary:</a:t>
            </a:r>
            <a:endParaRPr lang="el-GR" b="1" dirty="0"/>
          </a:p>
          <a:p>
            <a:pPr algn="ctr"/>
            <a:endParaRPr lang="en-GB" sz="1000" b="1" dirty="0"/>
          </a:p>
          <a:p>
            <a:pPr algn="ctr"/>
            <a:r>
              <a:rPr lang="el-GR" dirty="0">
                <a:latin typeface="Palatino Linotype" panose="02040502050505030304" pitchFamily="18" charset="0"/>
              </a:rPr>
              <a:t>πίπτω, ἔπεσον </a:t>
            </a:r>
            <a:r>
              <a:rPr lang="el-GR" dirty="0"/>
              <a:t>– </a:t>
            </a:r>
            <a:r>
              <a:rPr lang="en-GB" i="1" dirty="0"/>
              <a:t>fall</a:t>
            </a:r>
          </a:p>
          <a:p>
            <a:pPr algn="ctr"/>
            <a:r>
              <a:rPr lang="el-GR" dirty="0">
                <a:latin typeface="Palatino Linotype" panose="02040502050505030304" pitchFamily="18" charset="0"/>
              </a:rPr>
              <a:t>ἀποκτείνω </a:t>
            </a:r>
            <a:r>
              <a:rPr lang="el-GR" dirty="0"/>
              <a:t>– </a:t>
            </a:r>
            <a:r>
              <a:rPr lang="en-GB" i="1" dirty="0"/>
              <a:t>kill</a:t>
            </a:r>
          </a:p>
        </p:txBody>
      </p:sp>
      <p:sp>
        <p:nvSpPr>
          <p:cNvPr id="3" name="Rectangle 2">
            <a:extLst>
              <a:ext uri="{FF2B5EF4-FFF2-40B4-BE49-F238E27FC236}">
                <a16:creationId xmlns:a16="http://schemas.microsoft.com/office/drawing/2014/main" id="{01256173-3871-45FE-AB0B-8FF681B5298B}"/>
              </a:ext>
            </a:extLst>
          </p:cNvPr>
          <p:cNvSpPr/>
          <p:nvPr/>
        </p:nvSpPr>
        <p:spPr>
          <a:xfrm>
            <a:off x="413657" y="5312619"/>
            <a:ext cx="8101898" cy="523220"/>
          </a:xfrm>
          <a:prstGeom prst="rect">
            <a:avLst/>
          </a:prstGeom>
          <a:solidFill>
            <a:schemeClr val="bg1">
              <a:lumMod val="85000"/>
            </a:schemeClr>
          </a:solidFill>
        </p:spPr>
        <p:txBody>
          <a:bodyPr wrap="none">
            <a:spAutoFit/>
          </a:bodyPr>
          <a:lstStyle/>
          <a:p>
            <a:r>
              <a:rPr lang="el-GR" sz="2800" dirty="0">
                <a:latin typeface="Palatino Linotype" panose="02040502050505030304" pitchFamily="18" charset="0"/>
              </a:rPr>
              <a:t>ἡ δὲ χελώνη </a:t>
            </a:r>
            <a:r>
              <a:rPr lang="el-GR" sz="2800" dirty="0">
                <a:solidFill>
                  <a:srgbClr val="7030A0"/>
                </a:solidFill>
                <a:latin typeface="Palatino Linotype" panose="02040502050505030304" pitchFamily="18" charset="0"/>
              </a:rPr>
              <a:t>πεσοῦσα</a:t>
            </a:r>
            <a:r>
              <a:rPr lang="el-GR" sz="2800" dirty="0">
                <a:latin typeface="Palatino Linotype" panose="02040502050505030304" pitchFamily="18" charset="0"/>
              </a:rPr>
              <a:t> </a:t>
            </a:r>
            <a:r>
              <a:rPr lang="el-GR" sz="2800" b="1" dirty="0">
                <a:solidFill>
                  <a:srgbClr val="FFFF00"/>
                </a:solidFill>
                <a:latin typeface="Palatino Linotype" panose="02040502050505030304" pitchFamily="18" charset="0"/>
              </a:rPr>
              <a:t>ἀπέκτεινε</a:t>
            </a:r>
            <a:r>
              <a:rPr lang="el-GR" sz="2800" dirty="0">
                <a:latin typeface="Palatino Linotype" panose="02040502050505030304" pitchFamily="18" charset="0"/>
              </a:rPr>
              <a:t> τὸν Αἴσχυλον. </a:t>
            </a:r>
            <a:endParaRPr lang="en-GB" sz="2800" dirty="0"/>
          </a:p>
        </p:txBody>
      </p:sp>
      <p:pic>
        <p:nvPicPr>
          <p:cNvPr id="7" name="Picture 4" descr="Tortoise Colored Pencil Drawing | Schildkröte zeichnung ...">
            <a:extLst>
              <a:ext uri="{FF2B5EF4-FFF2-40B4-BE49-F238E27FC236}">
                <a16:creationId xmlns:a16="http://schemas.microsoft.com/office/drawing/2014/main" id="{51F98BE6-96D6-414E-B077-3110D5A3A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75" y="4918274"/>
            <a:ext cx="2714625" cy="19240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137C26A-AB61-4115-93DF-838A5DE625E0}"/>
              </a:ext>
            </a:extLst>
          </p:cNvPr>
          <p:cNvSpPr/>
          <p:nvPr/>
        </p:nvSpPr>
        <p:spPr>
          <a:xfrm>
            <a:off x="2580640" y="5171440"/>
            <a:ext cx="1544320" cy="894080"/>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8F1A0499-9F3E-42EE-91EF-2EF52C7D12BA}"/>
              </a:ext>
            </a:extLst>
          </p:cNvPr>
          <p:cNvSpPr/>
          <p:nvPr/>
        </p:nvSpPr>
        <p:spPr>
          <a:xfrm rot="2304343">
            <a:off x="3962400" y="5835839"/>
            <a:ext cx="782320" cy="472783"/>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DBD79E7-531B-467D-B9BF-8D55C689FA3F}"/>
              </a:ext>
            </a:extLst>
          </p:cNvPr>
          <p:cNvSpPr txBox="1"/>
          <p:nvPr/>
        </p:nvSpPr>
        <p:spPr>
          <a:xfrm>
            <a:off x="4734560" y="6065520"/>
            <a:ext cx="2714625" cy="646331"/>
          </a:xfrm>
          <a:prstGeom prst="rect">
            <a:avLst/>
          </a:prstGeom>
          <a:noFill/>
        </p:spPr>
        <p:txBody>
          <a:bodyPr wrap="square" rtlCol="0">
            <a:spAutoFit/>
          </a:bodyPr>
          <a:lstStyle/>
          <a:p>
            <a:r>
              <a:rPr lang="en-GB" dirty="0"/>
              <a:t>Aorist </a:t>
            </a:r>
            <a:r>
              <a:rPr lang="en-GB" b="1" dirty="0">
                <a:solidFill>
                  <a:srgbClr val="7030A0"/>
                </a:solidFill>
              </a:rPr>
              <a:t>participle</a:t>
            </a:r>
            <a:r>
              <a:rPr lang="en-GB" dirty="0"/>
              <a:t> of </a:t>
            </a:r>
            <a:r>
              <a:rPr lang="el-GR" dirty="0">
                <a:latin typeface="Palatino Linotype" panose="02040502050505030304" pitchFamily="18" charset="0"/>
              </a:rPr>
              <a:t>πίπτω, ἔπεσον</a:t>
            </a:r>
            <a:r>
              <a:rPr lang="en-GB" dirty="0">
                <a:latin typeface="Palatino Linotype" panose="02040502050505030304" pitchFamily="18" charset="0"/>
              </a:rPr>
              <a:t>: </a:t>
            </a:r>
            <a:r>
              <a:rPr lang="en-GB" b="1" i="1" dirty="0">
                <a:solidFill>
                  <a:srgbClr val="7030A0"/>
                </a:solidFill>
              </a:rPr>
              <a:t>having</a:t>
            </a:r>
            <a:r>
              <a:rPr lang="en-GB" i="1" dirty="0"/>
              <a:t> fallen</a:t>
            </a:r>
            <a:endParaRPr lang="en-GB" dirty="0"/>
          </a:p>
        </p:txBody>
      </p:sp>
      <p:sp>
        <p:nvSpPr>
          <p:cNvPr id="10" name="Rectangle 9">
            <a:extLst>
              <a:ext uri="{FF2B5EF4-FFF2-40B4-BE49-F238E27FC236}">
                <a16:creationId xmlns:a16="http://schemas.microsoft.com/office/drawing/2014/main" id="{BA455F56-2B9D-439E-B289-CB320DCC07A8}"/>
              </a:ext>
            </a:extLst>
          </p:cNvPr>
          <p:cNvSpPr/>
          <p:nvPr/>
        </p:nvSpPr>
        <p:spPr>
          <a:xfrm>
            <a:off x="10834687" y="4548942"/>
            <a:ext cx="1197764" cy="369332"/>
          </a:xfrm>
          <a:prstGeom prst="rect">
            <a:avLst/>
          </a:prstGeom>
        </p:spPr>
        <p:txBody>
          <a:bodyPr wrap="none">
            <a:spAutoFit/>
          </a:bodyPr>
          <a:lstStyle/>
          <a:p>
            <a:pPr algn="r"/>
            <a:r>
              <a:rPr lang="el-GR" dirty="0">
                <a:latin typeface="Palatino Linotype" panose="02040502050505030304" pitchFamily="18" charset="0"/>
              </a:rPr>
              <a:t>ἡ χελὠνη</a:t>
            </a:r>
            <a:endParaRPr lang="en-GB" dirty="0">
              <a:latin typeface="Palatino Linotype" panose="02040502050505030304" pitchFamily="18" charset="0"/>
            </a:endParaRPr>
          </a:p>
        </p:txBody>
      </p:sp>
    </p:spTree>
    <p:extLst>
      <p:ext uri="{BB962C8B-B14F-4D97-AF65-F5344CB8AC3E}">
        <p14:creationId xmlns:p14="http://schemas.microsoft.com/office/powerpoint/2010/main" val="1442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05CF-2FA3-4F42-A321-133D30435BBF}"/>
              </a:ext>
            </a:extLst>
          </p:cNvPr>
          <p:cNvSpPr>
            <a:spLocks noGrp="1"/>
          </p:cNvSpPr>
          <p:nvPr>
            <p:ph type="title"/>
          </p:nvPr>
        </p:nvSpPr>
        <p:spPr>
          <a:xfrm>
            <a:off x="5154387" y="184050"/>
            <a:ext cx="1905001" cy="1325563"/>
          </a:xfrm>
        </p:spPr>
        <p:txBody>
          <a:bodyPr/>
          <a:lstStyle/>
          <a:p>
            <a:r>
              <a:rPr lang="en-GB" dirty="0"/>
              <a:t>Part 2</a:t>
            </a:r>
          </a:p>
        </p:txBody>
      </p:sp>
      <p:pic>
        <p:nvPicPr>
          <p:cNvPr id="4" name="Picture 3">
            <a:extLst>
              <a:ext uri="{FF2B5EF4-FFF2-40B4-BE49-F238E27FC236}">
                <a16:creationId xmlns:a16="http://schemas.microsoft.com/office/drawing/2014/main" id="{90A012D4-6D84-437F-BFD1-602D1A449FD9}"/>
              </a:ext>
            </a:extLst>
          </p:cNvPr>
          <p:cNvPicPr>
            <a:picLocks noChangeAspect="1"/>
          </p:cNvPicPr>
          <p:nvPr/>
        </p:nvPicPr>
        <p:blipFill>
          <a:blip r:embed="rId4"/>
          <a:stretch>
            <a:fillRect/>
          </a:stretch>
        </p:blipFill>
        <p:spPr>
          <a:xfrm>
            <a:off x="520473" y="2465174"/>
            <a:ext cx="11172825" cy="3695700"/>
          </a:xfrm>
          <a:prstGeom prst="rect">
            <a:avLst/>
          </a:prstGeom>
        </p:spPr>
      </p:pic>
      <p:sp>
        <p:nvSpPr>
          <p:cNvPr id="5" name="Rectangle 4">
            <a:extLst>
              <a:ext uri="{FF2B5EF4-FFF2-40B4-BE49-F238E27FC236}">
                <a16:creationId xmlns:a16="http://schemas.microsoft.com/office/drawing/2014/main" id="{8FE22747-379F-4774-A6CA-311F5695026C}"/>
              </a:ext>
            </a:extLst>
          </p:cNvPr>
          <p:cNvSpPr/>
          <p:nvPr/>
        </p:nvSpPr>
        <p:spPr>
          <a:xfrm>
            <a:off x="1099457" y="1581150"/>
            <a:ext cx="3331029" cy="4634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bg1"/>
              </a:solidFill>
            </a:endParaRPr>
          </a:p>
        </p:txBody>
      </p:sp>
      <p:pic>
        <p:nvPicPr>
          <p:cNvPr id="5122" name="Picture 2" descr="Bald Eagle Golden Eagle Drawing, PNG, 1600x1084px, Bald Eagle ...">
            <a:extLst>
              <a:ext uri="{FF2B5EF4-FFF2-40B4-BE49-F238E27FC236}">
                <a16:creationId xmlns:a16="http://schemas.microsoft.com/office/drawing/2014/main" id="{8FB143D6-CCE2-4920-B827-1D7683496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0"/>
            <a:ext cx="3020830" cy="20445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ortoise Colored Pencil Drawing | Schildkröte zeichnung ...">
            <a:extLst>
              <a:ext uri="{FF2B5EF4-FFF2-40B4-BE49-F238E27FC236}">
                <a16:creationId xmlns:a16="http://schemas.microsoft.com/office/drawing/2014/main" id="{5D344C72-F568-44C3-B44B-8B4B619A6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7375" y="0"/>
            <a:ext cx="2714625" cy="1924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58214F-5424-4EA6-8CD3-72E3B53648E5}"/>
              </a:ext>
            </a:extLst>
          </p:cNvPr>
          <p:cNvSpPr txBox="1"/>
          <p:nvPr/>
        </p:nvSpPr>
        <p:spPr>
          <a:xfrm>
            <a:off x="3102428" y="929935"/>
            <a:ext cx="1491343" cy="1077218"/>
          </a:xfrm>
          <a:prstGeom prst="rect">
            <a:avLst/>
          </a:prstGeom>
          <a:noFill/>
        </p:spPr>
        <p:txBody>
          <a:bodyPr wrap="square" rtlCol="0">
            <a:spAutoFit/>
          </a:bodyPr>
          <a:lstStyle/>
          <a:p>
            <a:r>
              <a:rPr lang="el-GR" sz="3200" dirty="0">
                <a:latin typeface="Palatino Linotype" panose="02040502050505030304" pitchFamily="18" charset="0"/>
              </a:rPr>
              <a:t>ὁ αἐτος</a:t>
            </a:r>
            <a:endParaRPr lang="en-GB" sz="3200" dirty="0">
              <a:latin typeface="Palatino Linotype" panose="02040502050505030304" pitchFamily="18" charset="0"/>
            </a:endParaRPr>
          </a:p>
        </p:txBody>
      </p:sp>
      <p:sp>
        <p:nvSpPr>
          <p:cNvPr id="12" name="TextBox 11">
            <a:extLst>
              <a:ext uri="{FF2B5EF4-FFF2-40B4-BE49-F238E27FC236}">
                <a16:creationId xmlns:a16="http://schemas.microsoft.com/office/drawing/2014/main" id="{E8993752-6BAD-4711-95DA-0E04DCDA2A82}"/>
              </a:ext>
            </a:extLst>
          </p:cNvPr>
          <p:cNvSpPr txBox="1"/>
          <p:nvPr/>
        </p:nvSpPr>
        <p:spPr>
          <a:xfrm>
            <a:off x="7598232" y="846832"/>
            <a:ext cx="1879144" cy="1077218"/>
          </a:xfrm>
          <a:prstGeom prst="rect">
            <a:avLst/>
          </a:prstGeom>
          <a:noFill/>
        </p:spPr>
        <p:txBody>
          <a:bodyPr wrap="square" rtlCol="0">
            <a:spAutoFit/>
          </a:bodyPr>
          <a:lstStyle/>
          <a:p>
            <a:pPr algn="r"/>
            <a:r>
              <a:rPr lang="el-GR" sz="3200" dirty="0">
                <a:latin typeface="Palatino Linotype" panose="02040502050505030304" pitchFamily="18" charset="0"/>
              </a:rPr>
              <a:t>ἡ χελὠνη</a:t>
            </a:r>
            <a:endParaRPr lang="en-GB" sz="3200" dirty="0">
              <a:latin typeface="Palatino Linotype" panose="02040502050505030304" pitchFamily="18" charset="0"/>
            </a:endParaRPr>
          </a:p>
        </p:txBody>
      </p:sp>
      <p:pic>
        <p:nvPicPr>
          <p:cNvPr id="5130" name="Picture 10" descr="Bald Head Isolated Images, Stock Photos &amp; Vectors | Shutterstock">
            <a:extLst>
              <a:ext uri="{FF2B5EF4-FFF2-40B4-BE49-F238E27FC236}">
                <a16:creationId xmlns:a16="http://schemas.microsoft.com/office/drawing/2014/main" id="{159BC7B9-2CF3-48A7-BBCA-9DED5B0339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t="-408" r="-3310" b="34082"/>
          <a:stretch/>
        </p:blipFill>
        <p:spPr bwMode="auto">
          <a:xfrm>
            <a:off x="4844143" y="5667338"/>
            <a:ext cx="2307771" cy="11719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F37532-A747-48A2-B368-19E51FB6287C}"/>
              </a:ext>
            </a:extLst>
          </p:cNvPr>
          <p:cNvSpPr/>
          <p:nvPr/>
        </p:nvSpPr>
        <p:spPr>
          <a:xfrm>
            <a:off x="1099457" y="2465174"/>
            <a:ext cx="3331029" cy="463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Τρανσλατιον">
            <a:hlinkClick r:id="" action="ppaction://media"/>
            <a:extLst>
              <a:ext uri="{FF2B5EF4-FFF2-40B4-BE49-F238E27FC236}">
                <a16:creationId xmlns:a16="http://schemas.microsoft.com/office/drawing/2014/main" id="{69800B6F-2B6F-4F38-A195-B86E8D829D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47883" y="1265344"/>
            <a:ext cx="406400" cy="406400"/>
          </a:xfrm>
          <a:prstGeom prst="rect">
            <a:avLst/>
          </a:prstGeom>
        </p:spPr>
      </p:pic>
    </p:spTree>
    <p:extLst>
      <p:ext uri="{BB962C8B-B14F-4D97-AF65-F5344CB8AC3E}">
        <p14:creationId xmlns:p14="http://schemas.microsoft.com/office/powerpoint/2010/main" val="28921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DB33BF-4A96-444C-B226-2F0EFE175CD4}"/>
              </a:ext>
            </a:extLst>
          </p:cNvPr>
          <p:cNvPicPr>
            <a:picLocks noChangeAspect="1"/>
          </p:cNvPicPr>
          <p:nvPr/>
        </p:nvPicPr>
        <p:blipFill rotWithShape="1">
          <a:blip r:embed="rId2"/>
          <a:srcRect l="14333" t="9778" r="2417" b="12444"/>
          <a:stretch/>
        </p:blipFill>
        <p:spPr>
          <a:xfrm>
            <a:off x="312232" y="689477"/>
            <a:ext cx="11544488" cy="6066923"/>
          </a:xfrm>
          <a:prstGeom prst="rect">
            <a:avLst/>
          </a:prstGeom>
        </p:spPr>
      </p:pic>
      <p:sp>
        <p:nvSpPr>
          <p:cNvPr id="3" name="TextBox 2">
            <a:extLst>
              <a:ext uri="{FF2B5EF4-FFF2-40B4-BE49-F238E27FC236}">
                <a16:creationId xmlns:a16="http://schemas.microsoft.com/office/drawing/2014/main" id="{8A03D4E1-3154-4B85-9561-8B1DC66047A1}"/>
              </a:ext>
            </a:extLst>
          </p:cNvPr>
          <p:cNvSpPr txBox="1"/>
          <p:nvPr/>
        </p:nvSpPr>
        <p:spPr>
          <a:xfrm>
            <a:off x="487680" y="172720"/>
            <a:ext cx="4450080" cy="369332"/>
          </a:xfrm>
          <a:prstGeom prst="rect">
            <a:avLst/>
          </a:prstGeom>
          <a:noFill/>
        </p:spPr>
        <p:txBody>
          <a:bodyPr wrap="square" rtlCol="0">
            <a:spAutoFit/>
          </a:bodyPr>
          <a:lstStyle/>
          <a:p>
            <a:r>
              <a:rPr lang="en-GB" dirty="0"/>
              <a:t>Wikipedia reports Aeschylus epitaph:</a:t>
            </a:r>
          </a:p>
        </p:txBody>
      </p:sp>
    </p:spTree>
    <p:extLst>
      <p:ext uri="{BB962C8B-B14F-4D97-AF65-F5344CB8AC3E}">
        <p14:creationId xmlns:p14="http://schemas.microsoft.com/office/powerpoint/2010/main" val="2080001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eschylus - Find A Grave Memorial">
            <a:extLst>
              <a:ext uri="{FF2B5EF4-FFF2-40B4-BE49-F238E27FC236}">
                <a16:creationId xmlns:a16="http://schemas.microsoft.com/office/drawing/2014/main" id="{72551BC8-2B02-44FE-8D89-C0E48F149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520" y="0"/>
            <a:ext cx="5556959" cy="6846174"/>
          </a:xfrm>
          <a:prstGeom prst="rect">
            <a:avLst/>
          </a:prstGeom>
          <a:noFill/>
          <a:extLst>
            <a:ext uri="{909E8E84-426E-40DD-AFC4-6F175D3DCCD1}">
              <a14:hiddenFill xmlns:a14="http://schemas.microsoft.com/office/drawing/2010/main">
                <a:solidFill>
                  <a:srgbClr val="FFFFFF"/>
                </a:solidFill>
              </a14:hiddenFill>
            </a:ext>
          </a:extLst>
        </p:spPr>
      </p:pic>
      <p:sp>
        <p:nvSpPr>
          <p:cNvPr id="2" name="Scroll: Horizontal 1">
            <a:extLst>
              <a:ext uri="{FF2B5EF4-FFF2-40B4-BE49-F238E27FC236}">
                <a16:creationId xmlns:a16="http://schemas.microsoft.com/office/drawing/2014/main" id="{4F991271-D90A-4C06-A251-97A34F211211}"/>
              </a:ext>
            </a:extLst>
          </p:cNvPr>
          <p:cNvSpPr/>
          <p:nvPr/>
        </p:nvSpPr>
        <p:spPr>
          <a:xfrm>
            <a:off x="8158480" y="2281753"/>
            <a:ext cx="3068320" cy="210312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400" dirty="0"/>
              <a:t>Dramatic Irony</a:t>
            </a:r>
          </a:p>
        </p:txBody>
      </p:sp>
    </p:spTree>
    <p:extLst>
      <p:ext uri="{BB962C8B-B14F-4D97-AF65-F5344CB8AC3E}">
        <p14:creationId xmlns:p14="http://schemas.microsoft.com/office/powerpoint/2010/main" val="169994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F5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838E-E25E-4DEA-903B-B85B8F25FABD}"/>
              </a:ext>
            </a:extLst>
          </p:cNvPr>
          <p:cNvSpPr>
            <a:spLocks noGrp="1"/>
          </p:cNvSpPr>
          <p:nvPr>
            <p:ph type="title"/>
          </p:nvPr>
        </p:nvSpPr>
        <p:spPr/>
        <p:txBody>
          <a:bodyPr/>
          <a:lstStyle/>
          <a:p>
            <a:pPr algn="ctr"/>
            <a:r>
              <a:rPr lang="en-GB" b="1" dirty="0"/>
              <a:t>The Battle of Marathon 490BC</a:t>
            </a:r>
          </a:p>
        </p:txBody>
      </p:sp>
      <p:sp>
        <p:nvSpPr>
          <p:cNvPr id="4" name="Rectangle 3">
            <a:extLst>
              <a:ext uri="{FF2B5EF4-FFF2-40B4-BE49-F238E27FC236}">
                <a16:creationId xmlns:a16="http://schemas.microsoft.com/office/drawing/2014/main" id="{EC04F6E4-E3A8-4A37-93C6-FA9CF91FBFC0}"/>
              </a:ext>
            </a:extLst>
          </p:cNvPr>
          <p:cNvSpPr/>
          <p:nvPr/>
        </p:nvSpPr>
        <p:spPr>
          <a:xfrm>
            <a:off x="838200" y="6123543"/>
            <a:ext cx="8256747" cy="523220"/>
          </a:xfrm>
          <a:prstGeom prst="rect">
            <a:avLst/>
          </a:prstGeom>
        </p:spPr>
        <p:txBody>
          <a:bodyPr wrap="none">
            <a:spAutoFit/>
          </a:bodyPr>
          <a:lstStyle/>
          <a:p>
            <a:r>
              <a:rPr lang="en-GB" sz="2800" dirty="0">
                <a:hlinkClick r:id="rId2"/>
              </a:rPr>
              <a:t>Why is a Marathon called a Marathon?</a:t>
            </a:r>
            <a:r>
              <a:rPr lang="en-GB" sz="2800" dirty="0"/>
              <a:t> </a:t>
            </a:r>
            <a:r>
              <a:rPr lang="en-GB" sz="2000" dirty="0">
                <a:latin typeface="Blackadder ITC" panose="04020505051007020D02" pitchFamily="82" charset="0"/>
              </a:rPr>
              <a:t>Horrible Histories</a:t>
            </a:r>
            <a:r>
              <a:rPr lang="en-GB" sz="1200" dirty="0"/>
              <a:t>, 5 minutes </a:t>
            </a:r>
          </a:p>
        </p:txBody>
      </p:sp>
      <p:pic>
        <p:nvPicPr>
          <p:cNvPr id="1026" name="Picture 2" descr="Battle of Marathon: The Decisive Clash That Saved Ancient Greece">
            <a:extLst>
              <a:ext uri="{FF2B5EF4-FFF2-40B4-BE49-F238E27FC236}">
                <a16:creationId xmlns:a16="http://schemas.microsoft.com/office/drawing/2014/main" id="{1FF78D83-B303-4AB1-A8BB-1CD7A1845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07103"/>
            <a:ext cx="7071360" cy="4040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ttle of Marathon - Ancient History Encyclopedia">
            <a:extLst>
              <a:ext uri="{FF2B5EF4-FFF2-40B4-BE49-F238E27FC236}">
                <a16:creationId xmlns:a16="http://schemas.microsoft.com/office/drawing/2014/main" id="{356BDD2F-7231-42C0-8B0D-8B9C6CC9C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1361" y="1407102"/>
            <a:ext cx="5120639" cy="4024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03FC69-8E71-4CAE-9E3B-F1A75B8D4068}"/>
              </a:ext>
            </a:extLst>
          </p:cNvPr>
          <p:cNvSpPr txBox="1"/>
          <p:nvPr/>
        </p:nvSpPr>
        <p:spPr>
          <a:xfrm>
            <a:off x="838200" y="5600323"/>
            <a:ext cx="11496040" cy="523220"/>
          </a:xfrm>
          <a:prstGeom prst="rect">
            <a:avLst/>
          </a:prstGeom>
          <a:noFill/>
        </p:spPr>
        <p:txBody>
          <a:bodyPr wrap="square" rtlCol="0">
            <a:spAutoFit/>
          </a:bodyPr>
          <a:lstStyle/>
          <a:p>
            <a:r>
              <a:rPr lang="en-GB" sz="2800" dirty="0">
                <a:hlinkClick r:id="rId5"/>
              </a:rPr>
              <a:t>Background to the Battle of Marathon</a:t>
            </a:r>
            <a:r>
              <a:rPr lang="en-GB" sz="2800" dirty="0"/>
              <a:t> </a:t>
            </a:r>
            <a:r>
              <a:rPr lang="en-GB" sz="1600" dirty="0">
                <a:latin typeface="Agency FB" panose="020B0503020202020204" pitchFamily="34" charset="0"/>
              </a:rPr>
              <a:t>The Armchair Historian</a:t>
            </a:r>
            <a:r>
              <a:rPr lang="en-GB" sz="1200" dirty="0"/>
              <a:t>, 20 minutes</a:t>
            </a:r>
          </a:p>
        </p:txBody>
      </p:sp>
    </p:spTree>
    <p:extLst>
      <p:ext uri="{BB962C8B-B14F-4D97-AF65-F5344CB8AC3E}">
        <p14:creationId xmlns:p14="http://schemas.microsoft.com/office/powerpoint/2010/main" val="245853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6920-F7C5-4599-A7E5-122588D9543C}"/>
              </a:ext>
            </a:extLst>
          </p:cNvPr>
          <p:cNvSpPr>
            <a:spLocks noGrp="1"/>
          </p:cNvSpPr>
          <p:nvPr>
            <p:ph type="title"/>
          </p:nvPr>
        </p:nvSpPr>
        <p:spPr>
          <a:xfrm>
            <a:off x="1071880" y="243205"/>
            <a:ext cx="10515600" cy="1325563"/>
          </a:xfrm>
        </p:spPr>
        <p:txBody>
          <a:bodyPr/>
          <a:lstStyle/>
          <a:p>
            <a:r>
              <a:rPr lang="en-GB" b="1" dirty="0"/>
              <a:t>The Festival of Dionysus</a:t>
            </a:r>
          </a:p>
        </p:txBody>
      </p:sp>
      <p:sp>
        <p:nvSpPr>
          <p:cNvPr id="3" name="Content Placeholder 2">
            <a:extLst>
              <a:ext uri="{FF2B5EF4-FFF2-40B4-BE49-F238E27FC236}">
                <a16:creationId xmlns:a16="http://schemas.microsoft.com/office/drawing/2014/main" id="{79A38608-4150-410A-8274-AE2DB97227C6}"/>
              </a:ext>
            </a:extLst>
          </p:cNvPr>
          <p:cNvSpPr>
            <a:spLocks noGrp="1"/>
          </p:cNvSpPr>
          <p:nvPr>
            <p:ph idx="1"/>
          </p:nvPr>
        </p:nvSpPr>
        <p:spPr>
          <a:xfrm>
            <a:off x="243840" y="1290320"/>
            <a:ext cx="11719560" cy="5532437"/>
          </a:xfrm>
        </p:spPr>
        <p:txBody>
          <a:bodyPr>
            <a:normAutofit fontScale="70000" lnSpcReduction="20000"/>
          </a:bodyPr>
          <a:lstStyle/>
          <a:p>
            <a:pPr marL="0" indent="0">
              <a:lnSpc>
                <a:spcPct val="120000"/>
              </a:lnSpc>
              <a:buNone/>
            </a:pPr>
            <a:r>
              <a:rPr lang="en-GB" dirty="0"/>
              <a:t>Tragedies were written to be performed only once at spring at festivals   </a:t>
            </a:r>
          </a:p>
          <a:p>
            <a:pPr marL="0" indent="0">
              <a:lnSpc>
                <a:spcPct val="150000"/>
              </a:lnSpc>
              <a:buNone/>
            </a:pPr>
            <a:r>
              <a:rPr lang="en-GB" dirty="0"/>
              <a:t>dedicated to the god, Dionysus. The birth of Dionysus is shown to the right.</a:t>
            </a:r>
          </a:p>
          <a:p>
            <a:pPr marL="0" indent="0">
              <a:lnSpc>
                <a:spcPct val="150000"/>
              </a:lnSpc>
              <a:buNone/>
            </a:pPr>
            <a:endParaRPr lang="en-GB" dirty="0"/>
          </a:p>
          <a:p>
            <a:pPr marL="0" indent="0">
              <a:lnSpc>
                <a:spcPct val="150000"/>
              </a:lnSpc>
              <a:buNone/>
            </a:pPr>
            <a:r>
              <a:rPr lang="en-GB" dirty="0"/>
              <a:t>The most famous festival was the Great Dionysia, a competitive event sponsored by wealthy citizens and attended by huge crowds. Three tragedians would be selected to compete and the victor (and his sponsor) were celebrated like Olympic victors. </a:t>
            </a:r>
          </a:p>
          <a:p>
            <a:pPr marL="0" indent="0">
              <a:lnSpc>
                <a:spcPct val="150000"/>
              </a:lnSpc>
              <a:buNone/>
            </a:pPr>
            <a:r>
              <a:rPr lang="en-GB" dirty="0"/>
              <a:t>Aeschylus’s first tragedy was staged in 499BC when he was about 25 Years old, so he was about 34 when he fought at Marathon.</a:t>
            </a:r>
          </a:p>
          <a:p>
            <a:pPr marL="0" indent="0">
              <a:lnSpc>
                <a:spcPct val="150000"/>
              </a:lnSpc>
              <a:buNone/>
            </a:pPr>
            <a:r>
              <a:rPr lang="en-GB" dirty="0"/>
              <a:t>In 484BC Aeschylus won his first victory at the Great Dionysia. He went on to win another twelve times. </a:t>
            </a:r>
          </a:p>
          <a:p>
            <a:pPr marL="0" indent="0">
              <a:lnSpc>
                <a:spcPct val="150000"/>
              </a:lnSpc>
              <a:buNone/>
            </a:pPr>
            <a:r>
              <a:rPr lang="en-GB" dirty="0"/>
              <a:t>One of his victories was for a play that still survives called </a:t>
            </a:r>
            <a:r>
              <a:rPr lang="en-GB" i="1" dirty="0"/>
              <a:t>The Persians</a:t>
            </a:r>
            <a:r>
              <a:rPr lang="en-GB" dirty="0"/>
              <a:t>, produced in 472BC. </a:t>
            </a:r>
          </a:p>
          <a:p>
            <a:pPr marL="0" indent="0">
              <a:lnSpc>
                <a:spcPct val="150000"/>
              </a:lnSpc>
              <a:buNone/>
            </a:pPr>
            <a:r>
              <a:rPr lang="en-GB" dirty="0"/>
              <a:t>In this play the Athenians watched the tragedy of Xerxes, son of Darius and Great King of Persia.</a:t>
            </a:r>
          </a:p>
          <a:p>
            <a:pPr marL="0" indent="0">
              <a:buNone/>
            </a:pPr>
            <a:endParaRPr lang="en-GB" dirty="0"/>
          </a:p>
        </p:txBody>
      </p:sp>
      <p:pic>
        <p:nvPicPr>
          <p:cNvPr id="3074" name="Picture 2" descr="Birth of Dionysus | Attic red figure vase painting">
            <a:extLst>
              <a:ext uri="{FF2B5EF4-FFF2-40B4-BE49-F238E27FC236}">
                <a16:creationId xmlns:a16="http://schemas.microsoft.com/office/drawing/2014/main" id="{F5F4B223-2068-4EB3-9A3F-2E62753F57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35" b="8346"/>
          <a:stretch/>
        </p:blipFill>
        <p:spPr bwMode="auto">
          <a:xfrm>
            <a:off x="8588542" y="0"/>
            <a:ext cx="3614019" cy="2900998"/>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C66A3DEA-84F6-4009-861C-0DFC2D8D19E5}"/>
              </a:ext>
            </a:extLst>
          </p:cNvPr>
          <p:cNvSpPr/>
          <p:nvPr/>
        </p:nvSpPr>
        <p:spPr>
          <a:xfrm>
            <a:off x="8171581" y="1898015"/>
            <a:ext cx="609600" cy="20447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44308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sians by Aeschylus">
            <a:extLst>
              <a:ext uri="{FF2B5EF4-FFF2-40B4-BE49-F238E27FC236}">
                <a16:creationId xmlns:a16="http://schemas.microsoft.com/office/drawing/2014/main" id="{BB984F82-AFEA-4E11-BF7D-A62E0F7B3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463"/>
            <a:ext cx="8764216" cy="62225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8CB205F-30C8-4D7D-8430-BA91504E2FE8}"/>
              </a:ext>
            </a:extLst>
          </p:cNvPr>
          <p:cNvSpPr/>
          <p:nvPr/>
        </p:nvSpPr>
        <p:spPr>
          <a:xfrm>
            <a:off x="8764216" y="705177"/>
            <a:ext cx="3427784" cy="4862870"/>
          </a:xfrm>
          <a:prstGeom prst="rect">
            <a:avLst/>
          </a:prstGeom>
        </p:spPr>
        <p:txBody>
          <a:bodyPr wrap="square">
            <a:spAutoFit/>
          </a:bodyPr>
          <a:lstStyle/>
          <a:p>
            <a:pPr fontAlgn="base">
              <a:spcAft>
                <a:spcPts val="0"/>
              </a:spcAft>
            </a:pPr>
            <a:r>
              <a:rPr lang="en-GB" sz="1200" i="1" dirty="0">
                <a:solidFill>
                  <a:srgbClr val="000000"/>
                </a:solidFill>
                <a:latin typeface="Helvetica" panose="020B0604020202020204" pitchFamily="34" charset="0"/>
                <a:ea typeface="Times New Roman" panose="02020603050405020304" pitchFamily="18" charset="0"/>
              </a:rPr>
              <a:t>Based on a historical event—the Persians’ defeat by the Greeks in a great naval battle of 480 B.C.— Aeschylus’s tragedy is a gripping story of war’s human toll.</a:t>
            </a:r>
            <a:endParaRPr lang="en-GB" sz="1200" i="1" dirty="0">
              <a:effectLst/>
              <a:latin typeface="Times New Roman" panose="02020603050405020304" pitchFamily="18" charset="0"/>
              <a:ea typeface="Times New Roman" panose="02020603050405020304" pitchFamily="18" charset="0"/>
            </a:endParaRPr>
          </a:p>
          <a:p>
            <a:pPr fontAlgn="base"/>
            <a:r>
              <a:rPr lang="en-GB" sz="1200" dirty="0">
                <a:solidFill>
                  <a:srgbClr val="000000"/>
                </a:solidFill>
                <a:latin typeface="Helvetica"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fontAlgn="base">
              <a:spcAft>
                <a:spcPts val="0"/>
              </a:spcAft>
            </a:pPr>
            <a:r>
              <a:rPr lang="en-GB" sz="1100" b="1" dirty="0">
                <a:solidFill>
                  <a:srgbClr val="000000"/>
                </a:solidFill>
                <a:latin typeface="Helvetica" panose="020B0604020202020204" pitchFamily="34" charset="0"/>
                <a:ea typeface="Times New Roman" panose="02020603050405020304" pitchFamily="18" charset="0"/>
              </a:rPr>
              <a:t>An interview with the director Anne Bogart, 2014: </a:t>
            </a:r>
            <a:endParaRPr lang="en-GB" sz="1100" b="1" dirty="0">
              <a:effectLst/>
              <a:latin typeface="Times New Roman" panose="02020603050405020304" pitchFamily="18" charset="0"/>
              <a:ea typeface="Times New Roman" panose="02020603050405020304" pitchFamily="18" charset="0"/>
            </a:endParaRPr>
          </a:p>
          <a:p>
            <a:pPr fontAlgn="base">
              <a:spcAft>
                <a:spcPts val="0"/>
              </a:spcAft>
            </a:pPr>
            <a:r>
              <a:rPr lang="en-GB" sz="1200" dirty="0">
                <a:solidFill>
                  <a:srgbClr val="000000"/>
                </a:solidFill>
                <a:latin typeface="Helvetica"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fontAlgn="base">
              <a:spcAft>
                <a:spcPts val="0"/>
              </a:spcAft>
            </a:pPr>
            <a:r>
              <a:rPr lang="en-GB" sz="1200" b="1" dirty="0">
                <a:solidFill>
                  <a:srgbClr val="000000"/>
                </a:solidFill>
                <a:latin typeface="inherit"/>
                <a:ea typeface="Times New Roman" panose="02020603050405020304" pitchFamily="18" charset="0"/>
                <a:cs typeface="Helvetica" panose="020B0604020202020204" pitchFamily="34" charset="0"/>
              </a:rPr>
              <a:t>Of the 32 surviving Greek tragedies, why </a:t>
            </a:r>
            <a:r>
              <a:rPr lang="en-GB" sz="1200" b="1" i="1" dirty="0">
                <a:solidFill>
                  <a:srgbClr val="000000"/>
                </a:solidFill>
                <a:latin typeface="inherit"/>
                <a:ea typeface="Times New Roman" panose="02020603050405020304" pitchFamily="18" charset="0"/>
                <a:cs typeface="Helvetica" panose="020B0604020202020204" pitchFamily="34" charset="0"/>
              </a:rPr>
              <a:t>Persians</a:t>
            </a:r>
            <a:r>
              <a:rPr lang="en-GB" sz="1200" b="1" dirty="0">
                <a:solidFill>
                  <a:srgbClr val="000000"/>
                </a:solidFill>
                <a:latin typeface="inherit"/>
                <a:ea typeface="Times New Roman" panose="02020603050405020304" pitchFamily="18" charset="0"/>
                <a:cs typeface="Helvetica" panose="020B0604020202020204" pitchFamily="34" charset="0"/>
              </a:rPr>
              <a:t>? Why now?</a:t>
            </a:r>
            <a:endParaRPr lang="en-GB" sz="1200" dirty="0">
              <a:effectLst/>
              <a:latin typeface="Times New Roman" panose="02020603050405020304" pitchFamily="18" charset="0"/>
              <a:ea typeface="Times New Roman" panose="02020603050405020304" pitchFamily="18" charset="0"/>
            </a:endParaRPr>
          </a:p>
          <a:p>
            <a:pPr fontAlgn="base"/>
            <a:r>
              <a:rPr lang="en-GB" sz="1200" dirty="0">
                <a:solidFill>
                  <a:srgbClr val="000000"/>
                </a:solidFill>
                <a:latin typeface="Helvetica" panose="020B0604020202020204" pitchFamily="34" charset="0"/>
                <a:ea typeface="Times New Roman" panose="02020603050405020304" pitchFamily="18" charset="0"/>
              </a:rPr>
              <a:t>We chose </a:t>
            </a:r>
            <a:r>
              <a:rPr lang="en-GB" sz="1200" i="1" dirty="0">
                <a:solidFill>
                  <a:srgbClr val="000000"/>
                </a:solidFill>
                <a:latin typeface="inherit"/>
                <a:ea typeface="Times New Roman" panose="02020603050405020304" pitchFamily="18" charset="0"/>
                <a:cs typeface="Helvetica" panose="020B0604020202020204" pitchFamily="34" charset="0"/>
              </a:rPr>
              <a:t>Persians</a:t>
            </a:r>
            <a:r>
              <a:rPr lang="en-GB" sz="1200" dirty="0">
                <a:solidFill>
                  <a:srgbClr val="000000"/>
                </a:solidFill>
                <a:latin typeface="Helvetica" panose="020B0604020202020204" pitchFamily="34" charset="0"/>
                <a:ea typeface="Times New Roman" panose="02020603050405020304" pitchFamily="18" charset="0"/>
              </a:rPr>
              <a:t> because it is the very first extant tragedy in the western world. We were interested in excavating theatrical history to learn about the play’s genesis—nothing short of the birth of Greek tragedy—and then share what we’ve learned with audiences.</a:t>
            </a:r>
          </a:p>
          <a:p>
            <a:pPr fontAlgn="base"/>
            <a:endParaRPr lang="en-GB" sz="1200" dirty="0">
              <a:effectLst/>
              <a:latin typeface="Times New Roman" panose="02020603050405020304" pitchFamily="18" charset="0"/>
              <a:ea typeface="Times New Roman" panose="02020603050405020304" pitchFamily="18" charset="0"/>
            </a:endParaRPr>
          </a:p>
          <a:p>
            <a:pPr fontAlgn="base"/>
            <a:r>
              <a:rPr lang="en-GB" sz="1200" b="1" dirty="0">
                <a:solidFill>
                  <a:srgbClr val="000000"/>
                </a:solidFill>
                <a:latin typeface="inherit"/>
                <a:ea typeface="Times New Roman" panose="02020603050405020304" pitchFamily="18" charset="0"/>
                <a:cs typeface="Helvetica" panose="020B0604020202020204" pitchFamily="34" charset="0"/>
              </a:rPr>
              <a:t>How are you making this production accessible to a contemporary audience?</a:t>
            </a:r>
            <a:endParaRPr lang="en-GB" sz="1200" dirty="0">
              <a:effectLst/>
              <a:latin typeface="Times New Roman" panose="02020603050405020304" pitchFamily="18" charset="0"/>
              <a:ea typeface="Times New Roman" panose="02020603050405020304" pitchFamily="18" charset="0"/>
            </a:endParaRPr>
          </a:p>
          <a:p>
            <a:pPr fontAlgn="base"/>
            <a:r>
              <a:rPr lang="en-GB" sz="1200" dirty="0">
                <a:solidFill>
                  <a:srgbClr val="000000"/>
                </a:solidFill>
                <a:latin typeface="Helvetica" panose="020B0604020202020204" pitchFamily="34" charset="0"/>
                <a:ea typeface="Times New Roman" panose="02020603050405020304" pitchFamily="18" charset="0"/>
              </a:rPr>
              <a:t>Our production will look modern and feel luscious. I imagine that the same elements of </a:t>
            </a:r>
            <a:r>
              <a:rPr lang="en-GB" sz="1200" i="1" dirty="0">
                <a:solidFill>
                  <a:srgbClr val="000000"/>
                </a:solidFill>
                <a:latin typeface="inherit"/>
                <a:ea typeface="Times New Roman" panose="02020603050405020304" pitchFamily="18" charset="0"/>
                <a:cs typeface="Helvetica" panose="020B0604020202020204" pitchFamily="34" charset="0"/>
              </a:rPr>
              <a:t>Persians</a:t>
            </a:r>
            <a:r>
              <a:rPr lang="en-GB" sz="1200" dirty="0">
                <a:solidFill>
                  <a:srgbClr val="000000"/>
                </a:solidFill>
                <a:latin typeface="Helvetica" panose="020B0604020202020204" pitchFamily="34" charset="0"/>
                <a:ea typeface="Times New Roman" panose="02020603050405020304" pitchFamily="18" charset="0"/>
              </a:rPr>
              <a:t> that pleased Greek audiences in 472 B.C. will cast a similar spell on our contemporary audiences: song and dance, the magical appearance and disappearance of a ghost, the return of a beloved son.</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837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atre of Dionysus - Wikipedia">
            <a:extLst>
              <a:ext uri="{FF2B5EF4-FFF2-40B4-BE49-F238E27FC236}">
                <a16:creationId xmlns:a16="http://schemas.microsoft.com/office/drawing/2014/main" id="{E76C1C29-D27B-4EA8-ABA6-8FCF47690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7E32A5-61BA-4044-9D72-68A89C363C42}"/>
              </a:ext>
            </a:extLst>
          </p:cNvPr>
          <p:cNvSpPr txBox="1"/>
          <p:nvPr/>
        </p:nvSpPr>
        <p:spPr>
          <a:xfrm>
            <a:off x="10190480" y="5984240"/>
            <a:ext cx="1838960" cy="461665"/>
          </a:xfrm>
          <a:prstGeom prst="rect">
            <a:avLst/>
          </a:prstGeom>
          <a:noFill/>
        </p:spPr>
        <p:txBody>
          <a:bodyPr wrap="square" rtlCol="0">
            <a:spAutoFit/>
          </a:bodyPr>
          <a:lstStyle/>
          <a:p>
            <a:r>
              <a:rPr lang="en-GB" sz="1200" dirty="0">
                <a:solidFill>
                  <a:schemeClr val="bg1">
                    <a:lumMod val="50000"/>
                  </a:schemeClr>
                </a:solidFill>
              </a:rPr>
              <a:t>Remains of the Theatre of Dionysus in Athens today.</a:t>
            </a:r>
          </a:p>
        </p:txBody>
      </p:sp>
      <p:sp>
        <p:nvSpPr>
          <p:cNvPr id="5" name="TextBox 4">
            <a:extLst>
              <a:ext uri="{FF2B5EF4-FFF2-40B4-BE49-F238E27FC236}">
                <a16:creationId xmlns:a16="http://schemas.microsoft.com/office/drawing/2014/main" id="{E86D6917-7753-4558-90A0-7CD9A8F5A9BB}"/>
              </a:ext>
            </a:extLst>
          </p:cNvPr>
          <p:cNvSpPr txBox="1"/>
          <p:nvPr/>
        </p:nvSpPr>
        <p:spPr>
          <a:xfrm>
            <a:off x="9276080" y="233680"/>
            <a:ext cx="2753360" cy="3754874"/>
          </a:xfrm>
          <a:prstGeom prst="rect">
            <a:avLst/>
          </a:prstGeom>
          <a:noFill/>
        </p:spPr>
        <p:txBody>
          <a:bodyPr wrap="square" rtlCol="0">
            <a:spAutoFit/>
          </a:bodyPr>
          <a:lstStyle/>
          <a:p>
            <a:r>
              <a:rPr lang="en-GB" dirty="0"/>
              <a:t>Three Great 5</a:t>
            </a:r>
            <a:r>
              <a:rPr lang="en-GB" baseline="30000" dirty="0"/>
              <a:t>th</a:t>
            </a:r>
            <a:r>
              <a:rPr lang="en-GB" dirty="0"/>
              <a:t> Century BC Tragedians:</a:t>
            </a:r>
          </a:p>
          <a:p>
            <a:endParaRPr lang="en-GB" dirty="0"/>
          </a:p>
          <a:p>
            <a:pPr marL="285750" indent="-285750">
              <a:buFont typeface="Arial" panose="020B0604020202020204" pitchFamily="34" charset="0"/>
              <a:buChar char="•"/>
            </a:pPr>
            <a:r>
              <a:rPr lang="en-GB" sz="2800" dirty="0"/>
              <a:t>Aeschylus</a:t>
            </a:r>
          </a:p>
          <a:p>
            <a:pPr marL="285750" indent="-285750">
              <a:buFont typeface="Arial" panose="020B0604020202020204" pitchFamily="34" charset="0"/>
              <a:buChar char="•"/>
            </a:pPr>
            <a:r>
              <a:rPr lang="en-GB" sz="2800" dirty="0"/>
              <a:t>Sophocles</a:t>
            </a:r>
          </a:p>
          <a:p>
            <a:pPr marL="285750" indent="-285750">
              <a:buFont typeface="Arial" panose="020B0604020202020204" pitchFamily="34" charset="0"/>
              <a:buChar char="•"/>
            </a:pPr>
            <a:r>
              <a:rPr lang="en-GB" sz="2800" dirty="0"/>
              <a:t>Euripides</a:t>
            </a:r>
          </a:p>
          <a:p>
            <a:endParaRPr lang="en-GB" dirty="0"/>
          </a:p>
          <a:p>
            <a:r>
              <a:rPr lang="en-GB" dirty="0"/>
              <a:t>The great 5</a:t>
            </a:r>
            <a:r>
              <a:rPr lang="en-GB" baseline="30000" dirty="0"/>
              <a:t>th</a:t>
            </a:r>
            <a:r>
              <a:rPr lang="en-GB" dirty="0"/>
              <a:t> century comedian:</a:t>
            </a:r>
          </a:p>
          <a:p>
            <a:endParaRPr lang="en-GB" dirty="0"/>
          </a:p>
          <a:p>
            <a:pPr marL="285750" indent="-285750">
              <a:buFont typeface="Arial" panose="020B0604020202020204" pitchFamily="34" charset="0"/>
              <a:buChar char="•"/>
            </a:pPr>
            <a:r>
              <a:rPr lang="en-GB" sz="2800" dirty="0"/>
              <a:t>Aristophanes</a:t>
            </a:r>
          </a:p>
        </p:txBody>
      </p:sp>
    </p:spTree>
    <p:extLst>
      <p:ext uri="{BB962C8B-B14F-4D97-AF65-F5344CB8AC3E}">
        <p14:creationId xmlns:p14="http://schemas.microsoft.com/office/powerpoint/2010/main" val="9138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A4F6-444B-4A10-8960-5D015CC73EEF}"/>
              </a:ext>
            </a:extLst>
          </p:cNvPr>
          <p:cNvSpPr>
            <a:spLocks noGrp="1"/>
          </p:cNvSpPr>
          <p:nvPr>
            <p:ph type="title"/>
          </p:nvPr>
        </p:nvSpPr>
        <p:spPr>
          <a:xfrm>
            <a:off x="0" y="31750"/>
            <a:ext cx="10515600" cy="1325563"/>
          </a:xfrm>
        </p:spPr>
        <p:txBody>
          <a:bodyPr/>
          <a:lstStyle/>
          <a:p>
            <a:r>
              <a:rPr lang="en-GB" b="1" dirty="0"/>
              <a:t>The Second Persian Invasion 480-479BC</a:t>
            </a:r>
            <a:endParaRPr lang="en-GB" dirty="0"/>
          </a:p>
        </p:txBody>
      </p:sp>
      <p:sp>
        <p:nvSpPr>
          <p:cNvPr id="3" name="Content Placeholder 2">
            <a:extLst>
              <a:ext uri="{FF2B5EF4-FFF2-40B4-BE49-F238E27FC236}">
                <a16:creationId xmlns:a16="http://schemas.microsoft.com/office/drawing/2014/main" id="{F9AC86A5-0B56-477F-83C6-15052B12D960}"/>
              </a:ext>
            </a:extLst>
          </p:cNvPr>
          <p:cNvSpPr>
            <a:spLocks noGrp="1"/>
          </p:cNvSpPr>
          <p:nvPr>
            <p:ph idx="1"/>
          </p:nvPr>
        </p:nvSpPr>
        <p:spPr>
          <a:xfrm>
            <a:off x="190501" y="1493520"/>
            <a:ext cx="9293408" cy="5332730"/>
          </a:xfrm>
        </p:spPr>
        <p:txBody>
          <a:bodyPr>
            <a:normAutofit lnSpcReduction="10000"/>
          </a:bodyPr>
          <a:lstStyle/>
          <a:p>
            <a:pPr marL="0" indent="0">
              <a:buNone/>
            </a:pPr>
            <a:r>
              <a:rPr lang="en-GB" dirty="0"/>
              <a:t>Darius was succeeded by his son Xerxes in 486BC. </a:t>
            </a:r>
          </a:p>
          <a:p>
            <a:pPr marL="0" indent="0">
              <a:buNone/>
            </a:pPr>
            <a:r>
              <a:rPr lang="en-GB" dirty="0"/>
              <a:t>Aeschylus was in his mid 40s when Xerxes sent a second great expedition to invade Greece, with the prime purpose of destroying the city of Athens.</a:t>
            </a:r>
          </a:p>
          <a:p>
            <a:pPr marL="0" indent="0">
              <a:buNone/>
            </a:pPr>
            <a:r>
              <a:rPr lang="en-GB" dirty="0"/>
              <a:t>The historian Herodotus gives us a powerful account of this invasion, emphasising the vast scale of Xerxes’ forces and the super-human preparations he made – like building a bridge across the Hellespont and cutting a canal through the Athos peninsular.</a:t>
            </a:r>
          </a:p>
          <a:p>
            <a:pPr marL="0" indent="0">
              <a:buNone/>
            </a:pPr>
            <a:r>
              <a:rPr lang="en-GB" dirty="0"/>
              <a:t>The Greeks faced the Persians in a number of famous key battles we will look at another time (like </a:t>
            </a:r>
            <a:r>
              <a:rPr lang="en-GB" b="1" dirty="0"/>
              <a:t>Thermopylae</a:t>
            </a:r>
            <a:r>
              <a:rPr lang="en-GB" dirty="0"/>
              <a:t>, famous for The 300) and </a:t>
            </a:r>
            <a:r>
              <a:rPr lang="en-GB" b="1" dirty="0"/>
              <a:t>Salamis</a:t>
            </a:r>
            <a:r>
              <a:rPr lang="en-GB" dirty="0"/>
              <a:t>, the sea battle which Xerxes watched from his </a:t>
            </a:r>
            <a:r>
              <a:rPr lang="en-GB" dirty="0" err="1"/>
              <a:t>throne,after</a:t>
            </a:r>
            <a:r>
              <a:rPr lang="en-GB" dirty="0"/>
              <a:t> having sacked the city of Athens, expecting victory…. </a:t>
            </a:r>
          </a:p>
        </p:txBody>
      </p:sp>
      <p:pic>
        <p:nvPicPr>
          <p:cNvPr id="1028" name="Picture 4" descr="Second Persian invasion of Greece - Wikipedia">
            <a:extLst>
              <a:ext uri="{FF2B5EF4-FFF2-40B4-BE49-F238E27FC236}">
                <a16:creationId xmlns:a16="http://schemas.microsoft.com/office/drawing/2014/main" id="{0AA4652B-EBDB-459F-ABA9-2D17E7568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165" y="1188720"/>
            <a:ext cx="2884835" cy="402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874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Ελληνική Ιστορία και Προϊστορία - Greek History and Prehistory ...">
            <a:extLst>
              <a:ext uri="{FF2B5EF4-FFF2-40B4-BE49-F238E27FC236}">
                <a16:creationId xmlns:a16="http://schemas.microsoft.com/office/drawing/2014/main" id="{C7BEA1AB-063C-4512-9F5D-316F5876E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263" y="0"/>
            <a:ext cx="9259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331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Oresteia Trilogy: Agamemnon, The Libation-Bearers and The Furies (Dover Thrift Editions) by [Aeschylus, E.D.A. Morshead]">
            <a:extLst>
              <a:ext uri="{FF2B5EF4-FFF2-40B4-BE49-F238E27FC236}">
                <a16:creationId xmlns:a16="http://schemas.microsoft.com/office/drawing/2014/main" id="{E6427D8E-B75C-40C2-897D-CC10447471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15"/>
          <a:stretch/>
        </p:blipFill>
        <p:spPr bwMode="auto">
          <a:xfrm>
            <a:off x="0" y="0"/>
            <a:ext cx="4728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7049B0-6639-48EF-9CD8-387AEA962BF6}"/>
              </a:ext>
            </a:extLst>
          </p:cNvPr>
          <p:cNvSpPr txBox="1"/>
          <p:nvPr/>
        </p:nvSpPr>
        <p:spPr>
          <a:xfrm>
            <a:off x="4728840" y="0"/>
            <a:ext cx="7463160" cy="3785652"/>
          </a:xfrm>
          <a:prstGeom prst="rect">
            <a:avLst/>
          </a:prstGeom>
          <a:noFill/>
        </p:spPr>
        <p:txBody>
          <a:bodyPr wrap="square" rtlCol="0">
            <a:spAutoFit/>
          </a:bodyPr>
          <a:lstStyle/>
          <a:p>
            <a:r>
              <a:rPr lang="en-GB" sz="2400" dirty="0"/>
              <a:t>Aeschylus is best known today for a trilogy first performed in 458BC, not long before the author’s death. The first play, </a:t>
            </a:r>
            <a:r>
              <a:rPr lang="en-GB" sz="2400" i="1" dirty="0"/>
              <a:t>Agamemnon</a:t>
            </a:r>
            <a:r>
              <a:rPr lang="en-GB" sz="2400" dirty="0"/>
              <a:t>,  enacts the murder of Agamemnon by his wife Clytaemnestra. </a:t>
            </a:r>
          </a:p>
          <a:p>
            <a:endParaRPr lang="en-GB" sz="2400" dirty="0"/>
          </a:p>
          <a:p>
            <a:r>
              <a:rPr lang="en-GB" sz="2400" dirty="0"/>
              <a:t>The trilogy is called </a:t>
            </a:r>
            <a:r>
              <a:rPr lang="en-GB" sz="2400" b="1" dirty="0"/>
              <a:t>The Oresteia </a:t>
            </a:r>
            <a:r>
              <a:rPr lang="en-GB" sz="2400" dirty="0"/>
              <a:t>after Agamemnon’s son, Orestes, a baby at the time of the murder. He grows up in exile but returns as a young man to avenge his father’s death. He kills his own mother but is then hounded by the furies for this terrible deed.</a:t>
            </a:r>
          </a:p>
        </p:txBody>
      </p:sp>
      <p:sp>
        <p:nvSpPr>
          <p:cNvPr id="3" name="TextBox 2">
            <a:extLst>
              <a:ext uri="{FF2B5EF4-FFF2-40B4-BE49-F238E27FC236}">
                <a16:creationId xmlns:a16="http://schemas.microsoft.com/office/drawing/2014/main" id="{7DEC626E-6DBF-4511-8CEA-4C36647C3B8C}"/>
              </a:ext>
            </a:extLst>
          </p:cNvPr>
          <p:cNvSpPr txBox="1"/>
          <p:nvPr/>
        </p:nvSpPr>
        <p:spPr>
          <a:xfrm>
            <a:off x="5361620" y="5934670"/>
            <a:ext cx="6197600" cy="923330"/>
          </a:xfrm>
          <a:prstGeom prst="rect">
            <a:avLst/>
          </a:prstGeom>
          <a:noFill/>
        </p:spPr>
        <p:txBody>
          <a:bodyPr wrap="square" rtlCol="0">
            <a:spAutoFit/>
          </a:bodyPr>
          <a:lstStyle/>
          <a:p>
            <a:r>
              <a:rPr lang="en-GB" dirty="0"/>
              <a:t>Aeschylus’ fame as a poet led him to the court of the King of </a:t>
            </a:r>
            <a:r>
              <a:rPr lang="en-GB" dirty="0" err="1"/>
              <a:t>Hiero</a:t>
            </a:r>
            <a:r>
              <a:rPr lang="en-GB" dirty="0"/>
              <a:t>, tyrant of Syracuse in Sicily. It was there that he met the death you are going to read about in the following passage….</a:t>
            </a:r>
          </a:p>
        </p:txBody>
      </p:sp>
      <p:pic>
        <p:nvPicPr>
          <p:cNvPr id="3074" name="Picture 2" descr="Aeschylus' Ancient Greek Drama in Istanbul with Syrian Actresses ...">
            <a:extLst>
              <a:ext uri="{FF2B5EF4-FFF2-40B4-BE49-F238E27FC236}">
                <a16:creationId xmlns:a16="http://schemas.microsoft.com/office/drawing/2014/main" id="{49C443A7-E588-417F-BCBE-12E49F00E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3936206"/>
            <a:ext cx="3552825" cy="199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32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1454</TotalTime>
  <Words>2255</Words>
  <Application>Microsoft Office PowerPoint</Application>
  <PresentationFormat>Widescreen</PresentationFormat>
  <Paragraphs>329</Paragraphs>
  <Slides>28</Slides>
  <Notes>0</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Agency FB</vt:lpstr>
      <vt:lpstr>Arial</vt:lpstr>
      <vt:lpstr>Blackadder ITC</vt:lpstr>
      <vt:lpstr>Calibri</vt:lpstr>
      <vt:lpstr>Calibri Light</vt:lpstr>
      <vt:lpstr>Castellar</vt:lpstr>
      <vt:lpstr>Helvetica</vt:lpstr>
      <vt:lpstr>inherit</vt:lpstr>
      <vt:lpstr>Palatino Linotype</vt:lpstr>
      <vt:lpstr>Times New Roman</vt:lpstr>
      <vt:lpstr>Office Theme</vt:lpstr>
      <vt:lpstr>The Death of Aeschylus</vt:lpstr>
      <vt:lpstr>Who was Aeschylus?</vt:lpstr>
      <vt:lpstr>The Battle of Marathon 490BC</vt:lpstr>
      <vt:lpstr>The Festival of Dionysus</vt:lpstr>
      <vt:lpstr>PowerPoint Presentation</vt:lpstr>
      <vt:lpstr>PowerPoint Presentation</vt:lpstr>
      <vt:lpstr>The Second Persian Invasion 480-479BC</vt:lpstr>
      <vt:lpstr>PowerPoint Presentation</vt:lpstr>
      <vt:lpstr>PowerPoint Presentation</vt:lpstr>
      <vt:lpstr>Instructions: a) Listen to the recording of part 1 on the next slide.  b) Read it out loud yourself in Greek.    The passage is then broken down line by line to help with your translation. Write this in your Exercise book after each slide.</vt:lpstr>
      <vt:lpstr>PowerPoint Presentation</vt:lpstr>
      <vt:lpstr>The Death of Aeschylus Part i)</vt:lpstr>
      <vt:lpstr>The Death of Aeschylus Part i).</vt:lpstr>
      <vt:lpstr>The Death of Aeschylus Part i).</vt:lpstr>
      <vt:lpstr>The Death of Aeschylus Part i).</vt:lpstr>
      <vt:lpstr>The Death of Aeschylus Part i).</vt:lpstr>
      <vt:lpstr>PowerPoint Presentation</vt:lpstr>
      <vt:lpstr>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Death of Aeschylus</dc:title>
  <dc:creator>Judith Letchford</dc:creator>
  <cp:lastModifiedBy>Judith Letchford</cp:lastModifiedBy>
  <cp:revision>62</cp:revision>
  <dcterms:created xsi:type="dcterms:W3CDTF">2020-05-05T08:22:28Z</dcterms:created>
  <dcterms:modified xsi:type="dcterms:W3CDTF">2020-05-06T09:50:01Z</dcterms:modified>
</cp:coreProperties>
</file>