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83" r:id="rId3"/>
    <p:sldId id="257" r:id="rId4"/>
    <p:sldId id="260" r:id="rId5"/>
    <p:sldId id="265" r:id="rId6"/>
    <p:sldId id="281" r:id="rId7"/>
    <p:sldId id="277" r:id="rId8"/>
    <p:sldId id="279" r:id="rId9"/>
    <p:sldId id="288" r:id="rId10"/>
    <p:sldId id="296" r:id="rId11"/>
    <p:sldId id="297" r:id="rId12"/>
    <p:sldId id="287" r:id="rId13"/>
    <p:sldId id="289" r:id="rId14"/>
    <p:sldId id="284" r:id="rId15"/>
    <p:sldId id="290" r:id="rId16"/>
    <p:sldId id="291" r:id="rId17"/>
    <p:sldId id="293" r:id="rId18"/>
    <p:sldId id="269" r:id="rId19"/>
    <p:sldId id="294" r:id="rId20"/>
    <p:sldId id="280" r:id="rId21"/>
    <p:sldId id="282" r:id="rId22"/>
    <p:sldId id="285"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8098C6E-E7CC-4E6E-A764-7A1CAC94695B}" type="datetimeFigureOut">
              <a:rPr lang="en-GB" smtClean="0"/>
              <a:t>30/04/2020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2F2DB02-4423-4B83-BBF0-D63A65F274C4}" type="slidenum">
              <a:rPr lang="en-GB" smtClean="0"/>
              <a:t>‹#›</a:t>
            </a:fld>
            <a:endParaRPr lang="en-GB"/>
          </a:p>
        </p:txBody>
      </p:sp>
    </p:spTree>
    <p:extLst>
      <p:ext uri="{BB962C8B-B14F-4D97-AF65-F5344CB8AC3E}">
        <p14:creationId xmlns:p14="http://schemas.microsoft.com/office/powerpoint/2010/main" val="56176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BDC912-A83D-4538-9ACF-7E26F721A6EA}" type="datetimeFigureOut">
              <a:rPr lang="en-GB" smtClean="0"/>
              <a:t>30/04/2020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40FB23-81B0-49DE-BB8D-E44E74F3EA98}" type="slidenum">
              <a:rPr lang="en-GB" smtClean="0"/>
              <a:t>‹#›</a:t>
            </a:fld>
            <a:endParaRPr lang="en-GB"/>
          </a:p>
        </p:txBody>
      </p:sp>
    </p:spTree>
    <p:extLst>
      <p:ext uri="{BB962C8B-B14F-4D97-AF65-F5344CB8AC3E}">
        <p14:creationId xmlns:p14="http://schemas.microsoft.com/office/powerpoint/2010/main" val="158405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Handout</a:t>
            </a:r>
            <a:r>
              <a:rPr lang="en-GB" dirty="0" smtClean="0"/>
              <a:t> 65</a:t>
            </a:r>
            <a:endParaRPr lang="en-GB" dirty="0"/>
          </a:p>
        </p:txBody>
      </p:sp>
      <p:sp>
        <p:nvSpPr>
          <p:cNvPr id="4" name="Slide Number Placeholder 3"/>
          <p:cNvSpPr>
            <a:spLocks noGrp="1"/>
          </p:cNvSpPr>
          <p:nvPr>
            <p:ph type="sldNum" sz="quarter" idx="10"/>
          </p:nvPr>
        </p:nvSpPr>
        <p:spPr/>
        <p:txBody>
          <a:bodyPr/>
          <a:lstStyle/>
          <a:p>
            <a:fld id="{C1515038-E5F3-477F-87D5-F2022D0F8F0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58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219529-B8A2-4AAD-9487-71088EA5325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3788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36074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49962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2365192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78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66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27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678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585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57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3922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56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769471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998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75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43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13" name="Slide Number Placeholder 12"/>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4" name="Footer Placeholder 13"/>
          <p:cNvSpPr>
            <a:spLocks noGrp="1"/>
          </p:cNvSpPr>
          <p:nvPr>
            <p:ph type="ftr" sz="quarter" idx="12"/>
          </p:nvPr>
        </p:nvSpPr>
        <p:spPr/>
        <p:txBody>
          <a:bodyPr/>
          <a:lstStyle/>
          <a:p>
            <a:endParaRPr lang="en-GB">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15320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9" name="Slide Number Placeholder 8"/>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0" name="Footer Placeholder 9"/>
          <p:cNvSpPr>
            <a:spLocks noGrp="1"/>
          </p:cNvSpPr>
          <p:nvPr>
            <p:ph type="ftr" sz="quarter" idx="12"/>
          </p:nvPr>
        </p:nvSpPr>
        <p:spPr/>
        <p:txBody>
          <a:bodyPr/>
          <a:lstStyle/>
          <a:p>
            <a:endParaRPr lang="en-GB">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19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156084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8" name="Slide Number Placeholder 7"/>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9" name="Footer Placeholder 8"/>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223200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6" name="Slide Number Placeholder 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7" name="Footer Placeholder 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61061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6258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14" name="Slide Number Placeholder 13"/>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5" name="Footer Placeholder 14"/>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346209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93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2092F7A-1131-4FB2-BFD6-E7D715161272}" type="datetimeFigureOut">
              <a:rPr lang="en-GB" smtClean="0">
                <a:solidFill>
                  <a:prstClr val="white">
                    <a:alpha val="60000"/>
                  </a:prstClr>
                </a:solidFill>
              </a:rPr>
              <a:pPr/>
              <a:t>30/04/2020</a:t>
            </a:fld>
            <a:endParaRPr lang="en-GB">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32322424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ECD6F-2E6B-4E48-B043-68BAFF2E5579}" type="datetimeFigureOut">
              <a:rPr lang="en-US" smtClean="0">
                <a:solidFill>
                  <a:prstClr val="black">
                    <a:tint val="75000"/>
                  </a:prstClr>
                </a:solidFill>
              </a:rPr>
              <a:pPr/>
              <a:t>4/30/2020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68D47-6790-4089-904C-87157F16355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55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KcugKH4mPg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news.bbc.co.uk/1/hi/health/3045410.st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bing.com/videos/search?q=shackleford+intimate+partner+violence+questionnaire&amp;&amp;view=detail&amp;mid=F1CB22FFEE8100DBF986F1CB22FFEE8100DBF986&amp;&amp;FORM=VDRVR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manetwork.com/news/story/261020/pinoyabroad/worldfeatures/question-of-tribal-honor-four-women-killed-in-pakistan-for-singing-at-wedding" TargetMode="External"/><Relationship Id="rId2" Type="http://schemas.openxmlformats.org/officeDocument/2006/relationships/hyperlink" Target="http://news.bbc.co.uk/1/hi/world/asia-pacific/2138210.s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7500"/>
            <a:ext cx="7543800" cy="769640"/>
          </a:xfrm>
        </p:spPr>
        <p:txBody>
          <a:bodyPr/>
          <a:lstStyle/>
          <a:p>
            <a:pPr algn="ctr"/>
            <a:r>
              <a:rPr lang="en-GB" sz="4000" dirty="0" smtClean="0">
                <a:solidFill>
                  <a:schemeClr val="bg1"/>
                </a:solidFill>
                <a:effectLst/>
              </a:rPr>
              <a:t>Starter: Quick check</a:t>
            </a:r>
            <a:endParaRPr lang="en-GB" sz="4000" dirty="0">
              <a:solidFill>
                <a:schemeClr val="bg1"/>
              </a:solidFill>
              <a:effectLst/>
            </a:endParaRPr>
          </a:p>
        </p:txBody>
      </p:sp>
      <p:sp>
        <p:nvSpPr>
          <p:cNvPr id="3" name="Subtitle 2"/>
          <p:cNvSpPr>
            <a:spLocks noGrp="1"/>
          </p:cNvSpPr>
          <p:nvPr>
            <p:ph type="subTitle" idx="1"/>
          </p:nvPr>
        </p:nvSpPr>
        <p:spPr>
          <a:xfrm>
            <a:off x="-14166" y="778559"/>
            <a:ext cx="9158166" cy="3312368"/>
          </a:xfrm>
        </p:spPr>
        <p:txBody>
          <a:bodyPr>
            <a:normAutofit/>
          </a:bodyPr>
          <a:lstStyle/>
          <a:p>
            <a:r>
              <a:rPr lang="en-GB" dirty="0" smtClean="0">
                <a:solidFill>
                  <a:schemeClr val="bg1"/>
                </a:solidFill>
                <a:effectLst/>
              </a:rPr>
              <a:t>Outline research into the ethological explanation. How can this research be evaluated. 8 marks</a:t>
            </a:r>
          </a:p>
          <a:p>
            <a:endParaRPr lang="en-US" dirty="0" smtClean="0">
              <a:solidFill>
                <a:schemeClr val="bg1"/>
              </a:solidFill>
              <a:effectLst/>
            </a:endParaRPr>
          </a:p>
          <a:p>
            <a:r>
              <a:rPr lang="en-US" dirty="0" smtClean="0">
                <a:solidFill>
                  <a:schemeClr val="bg1"/>
                </a:solidFill>
                <a:effectLst/>
              </a:rPr>
              <a:t>Briefly </a:t>
            </a:r>
            <a:r>
              <a:rPr lang="en-US" dirty="0">
                <a:solidFill>
                  <a:schemeClr val="bg1"/>
                </a:solidFill>
                <a:effectLst/>
              </a:rPr>
              <a:t>outline and evaluate the findings of one research study into genetic factors in aggression.</a:t>
            </a:r>
          </a:p>
          <a:p>
            <a:r>
              <a:rPr lang="en-US" dirty="0">
                <a:solidFill>
                  <a:schemeClr val="bg1"/>
                </a:solidFill>
                <a:effectLst/>
              </a:rPr>
              <a:t>[4 marks]</a:t>
            </a:r>
            <a:endParaRPr lang="en-GB" dirty="0" smtClean="0">
              <a:solidFill>
                <a:schemeClr val="bg1"/>
              </a:solidFill>
              <a:effectLst/>
            </a:endParaRPr>
          </a:p>
          <a:p>
            <a:endParaRPr lang="en-GB" dirty="0" smtClean="0">
              <a:solidFill>
                <a:schemeClr val="bg1"/>
              </a:solidFill>
              <a:effectLst/>
            </a:endParaRPr>
          </a:p>
          <a:p>
            <a:endParaRPr lang="en-GB" dirty="0">
              <a:solidFill>
                <a:schemeClr val="bg1"/>
              </a:solidFill>
              <a:effectLst/>
            </a:endParaRPr>
          </a:p>
        </p:txBody>
      </p:sp>
      <p:sp>
        <p:nvSpPr>
          <p:cNvPr id="4" name="TextBox 3"/>
          <p:cNvSpPr txBox="1"/>
          <p:nvPr/>
        </p:nvSpPr>
        <p:spPr>
          <a:xfrm>
            <a:off x="-14166" y="3356992"/>
            <a:ext cx="9144000" cy="369332"/>
          </a:xfrm>
          <a:prstGeom prst="rect">
            <a:avLst/>
          </a:prstGeom>
          <a:noFill/>
        </p:spPr>
        <p:txBody>
          <a:bodyPr wrap="square" rtlCol="0">
            <a:spAutoFit/>
          </a:bodyPr>
          <a:lstStyle/>
          <a:p>
            <a:r>
              <a:rPr lang="en-GB" dirty="0" smtClean="0">
                <a:solidFill>
                  <a:schemeClr val="bg1"/>
                </a:solidFill>
              </a:rPr>
              <a:t>Tinbergen – sticklebacks  IRM and FAP </a:t>
            </a:r>
            <a:endParaRPr lang="en-GB" dirty="0">
              <a:solidFill>
                <a:schemeClr val="bg1"/>
              </a:solidFill>
            </a:endParaRPr>
          </a:p>
        </p:txBody>
      </p:sp>
    </p:spTree>
    <p:extLst>
      <p:ext uri="{BB962C8B-B14F-4D97-AF65-F5344CB8AC3E}">
        <p14:creationId xmlns:p14="http://schemas.microsoft.com/office/powerpoint/2010/main" val="25146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503993"/>
          </a:xfrm>
          <a:solidFill>
            <a:srgbClr val="FFFF00"/>
          </a:solidFill>
        </p:spPr>
        <p:txBody>
          <a:bodyPr>
            <a:normAutofit fontScale="90000"/>
          </a:bodyPr>
          <a:lstStyle/>
          <a:p>
            <a:r>
              <a:rPr lang="en-GB" dirty="0" smtClean="0"/>
              <a:t>Methodological Weakness  </a:t>
            </a:r>
            <a:endParaRPr lang="en-GB" dirty="0"/>
          </a:p>
        </p:txBody>
      </p:sp>
      <p:sp>
        <p:nvSpPr>
          <p:cNvPr id="3" name="Content Placeholder 2"/>
          <p:cNvSpPr>
            <a:spLocks noGrp="1"/>
          </p:cNvSpPr>
          <p:nvPr>
            <p:ph idx="1"/>
          </p:nvPr>
        </p:nvSpPr>
        <p:spPr>
          <a:xfrm>
            <a:off x="25865" y="692697"/>
            <a:ext cx="9144000" cy="2880320"/>
          </a:xfrm>
        </p:spPr>
        <p:txBody>
          <a:bodyPr>
            <a:normAutofit/>
          </a:bodyPr>
          <a:lstStyle/>
          <a:p>
            <a:r>
              <a:rPr lang="en-GB" sz="1800" dirty="0" smtClean="0">
                <a:latin typeface="Comic Sans MS" panose="030F0702030302020204" pitchFamily="66" charset="0"/>
              </a:rPr>
              <a:t>Supporting research has to be conducted using self report methods as ethically you cannot induce partner violence. However </a:t>
            </a:r>
            <a:r>
              <a:rPr lang="en-US" sz="1800" dirty="0" smtClean="0">
                <a:latin typeface="Comic Sans MS" panose="030F0702030302020204" pitchFamily="66" charset="0"/>
              </a:rPr>
              <a:t>self-report </a:t>
            </a:r>
            <a:r>
              <a:rPr lang="en-US" sz="1800" dirty="0">
                <a:latin typeface="Comic Sans MS" panose="030F0702030302020204" pitchFamily="66" charset="0"/>
              </a:rPr>
              <a:t>methods </a:t>
            </a:r>
            <a:r>
              <a:rPr lang="en-US" sz="1800" dirty="0" smtClean="0">
                <a:latin typeface="Comic Sans MS" panose="030F0702030302020204" pitchFamily="66" charset="0"/>
              </a:rPr>
              <a:t>have inherent </a:t>
            </a:r>
            <a:r>
              <a:rPr lang="en-US" sz="1800" dirty="0">
                <a:latin typeface="Comic Sans MS" panose="030F0702030302020204" pitchFamily="66" charset="0"/>
              </a:rPr>
              <a:t>difficulties </a:t>
            </a:r>
            <a:r>
              <a:rPr lang="en-US" sz="1800" dirty="0" smtClean="0">
                <a:latin typeface="Comic Sans MS" panose="030F0702030302020204" pitchFamily="66" charset="0"/>
              </a:rPr>
              <a:t>in </a:t>
            </a:r>
            <a:r>
              <a:rPr lang="en-US" sz="1800" dirty="0">
                <a:latin typeface="Comic Sans MS" panose="030F0702030302020204" pitchFamily="66" charset="0"/>
              </a:rPr>
              <a:t>collecting reliable and valid data. If a man is asked to complete a questionnaire asking how violent he is towards his partner, then it is most likely that he will distort the truth due to his desire to appear more socially desirable than he actually is. Similarly, a woman may be less likely to accurately report her partner as abusive if she fears consequences from him. Therefore, questionnaires and surveys may not reveal the true extent and nature of male jealousy. </a:t>
            </a:r>
            <a:endParaRPr lang="en-GB" sz="1800" dirty="0">
              <a:latin typeface="Comic Sans MS" panose="030F0702030302020204" pitchFamily="66" charset="0"/>
            </a:endParaRPr>
          </a:p>
        </p:txBody>
      </p:sp>
      <p:sp>
        <p:nvSpPr>
          <p:cNvPr id="4" name="Rectangle 3"/>
          <p:cNvSpPr/>
          <p:nvPr/>
        </p:nvSpPr>
        <p:spPr>
          <a:xfrm>
            <a:off x="25865" y="4077072"/>
            <a:ext cx="9144000" cy="2585323"/>
          </a:xfrm>
          <a:prstGeom prst="rect">
            <a:avLst/>
          </a:prstGeom>
        </p:spPr>
        <p:txBody>
          <a:bodyPr wrap="square">
            <a:spAutoFit/>
          </a:bodyPr>
          <a:lstStyle/>
          <a:p>
            <a:r>
              <a:rPr lang="en-US" dirty="0" smtClean="0">
                <a:latin typeface="Comic Sans MS" panose="030F0702030302020204" pitchFamily="66" charset="0"/>
              </a:rPr>
              <a:t>Correlational </a:t>
            </a:r>
            <a:r>
              <a:rPr lang="en-US" dirty="0" smtClean="0">
                <a:latin typeface="Comic Sans MS" panose="030F0702030302020204" pitchFamily="66" charset="0"/>
              </a:rPr>
              <a:t>evidence such as </a:t>
            </a:r>
            <a:r>
              <a:rPr lang="en-US" dirty="0" err="1" smtClean="0">
                <a:latin typeface="Comic Sans MS" panose="030F0702030302020204" pitchFamily="66" charset="0"/>
              </a:rPr>
              <a:t>Shackleford</a:t>
            </a:r>
            <a:r>
              <a:rPr lang="en-US" dirty="0" smtClean="0">
                <a:latin typeface="Comic Sans MS" panose="030F0702030302020204" pitchFamily="66" charset="0"/>
              </a:rPr>
              <a:t> ignores </a:t>
            </a:r>
            <a:r>
              <a:rPr lang="en-US" dirty="0" smtClean="0">
                <a:latin typeface="Comic Sans MS" panose="030F0702030302020204" pitchFamily="66" charset="0"/>
              </a:rPr>
              <a:t>other environmental / social factors. </a:t>
            </a:r>
            <a:endParaRPr lang="en-US" dirty="0" smtClean="0">
              <a:latin typeface="Comic Sans MS" panose="030F0702030302020204" pitchFamily="66" charset="0"/>
            </a:endParaRPr>
          </a:p>
          <a:p>
            <a:r>
              <a:rPr lang="en-US" dirty="0" smtClean="0">
                <a:latin typeface="Comic Sans MS" panose="030F0702030302020204" pitchFamily="66" charset="0"/>
              </a:rPr>
              <a:t>A </a:t>
            </a:r>
            <a:r>
              <a:rPr lang="en-US" dirty="0">
                <a:latin typeface="Comic Sans MS" panose="030F0702030302020204" pitchFamily="66" charset="0"/>
              </a:rPr>
              <a:t>disproportionate percentage (relative to the normal population) of male murderers and male victims are unemployed and unmarried – a Detroit study found that 43% of victims and 41% of murderers were unemployed even though the population unemployment rates were only 11%. Also 73% of male murderers and 69% of male victims were unmarried. This suggests a lack of resources (unemployment leads to less money, less food, poorer housing </a:t>
            </a:r>
            <a:r>
              <a:rPr lang="en-US" dirty="0" err="1">
                <a:latin typeface="Comic Sans MS" panose="030F0702030302020204" pitchFamily="66" charset="0"/>
              </a:rPr>
              <a:t>etc</a:t>
            </a:r>
            <a:r>
              <a:rPr lang="en-US" dirty="0">
                <a:latin typeface="Comic Sans MS" panose="030F0702030302020204" pitchFamily="66" charset="0"/>
              </a:rPr>
              <a:t>) and the inability to have a long-term relationship lead to increased social competition and men murdering men.</a:t>
            </a:r>
            <a:endParaRPr lang="en-GB" dirty="0">
              <a:latin typeface="Comic Sans MS" panose="030F0702030302020204" pitchFamily="66" charset="0"/>
            </a:endParaRPr>
          </a:p>
        </p:txBody>
      </p:sp>
    </p:spTree>
    <p:extLst>
      <p:ext uri="{BB962C8B-B14F-4D97-AF65-F5344CB8AC3E}">
        <p14:creationId xmlns:p14="http://schemas.microsoft.com/office/powerpoint/2010/main" val="356156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57" y="35796"/>
            <a:ext cx="8229600" cy="1143000"/>
          </a:xfrm>
          <a:solidFill>
            <a:srgbClr val="FFFF00"/>
          </a:solidFill>
        </p:spPr>
        <p:txBody>
          <a:bodyPr>
            <a:normAutofit fontScale="90000"/>
          </a:bodyPr>
          <a:lstStyle/>
          <a:p>
            <a:r>
              <a:rPr lang="en-GB" dirty="0" smtClean="0"/>
              <a:t>Evolutionary is </a:t>
            </a:r>
            <a:r>
              <a:rPr lang="en-GB" b="1" dirty="0" smtClean="0"/>
              <a:t>Unfalsifiable</a:t>
            </a:r>
            <a:br>
              <a:rPr lang="en-GB" b="1" dirty="0" smtClean="0"/>
            </a:br>
            <a:r>
              <a:rPr lang="en-GB" b="1" dirty="0" smtClean="0"/>
              <a:t>Methodological issues</a:t>
            </a:r>
            <a:endParaRPr lang="en-GB" dirty="0"/>
          </a:p>
        </p:txBody>
      </p:sp>
      <p:sp>
        <p:nvSpPr>
          <p:cNvPr id="3" name="Content Placeholder 2"/>
          <p:cNvSpPr>
            <a:spLocks noGrp="1"/>
          </p:cNvSpPr>
          <p:nvPr>
            <p:ph idx="1"/>
          </p:nvPr>
        </p:nvSpPr>
        <p:spPr>
          <a:xfrm>
            <a:off x="0" y="1700808"/>
            <a:ext cx="9144000" cy="2843443"/>
          </a:xfrm>
        </p:spPr>
        <p:txBody>
          <a:bodyPr>
            <a:normAutofit fontScale="92500" lnSpcReduction="10000"/>
          </a:bodyPr>
          <a:lstStyle/>
          <a:p>
            <a:r>
              <a:rPr lang="en-GB" sz="2400" b="1" dirty="0" smtClean="0"/>
              <a:t>The Evolutionary approach is unfalsifiable</a:t>
            </a:r>
            <a:r>
              <a:rPr lang="en-GB" sz="2400" dirty="0" smtClean="0"/>
              <a:t> </a:t>
            </a:r>
          </a:p>
          <a:p>
            <a:r>
              <a:rPr lang="en-GB" sz="2400" dirty="0" smtClean="0"/>
              <a:t>It </a:t>
            </a:r>
            <a:r>
              <a:rPr lang="en-GB" sz="2400" dirty="0"/>
              <a:t>is difficult to test empirically, as evolutionary psychology hypothesise on human behaviour thousands of years ago</a:t>
            </a:r>
            <a:r>
              <a:rPr lang="en-GB" sz="2400" dirty="0" smtClean="0"/>
              <a:t>.</a:t>
            </a:r>
          </a:p>
          <a:p>
            <a:r>
              <a:rPr lang="en-GB" sz="2400" dirty="0" smtClean="0"/>
              <a:t>Difficult to test the </a:t>
            </a:r>
            <a:r>
              <a:rPr lang="en-GB" sz="2400" dirty="0" smtClean="0"/>
              <a:t>past and the notion that </a:t>
            </a:r>
            <a:r>
              <a:rPr lang="en-US" sz="2400" dirty="0" smtClean="0"/>
              <a:t>men experienced </a:t>
            </a:r>
            <a:r>
              <a:rPr lang="en-US" sz="2400" dirty="0"/>
              <a:t>sexual jealousy and so have adapted techniques to reduce </a:t>
            </a:r>
            <a:r>
              <a:rPr lang="en-US" sz="2400" dirty="0" smtClean="0"/>
              <a:t>cuckoldry.</a:t>
            </a:r>
          </a:p>
          <a:p>
            <a:r>
              <a:rPr lang="en-GB" sz="2400" dirty="0" smtClean="0"/>
              <a:t>Therefore we cannot prove it wrong, nor can we prove it right as research is mainly correlational </a:t>
            </a:r>
            <a:r>
              <a:rPr lang="en-GB" sz="2400" dirty="0" smtClean="0">
                <a:solidFill>
                  <a:srgbClr val="FF0000"/>
                </a:solidFill>
              </a:rPr>
              <a:t>(as seen in </a:t>
            </a:r>
            <a:r>
              <a:rPr lang="en-GB" sz="2400" dirty="0" err="1" smtClean="0">
                <a:solidFill>
                  <a:srgbClr val="FF0000"/>
                </a:solidFill>
              </a:rPr>
              <a:t>Shackleford</a:t>
            </a:r>
            <a:r>
              <a:rPr lang="en-GB" sz="2400" dirty="0" smtClean="0">
                <a:solidFill>
                  <a:srgbClr val="FF0000"/>
                </a:solidFill>
              </a:rPr>
              <a:t>)</a:t>
            </a:r>
            <a:endParaRPr lang="en-GB" sz="2400" dirty="0" smtClean="0">
              <a:solidFill>
                <a:srgbClr val="FF0000"/>
              </a:solidFill>
            </a:endParaRPr>
          </a:p>
          <a:p>
            <a:r>
              <a:rPr lang="en-GB" sz="2400" dirty="0" smtClean="0">
                <a:solidFill>
                  <a:srgbClr val="FF0000"/>
                </a:solidFill>
              </a:rPr>
              <a:t>Weakens </a:t>
            </a:r>
            <a:r>
              <a:rPr lang="en-GB" sz="2400" dirty="0" smtClean="0">
                <a:solidFill>
                  <a:srgbClr val="FF0000"/>
                </a:solidFill>
              </a:rPr>
              <a:t>the values of the approach </a:t>
            </a:r>
            <a:r>
              <a:rPr lang="en-GB" sz="2400" dirty="0" smtClean="0">
                <a:solidFill>
                  <a:srgbClr val="FF0000"/>
                </a:solidFill>
              </a:rPr>
              <a:t>– lacks science </a:t>
            </a:r>
            <a:endParaRPr lang="en-GB" sz="2400" dirty="0">
              <a:solidFill>
                <a:srgbClr val="FF0000"/>
              </a:solidFill>
            </a:endParaRPr>
          </a:p>
          <a:p>
            <a:endParaRPr lang="en-GB" sz="2400" dirty="0"/>
          </a:p>
        </p:txBody>
      </p:sp>
    </p:spTree>
    <p:extLst>
      <p:ext uri="{BB962C8B-B14F-4D97-AF65-F5344CB8AC3E}">
        <p14:creationId xmlns:p14="http://schemas.microsoft.com/office/powerpoint/2010/main" val="3907621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08720"/>
            <a:ext cx="8964488" cy="3657599"/>
          </a:xfrm>
        </p:spPr>
        <p:txBody>
          <a:bodyPr/>
          <a:lstStyle/>
          <a:p>
            <a:r>
              <a:rPr lang="en-GB" dirty="0" smtClean="0">
                <a:solidFill>
                  <a:schemeClr val="bg1"/>
                </a:solidFill>
                <a:effectLst/>
              </a:rPr>
              <a:t>The evolutionary approach can explain the different levels and types of aggression found between genders in society. Campbell states males are more likely to engage in physical aggression whereas females are less likely. This is because the female needs to protect her offspring and ensure her and the child's survival, therefore avoids the risk. This has been further supported by the biological approach, which states males and females may have evolved different responses to stress. Females will ‘tend and befriend’ suggesting they are avoiding aggressive encounters. Therefore females are more likely to engage in verbal aggression and non aggressive methods to protect off spring. </a:t>
            </a:r>
            <a:endParaRPr lang="en-GB" dirty="0">
              <a:solidFill>
                <a:schemeClr val="bg1"/>
              </a:solidFill>
              <a:effectLst/>
            </a:endParaRPr>
          </a:p>
        </p:txBody>
      </p:sp>
      <p:sp>
        <p:nvSpPr>
          <p:cNvPr id="3" name="Title 2"/>
          <p:cNvSpPr>
            <a:spLocks noGrp="1"/>
          </p:cNvSpPr>
          <p:nvPr>
            <p:ph type="title"/>
          </p:nvPr>
        </p:nvSpPr>
        <p:spPr>
          <a:xfrm>
            <a:off x="29118" y="0"/>
            <a:ext cx="8892480" cy="720080"/>
          </a:xfrm>
        </p:spPr>
        <p:txBody>
          <a:bodyPr/>
          <a:lstStyle/>
          <a:p>
            <a:r>
              <a:rPr lang="en-GB" sz="4400" dirty="0" smtClean="0">
                <a:solidFill>
                  <a:schemeClr val="bg1"/>
                </a:solidFill>
                <a:effectLst/>
              </a:rPr>
              <a:t>Can explain gender differences</a:t>
            </a:r>
            <a:endParaRPr lang="en-GB" sz="4400" dirty="0">
              <a:solidFill>
                <a:schemeClr val="bg1"/>
              </a:solidFill>
              <a:effectLst/>
            </a:endParaRPr>
          </a:p>
        </p:txBody>
      </p:sp>
    </p:spTree>
    <p:extLst>
      <p:ext uri="{BB962C8B-B14F-4D97-AF65-F5344CB8AC3E}">
        <p14:creationId xmlns:p14="http://schemas.microsoft.com/office/powerpoint/2010/main" val="248176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34204"/>
            <a:ext cx="9144000" cy="786684"/>
          </a:xfrm>
        </p:spPr>
        <p:txBody>
          <a:bodyPr/>
          <a:lstStyle/>
          <a:p>
            <a:r>
              <a:rPr lang="en-GB" dirty="0" smtClean="0">
                <a:solidFill>
                  <a:schemeClr val="bg1"/>
                </a:solidFill>
                <a:effectLst/>
              </a:rPr>
              <a:t>Possibly explain gang wars – fighting over territory. Areas that have post code wars may be due to protection of mates. </a:t>
            </a:r>
            <a:endParaRPr lang="en-GB" dirty="0">
              <a:solidFill>
                <a:schemeClr val="bg1"/>
              </a:solidFill>
              <a:effectLst/>
            </a:endParaRPr>
          </a:p>
        </p:txBody>
      </p:sp>
      <p:sp>
        <p:nvSpPr>
          <p:cNvPr id="3" name="Title 2"/>
          <p:cNvSpPr>
            <a:spLocks noGrp="1"/>
          </p:cNvSpPr>
          <p:nvPr>
            <p:ph type="title"/>
          </p:nvPr>
        </p:nvSpPr>
        <p:spPr>
          <a:xfrm>
            <a:off x="336533" y="492626"/>
            <a:ext cx="8784976" cy="1112167"/>
          </a:xfrm>
        </p:spPr>
        <p:txBody>
          <a:bodyPr/>
          <a:lstStyle/>
          <a:p>
            <a:r>
              <a:rPr lang="en-GB" dirty="0" smtClean="0">
                <a:solidFill>
                  <a:schemeClr val="bg1"/>
                </a:solidFill>
              </a:rPr>
              <a:t>Real world applications and implications</a:t>
            </a:r>
            <a:endParaRPr lang="en-GB" dirty="0">
              <a:solidFill>
                <a:schemeClr val="bg1"/>
              </a:solidFill>
            </a:endParaRPr>
          </a:p>
        </p:txBody>
      </p:sp>
      <p:sp>
        <p:nvSpPr>
          <p:cNvPr id="4" name="Content Placeholder 1"/>
          <p:cNvSpPr txBox="1">
            <a:spLocks/>
          </p:cNvSpPr>
          <p:nvPr/>
        </p:nvSpPr>
        <p:spPr>
          <a:xfrm>
            <a:off x="43096" y="2564904"/>
            <a:ext cx="9057808" cy="2160240"/>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GB" dirty="0" smtClean="0">
                <a:solidFill>
                  <a:schemeClr val="bg1"/>
                </a:solidFill>
                <a:effectLst/>
              </a:rPr>
              <a:t>Applications of explanations/findings to relationship therapy and to an understanding of contemporary relationships</a:t>
            </a:r>
            <a:r>
              <a:rPr lang="en-GB" dirty="0" smtClean="0">
                <a:solidFill>
                  <a:schemeClr val="bg1"/>
                </a:solidFill>
                <a:effectLst/>
              </a:rPr>
              <a:t>.</a:t>
            </a:r>
          </a:p>
          <a:p>
            <a:pPr marL="18288" indent="0">
              <a:buFont typeface="Wingdings" pitchFamily="2" charset="2"/>
              <a:buNone/>
            </a:pPr>
            <a:endParaRPr lang="en-GB" dirty="0" smtClean="0">
              <a:solidFill>
                <a:schemeClr val="bg1"/>
              </a:solidFill>
              <a:effectLst/>
            </a:endParaRPr>
          </a:p>
          <a:p>
            <a:pPr marL="18288" indent="0">
              <a:buFont typeface="Wingdings" pitchFamily="2" charset="2"/>
              <a:buNone/>
            </a:pPr>
            <a:r>
              <a:rPr lang="en-GB" dirty="0" smtClean="0">
                <a:solidFill>
                  <a:schemeClr val="bg1"/>
                </a:solidFill>
                <a:effectLst/>
              </a:rPr>
              <a:t>Families </a:t>
            </a:r>
            <a:r>
              <a:rPr lang="en-GB" dirty="0" smtClean="0">
                <a:solidFill>
                  <a:schemeClr val="bg1"/>
                </a:solidFill>
                <a:effectLst/>
              </a:rPr>
              <a:t>can be taught to </a:t>
            </a:r>
            <a:r>
              <a:rPr lang="en-GB" dirty="0" smtClean="0">
                <a:solidFill>
                  <a:schemeClr val="bg1"/>
                </a:solidFill>
                <a:effectLst/>
              </a:rPr>
              <a:t>recognise retention strategies and intervene early. </a:t>
            </a:r>
          </a:p>
          <a:p>
            <a:pPr marL="18288" indent="0">
              <a:buFont typeface="Wingdings" pitchFamily="2" charset="2"/>
              <a:buNone/>
            </a:pPr>
            <a:r>
              <a:rPr lang="en-GB" dirty="0" smtClean="0">
                <a:solidFill>
                  <a:srgbClr val="FF0000"/>
                </a:solidFill>
                <a:effectLst/>
              </a:rPr>
              <a:t>Research into Clare’s Law  </a:t>
            </a:r>
          </a:p>
        </p:txBody>
      </p:sp>
    </p:spTree>
    <p:extLst>
      <p:ext uri="{BB962C8B-B14F-4D97-AF65-F5344CB8AC3E}">
        <p14:creationId xmlns:p14="http://schemas.microsoft.com/office/powerpoint/2010/main" val="265330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 y="980728"/>
            <a:ext cx="9144000" cy="3657599"/>
          </a:xfrm>
        </p:spPr>
        <p:txBody>
          <a:bodyPr>
            <a:normAutofit fontScale="85000" lnSpcReduction="20000"/>
          </a:bodyPr>
          <a:lstStyle/>
          <a:p>
            <a:pPr>
              <a:lnSpc>
                <a:spcPct val="115000"/>
              </a:lnSpc>
              <a:spcAft>
                <a:spcPts val="1000"/>
              </a:spcAft>
            </a:pPr>
            <a:r>
              <a:rPr lang="en-GB" sz="2400" dirty="0">
                <a:solidFill>
                  <a:schemeClr val="bg1"/>
                </a:solidFill>
                <a:effectLst/>
                <a:latin typeface="+mj-lt"/>
                <a:ea typeface="Arial" panose="020B0604020202020204" pitchFamily="34" charset="0"/>
                <a:cs typeface="Times New Roman" panose="02020603050405020304" pitchFamily="18" charset="0"/>
              </a:rPr>
              <a:t>Overall, the evolutionary approach to stress in terms of jealousy and infidelity can be seen as reductionist as it over simplifies human behaviour. It can also be seen as deterministic as it ignores the role of free will and people’s ability of conscious thought which can make them avoid this type of behaviour. </a:t>
            </a:r>
            <a:r>
              <a:rPr lang="en-US" sz="2400" dirty="0" smtClean="0">
                <a:solidFill>
                  <a:schemeClr val="bg1"/>
                </a:solidFill>
                <a:effectLst/>
                <a:latin typeface="+mj-lt"/>
                <a:ea typeface="Arial" panose="020B0604020202020204" pitchFamily="34" charset="0"/>
                <a:cs typeface="Times New Roman" panose="02020603050405020304" pitchFamily="18" charset="0"/>
              </a:rPr>
              <a:t>It can’t </a:t>
            </a:r>
            <a:r>
              <a:rPr lang="en-US" sz="2400" dirty="0">
                <a:solidFill>
                  <a:schemeClr val="bg1"/>
                </a:solidFill>
                <a:effectLst/>
                <a:latin typeface="+mj-lt"/>
                <a:ea typeface="Arial" panose="020B0604020202020204" pitchFamily="34" charset="0"/>
                <a:cs typeface="Times New Roman" panose="02020603050405020304" pitchFamily="18" charset="0"/>
              </a:rPr>
              <a:t>explain individual differences, not all men respond to sexual infidelity with aggression. Therefore this study is not </a:t>
            </a:r>
            <a:r>
              <a:rPr lang="en-US" sz="2400" dirty="0" err="1">
                <a:solidFill>
                  <a:schemeClr val="bg1"/>
                </a:solidFill>
                <a:effectLst/>
                <a:latin typeface="+mj-lt"/>
                <a:ea typeface="Arial" panose="020B0604020202020204" pitchFamily="34" charset="0"/>
                <a:cs typeface="Times New Roman" panose="02020603050405020304" pitchFamily="18" charset="0"/>
              </a:rPr>
              <a:t>generalisable</a:t>
            </a:r>
            <a:r>
              <a:rPr lang="en-US" sz="2400" dirty="0">
                <a:solidFill>
                  <a:schemeClr val="bg1"/>
                </a:solidFill>
                <a:effectLst/>
                <a:latin typeface="+mj-lt"/>
                <a:ea typeface="Arial" panose="020B0604020202020204" pitchFamily="34" charset="0"/>
                <a:cs typeface="Times New Roman" panose="02020603050405020304" pitchFamily="18" charset="0"/>
              </a:rPr>
              <a:t> and their maybe other factors such as social influences affecting aggression in males. </a:t>
            </a:r>
            <a:endParaRPr lang="en-US" sz="2400" dirty="0" smtClean="0">
              <a:solidFill>
                <a:schemeClr val="bg1"/>
              </a:solidFill>
              <a:effectLst/>
              <a:latin typeface="+mj-lt"/>
              <a:ea typeface="Arial" panose="020B0604020202020204" pitchFamily="34" charset="0"/>
              <a:cs typeface="Times New Roman" panose="02020603050405020304" pitchFamily="18" charset="0"/>
            </a:endParaRPr>
          </a:p>
          <a:p>
            <a:pPr>
              <a:lnSpc>
                <a:spcPct val="115000"/>
              </a:lnSpc>
              <a:spcAft>
                <a:spcPts val="1000"/>
              </a:spcAft>
            </a:pPr>
            <a:r>
              <a:rPr lang="en-US" sz="2400" dirty="0" smtClean="0">
                <a:solidFill>
                  <a:schemeClr val="bg1"/>
                </a:solidFill>
                <a:effectLst/>
                <a:latin typeface="+mj-lt"/>
                <a:ea typeface="Arial" panose="020B0604020202020204" pitchFamily="34" charset="0"/>
                <a:cs typeface="Times New Roman" panose="02020603050405020304" pitchFamily="18" charset="0"/>
              </a:rPr>
              <a:t>Furthermore it struggles to explain the rise in step families and aggression in homosexual relationships, where there is no risk of cuckoldry. </a:t>
            </a:r>
            <a:endParaRPr lang="en-GB" sz="2400" dirty="0">
              <a:solidFill>
                <a:schemeClr val="bg1"/>
              </a:solidFill>
              <a:effectLst/>
              <a:latin typeface="+mj-lt"/>
              <a:ea typeface="Arial" panose="020B0604020202020204" pitchFamily="34" charset="0"/>
              <a:cs typeface="Times New Roman" panose="02020603050405020304" pitchFamily="18" charset="0"/>
            </a:endParaRPr>
          </a:p>
          <a:p>
            <a:endParaRPr lang="en-GB" dirty="0">
              <a:solidFill>
                <a:schemeClr val="bg1"/>
              </a:solidFill>
              <a:effectLst/>
              <a:latin typeface="+mj-lt"/>
            </a:endParaRPr>
          </a:p>
        </p:txBody>
      </p:sp>
    </p:spTree>
    <p:extLst>
      <p:ext uri="{BB962C8B-B14F-4D97-AF65-F5344CB8AC3E}">
        <p14:creationId xmlns:p14="http://schemas.microsoft.com/office/powerpoint/2010/main" val="28479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Evaluation of evolutionary explanations</a:t>
            </a:r>
            <a:endParaRPr lang="en-GB" dirty="0"/>
          </a:p>
        </p:txBody>
      </p:sp>
      <p:sp>
        <p:nvSpPr>
          <p:cNvPr id="3" name="Content Placeholder 2"/>
          <p:cNvSpPr>
            <a:spLocks noGrp="1"/>
          </p:cNvSpPr>
          <p:nvPr>
            <p:ph idx="1"/>
          </p:nvPr>
        </p:nvSpPr>
        <p:spPr/>
        <p:txBody>
          <a:bodyPr>
            <a:normAutofit fontScale="70000" lnSpcReduction="20000"/>
          </a:bodyPr>
          <a:lstStyle/>
          <a:p>
            <a:r>
              <a:rPr lang="en-GB" b="1" dirty="0" err="1" smtClean="0"/>
              <a:t>Reductionistic</a:t>
            </a:r>
            <a:r>
              <a:rPr lang="en-GB" dirty="0" smtClean="0"/>
              <a:t> – There are other explanations for aggression – biological, learning theory. Trying to explain one behaviour as complex as aggression by using one explanation is </a:t>
            </a:r>
            <a:r>
              <a:rPr lang="en-GB" dirty="0" err="1" smtClean="0"/>
              <a:t>reductionistic</a:t>
            </a:r>
            <a:r>
              <a:rPr lang="en-GB" dirty="0" smtClean="0"/>
              <a:t>.</a:t>
            </a:r>
          </a:p>
          <a:p>
            <a:endParaRPr lang="en-GB" dirty="0" smtClean="0"/>
          </a:p>
          <a:p>
            <a:endParaRPr lang="en-GB" dirty="0" smtClean="0"/>
          </a:p>
          <a:p>
            <a:r>
              <a:rPr lang="en-GB" b="1" dirty="0" smtClean="0"/>
              <a:t>Different types of aggression </a:t>
            </a:r>
            <a:r>
              <a:rPr lang="en-GB" dirty="0" smtClean="0"/>
              <a:t>– There are many different types of sexual assaults such as assaults on children, on post menopausal women and on aggressors genetically related to the aggressor and do not serve any obvious reproductive fitness for the aggressor. How can these forms of aggression be explained by the evolutionary perspective?</a:t>
            </a:r>
          </a:p>
          <a:p>
            <a:endParaRPr lang="en-GB" dirty="0" smtClean="0"/>
          </a:p>
          <a:p>
            <a:r>
              <a:rPr lang="en-GB" b="1" dirty="0" smtClean="0"/>
              <a:t>Cross cultural differences  in aggression</a:t>
            </a:r>
            <a:r>
              <a:rPr lang="en-GB" dirty="0" smtClean="0"/>
              <a:t>.- aggression is universal but aggression levels differ between cultures. The evolutionary explanation does not consider this.</a:t>
            </a:r>
          </a:p>
          <a:p>
            <a:pPr>
              <a:buNone/>
            </a:pPr>
            <a:endParaRPr lang="en-GB" dirty="0" smtClean="0"/>
          </a:p>
          <a:p>
            <a:endParaRPr lang="en-GB" dirty="0"/>
          </a:p>
        </p:txBody>
      </p:sp>
    </p:spTree>
    <p:extLst>
      <p:ext uri="{BB962C8B-B14F-4D97-AF65-F5344CB8AC3E}">
        <p14:creationId xmlns:p14="http://schemas.microsoft.com/office/powerpoint/2010/main" val="15002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1929"/>
            <a:ext cx="9144000" cy="5767431"/>
          </a:xfrm>
        </p:spPr>
        <p:txBody>
          <a:bodyPr>
            <a:noAutofit/>
          </a:bodyPr>
          <a:lstStyle/>
          <a:p>
            <a:r>
              <a:rPr lang="en-US" sz="1800" b="1" dirty="0" smtClean="0">
                <a:solidFill>
                  <a:schemeClr val="bg1"/>
                </a:solidFill>
                <a:effectLst/>
              </a:rPr>
              <a:t>Research </a:t>
            </a:r>
            <a:r>
              <a:rPr lang="en-US" sz="1800" b="1" dirty="0">
                <a:solidFill>
                  <a:schemeClr val="bg1"/>
                </a:solidFill>
                <a:effectLst/>
              </a:rPr>
              <a:t>into infidelity is gender biased</a:t>
            </a:r>
          </a:p>
          <a:p>
            <a:r>
              <a:rPr lang="en-US" sz="1800" dirty="0">
                <a:solidFill>
                  <a:schemeClr val="bg1"/>
                </a:solidFill>
                <a:effectLst/>
              </a:rPr>
              <a:t>The evolutionary argument for infidelity states that it is something a man must prevent a woman from doing, and does not really acknowledge the fact that men may be just as unfaithful as women. This is heavily gender biased and does not reveal the true nature of male and female infidelity.</a:t>
            </a:r>
          </a:p>
          <a:p>
            <a:endParaRPr lang="en-US" sz="1800" b="1" dirty="0">
              <a:solidFill>
                <a:schemeClr val="bg1"/>
              </a:solidFill>
              <a:effectLst/>
            </a:endParaRPr>
          </a:p>
          <a:p>
            <a:r>
              <a:rPr lang="en-US" sz="1800" b="1" dirty="0">
                <a:solidFill>
                  <a:schemeClr val="bg1"/>
                </a:solidFill>
                <a:effectLst/>
              </a:rPr>
              <a:t>Nature nurture debate</a:t>
            </a:r>
          </a:p>
          <a:p>
            <a:r>
              <a:rPr lang="en-US" sz="1800" dirty="0">
                <a:solidFill>
                  <a:schemeClr val="bg1"/>
                </a:solidFill>
                <a:effectLst/>
              </a:rPr>
              <a:t>Evolutionary explanations argue that </a:t>
            </a:r>
            <a:r>
              <a:rPr lang="en-US" sz="1800" dirty="0" err="1">
                <a:solidFill>
                  <a:schemeClr val="bg1"/>
                </a:solidFill>
                <a:effectLst/>
              </a:rPr>
              <a:t>behaviour</a:t>
            </a:r>
            <a:r>
              <a:rPr lang="en-US" sz="1800" dirty="0">
                <a:solidFill>
                  <a:schemeClr val="bg1"/>
                </a:solidFill>
                <a:effectLst/>
              </a:rPr>
              <a:t> has evolved through gene selection and is therefore biological. If jealousy and </a:t>
            </a:r>
            <a:r>
              <a:rPr lang="en-US" sz="1800" dirty="0" err="1">
                <a:solidFill>
                  <a:schemeClr val="bg1"/>
                </a:solidFill>
                <a:effectLst/>
              </a:rPr>
              <a:t>uxoricide</a:t>
            </a:r>
            <a:r>
              <a:rPr lang="en-US" sz="1800" dirty="0">
                <a:solidFill>
                  <a:schemeClr val="bg1"/>
                </a:solidFill>
                <a:effectLst/>
              </a:rPr>
              <a:t> were really evolved responses to female infidelity and determined by genes, then we would expect all men to behave violently to women, but clearly they do not. There must, therefore, be an alternative explanation that takes into account the fact that men may have naturally aggressive responses to female infidelity, but that also explains why many men do not behave violently and others </a:t>
            </a:r>
            <a:r>
              <a:rPr lang="en-US" sz="1800" dirty="0" smtClean="0">
                <a:solidFill>
                  <a:schemeClr val="bg1"/>
                </a:solidFill>
                <a:effectLst/>
              </a:rPr>
              <a:t>do (free will). </a:t>
            </a:r>
            <a:r>
              <a:rPr lang="en-US" sz="1800" dirty="0">
                <a:solidFill>
                  <a:schemeClr val="bg1"/>
                </a:solidFill>
                <a:effectLst/>
              </a:rPr>
              <a:t>Social learning theory may account for this as violent men may have grown up with violent role models, and have learned to be violent by observing them</a:t>
            </a:r>
            <a:r>
              <a:rPr lang="en-US" sz="1800" dirty="0" smtClean="0">
                <a:solidFill>
                  <a:schemeClr val="bg1"/>
                </a:solidFill>
                <a:effectLst/>
              </a:rPr>
              <a:t>. </a:t>
            </a:r>
            <a:endParaRPr lang="en-US" sz="1800" dirty="0">
              <a:solidFill>
                <a:schemeClr val="bg1"/>
              </a:solidFill>
              <a:effectLst/>
            </a:endParaRPr>
          </a:p>
          <a:p>
            <a:endParaRPr lang="en-US" sz="1800" dirty="0">
              <a:solidFill>
                <a:schemeClr val="bg1"/>
              </a:solidFill>
              <a:effectLst/>
            </a:endParaRPr>
          </a:p>
          <a:p>
            <a:endParaRPr lang="en-US" sz="1800" dirty="0">
              <a:solidFill>
                <a:schemeClr val="bg1"/>
              </a:solidFill>
              <a:effectLst/>
            </a:endParaRPr>
          </a:p>
          <a:p>
            <a:endParaRPr lang="en-US" sz="1800" dirty="0">
              <a:solidFill>
                <a:schemeClr val="bg1"/>
              </a:solidFill>
              <a:effectLst/>
            </a:endParaRPr>
          </a:p>
          <a:p>
            <a:endParaRPr lang="en-US" sz="1800" dirty="0">
              <a:solidFill>
                <a:schemeClr val="bg1"/>
              </a:solidFill>
              <a:effectLst/>
            </a:endParaRPr>
          </a:p>
          <a:p>
            <a:endParaRPr lang="en-GB" sz="1800" dirty="0">
              <a:solidFill>
                <a:schemeClr val="bg1"/>
              </a:solidFill>
              <a:effectLst/>
            </a:endParaRPr>
          </a:p>
        </p:txBody>
      </p:sp>
      <p:sp>
        <p:nvSpPr>
          <p:cNvPr id="3" name="Title 2"/>
          <p:cNvSpPr>
            <a:spLocks noGrp="1"/>
          </p:cNvSpPr>
          <p:nvPr>
            <p:ph type="title"/>
          </p:nvPr>
        </p:nvSpPr>
        <p:spPr>
          <a:xfrm>
            <a:off x="395536" y="116632"/>
            <a:ext cx="7543800" cy="404664"/>
          </a:xfrm>
        </p:spPr>
        <p:txBody>
          <a:bodyPr/>
          <a:lstStyle/>
          <a:p>
            <a:pPr algn="ctr"/>
            <a:r>
              <a:rPr lang="en-GB" sz="3600" dirty="0" smtClean="0">
                <a:solidFill>
                  <a:schemeClr val="bg1"/>
                </a:solidFill>
              </a:rPr>
              <a:t>Issues and Debates </a:t>
            </a:r>
            <a:endParaRPr lang="en-GB" sz="3600" dirty="0">
              <a:solidFill>
                <a:schemeClr val="bg1"/>
              </a:solidFill>
            </a:endParaRPr>
          </a:p>
        </p:txBody>
      </p:sp>
    </p:spTree>
    <p:extLst>
      <p:ext uri="{BB962C8B-B14F-4D97-AF65-F5344CB8AC3E}">
        <p14:creationId xmlns:p14="http://schemas.microsoft.com/office/powerpoint/2010/main" val="213371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rot="21261956">
            <a:off x="307789" y="1967457"/>
            <a:ext cx="8469759" cy="4408551"/>
          </a:xfrm>
          <a:solidFill>
            <a:schemeClr val="tx1"/>
          </a:solidFill>
          <a:ln w="38100">
            <a:solidFill>
              <a:schemeClr val="bg1"/>
            </a:solidFill>
          </a:ln>
        </p:spPr>
        <p:txBody>
          <a:bodyPr>
            <a:noAutofit/>
          </a:bodyPr>
          <a:lstStyle/>
          <a:p>
            <a:pPr marL="18288" indent="0">
              <a:buNone/>
            </a:pPr>
            <a:r>
              <a:rPr lang="en-GB" sz="1800" b="1" u="sng" dirty="0" smtClean="0">
                <a:solidFill>
                  <a:schemeClr val="bg1"/>
                </a:solidFill>
                <a:effectLst/>
              </a:rPr>
              <a:t>Buss et al (1992) </a:t>
            </a:r>
            <a:r>
              <a:rPr lang="en-GB" sz="1800" dirty="0" smtClean="0">
                <a:solidFill>
                  <a:schemeClr val="bg1"/>
                </a:solidFill>
                <a:effectLst/>
              </a:rPr>
              <a:t>conducted a cross-cultural questionnaire investigating whether in a hypothetical situation where their partner cheated they would be more distressed and jealous if the person had formed a deep emotional attachment with the other, or were just having sex.</a:t>
            </a:r>
          </a:p>
          <a:p>
            <a:pPr marL="18288" indent="0">
              <a:buNone/>
            </a:pPr>
            <a:r>
              <a:rPr lang="en-GB" sz="1800" dirty="0" smtClean="0">
                <a:solidFill>
                  <a:schemeClr val="bg1"/>
                </a:solidFill>
                <a:effectLst/>
              </a:rPr>
              <a:t>Found gender </a:t>
            </a:r>
            <a:r>
              <a:rPr lang="en-GB" sz="1800" dirty="0">
                <a:solidFill>
                  <a:schemeClr val="bg1"/>
                </a:solidFill>
                <a:effectLst/>
              </a:rPr>
              <a:t>differences in attitudes to infidelity, with males </a:t>
            </a:r>
            <a:r>
              <a:rPr lang="en-GB" sz="1800" dirty="0" smtClean="0">
                <a:solidFill>
                  <a:schemeClr val="bg1"/>
                </a:solidFill>
                <a:effectLst/>
              </a:rPr>
              <a:t>being far </a:t>
            </a:r>
            <a:r>
              <a:rPr lang="en-GB" sz="1800" dirty="0">
                <a:solidFill>
                  <a:schemeClr val="bg1"/>
                </a:solidFill>
                <a:effectLst/>
              </a:rPr>
              <a:t>more upset by sexual infidelity and females by emotional infidelity. </a:t>
            </a:r>
            <a:endParaRPr lang="en-GB" sz="1800" dirty="0" smtClean="0">
              <a:solidFill>
                <a:schemeClr val="bg1"/>
              </a:solidFill>
              <a:effectLst/>
            </a:endParaRPr>
          </a:p>
          <a:p>
            <a:pPr marL="18288" indent="0">
              <a:buNone/>
            </a:pPr>
            <a:endParaRPr lang="en-GB" sz="1800" b="1" u="sng" dirty="0">
              <a:solidFill>
                <a:schemeClr val="bg1"/>
              </a:solidFill>
              <a:effectLst/>
            </a:endParaRPr>
          </a:p>
          <a:p>
            <a:pPr marL="18288" indent="0">
              <a:buNone/>
            </a:pPr>
            <a:r>
              <a:rPr lang="en-GB" sz="1800" b="1" u="sng" dirty="0" smtClean="0">
                <a:solidFill>
                  <a:schemeClr val="bg1"/>
                </a:solidFill>
                <a:effectLst/>
              </a:rPr>
              <a:t>E.C </a:t>
            </a:r>
            <a:r>
              <a:rPr lang="en-GB" sz="1800" dirty="0" smtClean="0">
                <a:solidFill>
                  <a:srgbClr val="00B050"/>
                </a:solidFill>
                <a:effectLst/>
              </a:rPr>
              <a:t>+ Same results across culture, which should be expected if evolution.</a:t>
            </a:r>
          </a:p>
          <a:p>
            <a:pPr>
              <a:buFontTx/>
              <a:buChar char="-"/>
            </a:pPr>
            <a:r>
              <a:rPr lang="en-GB" sz="1800" dirty="0" smtClean="0">
                <a:solidFill>
                  <a:srgbClr val="C00000"/>
                </a:solidFill>
                <a:effectLst/>
              </a:rPr>
              <a:t>Questionnaire subjective, especially since in a sensitive area.</a:t>
            </a:r>
          </a:p>
          <a:p>
            <a:pPr>
              <a:buFontTx/>
              <a:buChar char="-"/>
            </a:pPr>
            <a:r>
              <a:rPr lang="en-GB" sz="1800" dirty="0" smtClean="0">
                <a:solidFill>
                  <a:srgbClr val="C00000"/>
                </a:solidFill>
                <a:effectLst/>
              </a:rPr>
              <a:t>Answers may be untruthful due to social desirability (want to look good to others)</a:t>
            </a:r>
          </a:p>
          <a:p>
            <a:pPr>
              <a:buFontTx/>
              <a:buChar char="-"/>
            </a:pPr>
            <a:r>
              <a:rPr lang="en-GB" sz="1800" dirty="0" smtClean="0">
                <a:solidFill>
                  <a:srgbClr val="C00000"/>
                </a:solidFill>
                <a:effectLst/>
              </a:rPr>
              <a:t>Hypothetical situation does not demonstrate actual </a:t>
            </a:r>
            <a:r>
              <a:rPr lang="en-GB" sz="2000" dirty="0" smtClean="0">
                <a:solidFill>
                  <a:srgbClr val="C00000"/>
                </a:solidFill>
                <a:effectLst/>
              </a:rPr>
              <a:t>behaviour</a:t>
            </a:r>
            <a:r>
              <a:rPr lang="en-GB" sz="2000" dirty="0" smtClean="0">
                <a:solidFill>
                  <a:schemeClr val="bg1"/>
                </a:solidFill>
                <a:effectLst/>
              </a:rPr>
              <a:t>.</a:t>
            </a:r>
            <a:endParaRPr lang="en-GB" sz="2000" dirty="0">
              <a:solidFill>
                <a:schemeClr val="bg1"/>
              </a:solidFill>
              <a:effectLst/>
            </a:endParaRPr>
          </a:p>
        </p:txBody>
      </p:sp>
      <p:sp>
        <p:nvSpPr>
          <p:cNvPr id="4" name="Title 2"/>
          <p:cNvSpPr txBox="1">
            <a:spLocks/>
          </p:cNvSpPr>
          <p:nvPr/>
        </p:nvSpPr>
        <p:spPr>
          <a:xfrm>
            <a:off x="107504" y="0"/>
            <a:ext cx="9036496" cy="1319064"/>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srgbClr val="FF0000"/>
                </a:solidFill>
              </a:rPr>
              <a:t>Optional extra </a:t>
            </a:r>
            <a:r>
              <a:rPr lang="en-GB" sz="4000" dirty="0" smtClean="0">
                <a:solidFill>
                  <a:srgbClr val="002060"/>
                </a:solidFill>
              </a:rPr>
              <a:t>- Evidence </a:t>
            </a:r>
            <a:r>
              <a:rPr lang="en-GB" sz="4000" dirty="0" smtClean="0">
                <a:solidFill>
                  <a:srgbClr val="002060"/>
                </a:solidFill>
              </a:rPr>
              <a:t>for avoiding infidelity and ‘cuckoldry’…</a:t>
            </a:r>
            <a:endParaRPr lang="en-GB" sz="4000" dirty="0">
              <a:solidFill>
                <a:srgbClr val="002060"/>
              </a:solidFill>
            </a:endParaRPr>
          </a:p>
        </p:txBody>
      </p:sp>
      <p:sp>
        <p:nvSpPr>
          <p:cNvPr id="5" name="TextBox 4"/>
          <p:cNvSpPr txBox="1"/>
          <p:nvPr/>
        </p:nvSpPr>
        <p:spPr>
          <a:xfrm>
            <a:off x="3854442" y="1562347"/>
            <a:ext cx="4747483" cy="3046988"/>
          </a:xfrm>
          <a:prstGeom prst="rect">
            <a:avLst/>
          </a:prstGeom>
          <a:solidFill>
            <a:schemeClr val="tx1"/>
          </a:solidFill>
          <a:ln w="38100">
            <a:solidFill>
              <a:schemeClr val="bg1"/>
            </a:solidFill>
          </a:ln>
        </p:spPr>
        <p:txBody>
          <a:bodyPr wrap="square" rtlCol="0">
            <a:spAutoFit/>
          </a:bodyPr>
          <a:lstStyle/>
          <a:p>
            <a:r>
              <a:rPr lang="en-GB" sz="2400" b="1" u="sng" dirty="0" smtClean="0">
                <a:solidFill>
                  <a:schemeClr val="bg1"/>
                </a:solidFill>
              </a:rPr>
              <a:t>Miller (1980) </a:t>
            </a:r>
            <a:r>
              <a:rPr lang="en-GB" sz="2400" dirty="0" smtClean="0">
                <a:solidFill>
                  <a:schemeClr val="bg1"/>
                </a:solidFill>
              </a:rPr>
              <a:t>– Conducted a meta-analysis of </a:t>
            </a:r>
            <a:r>
              <a:rPr lang="en-GB" sz="2400" dirty="0">
                <a:solidFill>
                  <a:schemeClr val="bg1"/>
                </a:solidFill>
              </a:rPr>
              <a:t>s</a:t>
            </a:r>
            <a:r>
              <a:rPr lang="en-GB" sz="2400" dirty="0" smtClean="0">
                <a:solidFill>
                  <a:schemeClr val="bg1"/>
                </a:solidFill>
              </a:rPr>
              <a:t>tudies into battered women, and found that 55% women cited jealousy as the main cause of the aggression they experienced towards them from their spouses. </a:t>
            </a:r>
            <a:endParaRPr lang="en-GB" sz="2400"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1938">
            <a:off x="6752882" y="4276590"/>
            <a:ext cx="1742306" cy="229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7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
                                            <p:txEl>
                                              <p:pRg st="0" end="0"/>
                                            </p:txEl>
                                          </p:spTgt>
                                        </p:tgtEl>
                                      </p:cBhvr>
                                    </p:animEffect>
                                    <p:set>
                                      <p:cBhvr>
                                        <p:cTn id="4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xEl>
                                              <p:pRg st="1" end="1"/>
                                            </p:txEl>
                                          </p:spTgt>
                                        </p:tgtEl>
                                      </p:cBhvr>
                                    </p:animEffect>
                                    <p:set>
                                      <p:cBhvr>
                                        <p:cTn id="47"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
                                            <p:txEl>
                                              <p:pRg st="3" end="3"/>
                                            </p:txEl>
                                          </p:spTgt>
                                        </p:tgtEl>
                                      </p:cBhvr>
                                    </p:animEffect>
                                    <p:set>
                                      <p:cBhvr>
                                        <p:cTn id="52"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
                                            <p:txEl>
                                              <p:pRg st="4" end="4"/>
                                            </p:txEl>
                                          </p:spTgt>
                                        </p:tgtEl>
                                      </p:cBhvr>
                                    </p:animEffect>
                                    <p:set>
                                      <p:cBhvr>
                                        <p:cTn id="57"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
                                            <p:txEl>
                                              <p:pRg st="5" end="5"/>
                                            </p:txEl>
                                          </p:spTgt>
                                        </p:tgtEl>
                                      </p:cBhvr>
                                    </p:animEffect>
                                    <p:set>
                                      <p:cBhvr>
                                        <p:cTn id="62"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
                                            <p:txEl>
                                              <p:pRg st="6" end="6"/>
                                            </p:txEl>
                                          </p:spTgt>
                                        </p:tgtEl>
                                      </p:cBhvr>
                                    </p:animEffect>
                                    <p:set>
                                      <p:cBhvr>
                                        <p:cTn id="67" dur="1" fill="hold">
                                          <p:stCondLst>
                                            <p:cond delay="499"/>
                                          </p:stCondLst>
                                        </p:cTn>
                                        <p:tgtEl>
                                          <p:spTgt spid="2">
                                            <p:txEl>
                                              <p:pRg st="6" end="6"/>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
                                            <p:bg/>
                                          </p:spTgt>
                                        </p:tgtEl>
                                      </p:cBhvr>
                                    </p:animEffect>
                                    <p:set>
                                      <p:cBhvr>
                                        <p:cTn id="72" dur="1" fill="hold">
                                          <p:stCondLst>
                                            <p:cond delay="499"/>
                                          </p:stCondLst>
                                        </p:cTn>
                                        <p:tgtEl>
                                          <p:spTgt spid="2">
                                            <p:bg/>
                                          </p:spTgt>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par>
                                <p:cTn id="76" presetID="22" presetClass="entr" presetSubtype="4" fill="hold" nodeType="withEffect">
                                  <p:stCondLst>
                                    <p:cond delay="0"/>
                                  </p:stCondLst>
                                  <p:childTnLst>
                                    <p:set>
                                      <p:cBhvr>
                                        <p:cTn id="77" dur="1" fill="hold">
                                          <p:stCondLst>
                                            <p:cond delay="0"/>
                                          </p:stCondLst>
                                        </p:cTn>
                                        <p:tgtEl>
                                          <p:spTgt spid="2051"/>
                                        </p:tgtEl>
                                        <p:attrNameLst>
                                          <p:attrName>style.visibility</p:attrName>
                                        </p:attrNameLst>
                                      </p:cBhvr>
                                      <p:to>
                                        <p:strVal val="visible"/>
                                      </p:to>
                                    </p:set>
                                    <p:animEffect transition="in" filter="wipe(down)">
                                      <p:cBhvr>
                                        <p:cTn id="7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 grpId="1" build="p"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556792"/>
            <a:ext cx="7560840" cy="4392487"/>
          </a:xfrm>
        </p:spPr>
        <p:txBody>
          <a:bodyPr>
            <a:normAutofit fontScale="92500" lnSpcReduction="10000"/>
          </a:bodyPr>
          <a:lstStyle/>
          <a:p>
            <a:pPr marL="18288" indent="0">
              <a:buNone/>
            </a:pPr>
            <a:r>
              <a:rPr lang="en-GB" dirty="0" smtClean="0">
                <a:solidFill>
                  <a:schemeClr val="bg1"/>
                </a:solidFill>
              </a:rPr>
              <a:t>A01 –Aggression is an adaptive behaviour that helps gain access to mates and resources. </a:t>
            </a:r>
            <a:r>
              <a:rPr lang="en-US" dirty="0" smtClean="0">
                <a:solidFill>
                  <a:srgbClr val="FF0000"/>
                </a:solidFill>
              </a:rPr>
              <a:t>Men </a:t>
            </a:r>
            <a:r>
              <a:rPr lang="en-US" dirty="0">
                <a:solidFill>
                  <a:srgbClr val="FF0000"/>
                </a:solidFill>
              </a:rPr>
              <a:t>are more likely to experience sexual jealousy because of their fear of cuckoldry and partners committing </a:t>
            </a:r>
            <a:r>
              <a:rPr lang="en-US" dirty="0" smtClean="0">
                <a:solidFill>
                  <a:srgbClr val="FF0000"/>
                </a:solidFill>
              </a:rPr>
              <a:t>adultery, therefore males have developed aggressive mate retention strategies to avoid this. </a:t>
            </a:r>
          </a:p>
          <a:p>
            <a:pPr marL="18288" indent="0">
              <a:buNone/>
            </a:pPr>
            <a:r>
              <a:rPr lang="en-US" dirty="0" err="1" smtClean="0">
                <a:solidFill>
                  <a:schemeClr val="bg1"/>
                </a:solidFill>
              </a:rPr>
              <a:t>Shackleford</a:t>
            </a:r>
            <a:r>
              <a:rPr lang="en-US" dirty="0" smtClean="0">
                <a:solidFill>
                  <a:schemeClr val="bg1"/>
                </a:solidFill>
              </a:rPr>
              <a:t> conducted research 107 married couples……</a:t>
            </a:r>
          </a:p>
          <a:p>
            <a:pPr marL="18288" indent="0">
              <a:buNone/>
            </a:pPr>
            <a:endParaRPr lang="en-US" dirty="0">
              <a:solidFill>
                <a:schemeClr val="bg1"/>
              </a:solidFill>
            </a:endParaRPr>
          </a:p>
          <a:p>
            <a:pPr marL="18288" indent="0">
              <a:buNone/>
            </a:pPr>
            <a:r>
              <a:rPr lang="en-US" dirty="0" smtClean="0">
                <a:solidFill>
                  <a:schemeClr val="bg1"/>
                </a:solidFill>
              </a:rPr>
              <a:t>A03 – Correlational – cant assume cause and effect. Other factors such as unemployment, lack of resources also play a factor in domestic violence and aggression. </a:t>
            </a:r>
          </a:p>
          <a:p>
            <a:pPr marL="18288" indent="0">
              <a:buNone/>
            </a:pPr>
            <a:r>
              <a:rPr lang="en-US" dirty="0" smtClean="0">
                <a:solidFill>
                  <a:schemeClr val="bg1"/>
                </a:solidFill>
              </a:rPr>
              <a:t>AO3 - Ethical issues – Moral dilemma and consequences </a:t>
            </a:r>
          </a:p>
          <a:p>
            <a:pPr marL="18288" indent="0">
              <a:buNone/>
            </a:pPr>
            <a:r>
              <a:rPr lang="en-US" dirty="0" smtClean="0">
                <a:solidFill>
                  <a:schemeClr val="bg1"/>
                </a:solidFill>
              </a:rPr>
              <a:t>AO3 - Self – report – lack validity, unstructured might be better. </a:t>
            </a:r>
          </a:p>
          <a:p>
            <a:pPr marL="18288" indent="0">
              <a:buNone/>
            </a:pPr>
            <a:r>
              <a:rPr lang="en-US" dirty="0" smtClean="0">
                <a:solidFill>
                  <a:schemeClr val="bg1"/>
                </a:solidFill>
              </a:rPr>
              <a:t>AO3 - Real world applications</a:t>
            </a:r>
            <a:endParaRPr lang="en-GB" dirty="0">
              <a:solidFill>
                <a:schemeClr val="bg1"/>
              </a:solidFill>
            </a:endParaRPr>
          </a:p>
        </p:txBody>
      </p:sp>
      <p:sp>
        <p:nvSpPr>
          <p:cNvPr id="3" name="Title 2"/>
          <p:cNvSpPr>
            <a:spLocks noGrp="1"/>
          </p:cNvSpPr>
          <p:nvPr>
            <p:ph type="title"/>
          </p:nvPr>
        </p:nvSpPr>
        <p:spPr>
          <a:xfrm>
            <a:off x="693732" y="228601"/>
            <a:ext cx="7543800" cy="914400"/>
          </a:xfrm>
        </p:spPr>
        <p:txBody>
          <a:bodyPr/>
          <a:lstStyle/>
          <a:p>
            <a:r>
              <a:rPr lang="en-GB" sz="3200" dirty="0" smtClean="0">
                <a:solidFill>
                  <a:schemeClr val="bg1"/>
                </a:solidFill>
              </a:rPr>
              <a:t>Discuss research into the Evolutionary explanation of aggression (8marks) </a:t>
            </a:r>
            <a:endParaRPr lang="en-GB" sz="3200" dirty="0">
              <a:solidFill>
                <a:schemeClr val="bg1"/>
              </a:solidFill>
            </a:endParaRPr>
          </a:p>
        </p:txBody>
      </p:sp>
    </p:spTree>
    <p:extLst>
      <p:ext uri="{BB962C8B-B14F-4D97-AF65-F5344CB8AC3E}">
        <p14:creationId xmlns:p14="http://schemas.microsoft.com/office/powerpoint/2010/main" val="2893821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3761"/>
            <a:ext cx="8424936" cy="4355359"/>
          </a:xfrm>
        </p:spPr>
        <p:txBody>
          <a:bodyPr/>
          <a:lstStyle/>
          <a:p>
            <a:pPr marL="18288" indent="0">
              <a:buNone/>
            </a:pPr>
            <a:r>
              <a:rPr lang="en-GB" dirty="0" smtClean="0">
                <a:solidFill>
                  <a:schemeClr val="bg1"/>
                </a:solidFill>
              </a:rPr>
              <a:t>Watch the </a:t>
            </a:r>
            <a:r>
              <a:rPr lang="en-GB" dirty="0" smtClean="0">
                <a:solidFill>
                  <a:schemeClr val="bg1"/>
                </a:solidFill>
                <a:hlinkClick r:id="rId2"/>
              </a:rPr>
              <a:t>video.</a:t>
            </a:r>
            <a:endParaRPr lang="en-GB" dirty="0" smtClean="0">
              <a:solidFill>
                <a:schemeClr val="bg1"/>
              </a:solidFill>
            </a:endParaRPr>
          </a:p>
          <a:p>
            <a:pPr marL="18288" indent="0">
              <a:buNone/>
            </a:pPr>
            <a:endParaRPr lang="en-GB" dirty="0">
              <a:solidFill>
                <a:schemeClr val="bg1"/>
              </a:solidFill>
            </a:endParaRPr>
          </a:p>
          <a:p>
            <a:pPr marL="18288" indent="0">
              <a:buNone/>
            </a:pPr>
            <a:r>
              <a:rPr lang="en-GB" dirty="0" smtClean="0">
                <a:solidFill>
                  <a:schemeClr val="bg1"/>
                </a:solidFill>
              </a:rPr>
              <a:t>Does </a:t>
            </a:r>
            <a:r>
              <a:rPr lang="en-GB" dirty="0" err="1" smtClean="0">
                <a:solidFill>
                  <a:schemeClr val="bg1"/>
                </a:solidFill>
              </a:rPr>
              <a:t>Prof.</a:t>
            </a:r>
            <a:r>
              <a:rPr lang="en-GB" dirty="0" smtClean="0">
                <a:solidFill>
                  <a:schemeClr val="bg1"/>
                </a:solidFill>
              </a:rPr>
              <a:t> Lipton feel that we can ever move past sexual jealousy? And have ‘free love’ without aggression?</a:t>
            </a:r>
            <a:endParaRPr lang="en-GB" dirty="0">
              <a:solidFill>
                <a:schemeClr val="bg1"/>
              </a:solidFill>
            </a:endParaRPr>
          </a:p>
        </p:txBody>
      </p:sp>
    </p:spTree>
    <p:extLst>
      <p:ext uri="{BB962C8B-B14F-4D97-AF65-F5344CB8AC3E}">
        <p14:creationId xmlns:p14="http://schemas.microsoft.com/office/powerpoint/2010/main" val="35595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76711" y="188640"/>
            <a:ext cx="2954655" cy="2554545"/>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rPr>
              <a:t>How does </a:t>
            </a:r>
          </a:p>
          <a:p>
            <a:pPr algn="ctr"/>
            <a:r>
              <a:rPr lang="en-US" sz="4000" b="1" i="1" cap="none" spc="0" dirty="0" smtClean="0">
                <a:ln w="1905"/>
                <a:solidFill>
                  <a:srgbClr val="002060"/>
                </a:solidFill>
                <a:effectLst>
                  <a:innerShdw blurRad="69850" dist="43180" dir="5400000">
                    <a:srgbClr val="000000">
                      <a:alpha val="65000"/>
                    </a:srgbClr>
                  </a:innerShdw>
                </a:effectLst>
              </a:rPr>
              <a:t>evolution</a:t>
            </a:r>
            <a:r>
              <a:rPr lang="en-US" sz="4000" b="1" cap="none" spc="0" dirty="0" smtClean="0">
                <a:ln w="1905"/>
                <a:solidFill>
                  <a:srgbClr val="002060"/>
                </a:solidFill>
                <a:effectLst>
                  <a:innerShdw blurRad="69850" dist="43180" dir="5400000">
                    <a:srgbClr val="000000">
                      <a:alpha val="65000"/>
                    </a:srgbClr>
                  </a:innerShdw>
                </a:effectLst>
              </a:rPr>
              <a:t> </a:t>
            </a:r>
          </a:p>
          <a:p>
            <a:pPr algn="ctr"/>
            <a:r>
              <a:rPr lang="en-US" sz="4000" b="1" cap="none" spc="0" dirty="0" smtClean="0">
                <a:ln w="1905"/>
                <a:solidFill>
                  <a:srgbClr val="002060"/>
                </a:solidFill>
                <a:effectLst>
                  <a:innerShdw blurRad="69850" dist="43180" dir="5400000">
                    <a:srgbClr val="000000">
                      <a:alpha val="65000"/>
                    </a:srgbClr>
                  </a:innerShdw>
                </a:effectLst>
              </a:rPr>
              <a:t>explain</a:t>
            </a:r>
          </a:p>
          <a:p>
            <a:pPr algn="ctr"/>
            <a:r>
              <a:rPr lang="en-US" sz="4000" b="1" cap="none" spc="0" dirty="0" smtClean="0">
                <a:ln w="1905"/>
                <a:solidFill>
                  <a:srgbClr val="002060"/>
                </a:solidFill>
                <a:effectLst>
                  <a:innerShdw blurRad="69850" dist="43180" dir="5400000">
                    <a:srgbClr val="000000">
                      <a:alpha val="65000"/>
                    </a:srgbClr>
                  </a:innerShdw>
                </a:effectLst>
              </a:rPr>
              <a:t> aggression</a:t>
            </a:r>
            <a:endParaRPr lang="en-US" sz="4000" b="1" cap="none" spc="0" dirty="0">
              <a:ln w="1905"/>
              <a:solidFill>
                <a:srgbClr val="002060"/>
              </a:solidFill>
              <a:effectLst>
                <a:innerShdw blurRad="69850" dist="43180" dir="5400000">
                  <a:srgbClr val="000000">
                    <a:alpha val="65000"/>
                  </a:srgbClr>
                </a:innerShdw>
              </a:effectLst>
            </a:endParaRPr>
          </a:p>
        </p:txBody>
      </p:sp>
      <p:sp>
        <p:nvSpPr>
          <p:cNvPr id="6" name="TextBox 5"/>
          <p:cNvSpPr txBox="1"/>
          <p:nvPr/>
        </p:nvSpPr>
        <p:spPr>
          <a:xfrm>
            <a:off x="4211960" y="548680"/>
            <a:ext cx="4248472" cy="2862322"/>
          </a:xfrm>
          <a:prstGeom prst="rect">
            <a:avLst/>
          </a:prstGeom>
          <a:solidFill>
            <a:schemeClr val="tx1"/>
          </a:solidFill>
        </p:spPr>
        <p:txBody>
          <a:bodyPr wrap="square" rtlCol="0">
            <a:spAutoFit/>
          </a:bodyPr>
          <a:lstStyle/>
          <a:p>
            <a:r>
              <a:rPr lang="en-GB" dirty="0" smtClean="0">
                <a:solidFill>
                  <a:schemeClr val="bg1"/>
                </a:solidFill>
              </a:rPr>
              <a:t>Why are you more likely to see these two different types of reaction: </a:t>
            </a:r>
          </a:p>
          <a:p>
            <a:endParaRPr lang="en-GB" dirty="0">
              <a:solidFill>
                <a:schemeClr val="bg1"/>
              </a:solidFill>
            </a:endParaRPr>
          </a:p>
          <a:p>
            <a:r>
              <a:rPr lang="en-GB" dirty="0" smtClean="0">
                <a:solidFill>
                  <a:schemeClr val="bg1"/>
                </a:solidFill>
              </a:rPr>
              <a:t>Men: “Did you sleep with him”</a:t>
            </a:r>
          </a:p>
          <a:p>
            <a:r>
              <a:rPr lang="en-GB" dirty="0" smtClean="0">
                <a:solidFill>
                  <a:schemeClr val="bg1"/>
                </a:solidFill>
              </a:rPr>
              <a:t>Women : “Do you love her”.</a:t>
            </a:r>
          </a:p>
          <a:p>
            <a:endParaRPr lang="en-GB" dirty="0">
              <a:solidFill>
                <a:schemeClr val="bg1"/>
              </a:solidFill>
            </a:endParaRPr>
          </a:p>
          <a:p>
            <a:r>
              <a:rPr lang="en-GB" dirty="0" smtClean="0">
                <a:solidFill>
                  <a:schemeClr val="bg1"/>
                </a:solidFill>
              </a:rPr>
              <a:t>Which is worst do you think? </a:t>
            </a:r>
          </a:p>
          <a:p>
            <a:r>
              <a:rPr lang="en-GB" dirty="0" smtClean="0">
                <a:solidFill>
                  <a:schemeClr val="bg1"/>
                </a:solidFill>
              </a:rPr>
              <a:t>How does this link to the evolutionary explanation? </a:t>
            </a:r>
          </a:p>
          <a:p>
            <a:endParaRPr lang="en-GB" dirty="0">
              <a:solidFill>
                <a:schemeClr val="bg1"/>
              </a:solidFill>
            </a:endParaRPr>
          </a:p>
        </p:txBody>
      </p:sp>
      <p:sp>
        <p:nvSpPr>
          <p:cNvPr id="9" name="TextBox 8"/>
          <p:cNvSpPr txBox="1"/>
          <p:nvPr/>
        </p:nvSpPr>
        <p:spPr>
          <a:xfrm>
            <a:off x="4240291" y="3380367"/>
            <a:ext cx="4248472" cy="2031325"/>
          </a:xfrm>
          <a:prstGeom prst="rect">
            <a:avLst/>
          </a:prstGeom>
          <a:solidFill>
            <a:srgbClr val="FFFF00"/>
          </a:solidFill>
        </p:spPr>
        <p:txBody>
          <a:bodyPr wrap="square" rtlCol="0">
            <a:spAutoFit/>
          </a:bodyPr>
          <a:lstStyle/>
          <a:p>
            <a:r>
              <a:rPr lang="en-GB" dirty="0" smtClean="0">
                <a:solidFill>
                  <a:schemeClr val="bg1"/>
                </a:solidFill>
              </a:rPr>
              <a:t>Males experience more sexual jealousy this is due to parental uncertainty and fear of cuckoldry </a:t>
            </a:r>
          </a:p>
          <a:p>
            <a:endParaRPr lang="en-GB" dirty="0">
              <a:solidFill>
                <a:schemeClr val="bg1"/>
              </a:solidFill>
            </a:endParaRPr>
          </a:p>
          <a:p>
            <a:r>
              <a:rPr lang="en-GB" dirty="0" smtClean="0">
                <a:solidFill>
                  <a:schemeClr val="bg1"/>
                </a:solidFill>
              </a:rPr>
              <a:t>Women experience more emotional jealousy. This is because of fear of losing resources. </a:t>
            </a:r>
          </a:p>
        </p:txBody>
      </p:sp>
      <p:pic>
        <p:nvPicPr>
          <p:cNvPr id="7" name="Picture 6"/>
          <p:cNvPicPr>
            <a:picLocks noChangeAspect="1"/>
          </p:cNvPicPr>
          <p:nvPr/>
        </p:nvPicPr>
        <p:blipFill>
          <a:blip r:embed="rId3"/>
          <a:stretch>
            <a:fillRect/>
          </a:stretch>
        </p:blipFill>
        <p:spPr>
          <a:xfrm>
            <a:off x="247550" y="2789541"/>
            <a:ext cx="3212976" cy="3212976"/>
          </a:xfrm>
          <a:prstGeom prst="rect">
            <a:avLst/>
          </a:prstGeom>
        </p:spPr>
      </p:pic>
      <p:sp>
        <p:nvSpPr>
          <p:cNvPr id="10" name="TextBox 9"/>
          <p:cNvSpPr txBox="1"/>
          <p:nvPr/>
        </p:nvSpPr>
        <p:spPr>
          <a:xfrm>
            <a:off x="247550" y="6002517"/>
            <a:ext cx="5044530" cy="923330"/>
          </a:xfrm>
          <a:prstGeom prst="rect">
            <a:avLst/>
          </a:prstGeom>
          <a:noFill/>
        </p:spPr>
        <p:txBody>
          <a:bodyPr wrap="square" rtlCol="0">
            <a:spAutoFit/>
          </a:bodyPr>
          <a:lstStyle/>
          <a:p>
            <a:r>
              <a:rPr lang="en-GB" dirty="0" smtClean="0">
                <a:solidFill>
                  <a:schemeClr val="bg1"/>
                </a:solidFill>
              </a:rPr>
              <a:t>“He has your eyes” – more likely to be said to dads by midwifes after birth to reassure them it is theirs. </a:t>
            </a:r>
            <a:endParaRPr lang="en-GB" dirty="0">
              <a:solidFill>
                <a:schemeClr val="bg1"/>
              </a:solidFill>
            </a:endParaRPr>
          </a:p>
        </p:txBody>
      </p:sp>
      <p:sp>
        <p:nvSpPr>
          <p:cNvPr id="8" name="Rectangle 7"/>
          <p:cNvSpPr/>
          <p:nvPr/>
        </p:nvSpPr>
        <p:spPr>
          <a:xfrm>
            <a:off x="4427984" y="5476272"/>
            <a:ext cx="4572000" cy="46166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hlinkClick r:id="rId4"/>
              </a:rPr>
              <a:t>http://news.bbc.co.uk/1/hi/health/3045410.stm</a:t>
            </a:r>
            <a:endParaRPr lang="en-US" sz="1200" dirty="0" smtClean="0"/>
          </a:p>
          <a:p>
            <a:endParaRPr lang="en-US" sz="1200" dirty="0"/>
          </a:p>
        </p:txBody>
      </p:sp>
    </p:spTree>
    <p:extLst>
      <p:ext uri="{BB962C8B-B14F-4D97-AF65-F5344CB8AC3E}">
        <p14:creationId xmlns:p14="http://schemas.microsoft.com/office/powerpoint/2010/main" val="36735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hlinkClick r:id="rId2"/>
              </a:rPr>
              <a:t>https://www.bing.com/videos/search?q=shackleford+intimate+partner+violence+questionnaire&amp;&amp;view=detail&amp;mid=F1CB22FFEE8100DBF986F1CB22FFEE8100DBF986&amp;&amp;</a:t>
            </a:r>
            <a:r>
              <a:rPr lang="en-GB" dirty="0" smtClean="0">
                <a:hlinkClick r:id="rId2"/>
              </a:rPr>
              <a:t>FORM=VDRVRV</a:t>
            </a:r>
            <a:endParaRPr lang="en-GB" dirty="0" smtClean="0"/>
          </a:p>
          <a:p>
            <a:endParaRPr lang="en-GB" dirty="0"/>
          </a:p>
        </p:txBody>
      </p:sp>
      <p:sp>
        <p:nvSpPr>
          <p:cNvPr id="3" name="Title 2"/>
          <p:cNvSpPr>
            <a:spLocks noGrp="1"/>
          </p:cNvSpPr>
          <p:nvPr>
            <p:ph type="title"/>
          </p:nvPr>
        </p:nvSpPr>
        <p:spPr>
          <a:xfrm>
            <a:off x="251520" y="228601"/>
            <a:ext cx="7543800" cy="914400"/>
          </a:xfrm>
        </p:spPr>
        <p:txBody>
          <a:bodyPr/>
          <a:lstStyle/>
          <a:p>
            <a:r>
              <a:rPr lang="en-GB" dirty="0" smtClean="0">
                <a:solidFill>
                  <a:schemeClr val="bg1"/>
                </a:solidFill>
              </a:rPr>
              <a:t>Ted talks</a:t>
            </a:r>
            <a:endParaRPr lang="en-GB" dirty="0">
              <a:solidFill>
                <a:schemeClr val="bg1"/>
              </a:solidFill>
            </a:endParaRPr>
          </a:p>
        </p:txBody>
      </p:sp>
    </p:spTree>
    <p:extLst>
      <p:ext uri="{BB962C8B-B14F-4D97-AF65-F5344CB8AC3E}">
        <p14:creationId xmlns:p14="http://schemas.microsoft.com/office/powerpoint/2010/main" val="1108747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85801"/>
            <a:ext cx="7543800" cy="914400"/>
          </a:xfrm>
        </p:spPr>
        <p:txBody>
          <a:bodyPr>
            <a:normAutofit fontScale="90000"/>
          </a:bodyPr>
          <a:lstStyle/>
          <a:p>
            <a:r>
              <a:rPr lang="en-GB" dirty="0" smtClean="0">
                <a:solidFill>
                  <a:schemeClr val="bg1"/>
                </a:solidFill>
                <a:effectLst/>
              </a:rPr>
              <a:t>Sexual jealousy and extreme violence…</a:t>
            </a:r>
            <a:endParaRPr lang="en-US" dirty="0">
              <a:solidFill>
                <a:schemeClr val="bg1"/>
              </a:solidFill>
              <a:effectLst/>
            </a:endParaRPr>
          </a:p>
        </p:txBody>
      </p:sp>
      <p:sp>
        <p:nvSpPr>
          <p:cNvPr id="3" name="Content Placeholder 2"/>
          <p:cNvSpPr>
            <a:spLocks noGrp="1"/>
          </p:cNvSpPr>
          <p:nvPr>
            <p:ph idx="1"/>
          </p:nvPr>
        </p:nvSpPr>
        <p:spPr>
          <a:xfrm>
            <a:off x="1403648" y="2492896"/>
            <a:ext cx="6096000" cy="3657599"/>
          </a:xfrm>
        </p:spPr>
        <p:txBody>
          <a:bodyPr>
            <a:normAutofit/>
          </a:bodyPr>
          <a:lstStyle/>
          <a:p>
            <a:pPr marL="18288" indent="0">
              <a:buNone/>
            </a:pPr>
            <a:endParaRPr lang="en-GB" dirty="0" smtClean="0"/>
          </a:p>
          <a:p>
            <a:r>
              <a:rPr lang="en-US" dirty="0" smtClean="0">
                <a:hlinkClick r:id="rId2"/>
              </a:rPr>
              <a:t>http://news.bbc.co.uk/1/hi/world/asia-pacific/2138210.stm</a:t>
            </a:r>
            <a:endParaRPr lang="en-US" dirty="0" smtClean="0"/>
          </a:p>
          <a:p>
            <a:r>
              <a:rPr lang="en-US" dirty="0" smtClean="0">
                <a:hlinkClick r:id="rId3"/>
              </a:rPr>
              <a:t>http://www.gmanetwork.com/news/story/261020/pinoyabroad/worldfeatures/question-of-tribal-honor-four-women-killed-in-pakistan-for-singing-at-wedding</a:t>
            </a:r>
            <a:endParaRPr lang="en-US" dirty="0" smtClean="0"/>
          </a:p>
          <a:p>
            <a:endParaRPr lang="en-US" dirty="0"/>
          </a:p>
        </p:txBody>
      </p:sp>
    </p:spTree>
    <p:extLst>
      <p:ext uri="{BB962C8B-B14F-4D97-AF65-F5344CB8AC3E}">
        <p14:creationId xmlns:p14="http://schemas.microsoft.com/office/powerpoint/2010/main" val="198570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80728"/>
            <a:ext cx="8856984" cy="2930624"/>
          </a:xfrm>
        </p:spPr>
        <p:txBody>
          <a:bodyPr anchor="t"/>
          <a:lstStyle/>
          <a:p>
            <a:pPr marL="18288" indent="0">
              <a:buNone/>
            </a:pPr>
            <a:r>
              <a:rPr lang="en-GB" dirty="0" smtClean="0">
                <a:solidFill>
                  <a:schemeClr val="bg1"/>
                </a:solidFill>
                <a:effectLst/>
              </a:rPr>
              <a:t>Evolution occurs through three key types of selection. If a trait, characteristic, ability etc. is advantageous to either </a:t>
            </a:r>
            <a:r>
              <a:rPr lang="en-GB" i="1" dirty="0" smtClean="0">
                <a:solidFill>
                  <a:schemeClr val="bg1"/>
                </a:solidFill>
                <a:effectLst/>
              </a:rPr>
              <a:t>survival, reproduction or close family</a:t>
            </a:r>
            <a:r>
              <a:rPr lang="en-GB" dirty="0" smtClean="0">
                <a:solidFill>
                  <a:schemeClr val="bg1"/>
                </a:solidFill>
                <a:effectLst/>
              </a:rPr>
              <a:t>, the </a:t>
            </a:r>
            <a:r>
              <a:rPr lang="en-GB" i="1" dirty="0" smtClean="0">
                <a:solidFill>
                  <a:schemeClr val="bg1"/>
                </a:solidFill>
                <a:effectLst/>
              </a:rPr>
              <a:t>genes</a:t>
            </a:r>
            <a:r>
              <a:rPr lang="en-GB" dirty="0" smtClean="0">
                <a:solidFill>
                  <a:schemeClr val="bg1"/>
                </a:solidFill>
                <a:effectLst/>
              </a:rPr>
              <a:t> underlying that trait, characteristic, ability etc. will be </a:t>
            </a:r>
            <a:r>
              <a:rPr lang="en-GB" i="1" dirty="0" smtClean="0">
                <a:solidFill>
                  <a:schemeClr val="bg1"/>
                </a:solidFill>
                <a:effectLst/>
              </a:rPr>
              <a:t>more likely to be passed on </a:t>
            </a:r>
            <a:r>
              <a:rPr lang="en-GB" dirty="0" smtClean="0">
                <a:solidFill>
                  <a:schemeClr val="bg1"/>
                </a:solidFill>
                <a:effectLst/>
              </a:rPr>
              <a:t>than others.</a:t>
            </a:r>
            <a:endParaRPr lang="en-GB" dirty="0">
              <a:solidFill>
                <a:schemeClr val="bg1"/>
              </a:solidFill>
              <a:effectLst/>
            </a:endParaRPr>
          </a:p>
        </p:txBody>
      </p:sp>
      <p:sp>
        <p:nvSpPr>
          <p:cNvPr id="3" name="Title 2"/>
          <p:cNvSpPr>
            <a:spLocks noGrp="1"/>
          </p:cNvSpPr>
          <p:nvPr>
            <p:ph type="title"/>
          </p:nvPr>
        </p:nvSpPr>
        <p:spPr>
          <a:xfrm>
            <a:off x="107504" y="116632"/>
            <a:ext cx="8928992" cy="842392"/>
          </a:xfrm>
          <a:solidFill>
            <a:schemeClr val="tx1"/>
          </a:solidFill>
          <a:ln w="28575">
            <a:solidFill>
              <a:schemeClr val="bg1"/>
            </a:solidFill>
          </a:ln>
        </p:spPr>
        <p:txBody>
          <a:bodyPr/>
          <a:lstStyle/>
          <a:p>
            <a:r>
              <a:rPr lang="en-GB" dirty="0">
                <a:solidFill>
                  <a:schemeClr val="bg1"/>
                </a:solidFill>
              </a:rPr>
              <a:t>An evolution re-cap</a:t>
            </a:r>
            <a:r>
              <a:rPr lang="en-GB" dirty="0" smtClean="0">
                <a:solidFill>
                  <a:schemeClr val="bg1"/>
                </a:solidFill>
              </a:rPr>
              <a:t>…</a:t>
            </a:r>
            <a:endParaRPr lang="en-GB"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1920"/>
            <a:ext cx="3565481" cy="306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0" y="2708920"/>
            <a:ext cx="2945369" cy="1296144"/>
          </a:xfrm>
          <a:prstGeom prst="roundRect">
            <a:avLst/>
          </a:prstGeom>
          <a:solidFill>
            <a:srgbClr val="FFE1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Sexual selection </a:t>
            </a:r>
            <a:r>
              <a:rPr lang="en-GB" dirty="0" smtClean="0">
                <a:solidFill>
                  <a:schemeClr val="bg1"/>
                </a:solidFill>
              </a:rPr>
              <a:t>– “survival of the prettiest”.</a:t>
            </a:r>
            <a:endParaRPr lang="en-GB" dirty="0">
              <a:solidFill>
                <a:schemeClr val="bg1"/>
              </a:solidFill>
            </a:endParaRPr>
          </a:p>
        </p:txBody>
      </p:sp>
      <p:sp>
        <p:nvSpPr>
          <p:cNvPr id="5" name="AutoShape 4" descr="data:image/jpeg;base64,/9j/4AAQSkZJRgABAQAAAQABAAD/2wCEAAkGBxMTEhUUExIUFRUXFRcXGBUVFhYUFxcXFxUYGBcWFxQaHSggGBwnHBgUITEhJik3Li4uGR83RDQsNygtLisBCgoKDg0NFBAQFTAcFBk3KysrLSwrKyssLDcrKysrKysrLCs3KysrKzcrKysrKysrKysrKysrNysrKysrKysrK//AABEIAMIBAwMBIgACEQEDEQH/xAAcAAEAAgMBAQEAAAAAAAAAAAAABQYBAwQCBwj/xAA/EAACAgEDAgQDBQQIBQUAAAABAgADEQQSIQUxBhMiQTJRYQcUcYGRIzNCQ1JicqGxwdHwFSRzgvE0U1SSsv/EABUBAQEAAAAAAAAAAAAAAAAAAAAB/8QAFxEBAQEBAAAAAAAAAAAAAAAAAAEhEf/aAAwDAQACEQMRAD8A+4xE8u4AJJAwM8nA/OB6nPdrFV1Q53MGI44wm3PPt8QkbV1/exFNN1qj+YE2Vk/1XcjeO/K5HHfM4OqapmYNZodZ+zJ2vTbWDhsZyqXKzLwDgg9u0CZXrVB/mp8fl/EPjOcDOfoYXrenO3F1Z3EBfUOSVVgO/urofwYH3ld6T0zpmo3Ii4YWb2qLW1OrDPetiCB39sSZfwxpDszUM1uzodzZUuysQDnO3KphewCKAAFAASWk1iWgtWwYAkZHIyO/PvN85un6BKU2Vghck8szHJOT6mJM6YGMzAaRniu0rotUykqy6e5lIOCCK2IIPzzKhoqX0f8Aw6yq+911L1VXVXWveD5tDP5ieYSUYMvscYJ4gfRIlN0ni9zq69O/3dhbZZWpoeywoyI7gOxQI2VQ52nKkgYPeeU8Wak6ezVHT1Ciu562/aMbNlWpNNluNgACqrvt7nEC6TAMqer8aKp1irWzNp1Xy/ZdRYcKUrbHtY9SE+xcZnJrev26a3Vu1W51GhCr94cowvualTsKYqYEtkrndgQLuWjMq6am++y7SagLS6pTctmnd2DVta2VJKgqwaog+xDZ+Ynnw14ku1N1yPXTV5bWKaTY33ldr7Ud6yuCrjkMDj6mBat0xulF8dMW1uirK6qxGr1bNVpbWqdink7WJWxOBub+L37Trqq8m3QIqXrXZZacXaq1rVs8ixttisXFi4U8F8A4MC4xKj03xNqXOld6Klp1LtWCtrNYrBHZWI2BSp8thgHI47846eidb1Oq23V00rpnchS9ji5qwSPNChCvJHCk9ucjtAsmZmUfw11jUpXp/NrrNNttlQcWM1oY2WlGZSu0D07duSR9e00U+P2dt6V1NR53lhfMb7yV8zyjcKgm3Gedu7O0Z78QL/Eq/RvEVt2qupKUoKrGQo1jC8qPhuFe3DI3sQfbvnIFnUwMxEgOt9Zsp1OnrVQyWbtxx6hhq1G31An42bAVidvsATAn4lQ6n4vIRhWmLBWDlyNq2Hd+yIA9Vo2ghOCc+07f+Ps9LPWuGNvk1/x5csFDcDDAZZjtJGEbngwLFEgep9Q1CXVJWoKFLHsdkBwEZMD94m3IZuQGPbjvOVvFRxWPJdLHeoCtsMwSwKd5AOMDcEJBIDZ5OIFoiRnhzXvfp0ssVUcgbkVtwVsepckAgg5BBGQZJwEREDTq9QEUsQT9FGSSewA9zmRVXTnvPmajGMgppxyibTwbD/NfPPyX2BIzJuYxAh+ta7UVqV02lNz7TtJeuusH23ZYNjPyE+f6rwv1qy1LzqsPsJZRc1aKxztUIqkbVz7E7sDtPrGIbED4R1PwD1fKWWalWsrIZbqz6g2eT3VmOOM454E+qafW6mmhTehcqvqc49u7MaxxxyfRx85WPHfizFQQ1Wk2alFqSlnrtZKmDXWB15VTgrx7N+MlejU2alN/3GqtT8J1Ja1mAPDerLfXkc/OOKkOnePNBaUX7zSrvkKpsQ7iPYMDj8jzLMJW9R4Squx9522L/wC0iLVUeSeVGWb82x9JYKKgiqqgBVAAA7AAYAEI5+raEX020liosreskdwHUqSM+/MhOleEPLet7tTdqTSu2lbBWiVenZuCVquX28bjk8ntmWeIFQ6f4KNR0wGrc1aWwvTUa68BWV0Kuw9TkK7gNkd+QZ5XU6PSV2aKy3cDXqb3DITmu17brF9IwTt83C9yqE4ODLjIDqPhLS3O9lle6x+77mDbfKNWxWByqFWfKDglicZMCsbem06bSF7XC6K1SPMRhY7vW1m6ysjJVv324DH7LPZTjZ4h1mhazUmy+1f3IfbS7KBoLV1JKtt9XFqbvoeOxk+/g3SMALKvMHv5jNZn9kahu3E5whYL/R3Ejkmek8HaQV3J5WfPVltdmLWMrIiFfNJLAEInv3GYHLd1bTVaxrXexXfT6dNrVOFCPqHStt23gmy3aRnjGTI7pd9N2tqsOqe91rsalfu4q213O9Z8ywKN6g1OFHHABOeGlg6n4ZovaxrEZjbR93cGx1U1bi23aDgHJJyOZnSeGaK7EsrQo1dKULhiR5Ve7Yu0n23tz3gRlmv0tvUEbzWFulr1KFSrKhBFBtJsIx6R5Z4OPUfkZr13iPRWtpdQbbAKzdcB5VnConk2taCuawvnKSTjg57SRu8J6dntcowa7f5jJY6MwtVVdSwOduFUgexGRyTNT+CdIc4qKAh1KJY6V7bBWLE8tTtCt5SZUDBwfmchE/fNFTTSrXuE0OpC7ihG6zyXbB9PKiu3eWXgKMk4zNWh1VWk8/y9XqF0ulffbU2nL+WGAfy1uK5NZDh8AEgH4gOJPXeDdI5bzKt4d2sZHYsm96hUWFZO0EIFUYHpA47mbbPCmnaq6oq5TUBBbm2ws/l1pWuXzn4EUE55x9YECeoaKquqtr7FXTXvZvatgpsrLGxC2Menzucdtp+Rkr0HpJXI0+rYaYWs3k7FbBJ3NWlp58okkgYzzw2OJ0L4W0+/fsYkWG0ZscgWMVLOFzjJKgn8T8zJPpfTatOhSlAibmfavYF2LNgewyTwOBAi28Os+qr1FuoLiprGqQVohXzEZCrWDllAY4HHYE5Ik+BMzxbnB24J+pwIHomcNnUE9WzdYVwCK/VyfbvjP58TQ/SPM/8AUMbBjGwZWnHB5ryd3buxP5Tj6t1G2r9jpNE9jYABOKdOmfnYe/8A2gwNut6raigilVJbaPOvWse/PpD9/Yc/lNF/iWqna2r207rAivuL17scevaNvHvgD68yteI/Amr1NS79TvuAzlRsRXzn0rnJPtuJ/ITs6L4QXTae5dXaHoasrYljAVAZO6wE8pkY5LHkE8QLvVargMpBB7FSCD+BHeewn1lJ8D9NK6bkmrbYwptXCNbQP3TWJ2bPPJGSMHjMmaeveXYlWoZQWO1bVzsdvkw58snsMnBPHfiBPKuJ6iICIiAiIgJ5fsfwnqatTQHVkYZDKVI55BGCOIFX0un++3taW/5WtitaqxI1Drw9j84NatwF9ymTniWtEAx9Jp0GiSmtaq1CoihVUdgB2E6ICImCIGYlf1el1y6pHqurbTHJspsQB1IHpFVgx3P9Lt9faXq1ikgEFWx8JHPv29j2PaB0xMA5mYCIiAiaNejNU6oSGKMFIIBDFTggkHHPvg/gZWK6eoItIQLjLbw53tyw27y9jNgDJ9LseO57QLdEpfkdRdUD9xajek1Lwliswf1eoYDYC4J5DccmydDW0VL537zHq+H5n3UBf07dsnuQkIiICIM1X6hUGWOB9fwzx84G2JX+v2a1gi6JakJcB7NQCQqEHLoinLEEDg98j6ya0iMEUMxdgACxAUsfc7RwPwgbp5AnqcPWNR5dT2btuxd2TnHHPOATj8oHdPmX2vdUsWzR0Kjuj2Mzooz5jIoNaEe65OT+E+iaW7KBsEcc5GMfPv7T89/aD4j++65zXcKxQdtTDk7g2xinb3zjnnJgW/SDrVpNippkHp26dvi249RNoztOR8jNnUOs2qhr6npmpRlI8wftaww/iDryi++ePxlY6H4y1tZFW2vVOnBCFzaQfYhVKyxdW0HV+qIqfdRpKyQWNzryMcLtUFjg4PIHMKuH2b+JfvdDqxBs09hqZhyHXANdg+eV4P1BlvlG+znwEemNcTeLfNSoH0bNrV+ZnHJyPWMZ54l5EIREQEREBERAREQEREDGJrupVgQRkf7/ANZtiByCt1+A7hzw/wCfAb29hzmbKL8kghlIzwwx74yD7g/7xN8xiBFdS67XUSoD2vj93Su9h9XPw1j6sROVupah9prCKuMsMG1wDyOxAB+mD+MmNPo0TdsULubc2BjJPcnHczdtgV7WdSsGB5u0nPBUAn8iO/0lW1X2m6dfSl29t20kVF1Ujg7istfX/Cy6kg/eL6gM8VFRnjH8SnErh+yjT+ZWwufaikbSBz7jJBAYg8+oGFdF3j7bX53kb6Rje4sRGA/pBGPb6EiWPwx4i0+tq83TuGGcMp4dW+Tr8/r2MjW8NaLR0uwAqQAlyxaxSO5JVif7p878H9GSzVu/TTaKHRj5+1k8l85AR2wbUY7yUIIGPqIR9vzPFrYBPPA9gSfyAHJlb0viJqWFWt2p8ITUdq7CcLtYfy3z7duRyM4lmU5gcYexuw2DJ5YZbHPIUducdz2myjSKDuIJbPxMcn3wAfYcntOmIHkKJ6iICeWA9/8Af5T1ED574q+0FNLc2lKkvwd5AFag8lCCck7d3PYnE4eieFbeosur1v7Oljvq01eVLIeAbX4IBGDhcE+55lw6z4M0Wqs8y+gO2FGckAhTkZAOD3Mn1XAxA0aHRV1IqVVrWigBVQBQAPYATftmYgIiICIiAiIgIiICIiAiIgIiICIiAmu+1VBZiAB3JmyRvX+lDU1eUW2gkHICk/3iBIIcjMyTNOg0wrrVASQoCgk5OBwMn3nN1Vm2jb2yM8gce+c9x8xAg/GnUNM1LV24deS2X2qvB+PBBYYzwOZ8c6H1XX6dsaYXtpsk1bqw2F9gy/ED79/75M/axebLqq1LMlYKhfSQ7MVLEY74U4yO3aXjwtq7Bp686NPhXkWKMDAK53Djg/4fOSrEXR4yrsXy9YEGeN1gerdvXGMWqBk5MkvD/iJNLZXprbgarSBp2cklTjisv7qeQp9u2TxJ0dS0zko6K9mAWrCrc2Pkdo/xkJ1vwDpNUuF0Qp4G11fyCuTn4EyODzgiVF9UzM4OjaR6qa67LTayKFNjAKWx/EQPftO+AiIgIiICIiAiIgIiICIiAiIgIian1CBgpdQzZwpIBOOTgdzgQNsTyXA95g2DtkZ+Wfzge4mAZmAiY3CcbazPCAuckZXG1SM937d8ccnntA7MzWmpUsUBG4DJHvjOM/Sc5ods734P8KArxk927k4IBxjtOqqpVGFAA+n+MD3ERAwZCdfRwjv5wRAjcY57fFn5/kR9DJwyueN+j26mjZUTncuU3bFZc87m7ge/HPED4pVo7upaxE0u9WRebOdiDJHmOP4fcADlsHgCfZukeC6q69t1lmpf+JrWIU/TylwgH0IJ+pnV4Q8M1aGgVIBuJ3WOO72EYLc8gewHsJPQOfR6KupdtdaIvyRQo/QTdY4AJPYDPz7fSepgiBrpvVxlTkf74PyP0m2c12lGdw9Lf0h35+Y9x74ngXWL8Slh/SUdhz8S9+2ORnv2EDsieK7VbswPJHBzyO4/Ge4CIiAiIgIiICIiAiIgIiICQnXuk+a9bG1a1UFTx6m3vWdqvuG3PlkHg5DGSGvqtZQKrBWfdiu8499oyAD9TkfQzn0vSEVg7brbB/MtIdh/ZGAq/wDaBAruq6OGLKussGRhdlVtm0CwsEZgxBUAhcDHwg8me6+jjzFLXWM68h3o1OfUm1t1u8DPbaQQQBzuPMtuoLBSUAZsHAJ2gn2GcHEiOh6/WWMw1OjXTqAMML1t3N77Qo7fU4P0gd3RdH5NKV79+0YLYxk5POMnH6ztIkD4h6jVpsOAzX2eiqtDhrmUbtpBIUADuzdh7yG1f2hV6exadVS9VzIG2Vt5y4PGQ+FBGYExrvDAt1SaizU3kVghdOCi0eoYbegXNmf6xMna6wBgDAHsOB+kr2l8caBmVDqa0duy2nyyT8vVxn6ZljBz2gZiIgIiICadRdt28ZywHvxnPPb6TdOTqH8v/qL/AJ/UQOoGZmFmYCIiAmCJmIEP1/oP3msIL7tOd6t5lDBHO0kgEkEEEnkY5xJDQVOqBbLBY47uF2bvqVyQD88cfQdp0RAQYmC0CMv63WtnlnO73Psp27sMfY45+gIJxkTxqPEVCViw2IUL1plXUjLlB3zyAHVj9OZ71vRarWDspyPkzKpO3bllBAY445/ynNf4cpc7irDBUjZbYuGRUVXCq2N4CIM98KIEjpepV2Hajox2hsKwY7TjB4PbkfrOsSM6f0iqpiyKQWVVPqY5C9uCfx59+ZJiBmIiAiIgIiICIiAmDBMjura1k211qGtsOFBB2gYyzvjsoAP4nA7kQKL4ibTanqWLK9a70UhaxR5yeuxibNjrjaQnl5O4e03XfZ8moIZqKqRjG53s1WoI5xl2YKp7e7S89M0AqXGSzH4nIALHHyHAHsAOABO2BRum/ZT02shrK31DDt57l1/+gwv6iXeusKAFAAAwAOAAOwA9p6iAiIgIiICcnUD8H/UX/A/Uf79p1yI8RdUp04pN1gQPeiLnJ3Oc4UYB5OD/AKwJZe0zMCZgIiICIiAiIgJya3pyW8ObMZzhbHr/APwROuYMCH1Wh0dCh7EpUDje4BY57Dc3LH5DkmU/x54rTQvp0TS1LVduL3WoyoqrjjCDcGOfcflL4vTawQxUMynIZ8uw/At2/KbrqVYYZVYd8MAefnzA+d6bxDqRVo9XSlg02oJW3TOfNurYsVRqNx+DIORu4XGB3l20fVC5A2MM+z12Vn9cFf758+/4tb1TXWeUl33fSFkrahkTfaTtZntbgekHABzhu0l9d4Z1lgxVbdWzHJa3W2uq/PCVqMn88QLr99UcN6PkW4B/Bux/DM6hKn0zwayad6b9fqtRvGGaxgcAjkKrBuPxzJXw70P7pX5a333Lnjz3FjKMY2q20HH45gS8REBERAREQMGRHSemMLHvuw1zegNyAtQYlUVey57tjucfISYiBjEzEQEREBERAxmN0131blI3Fcg+pcbh9RkEZ/KVWmzXV9la3O/m3ZkeqzZhlKgcCr04O7d3XEC3bhODrHTK9QqLYMhLa7l+j1MHX8sj9MyK0p1bUaokbLmQ+T2UbhWQjbSW2ZO0kEnBPczRqtZrdzmultjFioYKHUClAAPWAubN55yeflAtSnAHMbx85UOq9Y1tNbt5dR+IoRWWPxWBKinmguTtrO4Hjf8ADOzqtWrNljVMdi6cFEyo33HzuOVye1IOSB8veBZMwDK0dXrd2DXXtNjYYV7ilfmWKoKm31llWs7gRjceDjE7fC/3gVKupwWWur1YwSxQb1b1NlgRy3vntAmYiICIiAiIgatRXuHBIPzH+nvKd1fonU7NyprAquxyyjaUTgYUc84ye8u0QI/o/SKdNStNSBUQYAA7/Nj82J5J+ZneBMxAREQEREBERAREQEREBERAREQERNOq1KVqXdlVR3ZjgfrA2kzn1GqqrXc7oi/NyFX9TxIXS9Tu1eTVmmnOBY6eu0fOsZ9A+pB/KaNVbodAjva+SWJLWF77GYjgFjuI9wB2HbiBJHxNpPa9G4z6AbBg++VBnvT+INI+At9eecAnaTjvgNjM+Sda+07Xt69NVXRp9+wnaLrwy+7VkjarHCgkY78z6B4P6rq9VXjWaevaUz5qZCEkAlNj+r3IJHGRxAtqOD25HzE9Ynz3xR1rQ9NdmpVzqcDOnpLspXIwbqwSiDHZiM/KTPRfG9OoA2o4JxkDbaV/trWSyfUsABAtOJmaNNqVcZRlYfMEH/x+E3wEREBERAREQEREBERAREQEREBERAREQEREBERAREQPFlgUZOfy5kVZ0jzbBZedwX4Kv4F/rMp4d/r7fqTLkTMDk1PmfDWFXj4jyB9AvvIlfDNAYu53EsWJbaBkjBIwBj3/AFMnL7Qoyfy98mU6/wAPX6rUebeQqD4EYCxVx2IXsz9+TgDOMHvAmLenaDC7003p4BbYG4/rd5U/tE8YtUBp9NZSllgObXbC1J2yGwQXPsPbv8pZOqdJrrrOypmZiT6Sa+ccZNY4B4H0zPmWl8MdSRTbY9Ss7NgEs5DZ7bmBKqvYBccY7mB2eGvE66StVsbQtuJ9XmP5jk/xFyrFiT+smD9o1QG8aZGI7NWLPnzhmrX5D3lR6fpUrt/5/T6y+6w7UamxnRie6Dbh1/BpIa3wTrtS6fddI3T1BBNtupO89+dlTE/XBjKLbpfEtd481dNqqnYD9vUlbbj7Z9RDD2ww+XaSfR+v6ywMPuWQuP2vmeUtmRwyK65GR3Bzg5GTITof2T0qws1t92tsIORYzLXkjB9AJJ7+5/KfQ6NOiKERVVVGAqgKAB7ADsIEaNZqf/jL+dw/0nTVdae9Sj8HB/ynbiZxAjxrbB309h/stUc/XlxO6tsjOMfQ4yP0mcQBAzERAREQEREBERAREQEREBERAREQEREBERAREQMYjEzEDBWaraFbuM/34z3xN082DIwYFf6P0lPPsvZQWVjXU3JKpxvxnsS2Rx3AlhAkf0HSGqlVJJ5c5Pf1OSBj8MSRgIiICIiAiIgIiICIiAiIgIiICIiAiIgIiICIiAiIgIiICIiAiIgIiIHms8CeoiAiIgIiICIiAiIgIiICIiAiIgIiI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MTEhUUExIUFRUXFRcXGBUVFhYUFxcXFxUYGBcWFxQaHSggGBwnHBgUITEhJik3Li4uGR83RDQsNygtLisBCgoKDg0NFBAQFTAcFBk3KysrLSwrKyssLDcrKysrKysrLCs3KysrKzcrKysrKysrKysrKysrNysrKysrKysrK//AABEIAMIBAwMBIgACEQEDEQH/xAAcAAEAAgMBAQEAAAAAAAAAAAAABQYBAwQCBwj/xAA/EAACAgEDAgQDBQQIBQUAAAABAgADEQQSIQUxBhMiQTJRYQcUcYGRIzNCQ1JicqGxwdHwFSRzgvE0U1SSsv/EABUBAQEAAAAAAAAAAAAAAAAAAAAB/8QAFxEBAQEBAAAAAAAAAAAAAAAAAAEhEf/aAAwDAQACEQMRAD8A+4xE8u4AJJAwM8nA/OB6nPdrFV1Q53MGI44wm3PPt8QkbV1/exFNN1qj+YE2Vk/1XcjeO/K5HHfM4OqapmYNZodZ+zJ2vTbWDhsZyqXKzLwDgg9u0CZXrVB/mp8fl/EPjOcDOfoYXrenO3F1Z3EBfUOSVVgO/urofwYH3ld6T0zpmo3Ii4YWb2qLW1OrDPetiCB39sSZfwxpDszUM1uzodzZUuysQDnO3KphewCKAAFAASWk1iWgtWwYAkZHIyO/PvN85un6BKU2Vghck8szHJOT6mJM6YGMzAaRniu0rotUykqy6e5lIOCCK2IIPzzKhoqX0f8Aw6yq+911L1VXVXWveD5tDP5ieYSUYMvscYJ4gfRIlN0ni9zq69O/3dhbZZWpoeywoyI7gOxQI2VQ52nKkgYPeeU8Wak6ezVHT1Ciu562/aMbNlWpNNluNgACqrvt7nEC6TAMqer8aKp1irWzNp1Xy/ZdRYcKUrbHtY9SE+xcZnJrev26a3Vu1W51GhCr94cowvualTsKYqYEtkrndgQLuWjMq6am++y7SagLS6pTctmnd2DVta2VJKgqwaog+xDZ+Ynnw14ku1N1yPXTV5bWKaTY33ldr7Ud6yuCrjkMDj6mBat0xulF8dMW1uirK6qxGr1bNVpbWqdink7WJWxOBub+L37Trqq8m3QIqXrXZZacXaq1rVs8ixttisXFi4U8F8A4MC4xKj03xNqXOld6Klp1LtWCtrNYrBHZWI2BSp8thgHI47846eidb1Oq23V00rpnchS9ji5qwSPNChCvJHCk9ucjtAsmZmUfw11jUpXp/NrrNNttlQcWM1oY2WlGZSu0D07duSR9e00U+P2dt6V1NR53lhfMb7yV8zyjcKgm3Gedu7O0Z78QL/Eq/RvEVt2qupKUoKrGQo1jC8qPhuFe3DI3sQfbvnIFnUwMxEgOt9Zsp1OnrVQyWbtxx6hhq1G31An42bAVidvsATAn4lQ6n4vIRhWmLBWDlyNq2Hd+yIA9Vo2ghOCc+07f+Ps9LPWuGNvk1/x5csFDcDDAZZjtJGEbngwLFEgep9Q1CXVJWoKFLHsdkBwEZMD94m3IZuQGPbjvOVvFRxWPJdLHeoCtsMwSwKd5AOMDcEJBIDZ5OIFoiRnhzXvfp0ssVUcgbkVtwVsepckAgg5BBGQZJwEREDTq9QEUsQT9FGSSewA9zmRVXTnvPmajGMgppxyibTwbD/NfPPyX2BIzJuYxAh+ta7UVqV02lNz7TtJeuusH23ZYNjPyE+f6rwv1qy1LzqsPsJZRc1aKxztUIqkbVz7E7sDtPrGIbED4R1PwD1fKWWalWsrIZbqz6g2eT3VmOOM454E+qafW6mmhTehcqvqc49u7MaxxxyfRx85WPHfizFQQ1Wk2alFqSlnrtZKmDXWB15VTgrx7N+MlejU2alN/3GqtT8J1Ja1mAPDerLfXkc/OOKkOnePNBaUX7zSrvkKpsQ7iPYMDj8jzLMJW9R4Squx9522L/wC0iLVUeSeVGWb82x9JYKKgiqqgBVAAA7AAYAEI5+raEX020liosreskdwHUqSM+/MhOleEPLet7tTdqTSu2lbBWiVenZuCVquX28bjk8ntmWeIFQ6f4KNR0wGrc1aWwvTUa68BWV0Kuw9TkK7gNkd+QZ5XU6PSV2aKy3cDXqb3DITmu17brF9IwTt83C9yqE4ODLjIDqPhLS3O9lle6x+77mDbfKNWxWByqFWfKDglicZMCsbem06bSF7XC6K1SPMRhY7vW1m6ysjJVv324DH7LPZTjZ4h1mhazUmy+1f3IfbS7KBoLV1JKtt9XFqbvoeOxk+/g3SMALKvMHv5jNZn9kahu3E5whYL/R3Ejkmek8HaQV3J5WfPVltdmLWMrIiFfNJLAEInv3GYHLd1bTVaxrXexXfT6dNrVOFCPqHStt23gmy3aRnjGTI7pd9N2tqsOqe91rsalfu4q213O9Z8ywKN6g1OFHHABOeGlg6n4ZovaxrEZjbR93cGx1U1bi23aDgHJJyOZnSeGaK7EsrQo1dKULhiR5Ve7Yu0n23tz3gRlmv0tvUEbzWFulr1KFSrKhBFBtJsIx6R5Z4OPUfkZr13iPRWtpdQbbAKzdcB5VnConk2taCuawvnKSTjg57SRu8J6dntcowa7f5jJY6MwtVVdSwOduFUgexGRyTNT+CdIc4qKAh1KJY6V7bBWLE8tTtCt5SZUDBwfmchE/fNFTTSrXuE0OpC7ihG6zyXbB9PKiu3eWXgKMk4zNWh1VWk8/y9XqF0ulffbU2nL+WGAfy1uK5NZDh8AEgH4gOJPXeDdI5bzKt4d2sZHYsm96hUWFZO0EIFUYHpA47mbbPCmnaq6oq5TUBBbm2ws/l1pWuXzn4EUE55x9YECeoaKquqtr7FXTXvZvatgpsrLGxC2Menzucdtp+Rkr0HpJXI0+rYaYWs3k7FbBJ3NWlp58okkgYzzw2OJ0L4W0+/fsYkWG0ZscgWMVLOFzjJKgn8T8zJPpfTatOhSlAibmfavYF2LNgewyTwOBAi28Os+qr1FuoLiprGqQVohXzEZCrWDllAY4HHYE5Ik+BMzxbnB24J+pwIHomcNnUE9WzdYVwCK/VyfbvjP58TQ/SPM/8AUMbBjGwZWnHB5ryd3buxP5Tj6t1G2r9jpNE9jYABOKdOmfnYe/8A2gwNut6raigilVJbaPOvWse/PpD9/Yc/lNF/iWqna2r207rAivuL17scevaNvHvgD68yteI/Amr1NS79TvuAzlRsRXzn0rnJPtuJ/ITs6L4QXTae5dXaHoasrYljAVAZO6wE8pkY5LHkE8QLvVargMpBB7FSCD+BHeewn1lJ8D9NK6bkmrbYwptXCNbQP3TWJ2bPPJGSMHjMmaeveXYlWoZQWO1bVzsdvkw58snsMnBPHfiBPKuJ6iICIiAiIgJ5fsfwnqatTQHVkYZDKVI55BGCOIFX0un++3taW/5WtitaqxI1Drw9j84NatwF9ymTniWtEAx9Jp0GiSmtaq1CoihVUdgB2E6ICImCIGYlf1el1y6pHqurbTHJspsQB1IHpFVgx3P9Lt9faXq1ikgEFWx8JHPv29j2PaB0xMA5mYCIiAiaNejNU6oSGKMFIIBDFTggkHHPvg/gZWK6eoItIQLjLbw53tyw27y9jNgDJ9LseO57QLdEpfkdRdUD9xajek1Lwliswf1eoYDYC4J5DccmydDW0VL537zHq+H5n3UBf07dsnuQkIiICIM1X6hUGWOB9fwzx84G2JX+v2a1gi6JakJcB7NQCQqEHLoinLEEDg98j6ya0iMEUMxdgACxAUsfc7RwPwgbp5AnqcPWNR5dT2btuxd2TnHHPOATj8oHdPmX2vdUsWzR0Kjuj2Mzooz5jIoNaEe65OT+E+iaW7KBsEcc5GMfPv7T89/aD4j++65zXcKxQdtTDk7g2xinb3zjnnJgW/SDrVpNippkHp26dvi249RNoztOR8jNnUOs2qhr6npmpRlI8wftaww/iDryi++ePxlY6H4y1tZFW2vVOnBCFzaQfYhVKyxdW0HV+qIqfdRpKyQWNzryMcLtUFjg4PIHMKuH2b+JfvdDqxBs09hqZhyHXANdg+eV4P1BlvlG+znwEemNcTeLfNSoH0bNrV+ZnHJyPWMZ54l5EIREQEREBERAREQEREDGJrupVgQRkf7/ANZtiByCt1+A7hzw/wCfAb29hzmbKL8kghlIzwwx74yD7g/7xN8xiBFdS67XUSoD2vj93Su9h9XPw1j6sROVupah9prCKuMsMG1wDyOxAB+mD+MmNPo0TdsULubc2BjJPcnHczdtgV7WdSsGB5u0nPBUAn8iO/0lW1X2m6dfSl29t20kVF1Ujg7istfX/Cy6kg/eL6gM8VFRnjH8SnErh+yjT+ZWwufaikbSBz7jJBAYg8+oGFdF3j7bX53kb6Rje4sRGA/pBGPb6EiWPwx4i0+tq83TuGGcMp4dW+Tr8/r2MjW8NaLR0uwAqQAlyxaxSO5JVif7p878H9GSzVu/TTaKHRj5+1k8l85AR2wbUY7yUIIGPqIR9vzPFrYBPPA9gSfyAHJlb0viJqWFWt2p8ITUdq7CcLtYfy3z7duRyM4lmU5gcYexuw2DJ5YZbHPIUducdz2myjSKDuIJbPxMcn3wAfYcntOmIHkKJ6iICeWA9/8Af5T1ED574q+0FNLc2lKkvwd5AFag8lCCck7d3PYnE4eieFbeosur1v7Oljvq01eVLIeAbX4IBGDhcE+55lw6z4M0Wqs8y+gO2FGckAhTkZAOD3Mn1XAxA0aHRV1IqVVrWigBVQBQAPYATftmYgIiICIiAiIgIiICIiAiIgIiICIiAmu+1VBZiAB3JmyRvX+lDU1eUW2gkHICk/3iBIIcjMyTNOg0wrrVASQoCgk5OBwMn3nN1Vm2jb2yM8gce+c9x8xAg/GnUNM1LV24deS2X2qvB+PBBYYzwOZ8c6H1XX6dsaYXtpsk1bqw2F9gy/ED79/75M/axebLqq1LMlYKhfSQ7MVLEY74U4yO3aXjwtq7Bp686NPhXkWKMDAK53Djg/4fOSrEXR4yrsXy9YEGeN1gerdvXGMWqBk5MkvD/iJNLZXprbgarSBp2cklTjisv7qeQp9u2TxJ0dS0zko6K9mAWrCrc2Pkdo/xkJ1vwDpNUuF0Qp4G11fyCuTn4EyODzgiVF9UzM4OjaR6qa67LTayKFNjAKWx/EQPftO+AiIgIiICIiAiIgIiICIiAiIgIian1CBgpdQzZwpIBOOTgdzgQNsTyXA95g2DtkZ+Wfzge4mAZmAiY3CcbazPCAuckZXG1SM937d8ccnntA7MzWmpUsUBG4DJHvjOM/Sc5ods734P8KArxk927k4IBxjtOqqpVGFAA+n+MD3ERAwZCdfRwjv5wRAjcY57fFn5/kR9DJwyueN+j26mjZUTncuU3bFZc87m7ge/HPED4pVo7upaxE0u9WRebOdiDJHmOP4fcADlsHgCfZukeC6q69t1lmpf+JrWIU/TylwgH0IJ+pnV4Q8M1aGgVIBuJ3WOO72EYLc8gewHsJPQOfR6KupdtdaIvyRQo/QTdY4AJPYDPz7fSepgiBrpvVxlTkf74PyP0m2c12lGdw9Lf0h35+Y9x74ngXWL8Slh/SUdhz8S9+2ORnv2EDsieK7VbswPJHBzyO4/Ge4CIiAiIgIiICIiAiIgIiICQnXuk+a9bG1a1UFTx6m3vWdqvuG3PlkHg5DGSGvqtZQKrBWfdiu8499oyAD9TkfQzn0vSEVg7brbB/MtIdh/ZGAq/wDaBAruq6OGLKussGRhdlVtm0CwsEZgxBUAhcDHwg8me6+jjzFLXWM68h3o1OfUm1t1u8DPbaQQQBzuPMtuoLBSUAZsHAJ2gn2GcHEiOh6/WWMw1OjXTqAMML1t3N77Qo7fU4P0gd3RdH5NKV79+0YLYxk5POMnH6ztIkD4h6jVpsOAzX2eiqtDhrmUbtpBIUADuzdh7yG1f2hV6exadVS9VzIG2Vt5y4PGQ+FBGYExrvDAt1SaizU3kVghdOCi0eoYbegXNmf6xMna6wBgDAHsOB+kr2l8caBmVDqa0duy2nyyT8vVxn6ZljBz2gZiIgIiICadRdt28ZywHvxnPPb6TdOTqH8v/qL/AJ/UQOoGZmFmYCIiAmCJmIEP1/oP3msIL7tOd6t5lDBHO0kgEkEEEnkY5xJDQVOqBbLBY47uF2bvqVyQD88cfQdp0RAQYmC0CMv63WtnlnO73Psp27sMfY45+gIJxkTxqPEVCViw2IUL1plXUjLlB3zyAHVj9OZ71vRarWDspyPkzKpO3bllBAY445/ynNf4cpc7irDBUjZbYuGRUVXCq2N4CIM98KIEjpepV2Hajox2hsKwY7TjB4PbkfrOsSM6f0iqpiyKQWVVPqY5C9uCfx59+ZJiBmIiAiIgIiICIiAmDBMjura1k211qGtsOFBB2gYyzvjsoAP4nA7kQKL4ibTanqWLK9a70UhaxR5yeuxibNjrjaQnl5O4e03XfZ8moIZqKqRjG53s1WoI5xl2YKp7e7S89M0AqXGSzH4nIALHHyHAHsAOABO2BRum/ZT02shrK31DDt57l1/+gwv6iXeusKAFAAAwAOAAOwA9p6iAiIgIiICcnUD8H/UX/A/Uf79p1yI8RdUp04pN1gQPeiLnJ3Oc4UYB5OD/AKwJZe0zMCZgIiICIiAiIgJya3pyW8ObMZzhbHr/APwROuYMCH1Wh0dCh7EpUDje4BY57Dc3LH5DkmU/x54rTQvp0TS1LVduL3WoyoqrjjCDcGOfcflL4vTawQxUMynIZ8uw/At2/KbrqVYYZVYd8MAefnzA+d6bxDqRVo9XSlg02oJW3TOfNurYsVRqNx+DIORu4XGB3l20fVC5A2MM+z12Vn9cFf758+/4tb1TXWeUl33fSFkrahkTfaTtZntbgekHABzhu0l9d4Z1lgxVbdWzHJa3W2uq/PCVqMn88QLr99UcN6PkW4B/Bux/DM6hKn0zwayad6b9fqtRvGGaxgcAjkKrBuPxzJXw70P7pX5a333Lnjz3FjKMY2q20HH45gS8REBERAREQMGRHSemMLHvuw1zegNyAtQYlUVey57tjucfISYiBjEzEQEREBERAxmN0131blI3Fcg+pcbh9RkEZ/KVWmzXV9la3O/m3ZkeqzZhlKgcCr04O7d3XEC3bhODrHTK9QqLYMhLa7l+j1MHX8sj9MyK0p1bUaokbLmQ+T2UbhWQjbSW2ZO0kEnBPczRqtZrdzmultjFioYKHUClAAPWAubN55yeflAtSnAHMbx85UOq9Y1tNbt5dR+IoRWWPxWBKinmguTtrO4Hjf8ADOzqtWrNljVMdi6cFEyo33HzuOVye1IOSB8veBZMwDK0dXrd2DXXtNjYYV7ilfmWKoKm31llWs7gRjceDjE7fC/3gVKupwWWur1YwSxQb1b1NlgRy3vntAmYiICIiAiIgatRXuHBIPzH+nvKd1fonU7NyprAquxyyjaUTgYUc84ye8u0QI/o/SKdNStNSBUQYAA7/Nj82J5J+ZneBMxAREQEREBERAREQEREBERAREQERNOq1KVqXdlVR3ZjgfrA2kzn1GqqrXc7oi/NyFX9TxIXS9Tu1eTVmmnOBY6eu0fOsZ9A+pB/KaNVbodAjva+SWJLWF77GYjgFjuI9wB2HbiBJHxNpPa9G4z6AbBg++VBnvT+INI+At9eecAnaTjvgNjM+Sda+07Xt69NVXRp9+wnaLrwy+7VkjarHCgkY78z6B4P6rq9VXjWaevaUz5qZCEkAlNj+r3IJHGRxAtqOD25HzE9Ynz3xR1rQ9NdmpVzqcDOnpLspXIwbqwSiDHZiM/KTPRfG9OoA2o4JxkDbaV/trWSyfUsABAtOJmaNNqVcZRlYfMEH/x+E3wEREBERAREQEREBERAREQEREBERAREQEREBERAREQPFlgUZOfy5kVZ0jzbBZedwX4Kv4F/rMp4d/r7fqTLkTMDk1PmfDWFXj4jyB9AvvIlfDNAYu53EsWJbaBkjBIwBj3/AFMnL7Qoyfy98mU6/wAPX6rUebeQqD4EYCxVx2IXsz9+TgDOMHvAmLenaDC7003p4BbYG4/rd5U/tE8YtUBp9NZSllgObXbC1J2yGwQXPsPbv8pZOqdJrrrOypmZiT6Sa+ccZNY4B4H0zPmWl8MdSRTbY9Ss7NgEs5DZ7bmBKqvYBccY7mB2eGvE66StVsbQtuJ9XmP5jk/xFyrFiT+smD9o1QG8aZGI7NWLPnzhmrX5D3lR6fpUrt/5/T6y+6w7UamxnRie6Dbh1/BpIa3wTrtS6fddI3T1BBNtupO89+dlTE/XBjKLbpfEtd481dNqqnYD9vUlbbj7Z9RDD2ww+XaSfR+v6ywMPuWQuP2vmeUtmRwyK65GR3Bzg5GTITof2T0qws1t92tsIORYzLXkjB9AJJ7+5/KfQ6NOiKERVVVGAqgKAB7ADsIEaNZqf/jL+dw/0nTVdae9Sj8HB/ynbiZxAjxrbB309h/stUc/XlxO6tsjOMfQ4yP0mcQBAzERAREQEREBERAREQEREBERAREQEREBERAREQMYjEzEDBWaraFbuM/34z3xN082DIwYFf6P0lPPsvZQWVjXU3JKpxvxnsS2Rx3AlhAkf0HSGqlVJJ5c5Pf1OSBj8MSRgIiICIiAiIgIiICIiAiIgIiICIiAiIgIiICIiAiIgIiICIiAiIgIiIHms8CeoiAiIgIiICIiAiIgIiICIiAiIgIiI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481" y="4382101"/>
            <a:ext cx="3003022" cy="224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67831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568503" y="3382175"/>
            <a:ext cx="2465573" cy="1296144"/>
          </a:xfrm>
          <a:prstGeom prst="roundRect">
            <a:avLst/>
          </a:prstGeom>
          <a:solidFill>
            <a:schemeClr val="accent6">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Kin selection </a:t>
            </a:r>
            <a:r>
              <a:rPr lang="en-GB" dirty="0" smtClean="0">
                <a:solidFill>
                  <a:schemeClr val="bg1"/>
                </a:solidFill>
              </a:rPr>
              <a:t>– survival of the family</a:t>
            </a:r>
            <a:endParaRPr lang="en-GB" dirty="0">
              <a:solidFill>
                <a:schemeClr val="bg1"/>
              </a:solidFill>
            </a:endParaRPr>
          </a:p>
        </p:txBody>
      </p:sp>
      <p:sp>
        <p:nvSpPr>
          <p:cNvPr id="11" name="Rounded Rectangle 10"/>
          <p:cNvSpPr/>
          <p:nvPr/>
        </p:nvSpPr>
        <p:spPr>
          <a:xfrm>
            <a:off x="3557453" y="3085957"/>
            <a:ext cx="2664296" cy="1296144"/>
          </a:xfrm>
          <a:prstGeom prst="roundRect">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Natural selection </a:t>
            </a:r>
            <a:r>
              <a:rPr lang="en-GB" dirty="0" smtClean="0">
                <a:solidFill>
                  <a:schemeClr val="bg1"/>
                </a:solidFill>
              </a:rPr>
              <a:t>– “survival of the fittest”.</a:t>
            </a:r>
            <a:endParaRPr lang="en-GB" dirty="0">
              <a:solidFill>
                <a:schemeClr val="bg1"/>
              </a:solidFill>
            </a:endParaRPr>
          </a:p>
        </p:txBody>
      </p:sp>
    </p:spTree>
    <p:extLst>
      <p:ext uri="{BB962C8B-B14F-4D97-AF65-F5344CB8AC3E}">
        <p14:creationId xmlns:p14="http://schemas.microsoft.com/office/powerpoint/2010/main" val="3574814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9898" y="0"/>
            <a:ext cx="9110820" cy="1103040"/>
          </a:xfrm>
        </p:spPr>
        <p:txBody>
          <a:bodyPr/>
          <a:lstStyle/>
          <a:p>
            <a:r>
              <a:rPr lang="en-GB" sz="3600" dirty="0" smtClean="0">
                <a:solidFill>
                  <a:schemeClr val="bg1"/>
                </a:solidFill>
              </a:rPr>
              <a:t>How is aggression an advantage to humans? </a:t>
            </a:r>
            <a:r>
              <a:rPr lang="en-GB" sz="2800" dirty="0" smtClean="0">
                <a:solidFill>
                  <a:srgbClr val="FF0000"/>
                </a:solidFill>
              </a:rPr>
              <a:t>Core evolutionary explanations</a:t>
            </a:r>
            <a:endParaRPr lang="en-GB" sz="3600" dirty="0">
              <a:solidFill>
                <a:srgbClr val="FF0000"/>
              </a:solidFill>
            </a:endParaRPr>
          </a:p>
        </p:txBody>
      </p:sp>
      <p:sp>
        <p:nvSpPr>
          <p:cNvPr id="5" name="Oval 4"/>
          <p:cNvSpPr/>
          <p:nvPr/>
        </p:nvSpPr>
        <p:spPr>
          <a:xfrm rot="21390459">
            <a:off x="471421" y="1182580"/>
            <a:ext cx="8166535" cy="292173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GB" sz="2400" dirty="0" smtClean="0"/>
              <a:t>Being aggressive would help a person acquire, and then protect, resources that are likely to help them, and their families, survive and pass on their genes e.g. </a:t>
            </a:r>
            <a:r>
              <a:rPr lang="en-GB" sz="2400" dirty="0"/>
              <a:t>food, </a:t>
            </a:r>
            <a:r>
              <a:rPr lang="en-GB" sz="2400" dirty="0" smtClean="0"/>
              <a:t>territory.  - </a:t>
            </a:r>
            <a:r>
              <a:rPr lang="en-GB" sz="2400" b="1" dirty="0" smtClean="0"/>
              <a:t>Natural selection</a:t>
            </a:r>
          </a:p>
        </p:txBody>
      </p:sp>
      <p:sp>
        <p:nvSpPr>
          <p:cNvPr id="6" name="Oval 5"/>
          <p:cNvSpPr/>
          <p:nvPr/>
        </p:nvSpPr>
        <p:spPr>
          <a:xfrm rot="21390459">
            <a:off x="374584" y="1195312"/>
            <a:ext cx="8331426" cy="2903965"/>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2. </a:t>
            </a:r>
            <a:r>
              <a:rPr lang="en-GB" sz="2000" dirty="0" smtClean="0"/>
              <a:t>Being </a:t>
            </a:r>
            <a:r>
              <a:rPr lang="en-GB" sz="2000" dirty="0"/>
              <a:t>aggressive </a:t>
            </a:r>
            <a:r>
              <a:rPr lang="en-GB" sz="2000" dirty="0" smtClean="0"/>
              <a:t>would allow one person to gain dominance over another, and therefore establish status </a:t>
            </a:r>
            <a:r>
              <a:rPr lang="en-GB" sz="2000" dirty="0"/>
              <a:t>within the </a:t>
            </a:r>
            <a:r>
              <a:rPr lang="en-GB" sz="2000" dirty="0" smtClean="0"/>
              <a:t>group (especially </a:t>
            </a:r>
            <a:r>
              <a:rPr lang="en-GB" sz="2000" dirty="0"/>
              <a:t>in </a:t>
            </a:r>
            <a:r>
              <a:rPr lang="en-GB" sz="2000" dirty="0" smtClean="0"/>
              <a:t>males). </a:t>
            </a:r>
            <a:r>
              <a:rPr lang="en-GB" sz="2000" dirty="0"/>
              <a:t>High status then leads to greater access to resources in general and to </a:t>
            </a:r>
            <a:r>
              <a:rPr lang="en-GB" sz="2000" dirty="0" smtClean="0"/>
              <a:t>good quality mates </a:t>
            </a:r>
            <a:r>
              <a:rPr lang="en-GB" sz="2000" dirty="0"/>
              <a:t>in </a:t>
            </a:r>
            <a:r>
              <a:rPr lang="en-GB" sz="2000" dirty="0" smtClean="0"/>
              <a:t>particular as women find ‘resources’ attractive. – </a:t>
            </a:r>
            <a:r>
              <a:rPr lang="en-GB" sz="2000" b="1" dirty="0" smtClean="0"/>
              <a:t>Sexual selection</a:t>
            </a:r>
          </a:p>
        </p:txBody>
      </p:sp>
      <p:sp>
        <p:nvSpPr>
          <p:cNvPr id="7" name="Oval 6"/>
          <p:cNvSpPr/>
          <p:nvPr/>
        </p:nvSpPr>
        <p:spPr>
          <a:xfrm rot="21390459">
            <a:off x="305852" y="1220368"/>
            <a:ext cx="8331426" cy="294903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t>3. </a:t>
            </a:r>
            <a:r>
              <a:rPr lang="en-GB" sz="2200" b="1" i="1" dirty="0" smtClean="0"/>
              <a:t>Daley and Wilson (1988) theory</a:t>
            </a:r>
            <a:r>
              <a:rPr lang="en-GB" sz="2200" dirty="0" smtClean="0"/>
              <a:t>: Men want to avoid ‘cuckoldry’. Aggression could therefore be a very useful male mate-retention strategy (deter females from having sex with anyone else and deter potential male rivals) in </a:t>
            </a:r>
            <a:r>
              <a:rPr lang="en-GB" sz="2200" dirty="0"/>
              <a:t>response to imagined or actual sexual infidelity</a:t>
            </a:r>
            <a:r>
              <a:rPr lang="en-GB" sz="2200" dirty="0" smtClean="0"/>
              <a:t>.</a:t>
            </a:r>
            <a:endParaRPr lang="en-GB" sz="2200" b="1"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569" y="3068960"/>
            <a:ext cx="3005434" cy="293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3403" y="4112533"/>
            <a:ext cx="5797497" cy="2616101"/>
          </a:xfrm>
          <a:prstGeom prst="rect">
            <a:avLst/>
          </a:prstGeom>
        </p:spPr>
        <p:txBody>
          <a:bodyPr wrap="square">
            <a:spAutoFit/>
          </a:bodyPr>
          <a:lstStyle/>
          <a:p>
            <a:endParaRPr lang="en-GB" sz="2000" dirty="0">
              <a:solidFill>
                <a:srgbClr val="000000"/>
              </a:solidFill>
              <a:latin typeface="Arial" panose="020B0604020202020204" pitchFamily="34" charset="0"/>
            </a:endParaRPr>
          </a:p>
          <a:p>
            <a:r>
              <a:rPr lang="en-US" b="1" dirty="0" smtClean="0">
                <a:solidFill>
                  <a:srgbClr val="000000"/>
                </a:solidFill>
                <a:latin typeface="Arial" panose="020B0604020202020204" pitchFamily="34" charset="0"/>
              </a:rPr>
              <a:t>Male </a:t>
            </a:r>
            <a:r>
              <a:rPr lang="en-US" b="1" dirty="0">
                <a:solidFill>
                  <a:srgbClr val="000000"/>
                </a:solidFill>
                <a:latin typeface="Arial" panose="020B0604020202020204" pitchFamily="34" charset="0"/>
              </a:rPr>
              <a:t>aggression derives from need to acquire/defend resources such as mates or territory </a:t>
            </a:r>
            <a:r>
              <a:rPr lang="en-US" b="1" dirty="0" smtClean="0">
                <a:solidFill>
                  <a:srgbClr val="000000"/>
                </a:solidFill>
                <a:latin typeface="Arial" panose="020B0604020202020204" pitchFamily="34" charset="0"/>
              </a:rPr>
              <a:t>and/or </a:t>
            </a:r>
            <a:r>
              <a:rPr lang="en-US" b="1" dirty="0">
                <a:solidFill>
                  <a:srgbClr val="000000"/>
                </a:solidFill>
                <a:latin typeface="Arial" panose="020B0604020202020204" pitchFamily="34" charset="0"/>
              </a:rPr>
              <a:t>to establish </a:t>
            </a:r>
            <a:r>
              <a:rPr lang="en-US" b="1" dirty="0" smtClean="0">
                <a:solidFill>
                  <a:srgbClr val="000000"/>
                </a:solidFill>
                <a:latin typeface="Arial" panose="020B0604020202020204" pitchFamily="34" charset="0"/>
              </a:rPr>
              <a:t>status. </a:t>
            </a:r>
          </a:p>
          <a:p>
            <a:endParaRPr lang="en-US" dirty="0" smtClean="0">
              <a:solidFill>
                <a:srgbClr val="000000"/>
              </a:solidFill>
              <a:latin typeface="Arial" panose="020B0604020202020204" pitchFamily="34" charset="0"/>
            </a:endParaRPr>
          </a:p>
          <a:p>
            <a:r>
              <a:rPr lang="en-US" dirty="0">
                <a:solidFill>
                  <a:srgbClr val="000000"/>
                </a:solidFill>
                <a:latin typeface="Arial" panose="020B0604020202020204" pitchFamily="34" charset="0"/>
              </a:rPr>
              <a:t>M</a:t>
            </a:r>
            <a:r>
              <a:rPr lang="en-US" dirty="0" smtClean="0">
                <a:solidFill>
                  <a:srgbClr val="000000"/>
                </a:solidFill>
                <a:latin typeface="Arial" panose="020B0604020202020204" pitchFamily="34" charset="0"/>
              </a:rPr>
              <a:t>ale </a:t>
            </a:r>
            <a:r>
              <a:rPr lang="en-US" dirty="0">
                <a:solidFill>
                  <a:srgbClr val="000000"/>
                </a:solidFill>
                <a:latin typeface="Arial" panose="020B0604020202020204" pitchFamily="34" charset="0"/>
              </a:rPr>
              <a:t>aggression derives from sexual jealousy of other males who may have sex with or steal their mates. </a:t>
            </a:r>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It has evolved to avoid cuckoldry and to stop partners straying </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2700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01" y="6539"/>
            <a:ext cx="9036496" cy="914400"/>
          </a:xfrm>
        </p:spPr>
        <p:txBody>
          <a:bodyPr/>
          <a:lstStyle/>
          <a:p>
            <a:r>
              <a:rPr lang="en-GB" dirty="0" smtClean="0">
                <a:solidFill>
                  <a:schemeClr val="bg1"/>
                </a:solidFill>
                <a:effectLst/>
              </a:rPr>
              <a:t>AO1 – Jealousy &amp; Infidelity </a:t>
            </a:r>
            <a:endParaRPr lang="en-GB" dirty="0">
              <a:solidFill>
                <a:schemeClr val="bg1"/>
              </a:solidFill>
              <a:effectLst/>
            </a:endParaRPr>
          </a:p>
        </p:txBody>
      </p:sp>
      <p:sp>
        <p:nvSpPr>
          <p:cNvPr id="3" name="Content Placeholder 2"/>
          <p:cNvSpPr>
            <a:spLocks noGrp="1"/>
          </p:cNvSpPr>
          <p:nvPr>
            <p:ph idx="1"/>
          </p:nvPr>
        </p:nvSpPr>
        <p:spPr>
          <a:xfrm>
            <a:off x="0" y="1196752"/>
            <a:ext cx="9144000" cy="4608511"/>
          </a:xfrm>
        </p:spPr>
        <p:txBody>
          <a:bodyPr>
            <a:normAutofit fontScale="70000" lnSpcReduction="20000"/>
          </a:bodyPr>
          <a:lstStyle/>
          <a:p>
            <a:r>
              <a:rPr lang="en-GB" dirty="0">
                <a:solidFill>
                  <a:schemeClr val="bg1"/>
                </a:solidFill>
                <a:effectLst/>
              </a:rPr>
              <a:t>Aggression in men has an adaptive value. Men are more likely to experience sexual jealousy because of their fear of </a:t>
            </a:r>
            <a:r>
              <a:rPr lang="en-GB" b="1" dirty="0" smtClean="0">
                <a:solidFill>
                  <a:schemeClr val="bg1"/>
                </a:solidFill>
                <a:effectLst/>
              </a:rPr>
              <a:t>cuckoldry and </a:t>
            </a:r>
            <a:r>
              <a:rPr lang="en-GB" dirty="0" smtClean="0">
                <a:solidFill>
                  <a:schemeClr val="bg1"/>
                </a:solidFill>
                <a:effectLst/>
              </a:rPr>
              <a:t>partners committing adultery. </a:t>
            </a:r>
            <a:r>
              <a:rPr lang="en-GB" dirty="0">
                <a:solidFill>
                  <a:schemeClr val="bg1"/>
                </a:solidFill>
                <a:effectLst/>
              </a:rPr>
              <a:t>Because men are more prone to parental uncertainty, they risk unwittingly investing resources in children who aren't their own. Sexual jealousy and the aggression which it can cause, therefore, evolved to deter females from sexual infidelity and hence minimise the risk of cuckoldry.</a:t>
            </a:r>
            <a:br>
              <a:rPr lang="en-GB" dirty="0">
                <a:solidFill>
                  <a:schemeClr val="bg1"/>
                </a:solidFill>
                <a:effectLst/>
              </a:rPr>
            </a:br>
            <a:r>
              <a:rPr lang="en-GB" dirty="0">
                <a:solidFill>
                  <a:schemeClr val="bg1"/>
                </a:solidFill>
                <a:effectLst/>
              </a:rPr>
              <a:t/>
            </a:r>
            <a:br>
              <a:rPr lang="en-GB" dirty="0">
                <a:solidFill>
                  <a:schemeClr val="bg1"/>
                </a:solidFill>
                <a:effectLst/>
              </a:rPr>
            </a:br>
            <a:r>
              <a:rPr lang="en-GB" dirty="0">
                <a:solidFill>
                  <a:schemeClr val="bg1"/>
                </a:solidFill>
                <a:effectLst/>
              </a:rPr>
              <a:t>To do this, men have evolved </a:t>
            </a:r>
            <a:r>
              <a:rPr lang="en-GB" dirty="0" smtClean="0">
                <a:solidFill>
                  <a:schemeClr val="bg1"/>
                </a:solidFill>
                <a:effectLst/>
              </a:rPr>
              <a:t>aggressive </a:t>
            </a:r>
            <a:r>
              <a:rPr lang="en-GB" b="1" dirty="0" smtClean="0">
                <a:solidFill>
                  <a:schemeClr val="bg1"/>
                </a:solidFill>
                <a:effectLst/>
              </a:rPr>
              <a:t>retention </a:t>
            </a:r>
            <a:r>
              <a:rPr lang="en-GB" b="1" dirty="0">
                <a:solidFill>
                  <a:schemeClr val="bg1"/>
                </a:solidFill>
                <a:effectLst/>
              </a:rPr>
              <a:t>strategies</a:t>
            </a:r>
            <a:r>
              <a:rPr lang="en-GB" dirty="0">
                <a:solidFill>
                  <a:schemeClr val="bg1"/>
                </a:solidFill>
                <a:effectLst/>
              </a:rPr>
              <a:t> to deter mates </a:t>
            </a:r>
            <a:r>
              <a:rPr lang="en-GB" dirty="0" smtClean="0">
                <a:solidFill>
                  <a:schemeClr val="bg1"/>
                </a:solidFill>
                <a:effectLst/>
              </a:rPr>
              <a:t>from sexual infidelity:</a:t>
            </a:r>
          </a:p>
          <a:p>
            <a:endParaRPr lang="en-GB" dirty="0">
              <a:solidFill>
                <a:schemeClr val="bg1"/>
              </a:solidFill>
              <a:effectLst/>
            </a:endParaRPr>
          </a:p>
          <a:p>
            <a:r>
              <a:rPr lang="en-GB" dirty="0" smtClean="0">
                <a:solidFill>
                  <a:schemeClr val="bg1"/>
                </a:solidFill>
                <a:effectLst/>
              </a:rPr>
              <a:t> </a:t>
            </a:r>
            <a:r>
              <a:rPr lang="en-GB" dirty="0">
                <a:solidFill>
                  <a:schemeClr val="bg1"/>
                </a:solidFill>
                <a:effectLst/>
              </a:rPr>
              <a:t>This includes direct guarding, in which a male is especially vigilant to their mate in order to restrict her sexual </a:t>
            </a:r>
            <a:r>
              <a:rPr lang="en-GB" dirty="0" smtClean="0">
                <a:solidFill>
                  <a:schemeClr val="bg1"/>
                </a:solidFill>
                <a:effectLst/>
              </a:rPr>
              <a:t>autonomy. Coming home early to check on wife, tracking her mobile. </a:t>
            </a:r>
          </a:p>
          <a:p>
            <a:endParaRPr lang="en-GB" dirty="0">
              <a:solidFill>
                <a:schemeClr val="bg1"/>
              </a:solidFill>
              <a:effectLst/>
            </a:endParaRPr>
          </a:p>
          <a:p>
            <a:endParaRPr lang="en-GB" dirty="0" smtClean="0">
              <a:solidFill>
                <a:schemeClr val="bg1"/>
              </a:solidFill>
              <a:effectLst/>
            </a:endParaRPr>
          </a:p>
          <a:p>
            <a:endParaRPr lang="en-GB" dirty="0">
              <a:solidFill>
                <a:schemeClr val="bg1"/>
              </a:solidFill>
              <a:effectLst/>
            </a:endParaRPr>
          </a:p>
          <a:p>
            <a:r>
              <a:rPr lang="en-GB" dirty="0" smtClean="0">
                <a:solidFill>
                  <a:schemeClr val="bg1"/>
                </a:solidFill>
                <a:effectLst/>
              </a:rPr>
              <a:t>Retention </a:t>
            </a:r>
            <a:r>
              <a:rPr lang="en-GB" dirty="0">
                <a:solidFill>
                  <a:schemeClr val="bg1"/>
                </a:solidFill>
                <a:effectLst/>
              </a:rPr>
              <a:t>strategies can also include violence against the </a:t>
            </a:r>
            <a:r>
              <a:rPr lang="en-GB" dirty="0" smtClean="0">
                <a:solidFill>
                  <a:schemeClr val="bg1"/>
                </a:solidFill>
                <a:effectLst/>
              </a:rPr>
              <a:t>woman, such as various forms of domestic violence. </a:t>
            </a:r>
            <a:r>
              <a:rPr lang="en-GB" dirty="0">
                <a:solidFill>
                  <a:schemeClr val="bg1"/>
                </a:solidFill>
                <a:effectLst/>
              </a:rPr>
              <a:t>In extreme cases, an unintended consequence of this evolutionary behaviour may be her death (</a:t>
            </a:r>
            <a:r>
              <a:rPr lang="en-GB" dirty="0" err="1" smtClean="0">
                <a:solidFill>
                  <a:schemeClr val="bg1"/>
                </a:solidFill>
                <a:effectLst/>
              </a:rPr>
              <a:t>uxoricide</a:t>
            </a:r>
            <a:r>
              <a:rPr lang="en-GB" dirty="0" smtClean="0">
                <a:solidFill>
                  <a:schemeClr val="bg1"/>
                </a:solidFill>
                <a:effectLst/>
              </a:rPr>
              <a:t> – wife killing).</a:t>
            </a:r>
          </a:p>
          <a:p>
            <a:endParaRPr lang="en-GB" dirty="0" smtClean="0">
              <a:solidFill>
                <a:schemeClr val="bg1"/>
              </a:solidFill>
              <a:effectLst/>
            </a:endParaRPr>
          </a:p>
          <a:p>
            <a:pPr>
              <a:buNone/>
            </a:pPr>
            <a:r>
              <a:rPr lang="en-GB" dirty="0" smtClean="0">
                <a:solidFill>
                  <a:schemeClr val="bg1"/>
                </a:solidFill>
                <a:effectLst/>
              </a:rPr>
              <a:t>As a consequence of sexual infidelity, aggressive acts such as sexual coercion have also evolved. Infidelity is seen to be a key predictor of partner violence. This violence can take many forms such as sexual coercion and violence towards pregnant partners. </a:t>
            </a:r>
            <a:r>
              <a:rPr lang="en-GB" dirty="0">
                <a:solidFill>
                  <a:schemeClr val="bg1"/>
                </a:solidFill>
                <a:effectLst/>
              </a:rPr>
              <a:t/>
            </a:r>
            <a:br>
              <a:rPr lang="en-GB" dirty="0">
                <a:solidFill>
                  <a:schemeClr val="bg1"/>
                </a:solidFill>
                <a:effectLst/>
              </a:rPr>
            </a:br>
            <a:endParaRPr lang="en-GB" dirty="0">
              <a:solidFill>
                <a:schemeClr val="bg1"/>
              </a:solidFill>
              <a:effectLst/>
            </a:endParaRPr>
          </a:p>
        </p:txBody>
      </p:sp>
    </p:spTree>
    <p:extLst>
      <p:ext uri="{BB962C8B-B14F-4D97-AF65-F5344CB8AC3E}">
        <p14:creationId xmlns:p14="http://schemas.microsoft.com/office/powerpoint/2010/main" val="2018945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95536" y="260648"/>
            <a:ext cx="8229600" cy="537046"/>
          </a:xfrm>
        </p:spPr>
        <p:txBody>
          <a:bodyPr anchor="b"/>
          <a:lstStyle/>
          <a:p>
            <a:pPr eaLnBrk="1" hangingPunct="1"/>
            <a:r>
              <a:rPr lang="en-GB" altLang="en-US" dirty="0" smtClean="0">
                <a:solidFill>
                  <a:schemeClr val="bg1"/>
                </a:solidFill>
              </a:rPr>
              <a:t>Mate Retention Strategies</a:t>
            </a:r>
          </a:p>
        </p:txBody>
      </p:sp>
      <p:sp>
        <p:nvSpPr>
          <p:cNvPr id="9219" name="Content Placeholder 2"/>
          <p:cNvSpPr>
            <a:spLocks noGrp="1"/>
          </p:cNvSpPr>
          <p:nvPr>
            <p:ph sz="quarter" idx="4294967295"/>
          </p:nvPr>
        </p:nvSpPr>
        <p:spPr>
          <a:xfrm>
            <a:off x="107504" y="692696"/>
            <a:ext cx="5040560" cy="4752528"/>
          </a:xfrm>
        </p:spPr>
        <p:txBody>
          <a:bodyPr/>
          <a:lstStyle/>
          <a:p>
            <a:pPr marL="639763" lvl="1" indent="-273050" eaLnBrk="1" hangingPunct="1"/>
            <a:r>
              <a:rPr lang="en-GB" altLang="en-US" sz="2000" dirty="0" smtClean="0">
                <a:solidFill>
                  <a:schemeClr val="bg1"/>
                </a:solidFill>
                <a:effectLst/>
              </a:rPr>
              <a:t>‘Direct guarding’ – males can deter rival males from gaining access to their mates</a:t>
            </a:r>
          </a:p>
          <a:p>
            <a:pPr marL="1004888" lvl="2" eaLnBrk="1" hangingPunct="1"/>
            <a:r>
              <a:rPr lang="en-GB" altLang="en-US" sz="1800" dirty="0" smtClean="0">
                <a:solidFill>
                  <a:schemeClr val="bg1"/>
                </a:solidFill>
                <a:effectLst/>
              </a:rPr>
              <a:t>E.g. Today this would be evident in a man coming home early to see what his wife is up to</a:t>
            </a:r>
          </a:p>
          <a:p>
            <a:pPr marL="748856" lvl="2" indent="0" eaLnBrk="1" hangingPunct="1">
              <a:buNone/>
            </a:pPr>
            <a:r>
              <a:rPr lang="en-GB" altLang="en-US" sz="1800" dirty="0" smtClean="0">
                <a:solidFill>
                  <a:schemeClr val="bg1"/>
                </a:solidFill>
                <a:effectLst/>
              </a:rPr>
              <a:t>Negative inducements – threats and extreme consequences. </a:t>
            </a:r>
          </a:p>
          <a:p>
            <a:pPr marL="748856" lvl="2" indent="0" eaLnBrk="1" hangingPunct="1">
              <a:buNone/>
            </a:pPr>
            <a:r>
              <a:rPr lang="en-GB" altLang="en-US" sz="1800" dirty="0" smtClean="0">
                <a:solidFill>
                  <a:schemeClr val="bg1"/>
                </a:solidFill>
                <a:effectLst/>
              </a:rPr>
              <a:t>E.G I’ll kill myself if you leave. </a:t>
            </a:r>
          </a:p>
          <a:p>
            <a:pPr marL="748856" lvl="2" indent="0" eaLnBrk="1" hangingPunct="1">
              <a:buNone/>
            </a:pPr>
            <a:endParaRPr lang="en-GB" altLang="en-US" sz="1800" dirty="0">
              <a:solidFill>
                <a:schemeClr val="bg1"/>
              </a:solidFill>
              <a:effectLst/>
            </a:endParaRPr>
          </a:p>
          <a:p>
            <a:pPr marL="748856" lvl="2" indent="0" eaLnBrk="1" hangingPunct="1">
              <a:buNone/>
            </a:pPr>
            <a:r>
              <a:rPr lang="en-GB" altLang="en-US" sz="1800" dirty="0" smtClean="0">
                <a:solidFill>
                  <a:schemeClr val="bg1"/>
                </a:solidFill>
                <a:effectLst/>
              </a:rPr>
              <a:t>These strategies are linked to violence and aggression. Individuals that experience retention strategies are 2x more likely to experience direct physical aggression. </a:t>
            </a:r>
          </a:p>
        </p:txBody>
      </p:sp>
      <p:pic>
        <p:nvPicPr>
          <p:cNvPr id="9220" name="Picture 2" descr="karatesd3.jpg"/>
          <p:cNvPicPr>
            <a:picLocks noChangeAspect="1" noChangeArrowheads="1"/>
          </p:cNvPicPr>
          <p:nvPr/>
        </p:nvPicPr>
        <p:blipFill>
          <a:blip r:embed="rId2">
            <a:extLst>
              <a:ext uri="{28A0092B-C50C-407E-A947-70E740481C1C}">
                <a14:useLocalDpi xmlns:a14="http://schemas.microsoft.com/office/drawing/2010/main" val="0"/>
              </a:ext>
            </a:extLst>
          </a:blip>
          <a:srcRect t="20628" r="24738" b="11591"/>
          <a:stretch>
            <a:fillRect/>
          </a:stretch>
        </p:blipFill>
        <p:spPr bwMode="auto">
          <a:xfrm>
            <a:off x="5292725" y="1965325"/>
            <a:ext cx="36576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9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fade">
                                      <p:cBhvr>
                                        <p:cTn id="19" dur="500"/>
                                        <p:tgtEl>
                                          <p:spTgt spid="9219">
                                            <p:txEl>
                                              <p:pRg st="1" end="1"/>
                                            </p:txEl>
                                          </p:spTgt>
                                        </p:tgtEl>
                                      </p:cBhvr>
                                    </p:animEffect>
                                    <p:anim calcmode="lin" valueType="num">
                                      <p:cBhvr>
                                        <p:cTn id="20"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92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Effect transition="in" filter="fade">
                                      <p:cBhvr>
                                        <p:cTn id="24" dur="500"/>
                                        <p:tgtEl>
                                          <p:spTgt spid="9219">
                                            <p:txEl>
                                              <p:pRg st="2" end="2"/>
                                            </p:txEl>
                                          </p:spTgt>
                                        </p:tgtEl>
                                      </p:cBhvr>
                                    </p:animEffect>
                                    <p:anim calcmode="lin" valueType="num">
                                      <p:cBhvr>
                                        <p:cTn id="2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921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9219">
                                            <p:txEl>
                                              <p:pRg st="3" end="3"/>
                                            </p:txEl>
                                          </p:spTgt>
                                        </p:tgtEl>
                                        <p:attrNameLst>
                                          <p:attrName>style.visibility</p:attrName>
                                        </p:attrNameLst>
                                      </p:cBhvr>
                                      <p:to>
                                        <p:strVal val="visible"/>
                                      </p:to>
                                    </p:set>
                                    <p:animEffect transition="in" filter="fade">
                                      <p:cBhvr>
                                        <p:cTn id="29" dur="500"/>
                                        <p:tgtEl>
                                          <p:spTgt spid="9219">
                                            <p:txEl>
                                              <p:pRg st="3" end="3"/>
                                            </p:txEl>
                                          </p:spTgt>
                                        </p:tgtEl>
                                      </p:cBhvr>
                                    </p:animEffect>
                                    <p:anim calcmode="lin" valueType="num">
                                      <p:cBhvr>
                                        <p:cTn id="30"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921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9219">
                                            <p:txEl>
                                              <p:pRg st="5" end="5"/>
                                            </p:txEl>
                                          </p:spTgt>
                                        </p:tgtEl>
                                        <p:attrNameLst>
                                          <p:attrName>style.visibility</p:attrName>
                                        </p:attrNameLst>
                                      </p:cBhvr>
                                      <p:to>
                                        <p:strVal val="visible"/>
                                      </p:to>
                                    </p:set>
                                    <p:animEffect transition="in" filter="fade">
                                      <p:cBhvr>
                                        <p:cTn id="34" dur="500"/>
                                        <p:tgtEl>
                                          <p:spTgt spid="9219">
                                            <p:txEl>
                                              <p:pRg st="5" end="5"/>
                                            </p:txEl>
                                          </p:spTgt>
                                        </p:tgtEl>
                                      </p:cBhvr>
                                    </p:animEffect>
                                    <p:anim calcmode="lin" valueType="num">
                                      <p:cBhvr>
                                        <p:cTn id="3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921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158750"/>
            <a:ext cx="8229600" cy="1143000"/>
          </a:xfrm>
        </p:spPr>
        <p:txBody>
          <a:bodyPr anchor="b"/>
          <a:lstStyle/>
          <a:p>
            <a:pPr eaLnBrk="1" hangingPunct="1"/>
            <a:r>
              <a:rPr lang="en-GB" altLang="en-US" dirty="0" smtClean="0">
                <a:solidFill>
                  <a:schemeClr val="bg1"/>
                </a:solidFill>
              </a:rPr>
              <a:t>Mate Retention Strategies</a:t>
            </a:r>
          </a:p>
        </p:txBody>
      </p:sp>
      <p:sp>
        <p:nvSpPr>
          <p:cNvPr id="11267" name="Content Placeholder 2"/>
          <p:cNvSpPr>
            <a:spLocks noGrp="1"/>
          </p:cNvSpPr>
          <p:nvPr>
            <p:ph sz="quarter" idx="4294967295"/>
          </p:nvPr>
        </p:nvSpPr>
        <p:spPr>
          <a:xfrm>
            <a:off x="323528" y="1484784"/>
            <a:ext cx="8229600" cy="3797300"/>
          </a:xfrm>
        </p:spPr>
        <p:txBody>
          <a:bodyPr>
            <a:normAutofit/>
          </a:bodyPr>
          <a:lstStyle/>
          <a:p>
            <a:pPr marL="273050" indent="-273050" eaLnBrk="1" hangingPunct="1"/>
            <a:r>
              <a:rPr lang="en-GB" altLang="en-US" sz="2800" u="sng" smtClean="0">
                <a:solidFill>
                  <a:schemeClr val="bg1"/>
                </a:solidFill>
              </a:rPr>
              <a:t>Intra-sexual </a:t>
            </a:r>
            <a:r>
              <a:rPr lang="en-GB" altLang="en-US" sz="2800" u="sng" dirty="0" smtClean="0">
                <a:solidFill>
                  <a:schemeClr val="bg1"/>
                </a:solidFill>
              </a:rPr>
              <a:t>threats</a:t>
            </a:r>
            <a:r>
              <a:rPr lang="en-GB" altLang="en-US" sz="2800" dirty="0" smtClean="0">
                <a:solidFill>
                  <a:schemeClr val="bg1"/>
                </a:solidFill>
              </a:rPr>
              <a:t> (threatening to beat up other men) – more likely with men</a:t>
            </a:r>
          </a:p>
          <a:p>
            <a:pPr marL="273050" indent="-273050" eaLnBrk="1" hangingPunct="1"/>
            <a:r>
              <a:rPr lang="en-GB" altLang="en-US" sz="2800" u="sng" dirty="0" smtClean="0">
                <a:solidFill>
                  <a:schemeClr val="bg1"/>
                </a:solidFill>
              </a:rPr>
              <a:t>Verbal possession signals</a:t>
            </a:r>
            <a:r>
              <a:rPr lang="en-GB" altLang="en-US" sz="2800" dirty="0" smtClean="0">
                <a:solidFill>
                  <a:schemeClr val="bg1"/>
                </a:solidFill>
              </a:rPr>
              <a:t> (indicating to other women that he is taken) – more likely with women</a:t>
            </a:r>
          </a:p>
          <a:p>
            <a:pPr marL="273050" indent="-273050" eaLnBrk="1" hangingPunct="1"/>
            <a:r>
              <a:rPr lang="en-GB" altLang="en-US" sz="2800" u="sng" dirty="0" smtClean="0">
                <a:solidFill>
                  <a:schemeClr val="bg1"/>
                </a:solidFill>
              </a:rPr>
              <a:t>Commitment manipulation</a:t>
            </a:r>
            <a:r>
              <a:rPr lang="en-GB" altLang="en-US" sz="2800" dirty="0" smtClean="0">
                <a:solidFill>
                  <a:schemeClr val="bg1"/>
                </a:solidFill>
              </a:rPr>
              <a:t> (professing love) – more likely with men who have younger female partners</a:t>
            </a:r>
          </a:p>
        </p:txBody>
      </p:sp>
    </p:spTree>
    <p:extLst>
      <p:ext uri="{BB962C8B-B14F-4D97-AF65-F5344CB8AC3E}">
        <p14:creationId xmlns:p14="http://schemas.microsoft.com/office/powerpoint/2010/main" val="33113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500"/>
                                        <p:tgtEl>
                                          <p:spTgt spid="11267">
                                            <p:txEl>
                                              <p:pRg st="0" end="0"/>
                                            </p:txEl>
                                          </p:spTgt>
                                        </p:tgtEl>
                                      </p:cBhvr>
                                    </p:animEffect>
                                    <p:anim calcmode="lin" valueType="num">
                                      <p:cBhvr>
                                        <p:cTn id="1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500"/>
                                        <p:tgtEl>
                                          <p:spTgt spid="11267">
                                            <p:txEl>
                                              <p:pRg st="1" end="1"/>
                                            </p:txEl>
                                          </p:spTgt>
                                        </p:tgtEl>
                                      </p:cBhvr>
                                    </p:animEffect>
                                    <p:anim calcmode="lin" valueType="num">
                                      <p:cBhvr>
                                        <p:cTn id="22"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12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500"/>
                                        <p:tgtEl>
                                          <p:spTgt spid="11267">
                                            <p:txEl>
                                              <p:pRg st="2" end="2"/>
                                            </p:txEl>
                                          </p:spTgt>
                                        </p:tgtEl>
                                      </p:cBhvr>
                                    </p:animEffect>
                                    <p:anim calcmode="lin" valueType="num">
                                      <p:cBhvr>
                                        <p:cTn id="2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126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76" y="1196752"/>
            <a:ext cx="9157676" cy="5472608"/>
          </a:xfrm>
        </p:spPr>
        <p:txBody>
          <a:bodyPr>
            <a:normAutofit fontScale="92500"/>
          </a:bodyPr>
          <a:lstStyle/>
          <a:p>
            <a:pPr marL="18288" indent="0">
              <a:buNone/>
            </a:pPr>
            <a:r>
              <a:rPr lang="en-US" dirty="0">
                <a:solidFill>
                  <a:srgbClr val="FF0000"/>
                </a:solidFill>
                <a:effectLst/>
              </a:rPr>
              <a:t>Outline research into.. (4 marks) </a:t>
            </a:r>
            <a:endParaRPr lang="en-GB" dirty="0" smtClean="0">
              <a:solidFill>
                <a:srgbClr val="FF0000"/>
              </a:solidFill>
              <a:effectLst/>
            </a:endParaRPr>
          </a:p>
          <a:p>
            <a:pPr marL="18288" indent="0">
              <a:buNone/>
            </a:pPr>
            <a:r>
              <a:rPr lang="en-GB" dirty="0" smtClean="0">
                <a:solidFill>
                  <a:schemeClr val="bg1"/>
                </a:solidFill>
                <a:effectLst/>
              </a:rPr>
              <a:t>Aim: Investigated </a:t>
            </a:r>
            <a:r>
              <a:rPr lang="en-GB" dirty="0" smtClean="0">
                <a:solidFill>
                  <a:schemeClr val="bg1"/>
                </a:solidFill>
                <a:effectLst/>
              </a:rPr>
              <a:t>into intimate partner violence in heterosexual couples. </a:t>
            </a:r>
            <a:endParaRPr lang="en-GB" dirty="0" smtClean="0">
              <a:solidFill>
                <a:schemeClr val="bg1"/>
              </a:solidFill>
              <a:effectLst/>
            </a:endParaRPr>
          </a:p>
          <a:p>
            <a:pPr marL="18288" indent="0">
              <a:buNone/>
            </a:pPr>
            <a:endParaRPr lang="en-GB" dirty="0" smtClean="0">
              <a:solidFill>
                <a:schemeClr val="bg1"/>
              </a:solidFill>
              <a:effectLst/>
            </a:endParaRPr>
          </a:p>
          <a:p>
            <a:pPr marL="18288" indent="0">
              <a:buNone/>
            </a:pPr>
            <a:r>
              <a:rPr lang="en-GB" dirty="0" smtClean="0">
                <a:solidFill>
                  <a:schemeClr val="bg1"/>
                </a:solidFill>
                <a:effectLst/>
              </a:rPr>
              <a:t>Method: 107 married couples (married for less than 1 year) completed questionnaires. Males completed the Mate </a:t>
            </a:r>
            <a:r>
              <a:rPr lang="en-GB" dirty="0">
                <a:solidFill>
                  <a:schemeClr val="bg1"/>
                </a:solidFill>
                <a:effectLst/>
              </a:rPr>
              <a:t>R</a:t>
            </a:r>
            <a:r>
              <a:rPr lang="en-GB" dirty="0" smtClean="0">
                <a:solidFill>
                  <a:schemeClr val="bg1"/>
                </a:solidFill>
                <a:effectLst/>
              </a:rPr>
              <a:t>etention Inventory (this measured retention behaviours such as direct guarding). Females completed the Spouse Influence Report (this measured partner violence). </a:t>
            </a:r>
          </a:p>
          <a:p>
            <a:pPr marL="18288" indent="0">
              <a:buNone/>
            </a:pPr>
            <a:endParaRPr lang="en-GB" dirty="0" smtClean="0">
              <a:solidFill>
                <a:schemeClr val="bg1"/>
              </a:solidFill>
              <a:effectLst/>
            </a:endParaRPr>
          </a:p>
          <a:p>
            <a:pPr marL="18288" indent="0">
              <a:buNone/>
            </a:pPr>
            <a:r>
              <a:rPr lang="en-GB" dirty="0" smtClean="0">
                <a:solidFill>
                  <a:schemeClr val="bg1"/>
                </a:solidFill>
                <a:effectLst/>
              </a:rPr>
              <a:t>Findings: Positive correlation between Retention behaviours and partner violence/ aggression. </a:t>
            </a:r>
          </a:p>
          <a:p>
            <a:pPr marL="18288" indent="0">
              <a:buNone/>
            </a:pPr>
            <a:endParaRPr lang="en-GB" dirty="0" smtClean="0">
              <a:solidFill>
                <a:schemeClr val="bg1"/>
              </a:solidFill>
              <a:effectLst/>
            </a:endParaRPr>
          </a:p>
          <a:p>
            <a:pPr marL="18288" indent="0">
              <a:buNone/>
            </a:pPr>
            <a:r>
              <a:rPr lang="en-GB" dirty="0" smtClean="0">
                <a:solidFill>
                  <a:srgbClr val="FF0000"/>
                </a:solidFill>
                <a:effectLst/>
              </a:rPr>
              <a:t>Suggests – retention behaviours are a predictor of aggression against females. </a:t>
            </a:r>
          </a:p>
          <a:p>
            <a:pPr marL="18288" indent="0">
              <a:buNone/>
            </a:pPr>
            <a:endParaRPr lang="en-GB" dirty="0">
              <a:solidFill>
                <a:srgbClr val="FF0000"/>
              </a:solidFill>
              <a:effectLst/>
            </a:endParaRPr>
          </a:p>
          <a:p>
            <a:pPr marL="18288" indent="0">
              <a:buNone/>
            </a:pPr>
            <a:r>
              <a:rPr lang="en-GB" dirty="0" smtClean="0">
                <a:solidFill>
                  <a:schemeClr val="bg1"/>
                </a:solidFill>
                <a:effectLst/>
              </a:rPr>
              <a:t>Ethical issues – domestic violence. Consequences for partners taking part in research </a:t>
            </a:r>
            <a:endParaRPr lang="en-GB" dirty="0">
              <a:solidFill>
                <a:schemeClr val="bg1"/>
              </a:solidFill>
              <a:effectLst/>
            </a:endParaRPr>
          </a:p>
        </p:txBody>
      </p:sp>
      <p:sp>
        <p:nvSpPr>
          <p:cNvPr id="3" name="Title 2"/>
          <p:cNvSpPr>
            <a:spLocks noGrp="1"/>
          </p:cNvSpPr>
          <p:nvPr>
            <p:ph type="title"/>
          </p:nvPr>
        </p:nvSpPr>
        <p:spPr>
          <a:xfrm>
            <a:off x="0" y="116632"/>
            <a:ext cx="9036496" cy="941784"/>
          </a:xfrm>
          <a:solidFill>
            <a:srgbClr val="FFFF00"/>
          </a:solidFill>
        </p:spPr>
        <p:txBody>
          <a:bodyPr/>
          <a:lstStyle/>
          <a:p>
            <a:pPr algn="ctr"/>
            <a:r>
              <a:rPr lang="en-GB" sz="2400" dirty="0" smtClean="0">
                <a:solidFill>
                  <a:schemeClr val="bg1"/>
                </a:solidFill>
                <a:effectLst/>
              </a:rPr>
              <a:t>AO3 or AO1 – Research into evolutionary explanations</a:t>
            </a: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t>
            </a:r>
            <a:r>
              <a:rPr lang="en-GB" sz="2800" dirty="0" err="1" smtClean="0">
                <a:solidFill>
                  <a:schemeClr val="bg1"/>
                </a:solidFill>
                <a:effectLst/>
              </a:rPr>
              <a:t>Shackleford</a:t>
            </a:r>
            <a:r>
              <a:rPr lang="en-GB" sz="2800" dirty="0" smtClean="0">
                <a:solidFill>
                  <a:schemeClr val="bg1"/>
                </a:solidFill>
                <a:effectLst/>
              </a:rPr>
              <a:t> et al </a:t>
            </a:r>
            <a:r>
              <a:rPr lang="en-GB" sz="2800" dirty="0" smtClean="0">
                <a:solidFill>
                  <a:schemeClr val="bg1"/>
                </a:solidFill>
                <a:effectLst/>
              </a:rPr>
              <a:t>2005</a:t>
            </a:r>
            <a:endParaRPr lang="en-GB" sz="2800" dirty="0">
              <a:solidFill>
                <a:schemeClr val="bg1"/>
              </a:solidFill>
              <a:effectLst/>
            </a:endParaRPr>
          </a:p>
        </p:txBody>
      </p:sp>
    </p:spTree>
    <p:extLst>
      <p:ext uri="{BB962C8B-B14F-4D97-AF65-F5344CB8AC3E}">
        <p14:creationId xmlns:p14="http://schemas.microsoft.com/office/powerpoint/2010/main" val="3806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smtClean="0"/>
              <a:t>Evaluating Evolutionary Explanations</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Methodological Weakness of research </a:t>
            </a:r>
          </a:p>
          <a:p>
            <a:pPr marL="514350" indent="-514350">
              <a:buAutoNum type="arabicPeriod"/>
            </a:pPr>
            <a:r>
              <a:rPr lang="en-GB" dirty="0" smtClean="0"/>
              <a:t>Methodological Weaknesses of the Evolutionary Approach </a:t>
            </a:r>
          </a:p>
          <a:p>
            <a:pPr marL="514350" indent="-514350">
              <a:buAutoNum type="arabicPeriod"/>
            </a:pPr>
            <a:r>
              <a:rPr lang="en-GB" dirty="0" smtClean="0"/>
              <a:t>Strength – It can explain gender </a:t>
            </a:r>
            <a:r>
              <a:rPr lang="en-GB" dirty="0"/>
              <a:t>d</a:t>
            </a:r>
            <a:r>
              <a:rPr lang="en-GB" dirty="0" smtClean="0"/>
              <a:t>ifferences – also supported by the biological approach </a:t>
            </a:r>
          </a:p>
          <a:p>
            <a:pPr marL="514350" indent="-514350">
              <a:buAutoNum type="arabicPeriod"/>
            </a:pPr>
            <a:r>
              <a:rPr lang="en-GB" dirty="0" smtClean="0"/>
              <a:t>Real World Applications </a:t>
            </a:r>
          </a:p>
          <a:p>
            <a:pPr marL="514350" indent="-514350">
              <a:buAutoNum type="arabicPeriod"/>
            </a:pPr>
            <a:r>
              <a:rPr lang="en-GB" dirty="0" smtClean="0"/>
              <a:t>Issues and Debates </a:t>
            </a:r>
          </a:p>
          <a:p>
            <a:pPr marL="0" indent="0">
              <a:buNone/>
            </a:pPr>
            <a:r>
              <a:rPr lang="en-GB" sz="1800" i="1" dirty="0" smtClean="0">
                <a:solidFill>
                  <a:srgbClr val="FF0000"/>
                </a:solidFill>
              </a:rPr>
              <a:t>N.B </a:t>
            </a:r>
            <a:r>
              <a:rPr lang="en-GB" sz="1800" i="1" dirty="0" err="1" smtClean="0">
                <a:solidFill>
                  <a:srgbClr val="FF0000"/>
                </a:solidFill>
              </a:rPr>
              <a:t>Shackleford</a:t>
            </a:r>
            <a:r>
              <a:rPr lang="en-GB" sz="1800" i="1" dirty="0" smtClean="0">
                <a:solidFill>
                  <a:srgbClr val="FF0000"/>
                </a:solidFill>
              </a:rPr>
              <a:t> can be AO1 or AO3  </a:t>
            </a:r>
            <a:endParaRPr lang="en-GB" sz="1800" i="1" dirty="0">
              <a:solidFill>
                <a:srgbClr val="FF0000"/>
              </a:solidFill>
            </a:endParaRPr>
          </a:p>
        </p:txBody>
      </p:sp>
    </p:spTree>
    <p:extLst>
      <p:ext uri="{BB962C8B-B14F-4D97-AF65-F5344CB8AC3E}">
        <p14:creationId xmlns:p14="http://schemas.microsoft.com/office/powerpoint/2010/main" val="3727523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4067</TotalTime>
  <Words>2197</Words>
  <Application>Microsoft Office PowerPoint</Application>
  <PresentationFormat>On-screen Show (4:3)</PresentationFormat>
  <Paragraphs>140</Paragraphs>
  <Slides>21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Comic Sans MS</vt:lpstr>
      <vt:lpstr>Times New Roman</vt:lpstr>
      <vt:lpstr>Wingdings</vt:lpstr>
      <vt:lpstr>Elemental</vt:lpstr>
      <vt:lpstr>Office Theme</vt:lpstr>
      <vt:lpstr>Starter: Quick check</vt:lpstr>
      <vt:lpstr>PowerPoint Presentation</vt:lpstr>
      <vt:lpstr>An evolution re-cap…</vt:lpstr>
      <vt:lpstr>How is aggression an advantage to humans? Core evolutionary explanations</vt:lpstr>
      <vt:lpstr>AO1 – Jealousy &amp; Infidelity </vt:lpstr>
      <vt:lpstr>Mate Retention Strategies</vt:lpstr>
      <vt:lpstr>Mate Retention Strategies</vt:lpstr>
      <vt:lpstr>AO3 or AO1 – Research into evolutionary explanations  Shackleford et al 2005</vt:lpstr>
      <vt:lpstr>Evaluating Evolutionary Explanations</vt:lpstr>
      <vt:lpstr>Methodological Weakness  </vt:lpstr>
      <vt:lpstr>Evolutionary is Unfalsifiable Methodological issues</vt:lpstr>
      <vt:lpstr>Can explain gender differences</vt:lpstr>
      <vt:lpstr>Real world applications and implications</vt:lpstr>
      <vt:lpstr>PowerPoint Presentation</vt:lpstr>
      <vt:lpstr>Evaluation of evolutionary explanations</vt:lpstr>
      <vt:lpstr>Issues and Debates </vt:lpstr>
      <vt:lpstr>PowerPoint Presentation</vt:lpstr>
      <vt:lpstr>Discuss research into the Evolutionary explanation of aggression (8marks) </vt:lpstr>
      <vt:lpstr>PowerPoint Presentation</vt:lpstr>
      <vt:lpstr>Ted talks</vt:lpstr>
      <vt:lpstr>Sexual jealousy and extreme violence…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Charlotte Skipp</cp:lastModifiedBy>
  <cp:revision>98</cp:revision>
  <cp:lastPrinted>2019-12-11T09:52:28Z</cp:lastPrinted>
  <dcterms:created xsi:type="dcterms:W3CDTF">2015-01-03T17:05:19Z</dcterms:created>
  <dcterms:modified xsi:type="dcterms:W3CDTF">2020-04-30T10:30:34Z</dcterms:modified>
</cp:coreProperties>
</file>