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6"/>
  </p:handoutMasterIdLst>
  <p:sldIdLst>
    <p:sldId id="256" r:id="rId2"/>
    <p:sldId id="268" r:id="rId3"/>
    <p:sldId id="257" r:id="rId4"/>
    <p:sldId id="265" r:id="rId5"/>
    <p:sldId id="267" r:id="rId6"/>
    <p:sldId id="258" r:id="rId7"/>
    <p:sldId id="259" r:id="rId8"/>
    <p:sldId id="260" r:id="rId9"/>
    <p:sldId id="269" r:id="rId10"/>
    <p:sldId id="261" r:id="rId11"/>
    <p:sldId id="262" r:id="rId12"/>
    <p:sldId id="263" r:id="rId13"/>
    <p:sldId id="264" r:id="rId14"/>
    <p:sldId id="266" r:id="rId15"/>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59" autoAdjust="0"/>
    <p:restoredTop sz="94434" autoAdjust="0"/>
  </p:normalViewPr>
  <p:slideViewPr>
    <p:cSldViewPr snapToGrid="0">
      <p:cViewPr varScale="1">
        <p:scale>
          <a:sx n="70" d="100"/>
          <a:sy n="70"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GB"/>
          </a:p>
        </p:txBody>
      </p:sp>
      <p:sp>
        <p:nvSpPr>
          <p:cNvPr id="3" name="Date Placeholder 2"/>
          <p:cNvSpPr>
            <a:spLocks noGrp="1"/>
          </p:cNvSpPr>
          <p:nvPr>
            <p:ph type="dt" sz="quarter" idx="1"/>
          </p:nvPr>
        </p:nvSpPr>
        <p:spPr>
          <a:xfrm>
            <a:off x="3901698" y="0"/>
            <a:ext cx="2984871" cy="502676"/>
          </a:xfrm>
          <a:prstGeom prst="rect">
            <a:avLst/>
          </a:prstGeom>
        </p:spPr>
        <p:txBody>
          <a:bodyPr vert="horz" lIns="96606" tIns="48303" rIns="96606" bIns="48303" rtlCol="0"/>
          <a:lstStyle>
            <a:lvl1pPr algn="r">
              <a:defRPr sz="1300"/>
            </a:lvl1pPr>
          </a:lstStyle>
          <a:p>
            <a:fld id="{FBFAC099-0CAF-4719-8EC1-8AC4954C6C2B}" type="datetimeFigureOut">
              <a:rPr lang="en-GB" smtClean="0"/>
              <a:t>29/11/2016</a:t>
            </a:fld>
            <a:endParaRPr lang="en-GB"/>
          </a:p>
        </p:txBody>
      </p:sp>
      <p:sp>
        <p:nvSpPr>
          <p:cNvPr id="4" name="Footer Placeholder 3"/>
          <p:cNvSpPr>
            <a:spLocks noGrp="1"/>
          </p:cNvSpPr>
          <p:nvPr>
            <p:ph type="ftr" sz="quarter" idx="2"/>
          </p:nvPr>
        </p:nvSpPr>
        <p:spPr>
          <a:xfrm>
            <a:off x="0" y="9516039"/>
            <a:ext cx="2984871" cy="502674"/>
          </a:xfrm>
          <a:prstGeom prst="rect">
            <a:avLst/>
          </a:prstGeom>
        </p:spPr>
        <p:txBody>
          <a:bodyPr vert="horz" lIns="96606" tIns="48303" rIns="96606" bIns="48303" rtlCol="0" anchor="b"/>
          <a:lstStyle>
            <a:lvl1pPr algn="l">
              <a:defRPr sz="1300"/>
            </a:lvl1pPr>
          </a:lstStyle>
          <a:p>
            <a:endParaRPr lang="en-GB"/>
          </a:p>
        </p:txBody>
      </p:sp>
      <p:sp>
        <p:nvSpPr>
          <p:cNvPr id="5" name="Slide Number Placeholder 4"/>
          <p:cNvSpPr>
            <a:spLocks noGrp="1"/>
          </p:cNvSpPr>
          <p:nvPr>
            <p:ph type="sldNum" sz="quarter" idx="3"/>
          </p:nvPr>
        </p:nvSpPr>
        <p:spPr>
          <a:xfrm>
            <a:off x="3901698" y="9516039"/>
            <a:ext cx="2984871" cy="502674"/>
          </a:xfrm>
          <a:prstGeom prst="rect">
            <a:avLst/>
          </a:prstGeom>
        </p:spPr>
        <p:txBody>
          <a:bodyPr vert="horz" lIns="96606" tIns="48303" rIns="96606" bIns="48303" rtlCol="0" anchor="b"/>
          <a:lstStyle>
            <a:lvl1pPr algn="r">
              <a:defRPr sz="1300"/>
            </a:lvl1pPr>
          </a:lstStyle>
          <a:p>
            <a:fld id="{4C391D06-46A0-4417-B576-C2ED77E1F987}" type="slidenum">
              <a:rPr lang="en-GB" smtClean="0"/>
              <a:t>‹#›</a:t>
            </a:fld>
            <a:endParaRPr lang="en-GB"/>
          </a:p>
        </p:txBody>
      </p:sp>
    </p:spTree>
    <p:extLst>
      <p:ext uri="{BB962C8B-B14F-4D97-AF65-F5344CB8AC3E}">
        <p14:creationId xmlns:p14="http://schemas.microsoft.com/office/powerpoint/2010/main" val="191234615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D3D12B4-91DD-402B-9173-9E6EC31E3657}" type="datetimeFigureOut">
              <a:rPr lang="en-GB" smtClean="0"/>
              <a:t>29/11/2016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8D0014-5774-4FB6-8A72-42473C890307}" type="slidenum">
              <a:rPr lang="en-GB" smtClean="0"/>
              <a:t>‹#›</a:t>
            </a:fld>
            <a:endParaRPr lang="en-GB"/>
          </a:p>
        </p:txBody>
      </p:sp>
    </p:spTree>
    <p:extLst>
      <p:ext uri="{BB962C8B-B14F-4D97-AF65-F5344CB8AC3E}">
        <p14:creationId xmlns:p14="http://schemas.microsoft.com/office/powerpoint/2010/main" val="2621146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D3D12B4-91DD-402B-9173-9E6EC31E3657}" type="datetimeFigureOut">
              <a:rPr lang="en-GB" smtClean="0"/>
              <a:t>29/11/2016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8D0014-5774-4FB6-8A72-42473C890307}" type="slidenum">
              <a:rPr lang="en-GB" smtClean="0"/>
              <a:t>‹#›</a:t>
            </a:fld>
            <a:endParaRPr lang="en-GB"/>
          </a:p>
        </p:txBody>
      </p:sp>
    </p:spTree>
    <p:extLst>
      <p:ext uri="{BB962C8B-B14F-4D97-AF65-F5344CB8AC3E}">
        <p14:creationId xmlns:p14="http://schemas.microsoft.com/office/powerpoint/2010/main" val="1860511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D3D12B4-91DD-402B-9173-9E6EC31E3657}" type="datetimeFigureOut">
              <a:rPr lang="en-GB" smtClean="0"/>
              <a:t>29/11/2016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8D0014-5774-4FB6-8A72-42473C890307}" type="slidenum">
              <a:rPr lang="en-GB" smtClean="0"/>
              <a:t>‹#›</a:t>
            </a:fld>
            <a:endParaRPr lang="en-GB"/>
          </a:p>
        </p:txBody>
      </p:sp>
    </p:spTree>
    <p:extLst>
      <p:ext uri="{BB962C8B-B14F-4D97-AF65-F5344CB8AC3E}">
        <p14:creationId xmlns:p14="http://schemas.microsoft.com/office/powerpoint/2010/main" val="157061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D3D12B4-91DD-402B-9173-9E6EC31E3657}" type="datetimeFigureOut">
              <a:rPr lang="en-GB" smtClean="0"/>
              <a:t>29/11/2016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8D0014-5774-4FB6-8A72-42473C890307}" type="slidenum">
              <a:rPr lang="en-GB" smtClean="0"/>
              <a:t>‹#›</a:t>
            </a:fld>
            <a:endParaRPr lang="en-GB"/>
          </a:p>
        </p:txBody>
      </p:sp>
    </p:spTree>
    <p:extLst>
      <p:ext uri="{BB962C8B-B14F-4D97-AF65-F5344CB8AC3E}">
        <p14:creationId xmlns:p14="http://schemas.microsoft.com/office/powerpoint/2010/main" val="1189850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3D12B4-91DD-402B-9173-9E6EC31E3657}" type="datetimeFigureOut">
              <a:rPr lang="en-GB" smtClean="0"/>
              <a:t>29/11/2016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8D0014-5774-4FB6-8A72-42473C890307}" type="slidenum">
              <a:rPr lang="en-GB" smtClean="0"/>
              <a:t>‹#›</a:t>
            </a:fld>
            <a:endParaRPr lang="en-GB"/>
          </a:p>
        </p:txBody>
      </p:sp>
    </p:spTree>
    <p:extLst>
      <p:ext uri="{BB962C8B-B14F-4D97-AF65-F5344CB8AC3E}">
        <p14:creationId xmlns:p14="http://schemas.microsoft.com/office/powerpoint/2010/main" val="1976397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D3D12B4-91DD-402B-9173-9E6EC31E3657}" type="datetimeFigureOut">
              <a:rPr lang="en-GB" smtClean="0"/>
              <a:t>29/11/2016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8D0014-5774-4FB6-8A72-42473C890307}" type="slidenum">
              <a:rPr lang="en-GB" smtClean="0"/>
              <a:t>‹#›</a:t>
            </a:fld>
            <a:endParaRPr lang="en-GB"/>
          </a:p>
        </p:txBody>
      </p:sp>
    </p:spTree>
    <p:extLst>
      <p:ext uri="{BB962C8B-B14F-4D97-AF65-F5344CB8AC3E}">
        <p14:creationId xmlns:p14="http://schemas.microsoft.com/office/powerpoint/2010/main" val="3834946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D3D12B4-91DD-402B-9173-9E6EC31E3657}" type="datetimeFigureOut">
              <a:rPr lang="en-GB" smtClean="0"/>
              <a:t>29/11/2016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E8D0014-5774-4FB6-8A72-42473C890307}" type="slidenum">
              <a:rPr lang="en-GB" smtClean="0"/>
              <a:t>‹#›</a:t>
            </a:fld>
            <a:endParaRPr lang="en-GB"/>
          </a:p>
        </p:txBody>
      </p:sp>
    </p:spTree>
    <p:extLst>
      <p:ext uri="{BB962C8B-B14F-4D97-AF65-F5344CB8AC3E}">
        <p14:creationId xmlns:p14="http://schemas.microsoft.com/office/powerpoint/2010/main" val="1379549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D3D12B4-91DD-402B-9173-9E6EC31E3657}" type="datetimeFigureOut">
              <a:rPr lang="en-GB" smtClean="0"/>
              <a:t>29/11/2016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E8D0014-5774-4FB6-8A72-42473C890307}" type="slidenum">
              <a:rPr lang="en-GB" smtClean="0"/>
              <a:t>‹#›</a:t>
            </a:fld>
            <a:endParaRPr lang="en-GB"/>
          </a:p>
        </p:txBody>
      </p:sp>
    </p:spTree>
    <p:extLst>
      <p:ext uri="{BB962C8B-B14F-4D97-AF65-F5344CB8AC3E}">
        <p14:creationId xmlns:p14="http://schemas.microsoft.com/office/powerpoint/2010/main" val="3976567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3D12B4-91DD-402B-9173-9E6EC31E3657}" type="datetimeFigureOut">
              <a:rPr lang="en-GB" smtClean="0"/>
              <a:t>29/11/2016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E8D0014-5774-4FB6-8A72-42473C890307}" type="slidenum">
              <a:rPr lang="en-GB" smtClean="0"/>
              <a:t>‹#›</a:t>
            </a:fld>
            <a:endParaRPr lang="en-GB"/>
          </a:p>
        </p:txBody>
      </p:sp>
    </p:spTree>
    <p:extLst>
      <p:ext uri="{BB962C8B-B14F-4D97-AF65-F5344CB8AC3E}">
        <p14:creationId xmlns:p14="http://schemas.microsoft.com/office/powerpoint/2010/main" val="3986399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3D12B4-91DD-402B-9173-9E6EC31E3657}" type="datetimeFigureOut">
              <a:rPr lang="en-GB" smtClean="0"/>
              <a:t>29/11/2016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8D0014-5774-4FB6-8A72-42473C890307}" type="slidenum">
              <a:rPr lang="en-GB" smtClean="0"/>
              <a:t>‹#›</a:t>
            </a:fld>
            <a:endParaRPr lang="en-GB"/>
          </a:p>
        </p:txBody>
      </p:sp>
    </p:spTree>
    <p:extLst>
      <p:ext uri="{BB962C8B-B14F-4D97-AF65-F5344CB8AC3E}">
        <p14:creationId xmlns:p14="http://schemas.microsoft.com/office/powerpoint/2010/main" val="4271503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3D12B4-91DD-402B-9173-9E6EC31E3657}" type="datetimeFigureOut">
              <a:rPr lang="en-GB" smtClean="0"/>
              <a:t>29/11/2016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8D0014-5774-4FB6-8A72-42473C890307}" type="slidenum">
              <a:rPr lang="en-GB" smtClean="0"/>
              <a:t>‹#›</a:t>
            </a:fld>
            <a:endParaRPr lang="en-GB"/>
          </a:p>
        </p:txBody>
      </p:sp>
    </p:spTree>
    <p:extLst>
      <p:ext uri="{BB962C8B-B14F-4D97-AF65-F5344CB8AC3E}">
        <p14:creationId xmlns:p14="http://schemas.microsoft.com/office/powerpoint/2010/main" val="3772860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3D12B4-91DD-402B-9173-9E6EC31E3657}" type="datetimeFigureOut">
              <a:rPr lang="en-GB" smtClean="0"/>
              <a:t>29/11/2016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8D0014-5774-4FB6-8A72-42473C890307}" type="slidenum">
              <a:rPr lang="en-GB" smtClean="0"/>
              <a:t>‹#›</a:t>
            </a:fld>
            <a:endParaRPr lang="en-GB"/>
          </a:p>
        </p:txBody>
      </p:sp>
    </p:spTree>
    <p:extLst>
      <p:ext uri="{BB962C8B-B14F-4D97-AF65-F5344CB8AC3E}">
        <p14:creationId xmlns:p14="http://schemas.microsoft.com/office/powerpoint/2010/main" val="4226002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735169" y="2721958"/>
            <a:ext cx="10515600" cy="1325563"/>
          </a:xfrm>
        </p:spPr>
        <p:txBody>
          <a:bodyPr>
            <a:normAutofit fontScale="90000"/>
          </a:bodyPr>
          <a:lstStyle/>
          <a:p>
            <a:r>
              <a:rPr lang="en-GB" b="1" u="sng" dirty="0"/>
              <a:t>The popular rebellions faced by Henry VII gave him more problems than the threats posed by pretenders to the throne. Explain why you agree or disagree with this view.</a:t>
            </a:r>
            <a:r>
              <a:rPr lang="en-GB" dirty="0"/>
              <a:t/>
            </a:r>
            <a:br>
              <a:rPr lang="en-GB" dirty="0"/>
            </a:br>
            <a:endParaRPr lang="en-GB" dirty="0"/>
          </a:p>
        </p:txBody>
      </p:sp>
    </p:spTree>
    <p:extLst>
      <p:ext uri="{BB962C8B-B14F-4D97-AF65-F5344CB8AC3E}">
        <p14:creationId xmlns:p14="http://schemas.microsoft.com/office/powerpoint/2010/main" val="33695854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threats by rebellions – </a:t>
            </a:r>
            <a:r>
              <a:rPr lang="en-GB" dirty="0" smtClean="0"/>
              <a:t>Cornish 1497 </a:t>
            </a:r>
            <a:endParaRPr lang="en-GB" dirty="0"/>
          </a:p>
        </p:txBody>
      </p:sp>
      <p:sp>
        <p:nvSpPr>
          <p:cNvPr id="3" name="Content Placeholder 2"/>
          <p:cNvSpPr>
            <a:spLocks noGrp="1"/>
          </p:cNvSpPr>
          <p:nvPr>
            <p:ph idx="1"/>
          </p:nvPr>
        </p:nvSpPr>
        <p:spPr/>
        <p:txBody>
          <a:bodyPr>
            <a:normAutofit fontScale="77500" lnSpcReduction="20000"/>
          </a:bodyPr>
          <a:lstStyle/>
          <a:p>
            <a:r>
              <a:rPr lang="en-GB" dirty="0"/>
              <a:t>Began as a result of Henry needing to fund Warbeck</a:t>
            </a:r>
            <a:r>
              <a:rPr lang="en-GB" dirty="0" smtClean="0"/>
              <a:t>.</a:t>
            </a:r>
            <a:endParaRPr lang="en-GB" dirty="0" smtClean="0"/>
          </a:p>
          <a:p>
            <a:pPr lvl="0"/>
            <a:r>
              <a:rPr lang="en-GB" dirty="0" smtClean="0"/>
              <a:t>Occurred </a:t>
            </a:r>
            <a:r>
              <a:rPr lang="en-GB" dirty="0"/>
              <a:t>due to the terms of taxation: parliament raised taxes in January 1497 for resisting the threatened invasion of James IV and Warbeck. After, no taxes in Cornwall were demanded. This weakened Henry’s position. </a:t>
            </a:r>
            <a:endParaRPr lang="en-GB" dirty="0" smtClean="0"/>
          </a:p>
          <a:p>
            <a:pPr lvl="0"/>
            <a:r>
              <a:rPr lang="en-GB" dirty="0"/>
              <a:t>It reached London and Blackheath with no opposition until Kent. This could signify Henry’s complacency or that he did not have enough power. </a:t>
            </a:r>
          </a:p>
          <a:p>
            <a:pPr lvl="0"/>
            <a:r>
              <a:rPr lang="en-GB" dirty="0"/>
              <a:t>If the rebels got to London it meant a direct threat to Henry.</a:t>
            </a:r>
          </a:p>
          <a:p>
            <a:pPr lvl="0"/>
            <a:r>
              <a:rPr lang="en-GB" dirty="0"/>
              <a:t>When marching through Cornwall, they gained support from members of the clergy and well established gentry. </a:t>
            </a:r>
            <a:endParaRPr lang="en-GB" b="1" dirty="0"/>
          </a:p>
          <a:p>
            <a:pPr lvl="0"/>
            <a:r>
              <a:rPr lang="en-GB" dirty="0"/>
              <a:t>There were two waves: Blackheath which involved 20,000 men and Taunton which involved 3000. </a:t>
            </a:r>
            <a:r>
              <a:rPr lang="en-GB" dirty="0" smtClean="0"/>
              <a:t>Number shows their was widespread support for Rebellion and the cross-section of society showed that the grievances cut across class boundaries. </a:t>
            </a:r>
            <a:r>
              <a:rPr lang="en-GB" dirty="0" smtClean="0"/>
              <a:t>“It was the most frightening variety of rebellion for a Tudor monarch: a cry of anger which crossed social barriers in the West Country.” Anthony Fletcher</a:t>
            </a:r>
            <a:endParaRPr lang="en-GB" dirty="0"/>
          </a:p>
          <a:p>
            <a:endParaRPr lang="en-GB" dirty="0"/>
          </a:p>
        </p:txBody>
      </p:sp>
    </p:spTree>
    <p:extLst>
      <p:ext uri="{BB962C8B-B14F-4D97-AF65-F5344CB8AC3E}">
        <p14:creationId xmlns:p14="http://schemas.microsoft.com/office/powerpoint/2010/main" val="2861176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threats by rebellions </a:t>
            </a:r>
            <a:r>
              <a:rPr lang="en-GB" dirty="0" smtClean="0"/>
              <a:t>– Yorkshire 1489</a:t>
            </a:r>
            <a:endParaRPr lang="en-GB" dirty="0"/>
          </a:p>
        </p:txBody>
      </p:sp>
      <p:sp>
        <p:nvSpPr>
          <p:cNvPr id="3" name="Content Placeholder 2"/>
          <p:cNvSpPr>
            <a:spLocks noGrp="1"/>
          </p:cNvSpPr>
          <p:nvPr>
            <p:ph idx="1"/>
          </p:nvPr>
        </p:nvSpPr>
        <p:spPr/>
        <p:txBody>
          <a:bodyPr>
            <a:normAutofit fontScale="77500" lnSpcReduction="20000"/>
          </a:bodyPr>
          <a:lstStyle/>
          <a:p>
            <a:pPr lvl="0"/>
            <a:r>
              <a:rPr lang="en-GB" dirty="0"/>
              <a:t>Refused to pay tax. </a:t>
            </a:r>
          </a:p>
          <a:p>
            <a:pPr lvl="0"/>
            <a:r>
              <a:rPr lang="en-GB" dirty="0"/>
              <a:t>The tax was granted by parliament to fund the involvement of English forces in the campaign in Brittany</a:t>
            </a:r>
            <a:r>
              <a:rPr lang="en-GB" dirty="0" smtClean="0"/>
              <a:t>.</a:t>
            </a:r>
          </a:p>
          <a:p>
            <a:pPr lvl="0"/>
            <a:endParaRPr lang="en-GB" dirty="0" smtClean="0"/>
          </a:p>
          <a:p>
            <a:pPr lvl="0"/>
            <a:r>
              <a:rPr lang="en-GB" dirty="0" smtClean="0"/>
              <a:t>It </a:t>
            </a:r>
            <a:r>
              <a:rPr lang="en-GB" dirty="0"/>
              <a:t>became particularly notorious because the rebels </a:t>
            </a:r>
            <a:r>
              <a:rPr lang="en-GB" dirty="0" smtClean="0"/>
              <a:t>(Sir John </a:t>
            </a:r>
            <a:r>
              <a:rPr lang="en-GB" dirty="0" err="1" smtClean="0"/>
              <a:t>Egremont</a:t>
            </a:r>
            <a:r>
              <a:rPr lang="en-GB" dirty="0" smtClean="0"/>
              <a:t>) killed </a:t>
            </a:r>
            <a:r>
              <a:rPr lang="en-GB" dirty="0"/>
              <a:t>the Earl of </a:t>
            </a:r>
            <a:r>
              <a:rPr lang="en-GB" dirty="0" smtClean="0"/>
              <a:t>Northumberland when he tried to collect tax. </a:t>
            </a:r>
          </a:p>
          <a:p>
            <a:pPr lvl="0"/>
            <a:r>
              <a:rPr lang="en-GB" dirty="0" smtClean="0"/>
              <a:t>He led the subsequent rebellion: he was an illegitimate member of the Percy family and a Yorkist sympathiser. </a:t>
            </a:r>
            <a:r>
              <a:rPr lang="en-GB" dirty="0" err="1" smtClean="0"/>
              <a:t>Polydore</a:t>
            </a:r>
            <a:r>
              <a:rPr lang="en-GB" dirty="0" smtClean="0"/>
              <a:t> Vergil and the Great Chronicle of London mention the rebels’ sympathy with the Yorkist cause indicated by </a:t>
            </a:r>
            <a:r>
              <a:rPr lang="en-GB" dirty="0" err="1" smtClean="0"/>
              <a:t>Egremont’s</a:t>
            </a:r>
            <a:r>
              <a:rPr lang="en-GB" dirty="0" smtClean="0"/>
              <a:t> involvement.</a:t>
            </a:r>
            <a:endParaRPr lang="en-GB" dirty="0"/>
          </a:p>
          <a:p>
            <a:pPr lvl="0"/>
            <a:r>
              <a:rPr lang="en-GB" dirty="0"/>
              <a:t>Rebels punished as Henry had to prove they can’t rebel against him. </a:t>
            </a:r>
            <a:endParaRPr lang="en-GB" dirty="0" smtClean="0"/>
          </a:p>
          <a:p>
            <a:pPr lvl="0"/>
            <a:r>
              <a:rPr lang="en-GB" dirty="0" smtClean="0"/>
              <a:t>Showed that order in many areas was fragile and could soon erupt into a direct challenge to royal authority. </a:t>
            </a:r>
            <a:endParaRPr lang="en-GB" dirty="0"/>
          </a:p>
          <a:p>
            <a:r>
              <a:rPr lang="en-GB" dirty="0" smtClean="0"/>
              <a:t> </a:t>
            </a:r>
            <a:r>
              <a:rPr lang="en-GB" dirty="0"/>
              <a:t>No taxation was demanded: enhanced the problem in Brittany and weakened Henry’s position.</a:t>
            </a:r>
          </a:p>
          <a:p>
            <a:pPr marL="0" lvl="0" indent="0">
              <a:buNone/>
            </a:pPr>
            <a:endParaRPr lang="en-GB" dirty="0"/>
          </a:p>
          <a:p>
            <a:endParaRPr lang="en-GB" dirty="0"/>
          </a:p>
        </p:txBody>
      </p:sp>
    </p:spTree>
    <p:extLst>
      <p:ext uri="{BB962C8B-B14F-4D97-AF65-F5344CB8AC3E}">
        <p14:creationId xmlns:p14="http://schemas.microsoft.com/office/powerpoint/2010/main" val="22733173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 threats by rebellions - Cornish</a:t>
            </a:r>
            <a:endParaRPr lang="en-GB" dirty="0"/>
          </a:p>
        </p:txBody>
      </p:sp>
      <p:sp>
        <p:nvSpPr>
          <p:cNvPr id="3" name="Content Placeholder 2"/>
          <p:cNvSpPr>
            <a:spLocks noGrp="1"/>
          </p:cNvSpPr>
          <p:nvPr>
            <p:ph idx="1"/>
          </p:nvPr>
        </p:nvSpPr>
        <p:spPr>
          <a:xfrm>
            <a:off x="354842" y="1825624"/>
            <a:ext cx="10998958" cy="4793539"/>
          </a:xfrm>
        </p:spPr>
        <p:txBody>
          <a:bodyPr>
            <a:normAutofit fontScale="62500" lnSpcReduction="20000"/>
          </a:bodyPr>
          <a:lstStyle/>
          <a:p>
            <a:r>
              <a:rPr lang="en-GB" sz="3200" dirty="0"/>
              <a:t>Said to be against counsellors </a:t>
            </a:r>
            <a:r>
              <a:rPr lang="en-GB" sz="3200" dirty="0" smtClean="0"/>
              <a:t>(Morton and Bray) who </a:t>
            </a:r>
            <a:r>
              <a:rPr lang="en-GB" sz="3200" dirty="0"/>
              <a:t>had advised him to raise taxation, not Henry. </a:t>
            </a:r>
            <a:endParaRPr lang="en-GB" sz="3200" dirty="0" smtClean="0"/>
          </a:p>
          <a:p>
            <a:r>
              <a:rPr lang="en-GB" sz="3200" dirty="0" smtClean="0"/>
              <a:t>Failed to gain support in Devon: a sign of the antagonism between the two counties. </a:t>
            </a:r>
          </a:p>
          <a:p>
            <a:r>
              <a:rPr lang="en-GB" sz="3200" dirty="0" smtClean="0"/>
              <a:t>Able to gain the backing of only one member of the nobility, Lord Audley possibly because it may have been his last desperate gamble to repair the family fortunes. </a:t>
            </a:r>
            <a:r>
              <a:rPr lang="en-GB" sz="3200" dirty="0" err="1" smtClean="0"/>
              <a:t>Polydore</a:t>
            </a:r>
            <a:r>
              <a:rPr lang="en-GB" sz="3200" dirty="0" smtClean="0"/>
              <a:t> Vergil said they “with acclamation accepted as their chief.” </a:t>
            </a:r>
          </a:p>
          <a:p>
            <a:pPr lvl="0"/>
            <a:r>
              <a:rPr lang="en-GB" sz="3200" dirty="0"/>
              <a:t>Lord </a:t>
            </a:r>
            <a:r>
              <a:rPr lang="en-GB" sz="3200" dirty="0" err="1"/>
              <a:t>Daubeney</a:t>
            </a:r>
            <a:r>
              <a:rPr lang="en-GB" sz="3200" dirty="0"/>
              <a:t> ensured a speedy conclusion to the King which can scarcely be said “to have shaken Henry VII’s throne.” </a:t>
            </a:r>
          </a:p>
          <a:p>
            <a:pPr lvl="0"/>
            <a:r>
              <a:rPr lang="en-GB" sz="3200" dirty="0"/>
              <a:t>Battle on Blackheath: some thousand rebels killed, rest surrendered or fled. </a:t>
            </a:r>
            <a:r>
              <a:rPr lang="en-GB" sz="3200" dirty="0" smtClean="0"/>
              <a:t>10,000 left to face Henry’s army of 25,000. </a:t>
            </a:r>
            <a:endParaRPr lang="en-GB" sz="3200" dirty="0"/>
          </a:p>
          <a:p>
            <a:pPr lvl="0"/>
            <a:r>
              <a:rPr lang="en-GB" sz="3200" dirty="0"/>
              <a:t>James IV did not take advantage of Cornish Rebellion. </a:t>
            </a:r>
            <a:endParaRPr lang="en-GB" sz="3200" dirty="0" smtClean="0"/>
          </a:p>
          <a:p>
            <a:pPr lvl="0"/>
            <a:r>
              <a:rPr lang="en-GB" sz="3200" dirty="0" smtClean="0"/>
              <a:t>“The Cornishmen, being ill-armed and ill-lead without horse or artillery, were with no great difficulty cut into pieces and put to flight.” Bacon </a:t>
            </a:r>
            <a:endParaRPr lang="en-GB" sz="3200" dirty="0"/>
          </a:p>
          <a:p>
            <a:pPr lvl="0"/>
            <a:r>
              <a:rPr lang="en-GB" sz="3200" dirty="0"/>
              <a:t>Ringleaders executed and the others fined</a:t>
            </a:r>
            <a:r>
              <a:rPr lang="en-GB" sz="3200" dirty="0" smtClean="0"/>
              <a:t>.</a:t>
            </a:r>
          </a:p>
          <a:p>
            <a:r>
              <a:rPr lang="en-GB" sz="3200" dirty="0" smtClean="0"/>
              <a:t>Took in fines all from the Cornishmen later in the year, £14,699. “The less blood he drew, the more he took of treasure” Bacon. </a:t>
            </a:r>
            <a:endParaRPr lang="en-GB" sz="3200" dirty="0"/>
          </a:p>
          <a:p>
            <a:endParaRPr lang="en-GB" dirty="0"/>
          </a:p>
        </p:txBody>
      </p:sp>
    </p:spTree>
    <p:extLst>
      <p:ext uri="{BB962C8B-B14F-4D97-AF65-F5344CB8AC3E}">
        <p14:creationId xmlns:p14="http://schemas.microsoft.com/office/powerpoint/2010/main" val="592469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 threats by rebellions - Yorkshire</a:t>
            </a:r>
            <a:endParaRPr lang="en-GB" dirty="0"/>
          </a:p>
        </p:txBody>
      </p:sp>
      <p:sp>
        <p:nvSpPr>
          <p:cNvPr id="3" name="Content Placeholder 2"/>
          <p:cNvSpPr>
            <a:spLocks noGrp="1"/>
          </p:cNvSpPr>
          <p:nvPr>
            <p:ph idx="1"/>
          </p:nvPr>
        </p:nvSpPr>
        <p:spPr/>
        <p:txBody>
          <a:bodyPr/>
          <a:lstStyle/>
          <a:p>
            <a:pPr lvl="0"/>
            <a:r>
              <a:rPr lang="en-GB" dirty="0"/>
              <a:t>Geographically not a threat. </a:t>
            </a:r>
          </a:p>
          <a:p>
            <a:pPr lvl="0"/>
            <a:r>
              <a:rPr lang="en-GB" dirty="0" smtClean="0"/>
              <a:t>Dispersed </a:t>
            </a:r>
            <a:r>
              <a:rPr lang="en-GB" dirty="0" smtClean="0"/>
              <a:t>at the advance guard under Thomas Howard, Earl of Surrey so further action was unnecessary. </a:t>
            </a:r>
          </a:p>
          <a:p>
            <a:pPr lvl="0"/>
            <a:r>
              <a:rPr lang="en-GB" dirty="0" smtClean="0"/>
              <a:t> Recent analysis by M.E. James in 1965 said that the rising was directed at a powerful provincial magnate rather than the crown. </a:t>
            </a:r>
          </a:p>
          <a:p>
            <a:endParaRPr lang="en-GB" dirty="0"/>
          </a:p>
        </p:txBody>
      </p:sp>
    </p:spTree>
    <p:extLst>
      <p:ext uri="{BB962C8B-B14F-4D97-AF65-F5344CB8AC3E}">
        <p14:creationId xmlns:p14="http://schemas.microsoft.com/office/powerpoint/2010/main" val="25604568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r>
              <a:rPr lang="en-GB" dirty="0" smtClean="0"/>
              <a:t>Some historians have argued that the causes of the rebellion were more complex, making it a greater threat. They have suggested it was a protest against local government officials who were corrupt and were seen to be failing in their administrative duties. </a:t>
            </a:r>
            <a:endParaRPr lang="en-GB" dirty="0" smtClean="0"/>
          </a:p>
          <a:p>
            <a:endParaRPr lang="en-GB" dirty="0" smtClean="0"/>
          </a:p>
          <a:p>
            <a:endParaRPr lang="en-GB" dirty="0"/>
          </a:p>
          <a:p>
            <a:pPr marL="0" indent="0">
              <a:buNone/>
            </a:pPr>
            <a:r>
              <a:rPr lang="en-GB" b="1" u="sng" dirty="0" smtClean="0"/>
              <a:t>Conclusion</a:t>
            </a:r>
          </a:p>
          <a:p>
            <a:r>
              <a:rPr lang="en-GB" dirty="0" smtClean="0"/>
              <a:t>Duration </a:t>
            </a:r>
            <a:r>
              <a:rPr lang="en-GB" dirty="0"/>
              <a:t>(Warbeck, </a:t>
            </a:r>
            <a:r>
              <a:rPr lang="en-GB" dirty="0" err="1"/>
              <a:t>Poynings</a:t>
            </a:r>
            <a:r>
              <a:rPr lang="en-GB" dirty="0"/>
              <a:t>), Scope (Cornish, </a:t>
            </a:r>
            <a:r>
              <a:rPr lang="en-GB" dirty="0" err="1"/>
              <a:t>Simnel</a:t>
            </a:r>
            <a:r>
              <a:rPr lang="en-GB" dirty="0"/>
              <a:t>), Effectiveness (Cornish, </a:t>
            </a:r>
            <a:r>
              <a:rPr lang="en-GB" dirty="0" err="1"/>
              <a:t>Simnel</a:t>
            </a:r>
            <a:r>
              <a:rPr lang="en-GB" dirty="0"/>
              <a:t>), Impact (Cornish, Warbeck).</a:t>
            </a:r>
          </a:p>
          <a:p>
            <a:endParaRPr lang="en-GB" dirty="0"/>
          </a:p>
        </p:txBody>
      </p:sp>
    </p:spTree>
    <p:extLst>
      <p:ext uri="{BB962C8B-B14F-4D97-AF65-F5344CB8AC3E}">
        <p14:creationId xmlns:p14="http://schemas.microsoft.com/office/powerpoint/2010/main" val="954683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Rectangle 2"/>
          <p:cNvSpPr/>
          <p:nvPr/>
        </p:nvSpPr>
        <p:spPr>
          <a:xfrm>
            <a:off x="413982" y="1881757"/>
            <a:ext cx="11364036" cy="1870705"/>
          </a:xfrm>
          <a:prstGeom prst="rect">
            <a:avLst/>
          </a:prstGeom>
        </p:spPr>
        <p:txBody>
          <a:bodyPr wrap="square">
            <a:spAutoFit/>
          </a:bodyPr>
          <a:lstStyle/>
          <a:p>
            <a:pPr>
              <a:lnSpc>
                <a:spcPct val="107000"/>
              </a:lnSpc>
              <a:spcAft>
                <a:spcPts val="800"/>
              </a:spcAft>
            </a:pPr>
            <a:r>
              <a:rPr lang="en-GB" sz="3600" dirty="0">
                <a:latin typeface="Calibri" panose="020F0502020204030204" pitchFamily="34" charset="0"/>
                <a:ea typeface="Calibri" panose="020F0502020204030204" pitchFamily="34" charset="0"/>
                <a:cs typeface="Times New Roman" panose="02020603050405020304" pitchFamily="18" charset="0"/>
              </a:rPr>
              <a:t>Showed unhappiness with Henry. Henry VII’s dynasty survived because he maintained a successful surveillance system and controlled his nobility through recognisances. </a:t>
            </a:r>
            <a:endParaRPr lang="en-GB"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413982" y="5140817"/>
            <a:ext cx="11241206" cy="1454950"/>
          </a:xfrm>
          <a:prstGeom prst="rect">
            <a:avLst/>
          </a:prstGeom>
        </p:spPr>
        <p:txBody>
          <a:bodyPr wrap="square">
            <a:spAutoFit/>
          </a:bodyPr>
          <a:lstStyle/>
          <a:p>
            <a:pPr>
              <a:lnSpc>
                <a:spcPct val="107000"/>
              </a:lnSpc>
              <a:spcAft>
                <a:spcPts val="800"/>
              </a:spcAft>
            </a:pPr>
            <a:r>
              <a:rPr lang="en-GB" sz="2800" dirty="0" smtClean="0">
                <a:latin typeface="Calibri" panose="020F0502020204030204" pitchFamily="34" charset="0"/>
                <a:ea typeface="Calibri" panose="020F0502020204030204" pitchFamily="34" charset="0"/>
                <a:cs typeface="Times New Roman" panose="02020603050405020304" pitchFamily="18" charset="0"/>
              </a:rPr>
              <a:t>“</a:t>
            </a:r>
            <a:r>
              <a:rPr lang="en-GB" sz="2800" dirty="0">
                <a:latin typeface="Calibri" panose="020F0502020204030204" pitchFamily="34" charset="0"/>
                <a:ea typeface="Calibri" panose="020F0502020204030204" pitchFamily="34" charset="0"/>
                <a:cs typeface="Times New Roman" panose="02020603050405020304" pitchFamily="18" charset="0"/>
              </a:rPr>
              <a:t>There is indeed no evidence that anyone of significance at any time professed to believe in either imposture except those who had strong political motives for so professing.” S.B. </a:t>
            </a:r>
            <a:r>
              <a:rPr lang="en-GB" sz="2800" dirty="0" err="1">
                <a:latin typeface="Calibri" panose="020F0502020204030204" pitchFamily="34" charset="0"/>
                <a:ea typeface="Calibri" panose="020F0502020204030204" pitchFamily="34" charset="0"/>
                <a:cs typeface="Times New Roman" panose="02020603050405020304" pitchFamily="18" charset="0"/>
              </a:rPr>
              <a:t>Chrimes</a:t>
            </a:r>
            <a:r>
              <a:rPr lang="en-GB" sz="2800" dirty="0">
                <a:latin typeface="Calibri" panose="020F0502020204030204" pitchFamily="34" charset="0"/>
                <a:ea typeface="Calibri" panose="020F0502020204030204" pitchFamily="34" charset="0"/>
                <a:cs typeface="Times New Roman" panose="02020603050405020304" pitchFamily="18" charset="0"/>
              </a:rPr>
              <a:t> </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17479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774" y="168385"/>
            <a:ext cx="12028226" cy="1325563"/>
          </a:xfrm>
        </p:spPr>
        <p:txBody>
          <a:bodyPr>
            <a:normAutofit/>
          </a:bodyPr>
          <a:lstStyle/>
          <a:p>
            <a:r>
              <a:rPr lang="en-GB" sz="4000" b="1" dirty="0" smtClean="0"/>
              <a:t>More threats by pretenders – Perkin </a:t>
            </a:r>
            <a:r>
              <a:rPr lang="en-GB" sz="4000" b="1" dirty="0" smtClean="0"/>
              <a:t>Warbeck 1491-1497 </a:t>
            </a:r>
            <a:endParaRPr lang="en-GB" sz="4000" b="1" dirty="0"/>
          </a:p>
        </p:txBody>
      </p:sp>
      <p:sp>
        <p:nvSpPr>
          <p:cNvPr id="4" name="Content Placeholder 3"/>
          <p:cNvSpPr>
            <a:spLocks noGrp="1"/>
          </p:cNvSpPr>
          <p:nvPr>
            <p:ph idx="1"/>
          </p:nvPr>
        </p:nvSpPr>
        <p:spPr>
          <a:xfrm>
            <a:off x="838200" y="1493948"/>
            <a:ext cx="10515600" cy="4971245"/>
          </a:xfrm>
        </p:spPr>
        <p:txBody>
          <a:bodyPr>
            <a:normAutofit/>
          </a:bodyPr>
          <a:lstStyle/>
          <a:p>
            <a:r>
              <a:rPr lang="en-GB" dirty="0"/>
              <a:t>Costed most as around for </a:t>
            </a:r>
            <a:r>
              <a:rPr lang="en-GB" dirty="0" smtClean="0"/>
              <a:t>longer</a:t>
            </a:r>
          </a:p>
          <a:p>
            <a:r>
              <a:rPr lang="en-GB" dirty="0"/>
              <a:t>Resulted in the realisation of Stanley as a traitor</a:t>
            </a:r>
          </a:p>
          <a:p>
            <a:pPr lvl="0"/>
            <a:r>
              <a:rPr lang="en-GB" dirty="0"/>
              <a:t>Agreed against in Treaty of </a:t>
            </a:r>
            <a:r>
              <a:rPr lang="en-GB" dirty="0" err="1"/>
              <a:t>Etaples</a:t>
            </a:r>
            <a:r>
              <a:rPr lang="en-GB" dirty="0"/>
              <a:t> and </a:t>
            </a:r>
            <a:r>
              <a:rPr lang="en-GB" dirty="0" err="1"/>
              <a:t>Intercursus</a:t>
            </a:r>
            <a:r>
              <a:rPr lang="en-GB" dirty="0"/>
              <a:t> Malus. Also Treaty of Perpetual Peace 1502 including Treaty of Ayton: Ayton marks start, Perpetual Peace marks end. </a:t>
            </a:r>
          </a:p>
          <a:p>
            <a:pPr lvl="0"/>
            <a:r>
              <a:rPr lang="en-GB" dirty="0"/>
              <a:t>Henry humiliated as he couldn’t solve the problem.</a:t>
            </a:r>
          </a:p>
          <a:p>
            <a:r>
              <a:rPr lang="en-GB" dirty="0"/>
              <a:t>Warbeck lasted for so long because Henry couldn’t prove that Edward V or Richard, duke of York, were dead. </a:t>
            </a:r>
          </a:p>
          <a:p>
            <a:endParaRPr lang="en-GB" dirty="0"/>
          </a:p>
          <a:p>
            <a:endParaRPr lang="en-GB" dirty="0"/>
          </a:p>
        </p:txBody>
      </p:sp>
      <p:sp>
        <p:nvSpPr>
          <p:cNvPr id="3" name="Rectangle 2"/>
          <p:cNvSpPr/>
          <p:nvPr/>
        </p:nvSpPr>
        <p:spPr>
          <a:xfrm>
            <a:off x="163774" y="5047227"/>
            <a:ext cx="11491414" cy="1775614"/>
          </a:xfrm>
          <a:prstGeom prst="rect">
            <a:avLst/>
          </a:prstGeom>
        </p:spPr>
        <p:txBody>
          <a:bodyPr wrap="square">
            <a:spAutoFit/>
          </a:bodyPr>
          <a:lstStyle/>
          <a:p>
            <a:pPr>
              <a:lnSpc>
                <a:spcPct val="107000"/>
              </a:lnSpc>
              <a:spcAft>
                <a:spcPts val="800"/>
              </a:spcAft>
            </a:pPr>
            <a:r>
              <a:rPr lang="en-GB" sz="24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2400" dirty="0">
                <a:latin typeface="Calibri" panose="020F0502020204030204" pitchFamily="34" charset="0"/>
                <a:ea typeface="Calibri" panose="020F0502020204030204" pitchFamily="34" charset="0"/>
                <a:cs typeface="Times New Roman" panose="02020603050405020304" pitchFamily="18" charset="0"/>
              </a:rPr>
              <a:t>“The immense trouble and expense undertaken by Henry VII’s envoys… indicates the gravity with which he viewed the possibility of an active alliance between James IV and the Warbeck plotters.” S.B. </a:t>
            </a:r>
            <a:r>
              <a:rPr lang="en-GB" sz="2400" dirty="0" err="1" smtClean="0">
                <a:latin typeface="Calibri" panose="020F0502020204030204" pitchFamily="34" charset="0"/>
                <a:ea typeface="Calibri" panose="020F0502020204030204" pitchFamily="34" charset="0"/>
                <a:cs typeface="Times New Roman" panose="02020603050405020304" pitchFamily="18" charset="0"/>
              </a:rPr>
              <a:t>Chrimes</a:t>
            </a:r>
            <a:r>
              <a:rPr lang="en-GB" sz="2400" dirty="0">
                <a:latin typeface="Calibri" panose="020F0502020204030204" pitchFamily="34" charset="0"/>
                <a:ea typeface="Calibri" panose="020F0502020204030204" pitchFamily="34" charset="0"/>
                <a:cs typeface="Times New Roman" panose="02020603050405020304" pitchFamily="18" charset="0"/>
              </a:rPr>
              <a:t>.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28734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8199"/>
            <a:ext cx="10515600" cy="1325563"/>
          </a:xfrm>
        </p:spPr>
        <p:txBody>
          <a:bodyPr/>
          <a:lstStyle/>
          <a:p>
            <a:r>
              <a:rPr lang="en-GB" dirty="0" smtClean="0"/>
              <a:t>More threats by pretenders – Perkin Warbeck</a:t>
            </a:r>
            <a:endParaRPr lang="en-GB" dirty="0"/>
          </a:p>
        </p:txBody>
      </p:sp>
      <p:sp>
        <p:nvSpPr>
          <p:cNvPr id="3" name="Content Placeholder 2"/>
          <p:cNvSpPr>
            <a:spLocks noGrp="1"/>
          </p:cNvSpPr>
          <p:nvPr>
            <p:ph idx="1"/>
          </p:nvPr>
        </p:nvSpPr>
        <p:spPr>
          <a:xfrm>
            <a:off x="838200" y="1825624"/>
            <a:ext cx="10515600" cy="4897147"/>
          </a:xfrm>
        </p:spPr>
        <p:txBody>
          <a:bodyPr>
            <a:normAutofit/>
          </a:bodyPr>
          <a:lstStyle/>
          <a:p>
            <a:pPr lvl="0"/>
            <a:endParaRPr lang="en-GB" dirty="0"/>
          </a:p>
          <a:p>
            <a:endParaRPr lang="en-GB" dirty="0"/>
          </a:p>
        </p:txBody>
      </p:sp>
      <p:sp>
        <p:nvSpPr>
          <p:cNvPr id="4" name="Rectangle 3"/>
          <p:cNvSpPr/>
          <p:nvPr/>
        </p:nvSpPr>
        <p:spPr>
          <a:xfrm>
            <a:off x="242552" y="1201900"/>
            <a:ext cx="11949448" cy="5656100"/>
          </a:xfrm>
          <a:prstGeom prst="rect">
            <a:avLst/>
          </a:prstGeom>
        </p:spPr>
        <p:txBody>
          <a:bodyPr wrap="square">
            <a:spAutoFit/>
          </a:bodyPr>
          <a:lstStyle/>
          <a:p>
            <a:pPr>
              <a:lnSpc>
                <a:spcPct val="107000"/>
              </a:lnSpc>
              <a:spcAft>
                <a:spcPts val="800"/>
              </a:spcAft>
            </a:pPr>
            <a:r>
              <a:rPr lang="en-GB" sz="2800" u="sng" dirty="0">
                <a:latin typeface="Calibri" panose="020F0502020204030204" pitchFamily="34" charset="0"/>
                <a:ea typeface="Calibri" panose="020F0502020204030204" pitchFamily="34" charset="0"/>
                <a:cs typeface="Times New Roman" panose="02020603050405020304" pitchFamily="18" charset="0"/>
              </a:rPr>
              <a:t>People needed</a:t>
            </a:r>
            <a:endParaRPr lang="en-GB"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GB" sz="2800" dirty="0">
                <a:latin typeface="Calibri" panose="020F0502020204030204" pitchFamily="34" charset="0"/>
                <a:ea typeface="Calibri" panose="020F0502020204030204" pitchFamily="34" charset="0"/>
                <a:cs typeface="Times New Roman" panose="02020603050405020304" pitchFamily="18" charset="0"/>
              </a:rPr>
              <a:t>In October 1494 Edward </a:t>
            </a:r>
            <a:r>
              <a:rPr lang="en-GB" sz="2800" dirty="0" err="1">
                <a:latin typeface="Calibri" panose="020F0502020204030204" pitchFamily="34" charset="0"/>
                <a:ea typeface="Calibri" panose="020F0502020204030204" pitchFamily="34" charset="0"/>
                <a:cs typeface="Times New Roman" panose="02020603050405020304" pitchFamily="18" charset="0"/>
              </a:rPr>
              <a:t>Poynings</a:t>
            </a:r>
            <a:r>
              <a:rPr lang="en-GB" sz="2800" dirty="0">
                <a:latin typeface="Calibri" panose="020F0502020204030204" pitchFamily="34" charset="0"/>
                <a:ea typeface="Calibri" panose="020F0502020204030204" pitchFamily="34" charset="0"/>
                <a:cs typeface="Times New Roman" panose="02020603050405020304" pitchFamily="18" charset="0"/>
              </a:rPr>
              <a:t> dispatched to Ireland to secure it from Warbeck invasion. He was forced to withdraw because he couldn’t maintain army in Ireland.  It had large consequences for Anglo-Irish history,</a:t>
            </a:r>
          </a:p>
          <a:p>
            <a:pPr marL="342900" lvl="0" indent="-342900">
              <a:lnSpc>
                <a:spcPct val="107000"/>
              </a:lnSpc>
              <a:spcAft>
                <a:spcPts val="800"/>
              </a:spcAft>
              <a:buFont typeface="Arial" panose="020B0604020202020204" pitchFamily="34" charset="0"/>
              <a:buChar char="•"/>
              <a:tabLst>
                <a:tab pos="457200" algn="l"/>
              </a:tabLst>
            </a:pPr>
            <a:r>
              <a:rPr lang="en-GB" sz="2800" dirty="0">
                <a:latin typeface="Calibri" panose="020F0502020204030204" pitchFamily="34" charset="0"/>
                <a:ea typeface="Calibri" panose="020F0502020204030204" pitchFamily="34" charset="0"/>
                <a:cs typeface="Times New Roman" panose="02020603050405020304" pitchFamily="18" charset="0"/>
              </a:rPr>
              <a:t>Henry sent envoys (</a:t>
            </a:r>
            <a:r>
              <a:rPr lang="en-GB" sz="2800" dirty="0" err="1">
                <a:latin typeface="Calibri" panose="020F0502020204030204" pitchFamily="34" charset="0"/>
                <a:ea typeface="Calibri" panose="020F0502020204030204" pitchFamily="34" charset="0"/>
                <a:cs typeface="Times New Roman" panose="02020603050405020304" pitchFamily="18" charset="0"/>
              </a:rPr>
              <a:t>Poynings</a:t>
            </a:r>
            <a:r>
              <a:rPr lang="en-GB" sz="2800" dirty="0">
                <a:latin typeface="Calibri" panose="020F0502020204030204" pitchFamily="34" charset="0"/>
                <a:ea typeface="Calibri" panose="020F0502020204030204" pitchFamily="34" charset="0"/>
                <a:cs typeface="Times New Roman" panose="02020603050405020304" pitchFamily="18" charset="0"/>
              </a:rPr>
              <a:t> and </a:t>
            </a:r>
            <a:r>
              <a:rPr lang="en-GB" sz="2800" dirty="0" err="1">
                <a:latin typeface="Calibri" panose="020F0502020204030204" pitchFamily="34" charset="0"/>
                <a:ea typeface="Calibri" panose="020F0502020204030204" pitchFamily="34" charset="0"/>
                <a:cs typeface="Times New Roman" panose="02020603050405020304" pitchFamily="18" charset="0"/>
              </a:rPr>
              <a:t>Warham</a:t>
            </a:r>
            <a:r>
              <a:rPr lang="en-GB" sz="2800" dirty="0">
                <a:latin typeface="Calibri" panose="020F0502020204030204" pitchFamily="34" charset="0"/>
                <a:ea typeface="Calibri" panose="020F0502020204030204" pitchFamily="34" charset="0"/>
                <a:cs typeface="Times New Roman" panose="02020603050405020304" pitchFamily="18" charset="0"/>
              </a:rPr>
              <a:t>) to remonstrate with the archduke of Netherlands. </a:t>
            </a:r>
          </a:p>
          <a:p>
            <a:pPr marL="742950" lvl="1" indent="-285750">
              <a:lnSpc>
                <a:spcPct val="107000"/>
              </a:lnSpc>
              <a:spcAft>
                <a:spcPts val="800"/>
              </a:spcAft>
              <a:buFont typeface="Arial" panose="020B0604020202020204" pitchFamily="34" charset="0"/>
              <a:buChar char="•"/>
              <a:tabLst>
                <a:tab pos="914400" algn="l"/>
              </a:tabLst>
            </a:pPr>
            <a:r>
              <a:rPr lang="en-GB" sz="2800" dirty="0">
                <a:latin typeface="Calibri" panose="020F0502020204030204" pitchFamily="34" charset="0"/>
                <a:ea typeface="Calibri" panose="020F0502020204030204" pitchFamily="34" charset="0"/>
                <a:cs typeface="Times New Roman" panose="02020603050405020304" pitchFamily="18" charset="0"/>
              </a:rPr>
              <a:t>Council evaded issue</a:t>
            </a:r>
          </a:p>
          <a:p>
            <a:pPr marL="742950" lvl="1" indent="-285750">
              <a:lnSpc>
                <a:spcPct val="107000"/>
              </a:lnSpc>
              <a:spcAft>
                <a:spcPts val="800"/>
              </a:spcAft>
              <a:buFont typeface="Arial" panose="020B0604020202020204" pitchFamily="34" charset="0"/>
              <a:buChar char="•"/>
              <a:tabLst>
                <a:tab pos="914400" algn="l"/>
              </a:tabLst>
            </a:pPr>
            <a:r>
              <a:rPr lang="en-GB" sz="2800" dirty="0">
                <a:latin typeface="Calibri" panose="020F0502020204030204" pitchFamily="34" charset="0"/>
                <a:ea typeface="Calibri" panose="020F0502020204030204" pitchFamily="34" charset="0"/>
                <a:cs typeface="Times New Roman" panose="02020603050405020304" pitchFamily="18" charset="0"/>
              </a:rPr>
              <a:t>Disclaimed any power to interfere in Margaret’s affairs.</a:t>
            </a:r>
          </a:p>
          <a:p>
            <a:pPr marL="742950" lvl="1" indent="-285750">
              <a:lnSpc>
                <a:spcPct val="107000"/>
              </a:lnSpc>
              <a:spcAft>
                <a:spcPts val="800"/>
              </a:spcAft>
              <a:buFont typeface="Arial" panose="020B0604020202020204" pitchFamily="34" charset="0"/>
              <a:buChar char="•"/>
              <a:tabLst>
                <a:tab pos="914400" algn="l"/>
              </a:tabLst>
            </a:pPr>
            <a:r>
              <a:rPr lang="en-GB" sz="2800" dirty="0">
                <a:latin typeface="Calibri" panose="020F0502020204030204" pitchFamily="34" charset="0"/>
                <a:ea typeface="Calibri" panose="020F0502020204030204" pitchFamily="34" charset="0"/>
                <a:cs typeface="Times New Roman" panose="02020603050405020304" pitchFamily="18" charset="0"/>
              </a:rPr>
              <a:t>Therefore, Henry prohibited commerce with Flanders, banished Fleming merchants, recalled Merchant Adventurers from Antwerp and moved the Staple to Calais. </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16419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threats by pretenders – Perkin Warbeck</a:t>
            </a:r>
            <a:endParaRPr lang="en-GB" dirty="0"/>
          </a:p>
        </p:txBody>
      </p:sp>
      <p:sp>
        <p:nvSpPr>
          <p:cNvPr id="3" name="Content Placeholder 2"/>
          <p:cNvSpPr>
            <a:spLocks noGrp="1"/>
          </p:cNvSpPr>
          <p:nvPr>
            <p:ph idx="1"/>
          </p:nvPr>
        </p:nvSpPr>
        <p:spPr>
          <a:xfrm>
            <a:off x="838200" y="1378424"/>
            <a:ext cx="10515600" cy="5145205"/>
          </a:xfrm>
        </p:spPr>
        <p:txBody>
          <a:bodyPr>
            <a:normAutofit fontScale="62500" lnSpcReduction="20000"/>
          </a:bodyPr>
          <a:lstStyle/>
          <a:p>
            <a:r>
              <a:rPr lang="en-GB" sz="3800" dirty="0"/>
              <a:t>Important people involved</a:t>
            </a:r>
          </a:p>
          <a:p>
            <a:pPr lvl="0"/>
            <a:r>
              <a:rPr lang="en-GB" sz="3800" dirty="0"/>
              <a:t>Margaret welcomed him in Flanders and publicly recognised him as her nephew.</a:t>
            </a:r>
          </a:p>
          <a:p>
            <a:pPr lvl="0"/>
            <a:r>
              <a:rPr lang="en-GB" sz="3800" dirty="0"/>
              <a:t>Maximillian allowed Warbeck safe haven in his territories: he was angry with Henry for concluding a separate peace. Recognised Warbeck as Richard IV.</a:t>
            </a:r>
          </a:p>
          <a:p>
            <a:pPr lvl="0"/>
            <a:r>
              <a:rPr lang="en-GB" sz="3800" dirty="0"/>
              <a:t>Henry had to risk custom revenues and mercantile discontent by ordering the suspension of English trade with Low Countries in September 1493.</a:t>
            </a:r>
          </a:p>
          <a:p>
            <a:pPr lvl="1"/>
            <a:r>
              <a:rPr lang="en-GB" sz="3800" dirty="0"/>
              <a:t>Maximillian and Margaret imposed a counter-embargo and in December 1494 made a formal agreement with Warbeck. </a:t>
            </a:r>
          </a:p>
          <a:p>
            <a:pPr lvl="0"/>
            <a:r>
              <a:rPr lang="en-GB" sz="3800" dirty="0"/>
              <a:t>Charles VIII intended to use Warbeck as threat to Henry if Franco-Breton politics became too inconvenient.</a:t>
            </a:r>
          </a:p>
          <a:p>
            <a:pPr lvl="0"/>
            <a:r>
              <a:rPr lang="en-GB" sz="3800" dirty="0"/>
              <a:t>Warbeck asked for aid from James IV following his arrival at Stirling on 27</a:t>
            </a:r>
            <a:r>
              <a:rPr lang="en-GB" sz="3800" baseline="30000" dirty="0"/>
              <a:t>th</a:t>
            </a:r>
            <a:r>
              <a:rPr lang="en-GB" sz="3800" dirty="0"/>
              <a:t> November 1495 and were allies until July 1497 as James was eager to use him to injure Henry VII. </a:t>
            </a:r>
          </a:p>
          <a:p>
            <a:pPr lvl="0"/>
            <a:r>
              <a:rPr lang="en-GB" sz="3800" dirty="0"/>
              <a:t>Married Lady Catherine Gordon, a Scottish noblewoman. Marriage would not have been achieved if James hadn’t believed who Warbeck pretended to be. </a:t>
            </a:r>
          </a:p>
          <a:p>
            <a:r>
              <a:rPr lang="en-GB" dirty="0" smtClean="0"/>
              <a:t>See quote on two slides back.</a:t>
            </a:r>
            <a:endParaRPr lang="en-GB" dirty="0"/>
          </a:p>
        </p:txBody>
      </p:sp>
    </p:spTree>
    <p:extLst>
      <p:ext uri="{BB962C8B-B14F-4D97-AF65-F5344CB8AC3E}">
        <p14:creationId xmlns:p14="http://schemas.microsoft.com/office/powerpoint/2010/main" val="1500681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561" y="104184"/>
            <a:ext cx="11955439" cy="1325563"/>
          </a:xfrm>
        </p:spPr>
        <p:txBody>
          <a:bodyPr/>
          <a:lstStyle/>
          <a:p>
            <a:r>
              <a:rPr lang="en-GB" dirty="0" smtClean="0"/>
              <a:t>More threats by pretenders – Lambert </a:t>
            </a:r>
            <a:r>
              <a:rPr lang="en-GB" dirty="0" err="1" smtClean="0"/>
              <a:t>Simnel</a:t>
            </a:r>
            <a:r>
              <a:rPr lang="en-GB" dirty="0" smtClean="0"/>
              <a:t> 1487 </a:t>
            </a:r>
            <a:endParaRPr lang="en-GB" dirty="0"/>
          </a:p>
        </p:txBody>
      </p:sp>
      <p:sp>
        <p:nvSpPr>
          <p:cNvPr id="3" name="Content Placeholder 2"/>
          <p:cNvSpPr>
            <a:spLocks noGrp="1"/>
          </p:cNvSpPr>
          <p:nvPr>
            <p:ph idx="1"/>
          </p:nvPr>
        </p:nvSpPr>
        <p:spPr>
          <a:xfrm>
            <a:off x="113731" y="1255594"/>
            <a:ext cx="12078269" cy="5281494"/>
          </a:xfrm>
        </p:spPr>
        <p:txBody>
          <a:bodyPr>
            <a:normAutofit fontScale="47500" lnSpcReduction="20000"/>
          </a:bodyPr>
          <a:lstStyle/>
          <a:p>
            <a:pPr lvl="0"/>
            <a:r>
              <a:rPr lang="en-GB" sz="4000" dirty="0"/>
              <a:t>Battle of Stoke – very close to the King. </a:t>
            </a:r>
            <a:endParaRPr lang="en-GB" sz="4000" dirty="0" smtClean="0"/>
          </a:p>
          <a:p>
            <a:r>
              <a:rPr lang="en-GB" sz="4000" dirty="0"/>
              <a:t>It is said that that Henry was not aware of the pretender until early 1487, despite the fact it had begun in 1486, signifying his vulnerable position. </a:t>
            </a:r>
            <a:endParaRPr lang="en-GB" sz="4000" dirty="0"/>
          </a:p>
          <a:p>
            <a:pPr lvl="0"/>
            <a:r>
              <a:rPr lang="en-GB" sz="4000" dirty="0"/>
              <a:t>Used by Richard III’s nephew, Earl of Lincoln, and Margaret of Burgundy as focus for an invasion of England: Battle of Stoke. </a:t>
            </a:r>
          </a:p>
          <a:p>
            <a:pPr lvl="0"/>
            <a:r>
              <a:rPr lang="en-GB" sz="4000" dirty="0"/>
              <a:t>Army to Ireland sent</a:t>
            </a:r>
          </a:p>
          <a:p>
            <a:pPr lvl="0"/>
            <a:r>
              <a:rPr lang="en-GB" sz="4000" dirty="0"/>
              <a:t>Crowned in Dublin – Irish support. </a:t>
            </a:r>
          </a:p>
          <a:p>
            <a:pPr lvl="0"/>
            <a:r>
              <a:rPr lang="en-GB" sz="4000" dirty="0"/>
              <a:t>Showed problem of foreign support for conspiracies as Margaret had provided 2,000 German </a:t>
            </a:r>
            <a:r>
              <a:rPr lang="en-GB" sz="4000" dirty="0" smtClean="0"/>
              <a:t>mercenaries in 1487. </a:t>
            </a:r>
            <a:r>
              <a:rPr lang="en-GB" sz="4000" dirty="0"/>
              <a:t>However, Henry was able to suppress it without taking action against Margaret. </a:t>
            </a:r>
            <a:endParaRPr lang="en-GB" sz="4000" dirty="0" smtClean="0"/>
          </a:p>
          <a:p>
            <a:pPr lvl="0"/>
            <a:r>
              <a:rPr lang="en-GB" sz="4000" dirty="0" err="1"/>
              <a:t>Simnel</a:t>
            </a:r>
            <a:r>
              <a:rPr lang="en-GB" sz="4000" dirty="0"/>
              <a:t> was crowned King Edward VI in Christchurch, Dublin on 24</a:t>
            </a:r>
            <a:r>
              <a:rPr lang="en-GB" sz="4000" baseline="30000" dirty="0"/>
              <a:t>th</a:t>
            </a:r>
            <a:r>
              <a:rPr lang="en-GB" sz="4000" dirty="0"/>
              <a:t> May 1487. He was supported by many Irish lords including Gerald 8</a:t>
            </a:r>
            <a:r>
              <a:rPr lang="en-GB" sz="4000" baseline="30000" dirty="0"/>
              <a:t>th</a:t>
            </a:r>
            <a:r>
              <a:rPr lang="en-GB" sz="4000" dirty="0"/>
              <a:t> Earl of Kildare. </a:t>
            </a:r>
          </a:p>
          <a:p>
            <a:pPr lvl="0"/>
            <a:r>
              <a:rPr lang="en-GB" sz="4000" dirty="0" smtClean="0"/>
              <a:t>Although </a:t>
            </a:r>
            <a:r>
              <a:rPr lang="en-GB" sz="4000" dirty="0" smtClean="0"/>
              <a:t>Henry’s outnumbered rebels </a:t>
            </a:r>
            <a:r>
              <a:rPr lang="en-GB" sz="4000" dirty="0" smtClean="0"/>
              <a:t>by </a:t>
            </a:r>
            <a:r>
              <a:rPr lang="en-GB" sz="4000" dirty="0" smtClean="0"/>
              <a:t>over 4,000, two wings of his army held back until they were certain that Henry would win: weakened his front line. </a:t>
            </a:r>
            <a:endParaRPr lang="en-GB" sz="4000" dirty="0" smtClean="0"/>
          </a:p>
          <a:p>
            <a:r>
              <a:rPr lang="en-GB" sz="4000" dirty="0"/>
              <a:t>Fighting at Stoke was stubborn and was no easy victory. Information about battle is hazy so we have to rely on what </a:t>
            </a:r>
            <a:r>
              <a:rPr lang="en-GB" sz="4000" dirty="0" err="1"/>
              <a:t>Polydore</a:t>
            </a:r>
            <a:r>
              <a:rPr lang="en-GB" sz="4000" dirty="0"/>
              <a:t> Vergil said 30 years later. </a:t>
            </a:r>
            <a:endParaRPr lang="en-GB" sz="4000" dirty="0" smtClean="0"/>
          </a:p>
          <a:p>
            <a:pPr lvl="0"/>
            <a:r>
              <a:rPr lang="en-GB" sz="4000" dirty="0" smtClean="0"/>
              <a:t>At the Battle of Stoke, Henry had ordered his army to take the Earl of Lincoln alive but this was not obeyed. May have been because some on the king’s side were concerned that if he was captured alive, they may have been implicated. Perhaps this shows that some of Henry’s supporters had alliances with both sides. </a:t>
            </a:r>
            <a:endParaRPr lang="en-GB" sz="4000" dirty="0"/>
          </a:p>
          <a:p>
            <a:pPr lvl="0"/>
            <a:endParaRPr lang="en-GB" dirty="0"/>
          </a:p>
          <a:p>
            <a:endParaRPr lang="en-GB" dirty="0"/>
          </a:p>
        </p:txBody>
      </p:sp>
    </p:spTree>
    <p:extLst>
      <p:ext uri="{BB962C8B-B14F-4D97-AF65-F5344CB8AC3E}">
        <p14:creationId xmlns:p14="http://schemas.microsoft.com/office/powerpoint/2010/main" val="2627166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 threats by pretenders – Perkin Warbeck</a:t>
            </a:r>
            <a:endParaRPr lang="en-GB" dirty="0"/>
          </a:p>
        </p:txBody>
      </p:sp>
      <p:sp>
        <p:nvSpPr>
          <p:cNvPr id="3" name="Content Placeholder 2"/>
          <p:cNvSpPr>
            <a:spLocks noGrp="1"/>
          </p:cNvSpPr>
          <p:nvPr>
            <p:ph idx="1"/>
          </p:nvPr>
        </p:nvSpPr>
        <p:spPr>
          <a:xfrm>
            <a:off x="838200" y="1493949"/>
            <a:ext cx="10515600" cy="5125792"/>
          </a:xfrm>
        </p:spPr>
        <p:txBody>
          <a:bodyPr>
            <a:normAutofit fontScale="70000" lnSpcReduction="20000"/>
          </a:bodyPr>
          <a:lstStyle/>
          <a:p>
            <a:r>
              <a:rPr lang="en-GB" dirty="0"/>
              <a:t>No major battle</a:t>
            </a:r>
            <a:r>
              <a:rPr lang="en-GB" dirty="0" smtClean="0"/>
              <a:t>.</a:t>
            </a:r>
          </a:p>
          <a:p>
            <a:r>
              <a:rPr lang="en-GB" dirty="0"/>
              <a:t>Warbeck appeared at Cork on 26</a:t>
            </a:r>
            <a:r>
              <a:rPr lang="en-GB" baseline="30000" dirty="0"/>
              <a:t>th</a:t>
            </a:r>
            <a:r>
              <a:rPr lang="en-GB" dirty="0"/>
              <a:t> July 1491 but had no support from Ireland so set sale for Land’s End on 7</a:t>
            </a:r>
            <a:r>
              <a:rPr lang="en-GB" baseline="30000" dirty="0"/>
              <a:t>th</a:t>
            </a:r>
            <a:r>
              <a:rPr lang="en-GB" dirty="0"/>
              <a:t> September in the hope that Cornwall would show support as Cornwall was the only region hostile to Henry</a:t>
            </a:r>
            <a:r>
              <a:rPr lang="en-GB" dirty="0" smtClean="0"/>
              <a:t>.</a:t>
            </a:r>
            <a:endParaRPr lang="en-GB" dirty="0" smtClean="0"/>
          </a:p>
          <a:p>
            <a:pPr lvl="0"/>
            <a:r>
              <a:rPr lang="en-GB" dirty="0" smtClean="0"/>
              <a:t>Warbeck’s </a:t>
            </a:r>
            <a:r>
              <a:rPr lang="en-GB" dirty="0"/>
              <a:t>reception in Ireland in 1491 was overall cool and by early 1492 Warbeck looked for support elsewhere. </a:t>
            </a:r>
            <a:r>
              <a:rPr lang="en-GB" dirty="0" err="1"/>
              <a:t>Howeverm</a:t>
            </a:r>
            <a:r>
              <a:rPr lang="en-GB" dirty="0"/>
              <a:t> he received some aid from important men in Cork. </a:t>
            </a:r>
          </a:p>
          <a:p>
            <a:pPr lvl="0"/>
            <a:r>
              <a:rPr lang="en-GB" dirty="0"/>
              <a:t>In February 1493, when Charles VIII invited Warbeck to France the invite was brief because he signed the Treaty of </a:t>
            </a:r>
            <a:r>
              <a:rPr lang="en-GB" dirty="0" err="1"/>
              <a:t>Etaples</a:t>
            </a:r>
            <a:r>
              <a:rPr lang="en-GB" dirty="0"/>
              <a:t> on 3</a:t>
            </a:r>
            <a:r>
              <a:rPr lang="en-GB" baseline="30000" dirty="0"/>
              <a:t>rd</a:t>
            </a:r>
            <a:r>
              <a:rPr lang="en-GB" dirty="0"/>
              <a:t> November 1493. </a:t>
            </a:r>
          </a:p>
          <a:p>
            <a:r>
              <a:rPr lang="en-GB" dirty="0" smtClean="0"/>
              <a:t> </a:t>
            </a:r>
            <a:r>
              <a:rPr lang="en-GB" dirty="0"/>
              <a:t>In 1495, when Warbeck made his attempt at landing at Deal, he failed to gain local support and his expedition were quickly captured, killed or executed. Warbeck abandoned them and went to Ireland. </a:t>
            </a:r>
            <a:endParaRPr lang="en-GB" dirty="0" smtClean="0"/>
          </a:p>
          <a:p>
            <a:r>
              <a:rPr lang="en-GB" dirty="0"/>
              <a:t>Warbeck arrived at Deal in Kent in July 1945. However, this failed and afterwards Maximillian lost interest. The </a:t>
            </a:r>
            <a:r>
              <a:rPr lang="en-GB" dirty="0" err="1"/>
              <a:t>Intercursus</a:t>
            </a:r>
            <a:r>
              <a:rPr lang="en-GB" dirty="0"/>
              <a:t> Magnus, the commercial treaty signed in February 1496, included that each government wouldn’t protect the other’s rebels. </a:t>
            </a:r>
            <a:endParaRPr lang="en-GB" dirty="0"/>
          </a:p>
          <a:p>
            <a:r>
              <a:rPr lang="en-GB" dirty="0" smtClean="0"/>
              <a:t>James </a:t>
            </a:r>
            <a:r>
              <a:rPr lang="en-GB" dirty="0"/>
              <a:t>IV of Scotland used him for an unsuccessful invasion of England in 1496.</a:t>
            </a:r>
          </a:p>
          <a:p>
            <a:r>
              <a:rPr lang="en-GB" dirty="0" smtClean="0"/>
              <a:t>Exeter </a:t>
            </a:r>
            <a:r>
              <a:rPr lang="en-GB" dirty="0"/>
              <a:t>and Taunton didn’t want him, mobilised forces of the King ruined the rest. Warbeck fled, surrendered and confessed on 4</a:t>
            </a:r>
            <a:r>
              <a:rPr lang="en-GB" baseline="30000" dirty="0"/>
              <a:t>th</a:t>
            </a:r>
            <a:r>
              <a:rPr lang="en-GB" dirty="0"/>
              <a:t> October 1497. </a:t>
            </a:r>
          </a:p>
          <a:p>
            <a:endParaRPr lang="en-GB" dirty="0"/>
          </a:p>
          <a:p>
            <a:endParaRPr lang="en-GB" dirty="0"/>
          </a:p>
          <a:p>
            <a:endParaRPr lang="en-GB" dirty="0"/>
          </a:p>
        </p:txBody>
      </p:sp>
    </p:spTree>
    <p:extLst>
      <p:ext uri="{BB962C8B-B14F-4D97-AF65-F5344CB8AC3E}">
        <p14:creationId xmlns:p14="http://schemas.microsoft.com/office/powerpoint/2010/main" val="3081047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 threats by pretenders – Lambert </a:t>
            </a:r>
            <a:r>
              <a:rPr lang="en-GB" dirty="0" err="1" smtClean="0"/>
              <a:t>Simnel</a:t>
            </a:r>
            <a:endParaRPr lang="en-GB" dirty="0"/>
          </a:p>
        </p:txBody>
      </p:sp>
      <p:sp>
        <p:nvSpPr>
          <p:cNvPr id="3" name="Content Placeholder 2"/>
          <p:cNvSpPr>
            <a:spLocks noGrp="1"/>
          </p:cNvSpPr>
          <p:nvPr>
            <p:ph idx="1"/>
          </p:nvPr>
        </p:nvSpPr>
        <p:spPr/>
        <p:txBody>
          <a:bodyPr>
            <a:normAutofit fontScale="92500" lnSpcReduction="10000"/>
          </a:bodyPr>
          <a:lstStyle/>
          <a:p>
            <a:r>
              <a:rPr lang="en-GB" dirty="0"/>
              <a:t>Henry could easily demonstrate that </a:t>
            </a:r>
            <a:r>
              <a:rPr lang="en-GB" dirty="0" err="1"/>
              <a:t>Simnel</a:t>
            </a:r>
            <a:r>
              <a:rPr lang="en-GB" dirty="0"/>
              <a:t> was not the Earl of Warwick by parading the real Earl in London. Henry also made him appear on 19</a:t>
            </a:r>
            <a:r>
              <a:rPr lang="en-GB" baseline="30000" dirty="0"/>
              <a:t>th</a:t>
            </a:r>
            <a:r>
              <a:rPr lang="en-GB" dirty="0"/>
              <a:t> February in front of the Council and Morton. </a:t>
            </a:r>
            <a:endParaRPr lang="en-GB" dirty="0" smtClean="0"/>
          </a:p>
          <a:p>
            <a:pPr lvl="0"/>
            <a:r>
              <a:rPr lang="en-GB" dirty="0"/>
              <a:t>“Whether the plot came near to shaking Henry’s throne is doubtful.” </a:t>
            </a:r>
            <a:r>
              <a:rPr lang="en-GB" dirty="0" err="1"/>
              <a:t>Wernham</a:t>
            </a:r>
            <a:r>
              <a:rPr lang="en-GB" dirty="0"/>
              <a:t>. </a:t>
            </a:r>
          </a:p>
          <a:p>
            <a:pPr lvl="0"/>
            <a:r>
              <a:rPr lang="en-GB" dirty="0"/>
              <a:t>The rebels could not attract any recruits even in </a:t>
            </a:r>
            <a:r>
              <a:rPr lang="en-GB" dirty="0" smtClean="0"/>
              <a:t>Lancashire, from 4</a:t>
            </a:r>
            <a:r>
              <a:rPr lang="en-GB" baseline="30000" dirty="0" smtClean="0"/>
              <a:t>th</a:t>
            </a:r>
            <a:r>
              <a:rPr lang="en-GB" dirty="0" smtClean="0"/>
              <a:t> June 1487, districts </a:t>
            </a:r>
            <a:r>
              <a:rPr lang="en-GB" dirty="0"/>
              <a:t>where Thomas </a:t>
            </a:r>
            <a:r>
              <a:rPr lang="en-GB" dirty="0" err="1"/>
              <a:t>Braughton</a:t>
            </a:r>
            <a:r>
              <a:rPr lang="en-GB" dirty="0"/>
              <a:t> held sway. </a:t>
            </a:r>
            <a:r>
              <a:rPr lang="en-GB" dirty="0" smtClean="0"/>
              <a:t>This could’ve been due to  the disorder of the War of the Roses and the public did no want further warfare. However, there is also the view that they did not like the large Irish contingent with their reputation for brutality. </a:t>
            </a:r>
          </a:p>
          <a:p>
            <a:pPr lvl="0"/>
            <a:r>
              <a:rPr lang="en-GB" dirty="0" smtClean="0"/>
              <a:t>Failed to get large numbers: raised an overall force of 8000. </a:t>
            </a:r>
            <a:endParaRPr lang="en-GB" dirty="0"/>
          </a:p>
          <a:p>
            <a:endParaRPr lang="en-GB" dirty="0"/>
          </a:p>
        </p:txBody>
      </p:sp>
    </p:spTree>
    <p:extLst>
      <p:ext uri="{BB962C8B-B14F-4D97-AF65-F5344CB8AC3E}">
        <p14:creationId xmlns:p14="http://schemas.microsoft.com/office/powerpoint/2010/main" val="1811630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 la Poles- Pretenders </a:t>
            </a:r>
            <a:endParaRPr lang="en-GB" dirty="0"/>
          </a:p>
        </p:txBody>
      </p:sp>
      <p:sp>
        <p:nvSpPr>
          <p:cNvPr id="3" name="Content Placeholder 2"/>
          <p:cNvSpPr>
            <a:spLocks noGrp="1"/>
          </p:cNvSpPr>
          <p:nvPr>
            <p:ph idx="1"/>
          </p:nvPr>
        </p:nvSpPr>
        <p:spPr/>
        <p:txBody>
          <a:bodyPr>
            <a:normAutofit lnSpcReduction="10000"/>
          </a:bodyPr>
          <a:lstStyle/>
          <a:p>
            <a:r>
              <a:rPr lang="en-GB" dirty="0"/>
              <a:t>De la Poles (John and Edmund) became more important due to the death of Arthur in 1502 and Elizabeth in 1503. </a:t>
            </a:r>
          </a:p>
          <a:p>
            <a:pPr lvl="0"/>
            <a:r>
              <a:rPr lang="en-GB" dirty="0"/>
              <a:t>Involved in the 1506 Treaty of Windsor showing that Henry saw them as a threat. </a:t>
            </a:r>
          </a:p>
          <a:p>
            <a:pPr lvl="0"/>
            <a:r>
              <a:rPr lang="en-GB" dirty="0"/>
              <a:t>Edmund de la Pole, Earl of Suffolk, persuaded Maximillian to give him support against Henry. </a:t>
            </a:r>
          </a:p>
          <a:p>
            <a:pPr lvl="0"/>
            <a:r>
              <a:rPr lang="en-GB" dirty="0"/>
              <a:t>The 1505 ban on all cloth destined for the Netherlands was intended to force Maximillian into surrendering Suffolk. </a:t>
            </a:r>
          </a:p>
          <a:p>
            <a:pPr lvl="0"/>
            <a:r>
              <a:rPr lang="en-GB" dirty="0"/>
              <a:t>Suffolk was eventually handed over by Philip of Burgundy in January 1506 when Philip had to take refuge. </a:t>
            </a:r>
          </a:p>
          <a:p>
            <a:endParaRPr lang="en-GB" dirty="0"/>
          </a:p>
        </p:txBody>
      </p:sp>
    </p:spTree>
    <p:extLst>
      <p:ext uri="{BB962C8B-B14F-4D97-AF65-F5344CB8AC3E}">
        <p14:creationId xmlns:p14="http://schemas.microsoft.com/office/powerpoint/2010/main" val="32591263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205</TotalTime>
  <Words>1834</Words>
  <Application>Microsoft Office PowerPoint</Application>
  <PresentationFormat>Widescreen</PresentationFormat>
  <Paragraphs>95</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Office Theme</vt:lpstr>
      <vt:lpstr>The popular rebellions faced by Henry VII gave him more problems than the threats posed by pretenders to the throne. Explain why you agree or disagree with this view. </vt:lpstr>
      <vt:lpstr>PowerPoint Presentation</vt:lpstr>
      <vt:lpstr>More threats by pretenders – Perkin Warbeck 1491-1497 </vt:lpstr>
      <vt:lpstr>More threats by pretenders – Perkin Warbeck</vt:lpstr>
      <vt:lpstr>More threats by pretenders – Perkin Warbeck</vt:lpstr>
      <vt:lpstr>More threats by pretenders – Lambert Simnel 1487 </vt:lpstr>
      <vt:lpstr>Less threats by pretenders – Perkin Warbeck</vt:lpstr>
      <vt:lpstr>Less threats by pretenders – Lambert Simnel</vt:lpstr>
      <vt:lpstr>De la Poles- Pretenders </vt:lpstr>
      <vt:lpstr>More threats by rebellions – Cornish 1497 </vt:lpstr>
      <vt:lpstr>More threats by rebellions – Yorkshire 1489</vt:lpstr>
      <vt:lpstr>Less threats by rebellions - Cornish</vt:lpstr>
      <vt:lpstr>Less threats by rebellions - Yorkshire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popular rebellions faced by Henry VII gave him more problems than the threats posed by pretenders to the throne. Explain why you agree or disagree with this view.</dc:title>
  <dc:creator>Lauren Rebecca</dc:creator>
  <cp:lastModifiedBy>Lauren Rebecca</cp:lastModifiedBy>
  <cp:revision>14</cp:revision>
  <cp:lastPrinted>2016-11-29T22:31:03Z</cp:lastPrinted>
  <dcterms:created xsi:type="dcterms:W3CDTF">2016-11-29T15:33:29Z</dcterms:created>
  <dcterms:modified xsi:type="dcterms:W3CDTF">2016-11-29T22:40:35Z</dcterms:modified>
</cp:coreProperties>
</file>