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7" r:id="rId3"/>
    <p:sldId id="257" r:id="rId4"/>
    <p:sldId id="266" r:id="rId5"/>
    <p:sldId id="265" r:id="rId6"/>
    <p:sldId id="258" r:id="rId7"/>
    <p:sldId id="259" r:id="rId8"/>
    <p:sldId id="261" r:id="rId9"/>
    <p:sldId id="270" r:id="rId10"/>
    <p:sldId id="269" r:id="rId11"/>
    <p:sldId id="262" r:id="rId12"/>
    <p:sldId id="264" r:id="rId13"/>
    <p:sldId id="260"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8E84-DFFA-4FA2-B5C6-9B1799C1CD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6C5141-F757-407D-A1DE-E415F9ABCD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F26C22-5498-4EC2-A4D1-5D384245D3E6}"/>
              </a:ext>
            </a:extLst>
          </p:cNvPr>
          <p:cNvSpPr>
            <a:spLocks noGrp="1"/>
          </p:cNvSpPr>
          <p:nvPr>
            <p:ph type="dt" sz="half" idx="10"/>
          </p:nvPr>
        </p:nvSpPr>
        <p:spPr/>
        <p:txBody>
          <a:bodyPr/>
          <a:lstStyle/>
          <a:p>
            <a:fld id="{46238D14-7513-43D9-91D3-36B0B854F224}" type="datetimeFigureOut">
              <a:rPr lang="en-GB" smtClean="0"/>
              <a:t>14/12/2020</a:t>
            </a:fld>
            <a:endParaRPr lang="en-GB"/>
          </a:p>
        </p:txBody>
      </p:sp>
      <p:sp>
        <p:nvSpPr>
          <p:cNvPr id="5" name="Footer Placeholder 4">
            <a:extLst>
              <a:ext uri="{FF2B5EF4-FFF2-40B4-BE49-F238E27FC236}">
                <a16:creationId xmlns:a16="http://schemas.microsoft.com/office/drawing/2014/main" id="{3DC353E6-FCD9-4BAA-A0E0-0810D0339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79B852-42B6-41DB-85B2-191169C41596}"/>
              </a:ext>
            </a:extLst>
          </p:cNvPr>
          <p:cNvSpPr>
            <a:spLocks noGrp="1"/>
          </p:cNvSpPr>
          <p:nvPr>
            <p:ph type="sldNum" sz="quarter" idx="12"/>
          </p:nvPr>
        </p:nvSpPr>
        <p:spPr/>
        <p:txBody>
          <a:bodyPr/>
          <a:lstStyle/>
          <a:p>
            <a:fld id="{EC44AE8C-D919-469E-8108-38FC1F974B27}" type="slidenum">
              <a:rPr lang="en-GB" smtClean="0"/>
              <a:t>‹#›</a:t>
            </a:fld>
            <a:endParaRPr lang="en-GB"/>
          </a:p>
        </p:txBody>
      </p:sp>
    </p:spTree>
    <p:extLst>
      <p:ext uri="{BB962C8B-B14F-4D97-AF65-F5344CB8AC3E}">
        <p14:creationId xmlns:p14="http://schemas.microsoft.com/office/powerpoint/2010/main" val="229714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4EE1-C558-4AA6-A247-F8713FDF68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96C08F-2B16-4318-A50B-EF278B6AD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4C5D38-84CD-49EB-9C21-8E1DAE9BABF8}"/>
              </a:ext>
            </a:extLst>
          </p:cNvPr>
          <p:cNvSpPr>
            <a:spLocks noGrp="1"/>
          </p:cNvSpPr>
          <p:nvPr>
            <p:ph type="dt" sz="half" idx="10"/>
          </p:nvPr>
        </p:nvSpPr>
        <p:spPr/>
        <p:txBody>
          <a:bodyPr/>
          <a:lstStyle/>
          <a:p>
            <a:fld id="{46238D14-7513-43D9-91D3-36B0B854F224}" type="datetimeFigureOut">
              <a:rPr lang="en-GB" smtClean="0"/>
              <a:t>14/12/2020</a:t>
            </a:fld>
            <a:endParaRPr lang="en-GB"/>
          </a:p>
        </p:txBody>
      </p:sp>
      <p:sp>
        <p:nvSpPr>
          <p:cNvPr id="5" name="Footer Placeholder 4">
            <a:extLst>
              <a:ext uri="{FF2B5EF4-FFF2-40B4-BE49-F238E27FC236}">
                <a16:creationId xmlns:a16="http://schemas.microsoft.com/office/drawing/2014/main" id="{37EC402D-E71C-4D82-B85D-7C5C84B35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21350C-0E9A-41AA-9E94-538BFD31D3C9}"/>
              </a:ext>
            </a:extLst>
          </p:cNvPr>
          <p:cNvSpPr>
            <a:spLocks noGrp="1"/>
          </p:cNvSpPr>
          <p:nvPr>
            <p:ph type="sldNum" sz="quarter" idx="12"/>
          </p:nvPr>
        </p:nvSpPr>
        <p:spPr/>
        <p:txBody>
          <a:bodyPr/>
          <a:lstStyle/>
          <a:p>
            <a:fld id="{EC44AE8C-D919-469E-8108-38FC1F974B27}" type="slidenum">
              <a:rPr lang="en-GB" smtClean="0"/>
              <a:t>‹#›</a:t>
            </a:fld>
            <a:endParaRPr lang="en-GB"/>
          </a:p>
        </p:txBody>
      </p:sp>
    </p:spTree>
    <p:extLst>
      <p:ext uri="{BB962C8B-B14F-4D97-AF65-F5344CB8AC3E}">
        <p14:creationId xmlns:p14="http://schemas.microsoft.com/office/powerpoint/2010/main" val="30511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1F72B-AF5E-4771-9216-8EDC67695B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58D98D-F3C5-4A56-BEBE-E0621B9BF8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976ED9-73E2-4D9B-B9EC-DB57E25C6D42}"/>
              </a:ext>
            </a:extLst>
          </p:cNvPr>
          <p:cNvSpPr>
            <a:spLocks noGrp="1"/>
          </p:cNvSpPr>
          <p:nvPr>
            <p:ph type="dt" sz="half" idx="10"/>
          </p:nvPr>
        </p:nvSpPr>
        <p:spPr/>
        <p:txBody>
          <a:bodyPr/>
          <a:lstStyle/>
          <a:p>
            <a:fld id="{46238D14-7513-43D9-91D3-36B0B854F224}" type="datetimeFigureOut">
              <a:rPr lang="en-GB" smtClean="0"/>
              <a:t>14/12/2020</a:t>
            </a:fld>
            <a:endParaRPr lang="en-GB"/>
          </a:p>
        </p:txBody>
      </p:sp>
      <p:sp>
        <p:nvSpPr>
          <p:cNvPr id="5" name="Footer Placeholder 4">
            <a:extLst>
              <a:ext uri="{FF2B5EF4-FFF2-40B4-BE49-F238E27FC236}">
                <a16:creationId xmlns:a16="http://schemas.microsoft.com/office/drawing/2014/main" id="{350E4339-632F-42E7-9FD4-4A7BBCD42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5A4D8D-E91C-41D5-90FD-DF1C3F2908FC}"/>
              </a:ext>
            </a:extLst>
          </p:cNvPr>
          <p:cNvSpPr>
            <a:spLocks noGrp="1"/>
          </p:cNvSpPr>
          <p:nvPr>
            <p:ph type="sldNum" sz="quarter" idx="12"/>
          </p:nvPr>
        </p:nvSpPr>
        <p:spPr/>
        <p:txBody>
          <a:bodyPr/>
          <a:lstStyle/>
          <a:p>
            <a:fld id="{EC44AE8C-D919-469E-8108-38FC1F974B27}" type="slidenum">
              <a:rPr lang="en-GB" smtClean="0"/>
              <a:t>‹#›</a:t>
            </a:fld>
            <a:endParaRPr lang="en-GB"/>
          </a:p>
        </p:txBody>
      </p:sp>
    </p:spTree>
    <p:extLst>
      <p:ext uri="{BB962C8B-B14F-4D97-AF65-F5344CB8AC3E}">
        <p14:creationId xmlns:p14="http://schemas.microsoft.com/office/powerpoint/2010/main" val="240454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7A97-36FC-4DDE-B544-1971E280C6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9A5CAC-4D65-40A1-9170-D86C6062C3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951829-27D0-44D0-8D88-1BBEE92A5BFD}"/>
              </a:ext>
            </a:extLst>
          </p:cNvPr>
          <p:cNvSpPr>
            <a:spLocks noGrp="1"/>
          </p:cNvSpPr>
          <p:nvPr>
            <p:ph type="dt" sz="half" idx="10"/>
          </p:nvPr>
        </p:nvSpPr>
        <p:spPr/>
        <p:txBody>
          <a:bodyPr/>
          <a:lstStyle/>
          <a:p>
            <a:fld id="{46238D14-7513-43D9-91D3-36B0B854F224}" type="datetimeFigureOut">
              <a:rPr lang="en-GB" smtClean="0"/>
              <a:t>14/12/2020</a:t>
            </a:fld>
            <a:endParaRPr lang="en-GB"/>
          </a:p>
        </p:txBody>
      </p:sp>
      <p:sp>
        <p:nvSpPr>
          <p:cNvPr id="5" name="Footer Placeholder 4">
            <a:extLst>
              <a:ext uri="{FF2B5EF4-FFF2-40B4-BE49-F238E27FC236}">
                <a16:creationId xmlns:a16="http://schemas.microsoft.com/office/drawing/2014/main" id="{6095EC38-AADF-4FBE-8D83-78ACFD3CCF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7F630-5C69-4CF7-9CD3-95F9694BFD9A}"/>
              </a:ext>
            </a:extLst>
          </p:cNvPr>
          <p:cNvSpPr>
            <a:spLocks noGrp="1"/>
          </p:cNvSpPr>
          <p:nvPr>
            <p:ph type="sldNum" sz="quarter" idx="12"/>
          </p:nvPr>
        </p:nvSpPr>
        <p:spPr/>
        <p:txBody>
          <a:bodyPr/>
          <a:lstStyle/>
          <a:p>
            <a:fld id="{EC44AE8C-D919-469E-8108-38FC1F974B27}" type="slidenum">
              <a:rPr lang="en-GB" smtClean="0"/>
              <a:t>‹#›</a:t>
            </a:fld>
            <a:endParaRPr lang="en-GB"/>
          </a:p>
        </p:txBody>
      </p:sp>
    </p:spTree>
    <p:extLst>
      <p:ext uri="{BB962C8B-B14F-4D97-AF65-F5344CB8AC3E}">
        <p14:creationId xmlns:p14="http://schemas.microsoft.com/office/powerpoint/2010/main" val="352060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A523-1A1D-4FF1-8F98-C864C10A62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330FCA-B556-4744-A41B-5A8E2D042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CA0DCC-BE8A-4EED-B73B-EFEF3F67CCC8}"/>
              </a:ext>
            </a:extLst>
          </p:cNvPr>
          <p:cNvSpPr>
            <a:spLocks noGrp="1"/>
          </p:cNvSpPr>
          <p:nvPr>
            <p:ph type="dt" sz="half" idx="10"/>
          </p:nvPr>
        </p:nvSpPr>
        <p:spPr/>
        <p:txBody>
          <a:bodyPr/>
          <a:lstStyle/>
          <a:p>
            <a:fld id="{46238D14-7513-43D9-91D3-36B0B854F224}" type="datetimeFigureOut">
              <a:rPr lang="en-GB" smtClean="0"/>
              <a:t>14/12/2020</a:t>
            </a:fld>
            <a:endParaRPr lang="en-GB"/>
          </a:p>
        </p:txBody>
      </p:sp>
      <p:sp>
        <p:nvSpPr>
          <p:cNvPr id="5" name="Footer Placeholder 4">
            <a:extLst>
              <a:ext uri="{FF2B5EF4-FFF2-40B4-BE49-F238E27FC236}">
                <a16:creationId xmlns:a16="http://schemas.microsoft.com/office/drawing/2014/main" id="{02996A99-3ECE-48AD-97A5-D8937DF292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C66BC0-3F01-4629-8B6C-D8CFF9930C33}"/>
              </a:ext>
            </a:extLst>
          </p:cNvPr>
          <p:cNvSpPr>
            <a:spLocks noGrp="1"/>
          </p:cNvSpPr>
          <p:nvPr>
            <p:ph type="sldNum" sz="quarter" idx="12"/>
          </p:nvPr>
        </p:nvSpPr>
        <p:spPr/>
        <p:txBody>
          <a:bodyPr/>
          <a:lstStyle/>
          <a:p>
            <a:fld id="{EC44AE8C-D919-469E-8108-38FC1F974B27}" type="slidenum">
              <a:rPr lang="en-GB" smtClean="0"/>
              <a:t>‹#›</a:t>
            </a:fld>
            <a:endParaRPr lang="en-GB"/>
          </a:p>
        </p:txBody>
      </p:sp>
    </p:spTree>
    <p:extLst>
      <p:ext uri="{BB962C8B-B14F-4D97-AF65-F5344CB8AC3E}">
        <p14:creationId xmlns:p14="http://schemas.microsoft.com/office/powerpoint/2010/main" val="323491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FEED-22CB-43EB-AD40-B6AC5DF99E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DBAB6E-A712-44AA-9C3F-395E3AD18E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C41E89-9EEB-459B-A16D-ABA991161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0254AB-4006-44A9-8BEC-1EF046C986E9}"/>
              </a:ext>
            </a:extLst>
          </p:cNvPr>
          <p:cNvSpPr>
            <a:spLocks noGrp="1"/>
          </p:cNvSpPr>
          <p:nvPr>
            <p:ph type="dt" sz="half" idx="10"/>
          </p:nvPr>
        </p:nvSpPr>
        <p:spPr/>
        <p:txBody>
          <a:bodyPr/>
          <a:lstStyle/>
          <a:p>
            <a:fld id="{46238D14-7513-43D9-91D3-36B0B854F224}" type="datetimeFigureOut">
              <a:rPr lang="en-GB" smtClean="0"/>
              <a:t>14/12/2020</a:t>
            </a:fld>
            <a:endParaRPr lang="en-GB"/>
          </a:p>
        </p:txBody>
      </p:sp>
      <p:sp>
        <p:nvSpPr>
          <p:cNvPr id="6" name="Footer Placeholder 5">
            <a:extLst>
              <a:ext uri="{FF2B5EF4-FFF2-40B4-BE49-F238E27FC236}">
                <a16:creationId xmlns:a16="http://schemas.microsoft.com/office/drawing/2014/main" id="{1B7ABB4B-D7BE-4C38-9A42-9A0A625400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1CF34-8512-4B67-8DF9-D1AA07CC5E2F}"/>
              </a:ext>
            </a:extLst>
          </p:cNvPr>
          <p:cNvSpPr>
            <a:spLocks noGrp="1"/>
          </p:cNvSpPr>
          <p:nvPr>
            <p:ph type="sldNum" sz="quarter" idx="12"/>
          </p:nvPr>
        </p:nvSpPr>
        <p:spPr/>
        <p:txBody>
          <a:bodyPr/>
          <a:lstStyle/>
          <a:p>
            <a:fld id="{EC44AE8C-D919-469E-8108-38FC1F974B27}" type="slidenum">
              <a:rPr lang="en-GB" smtClean="0"/>
              <a:t>‹#›</a:t>
            </a:fld>
            <a:endParaRPr lang="en-GB"/>
          </a:p>
        </p:txBody>
      </p:sp>
    </p:spTree>
    <p:extLst>
      <p:ext uri="{BB962C8B-B14F-4D97-AF65-F5344CB8AC3E}">
        <p14:creationId xmlns:p14="http://schemas.microsoft.com/office/powerpoint/2010/main" val="181640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8D57-A59F-4CAC-8FBB-98458B4B21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600FDA-EBE2-4ED6-8CE4-2AF5DE9B3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CB8BE0-6E66-4E40-A7A8-51C895F26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2E7FFC-BE00-4570-82DA-3F34282A7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7C2789-B90D-45A3-B2FD-C22169AFB1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8D3E05-39A6-4AB7-8961-5DFFE76140BA}"/>
              </a:ext>
            </a:extLst>
          </p:cNvPr>
          <p:cNvSpPr>
            <a:spLocks noGrp="1"/>
          </p:cNvSpPr>
          <p:nvPr>
            <p:ph type="dt" sz="half" idx="10"/>
          </p:nvPr>
        </p:nvSpPr>
        <p:spPr/>
        <p:txBody>
          <a:bodyPr/>
          <a:lstStyle/>
          <a:p>
            <a:fld id="{46238D14-7513-43D9-91D3-36B0B854F224}" type="datetimeFigureOut">
              <a:rPr lang="en-GB" smtClean="0"/>
              <a:t>14/12/2020</a:t>
            </a:fld>
            <a:endParaRPr lang="en-GB"/>
          </a:p>
        </p:txBody>
      </p:sp>
      <p:sp>
        <p:nvSpPr>
          <p:cNvPr id="8" name="Footer Placeholder 7">
            <a:extLst>
              <a:ext uri="{FF2B5EF4-FFF2-40B4-BE49-F238E27FC236}">
                <a16:creationId xmlns:a16="http://schemas.microsoft.com/office/drawing/2014/main" id="{AB33F2D9-8011-4C14-A0AC-4EE37BB808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10603D-D01B-4AB2-8195-7DA2AA64E561}"/>
              </a:ext>
            </a:extLst>
          </p:cNvPr>
          <p:cNvSpPr>
            <a:spLocks noGrp="1"/>
          </p:cNvSpPr>
          <p:nvPr>
            <p:ph type="sldNum" sz="quarter" idx="12"/>
          </p:nvPr>
        </p:nvSpPr>
        <p:spPr/>
        <p:txBody>
          <a:bodyPr/>
          <a:lstStyle/>
          <a:p>
            <a:fld id="{EC44AE8C-D919-469E-8108-38FC1F974B27}" type="slidenum">
              <a:rPr lang="en-GB" smtClean="0"/>
              <a:t>‹#›</a:t>
            </a:fld>
            <a:endParaRPr lang="en-GB"/>
          </a:p>
        </p:txBody>
      </p:sp>
    </p:spTree>
    <p:extLst>
      <p:ext uri="{BB962C8B-B14F-4D97-AF65-F5344CB8AC3E}">
        <p14:creationId xmlns:p14="http://schemas.microsoft.com/office/powerpoint/2010/main" val="57793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C9A7-8A97-4F6E-9BF9-CE09CD722D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15A304-9C24-4D37-A8F6-B3D0E080744D}"/>
              </a:ext>
            </a:extLst>
          </p:cNvPr>
          <p:cNvSpPr>
            <a:spLocks noGrp="1"/>
          </p:cNvSpPr>
          <p:nvPr>
            <p:ph type="dt" sz="half" idx="10"/>
          </p:nvPr>
        </p:nvSpPr>
        <p:spPr/>
        <p:txBody>
          <a:bodyPr/>
          <a:lstStyle/>
          <a:p>
            <a:fld id="{46238D14-7513-43D9-91D3-36B0B854F224}" type="datetimeFigureOut">
              <a:rPr lang="en-GB" smtClean="0"/>
              <a:t>14/12/2020</a:t>
            </a:fld>
            <a:endParaRPr lang="en-GB"/>
          </a:p>
        </p:txBody>
      </p:sp>
      <p:sp>
        <p:nvSpPr>
          <p:cNvPr id="4" name="Footer Placeholder 3">
            <a:extLst>
              <a:ext uri="{FF2B5EF4-FFF2-40B4-BE49-F238E27FC236}">
                <a16:creationId xmlns:a16="http://schemas.microsoft.com/office/drawing/2014/main" id="{A5CBE536-A581-4C23-8A34-DB2635CC80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1275A5-8FB7-40E4-A0B7-1623370CF21F}"/>
              </a:ext>
            </a:extLst>
          </p:cNvPr>
          <p:cNvSpPr>
            <a:spLocks noGrp="1"/>
          </p:cNvSpPr>
          <p:nvPr>
            <p:ph type="sldNum" sz="quarter" idx="12"/>
          </p:nvPr>
        </p:nvSpPr>
        <p:spPr/>
        <p:txBody>
          <a:bodyPr/>
          <a:lstStyle/>
          <a:p>
            <a:fld id="{EC44AE8C-D919-469E-8108-38FC1F974B27}" type="slidenum">
              <a:rPr lang="en-GB" smtClean="0"/>
              <a:t>‹#›</a:t>
            </a:fld>
            <a:endParaRPr lang="en-GB"/>
          </a:p>
        </p:txBody>
      </p:sp>
    </p:spTree>
    <p:extLst>
      <p:ext uri="{BB962C8B-B14F-4D97-AF65-F5344CB8AC3E}">
        <p14:creationId xmlns:p14="http://schemas.microsoft.com/office/powerpoint/2010/main" val="421392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5FE371-ACA6-4F0B-ADF3-D4FCC2506508}"/>
              </a:ext>
            </a:extLst>
          </p:cNvPr>
          <p:cNvSpPr>
            <a:spLocks noGrp="1"/>
          </p:cNvSpPr>
          <p:nvPr>
            <p:ph type="dt" sz="half" idx="10"/>
          </p:nvPr>
        </p:nvSpPr>
        <p:spPr/>
        <p:txBody>
          <a:bodyPr/>
          <a:lstStyle/>
          <a:p>
            <a:fld id="{46238D14-7513-43D9-91D3-36B0B854F224}" type="datetimeFigureOut">
              <a:rPr lang="en-GB" smtClean="0"/>
              <a:t>14/12/2020</a:t>
            </a:fld>
            <a:endParaRPr lang="en-GB"/>
          </a:p>
        </p:txBody>
      </p:sp>
      <p:sp>
        <p:nvSpPr>
          <p:cNvPr id="3" name="Footer Placeholder 2">
            <a:extLst>
              <a:ext uri="{FF2B5EF4-FFF2-40B4-BE49-F238E27FC236}">
                <a16:creationId xmlns:a16="http://schemas.microsoft.com/office/drawing/2014/main" id="{B244F141-0935-4171-888C-AF90F794F8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A15C14-46C3-49F6-AA4A-F6D4B78DB751}"/>
              </a:ext>
            </a:extLst>
          </p:cNvPr>
          <p:cNvSpPr>
            <a:spLocks noGrp="1"/>
          </p:cNvSpPr>
          <p:nvPr>
            <p:ph type="sldNum" sz="quarter" idx="12"/>
          </p:nvPr>
        </p:nvSpPr>
        <p:spPr/>
        <p:txBody>
          <a:bodyPr/>
          <a:lstStyle/>
          <a:p>
            <a:fld id="{EC44AE8C-D919-469E-8108-38FC1F974B27}" type="slidenum">
              <a:rPr lang="en-GB" smtClean="0"/>
              <a:t>‹#›</a:t>
            </a:fld>
            <a:endParaRPr lang="en-GB"/>
          </a:p>
        </p:txBody>
      </p:sp>
    </p:spTree>
    <p:extLst>
      <p:ext uri="{BB962C8B-B14F-4D97-AF65-F5344CB8AC3E}">
        <p14:creationId xmlns:p14="http://schemas.microsoft.com/office/powerpoint/2010/main" val="256195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0CE3-B564-4586-BAE1-AE6ADBCE64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FC5EE1-6798-4890-BC44-6E7B131DF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066A8A-4F7C-412A-9845-3F972BA52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10FB8-2022-4A6E-A625-4F50F12290BF}"/>
              </a:ext>
            </a:extLst>
          </p:cNvPr>
          <p:cNvSpPr>
            <a:spLocks noGrp="1"/>
          </p:cNvSpPr>
          <p:nvPr>
            <p:ph type="dt" sz="half" idx="10"/>
          </p:nvPr>
        </p:nvSpPr>
        <p:spPr/>
        <p:txBody>
          <a:bodyPr/>
          <a:lstStyle/>
          <a:p>
            <a:fld id="{46238D14-7513-43D9-91D3-36B0B854F224}" type="datetimeFigureOut">
              <a:rPr lang="en-GB" smtClean="0"/>
              <a:t>14/12/2020</a:t>
            </a:fld>
            <a:endParaRPr lang="en-GB"/>
          </a:p>
        </p:txBody>
      </p:sp>
      <p:sp>
        <p:nvSpPr>
          <p:cNvPr id="6" name="Footer Placeholder 5">
            <a:extLst>
              <a:ext uri="{FF2B5EF4-FFF2-40B4-BE49-F238E27FC236}">
                <a16:creationId xmlns:a16="http://schemas.microsoft.com/office/drawing/2014/main" id="{A6351F33-C4DB-4364-89C5-CFC4E1132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A1DB74-1C4B-42C9-A976-DBD850D28FA5}"/>
              </a:ext>
            </a:extLst>
          </p:cNvPr>
          <p:cNvSpPr>
            <a:spLocks noGrp="1"/>
          </p:cNvSpPr>
          <p:nvPr>
            <p:ph type="sldNum" sz="quarter" idx="12"/>
          </p:nvPr>
        </p:nvSpPr>
        <p:spPr/>
        <p:txBody>
          <a:bodyPr/>
          <a:lstStyle/>
          <a:p>
            <a:fld id="{EC44AE8C-D919-469E-8108-38FC1F974B27}" type="slidenum">
              <a:rPr lang="en-GB" smtClean="0"/>
              <a:t>‹#›</a:t>
            </a:fld>
            <a:endParaRPr lang="en-GB"/>
          </a:p>
        </p:txBody>
      </p:sp>
    </p:spTree>
    <p:extLst>
      <p:ext uri="{BB962C8B-B14F-4D97-AF65-F5344CB8AC3E}">
        <p14:creationId xmlns:p14="http://schemas.microsoft.com/office/powerpoint/2010/main" val="51332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C4B7-EBCB-418F-9ABF-F60AEA55D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CE6440-1CCE-4251-A2A6-996BA95B2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20B449-F80C-4DA5-B878-AC1C61D52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8164F-225A-4502-9C58-916837FDBD32}"/>
              </a:ext>
            </a:extLst>
          </p:cNvPr>
          <p:cNvSpPr>
            <a:spLocks noGrp="1"/>
          </p:cNvSpPr>
          <p:nvPr>
            <p:ph type="dt" sz="half" idx="10"/>
          </p:nvPr>
        </p:nvSpPr>
        <p:spPr/>
        <p:txBody>
          <a:bodyPr/>
          <a:lstStyle/>
          <a:p>
            <a:fld id="{46238D14-7513-43D9-91D3-36B0B854F224}" type="datetimeFigureOut">
              <a:rPr lang="en-GB" smtClean="0"/>
              <a:t>14/12/2020</a:t>
            </a:fld>
            <a:endParaRPr lang="en-GB"/>
          </a:p>
        </p:txBody>
      </p:sp>
      <p:sp>
        <p:nvSpPr>
          <p:cNvPr id="6" name="Footer Placeholder 5">
            <a:extLst>
              <a:ext uri="{FF2B5EF4-FFF2-40B4-BE49-F238E27FC236}">
                <a16:creationId xmlns:a16="http://schemas.microsoft.com/office/drawing/2014/main" id="{CD6A5034-A474-4F30-923A-40D5979441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5F056D-3D11-4F06-B30F-0AE777F4AD18}"/>
              </a:ext>
            </a:extLst>
          </p:cNvPr>
          <p:cNvSpPr>
            <a:spLocks noGrp="1"/>
          </p:cNvSpPr>
          <p:nvPr>
            <p:ph type="sldNum" sz="quarter" idx="12"/>
          </p:nvPr>
        </p:nvSpPr>
        <p:spPr/>
        <p:txBody>
          <a:bodyPr/>
          <a:lstStyle/>
          <a:p>
            <a:fld id="{EC44AE8C-D919-469E-8108-38FC1F974B27}" type="slidenum">
              <a:rPr lang="en-GB" smtClean="0"/>
              <a:t>‹#›</a:t>
            </a:fld>
            <a:endParaRPr lang="en-GB"/>
          </a:p>
        </p:txBody>
      </p:sp>
    </p:spTree>
    <p:extLst>
      <p:ext uri="{BB962C8B-B14F-4D97-AF65-F5344CB8AC3E}">
        <p14:creationId xmlns:p14="http://schemas.microsoft.com/office/powerpoint/2010/main" val="138606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22B07-F682-4E96-984A-45A2A1E47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45A04C-156D-4621-9302-5C6D1156A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22110-F032-480F-BB24-1ED0E8B124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38D14-7513-43D9-91D3-36B0B854F224}" type="datetimeFigureOut">
              <a:rPr lang="en-GB" smtClean="0"/>
              <a:t>14/12/2020</a:t>
            </a:fld>
            <a:endParaRPr lang="en-GB"/>
          </a:p>
        </p:txBody>
      </p:sp>
      <p:sp>
        <p:nvSpPr>
          <p:cNvPr id="5" name="Footer Placeholder 4">
            <a:extLst>
              <a:ext uri="{FF2B5EF4-FFF2-40B4-BE49-F238E27FC236}">
                <a16:creationId xmlns:a16="http://schemas.microsoft.com/office/drawing/2014/main" id="{FB81F1F4-490C-4FB4-9B34-26FB4FEF28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13EE66-67AB-42F3-85D3-E991846E8A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4AE8C-D919-469E-8108-38FC1F974B27}" type="slidenum">
              <a:rPr lang="en-GB" smtClean="0"/>
              <a:t>‹#›</a:t>
            </a:fld>
            <a:endParaRPr lang="en-GB"/>
          </a:p>
        </p:txBody>
      </p:sp>
    </p:spTree>
    <p:extLst>
      <p:ext uri="{BB962C8B-B14F-4D97-AF65-F5344CB8AC3E}">
        <p14:creationId xmlns:p14="http://schemas.microsoft.com/office/powerpoint/2010/main" val="3367940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8B4F77-9E77-4C2D-B498-BC1949AD30F9}"/>
              </a:ext>
            </a:extLst>
          </p:cNvPr>
          <p:cNvSpPr txBox="1"/>
          <p:nvPr/>
        </p:nvSpPr>
        <p:spPr>
          <a:xfrm>
            <a:off x="476250" y="247650"/>
            <a:ext cx="10506075" cy="2308324"/>
          </a:xfrm>
          <a:prstGeom prst="rect">
            <a:avLst/>
          </a:prstGeom>
          <a:noFill/>
        </p:spPr>
        <p:txBody>
          <a:bodyPr wrap="square" rtlCol="0">
            <a:spAutoFit/>
          </a:bodyPr>
          <a:lstStyle/>
          <a:p>
            <a:pPr algn="ctr"/>
            <a:r>
              <a:rPr lang="en-GB" sz="7200" dirty="0"/>
              <a:t>New Thinking and </a:t>
            </a:r>
          </a:p>
          <a:p>
            <a:pPr algn="ctr"/>
            <a:r>
              <a:rPr lang="en-GB" sz="7200" dirty="0"/>
              <a:t>the Sophists</a:t>
            </a:r>
            <a:endParaRPr lang="en-GB" sz="6600" dirty="0"/>
          </a:p>
        </p:txBody>
      </p:sp>
      <p:pic>
        <p:nvPicPr>
          <p:cNvPr id="7" name="Picture 2" descr="Biography of Hippias | Simply Knowledge">
            <a:extLst>
              <a:ext uri="{FF2B5EF4-FFF2-40B4-BE49-F238E27FC236}">
                <a16:creationId xmlns:a16="http://schemas.microsoft.com/office/drawing/2014/main" id="{57B60DC8-8AA7-45DD-8205-8CD9F9B23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56" y="2555974"/>
            <a:ext cx="5224461" cy="407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000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8E0608-38D5-4317-ACF1-DCD58451F41E}"/>
              </a:ext>
            </a:extLst>
          </p:cNvPr>
          <p:cNvSpPr txBox="1"/>
          <p:nvPr/>
        </p:nvSpPr>
        <p:spPr>
          <a:xfrm>
            <a:off x="207644" y="137577"/>
            <a:ext cx="11821795" cy="1077218"/>
          </a:xfrm>
          <a:prstGeom prst="rect">
            <a:avLst/>
          </a:prstGeom>
          <a:noFill/>
        </p:spPr>
        <p:txBody>
          <a:bodyPr wrap="square">
            <a:spAutoFit/>
          </a:bodyPr>
          <a:lstStyle/>
          <a:p>
            <a:pPr>
              <a:spcAft>
                <a:spcPts val="1200"/>
              </a:spcAft>
            </a:pPr>
            <a:r>
              <a:rPr lang="en-GB" sz="1600" baseline="30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Plut</a:t>
            </a:r>
            <a:r>
              <a:rPr lang="en-GB" sz="16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Per.</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36.  </a:t>
            </a:r>
            <a:r>
              <a:rPr lang="en-GB"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Xanthippus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the eldest of his legitimate sons, was a spendthrift by nature, who had married a young and extravagant wife. </a:t>
            </a:r>
            <a:r>
              <a:rPr lang="en-GB"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Xanthippus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resented his father’s passion for economy and the meagre allowance he was given, and still more the fact that he only received it in small amounts.  … He began openly to abuse his father, telling stories to raise a laugh against him about his management of affairs at home and his conversations with </a:t>
            </a: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Sophists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dirty="0">
              <a:solidFill>
                <a:srgbClr val="000000"/>
              </a:solidFill>
              <a:effectLst/>
              <a:latin typeface="Arial" panose="020B06040202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3E46C992-9FC0-439D-8EBE-357C5615B31E}"/>
              </a:ext>
            </a:extLst>
          </p:cNvPr>
          <p:cNvSpPr txBox="1"/>
          <p:nvPr/>
        </p:nvSpPr>
        <p:spPr>
          <a:xfrm>
            <a:off x="207644" y="1204100"/>
            <a:ext cx="11776712" cy="830997"/>
          </a:xfrm>
          <a:prstGeom prst="rect">
            <a:avLst/>
          </a:prstGeom>
          <a:noFill/>
        </p:spPr>
        <p:txBody>
          <a:bodyPr wrap="square">
            <a:spAutoFit/>
          </a:bodyPr>
          <a:lstStyle/>
          <a:p>
            <a:pPr>
              <a:spcAft>
                <a:spcPts val="12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For example, there was an athlete who had accidentally hit </a:t>
            </a:r>
            <a:r>
              <a:rPr lang="en-GB"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Epitimus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the </a:t>
            </a:r>
            <a:r>
              <a:rPr lang="en-GB"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Pharsalian</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with a javelin and killed him, and Pericles wasted an entire day, according to </a:t>
            </a:r>
            <a:r>
              <a:rPr lang="en-GB"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Xanthippus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arguing with </a:t>
            </a: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Protagoras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as to whether, ‘</a:t>
            </a: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the strictest sense</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it was the javelin, or the man who threw it, or the judges of the games, who should be held responsible for the accident.</a:t>
            </a:r>
            <a:endParaRPr lang="en-GB" dirty="0">
              <a:solidFill>
                <a:srgbClr val="000000"/>
              </a:solidFill>
              <a:effectLst/>
              <a:latin typeface="Arial" panose="020B0604020202020204" pitchFamily="34" charset="0"/>
              <a:ea typeface="Calibri" panose="020F0502020204030204" pitchFamily="34" charset="0"/>
            </a:endParaRPr>
          </a:p>
        </p:txBody>
      </p:sp>
      <p:pic>
        <p:nvPicPr>
          <p:cNvPr id="14338" name="Picture 2" descr="Statue of Zeus at Olympia, Greece, one of the Seven Wonders of … stock  image | Look and Learn">
            <a:extLst>
              <a:ext uri="{FF2B5EF4-FFF2-40B4-BE49-F238E27FC236}">
                <a16:creationId xmlns:a16="http://schemas.microsoft.com/office/drawing/2014/main" id="{B18F21DE-DE81-45B3-88C6-F6971BFCA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977" y="2568287"/>
            <a:ext cx="3007826" cy="42897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70029E-9CF8-4388-8D88-C41513904414}"/>
              </a:ext>
            </a:extLst>
          </p:cNvPr>
          <p:cNvSpPr txBox="1"/>
          <p:nvPr/>
        </p:nvSpPr>
        <p:spPr>
          <a:xfrm>
            <a:off x="9701972" y="2111410"/>
            <a:ext cx="1466848" cy="307777"/>
          </a:xfrm>
          <a:prstGeom prst="rect">
            <a:avLst/>
          </a:prstGeom>
          <a:noFill/>
        </p:spPr>
        <p:txBody>
          <a:bodyPr wrap="square">
            <a:spAutoFit/>
          </a:bodyPr>
          <a:lstStyle/>
          <a:p>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c.481-420BC</a:t>
            </a:r>
            <a:endParaRPr lang="en-GB" sz="1400" dirty="0"/>
          </a:p>
        </p:txBody>
      </p:sp>
      <p:sp>
        <p:nvSpPr>
          <p:cNvPr id="8" name="TextBox 7">
            <a:extLst>
              <a:ext uri="{FF2B5EF4-FFF2-40B4-BE49-F238E27FC236}">
                <a16:creationId xmlns:a16="http://schemas.microsoft.com/office/drawing/2014/main" id="{FEB4EF0A-4845-4987-AF48-DA286FBADF26}"/>
              </a:ext>
            </a:extLst>
          </p:cNvPr>
          <p:cNvSpPr txBox="1"/>
          <p:nvPr/>
        </p:nvSpPr>
        <p:spPr>
          <a:xfrm>
            <a:off x="8040210" y="1978830"/>
            <a:ext cx="1879600" cy="769441"/>
          </a:xfrm>
          <a:prstGeom prst="rect">
            <a:avLst/>
          </a:prstGeom>
          <a:noFill/>
        </p:spPr>
        <p:txBody>
          <a:bodyPr wrap="square" rtlCol="0">
            <a:spAutoFit/>
          </a:bodyPr>
          <a:lstStyle/>
          <a:p>
            <a:pPr algn="ctr"/>
            <a:r>
              <a:rPr lang="en-GB" sz="2000" dirty="0"/>
              <a:t>Protagoras’</a:t>
            </a:r>
            <a:endParaRPr lang="en-GB" dirty="0"/>
          </a:p>
          <a:p>
            <a:pPr algn="ctr"/>
            <a:r>
              <a:rPr lang="en-GB" sz="2400" b="1" dirty="0"/>
              <a:t>Agnosticism</a:t>
            </a:r>
          </a:p>
        </p:txBody>
      </p:sp>
      <p:sp>
        <p:nvSpPr>
          <p:cNvPr id="9" name="TextBox 8">
            <a:extLst>
              <a:ext uri="{FF2B5EF4-FFF2-40B4-BE49-F238E27FC236}">
                <a16:creationId xmlns:a16="http://schemas.microsoft.com/office/drawing/2014/main" id="{25E747D6-AC41-4428-A11C-F8D3474E48C0}"/>
              </a:ext>
            </a:extLst>
          </p:cNvPr>
          <p:cNvSpPr txBox="1"/>
          <p:nvPr/>
        </p:nvSpPr>
        <p:spPr>
          <a:xfrm>
            <a:off x="7020811" y="2698042"/>
            <a:ext cx="5106672" cy="1323439"/>
          </a:xfrm>
          <a:prstGeom prst="rect">
            <a:avLst/>
          </a:prstGeom>
          <a:noFill/>
        </p:spPr>
        <p:txBody>
          <a:bodyPr wrap="square" rtlCol="0">
            <a:spAutoFit/>
          </a:bodyPr>
          <a:lstStyle/>
          <a:p>
            <a:r>
              <a:rPr lang="en-GB" sz="1600" dirty="0"/>
              <a:t>‘Where the gods are concerned, I am not in a position to ascertain that they exist, or that they do not exist. There are many impediments to such knowledge, including the obscurity of the subject matter  and the shortness of human life.’</a:t>
            </a:r>
          </a:p>
        </p:txBody>
      </p:sp>
      <p:sp>
        <p:nvSpPr>
          <p:cNvPr id="13" name="TextBox 12">
            <a:extLst>
              <a:ext uri="{FF2B5EF4-FFF2-40B4-BE49-F238E27FC236}">
                <a16:creationId xmlns:a16="http://schemas.microsoft.com/office/drawing/2014/main" id="{374A78D8-BB46-4E4D-A312-D74356DCBEB0}"/>
              </a:ext>
            </a:extLst>
          </p:cNvPr>
          <p:cNvSpPr txBox="1"/>
          <p:nvPr/>
        </p:nvSpPr>
        <p:spPr>
          <a:xfrm>
            <a:off x="7715091" y="4148655"/>
            <a:ext cx="2529839" cy="769441"/>
          </a:xfrm>
          <a:prstGeom prst="rect">
            <a:avLst/>
          </a:prstGeom>
          <a:noFill/>
        </p:spPr>
        <p:txBody>
          <a:bodyPr wrap="square">
            <a:spAutoFit/>
          </a:bodyPr>
          <a:lstStyle/>
          <a:p>
            <a:pPr algn="ctr"/>
            <a:r>
              <a:rPr lang="en-GB" sz="2000" dirty="0" err="1"/>
              <a:t>Prodicus</a:t>
            </a:r>
            <a:r>
              <a:rPr lang="en-GB" sz="2000" dirty="0"/>
              <a:t>’</a:t>
            </a:r>
            <a:endParaRPr lang="en-GB" sz="2400" dirty="0"/>
          </a:p>
          <a:p>
            <a:pPr algn="ctr"/>
            <a:r>
              <a:rPr lang="en-GB" sz="2400" b="1" dirty="0"/>
              <a:t>Naturalism?</a:t>
            </a:r>
          </a:p>
        </p:txBody>
      </p:sp>
      <p:sp>
        <p:nvSpPr>
          <p:cNvPr id="15" name="TextBox 14">
            <a:extLst>
              <a:ext uri="{FF2B5EF4-FFF2-40B4-BE49-F238E27FC236}">
                <a16:creationId xmlns:a16="http://schemas.microsoft.com/office/drawing/2014/main" id="{A4390EAF-810C-4354-B4D0-970E8E31995A}"/>
              </a:ext>
            </a:extLst>
          </p:cNvPr>
          <p:cNvSpPr txBox="1"/>
          <p:nvPr/>
        </p:nvSpPr>
        <p:spPr>
          <a:xfrm>
            <a:off x="6931279" y="4918096"/>
            <a:ext cx="5196204" cy="1785104"/>
          </a:xfrm>
          <a:prstGeom prst="rect">
            <a:avLst/>
          </a:prstGeom>
          <a:noFill/>
        </p:spPr>
        <p:txBody>
          <a:bodyPr wrap="square">
            <a:spAutoFit/>
          </a:bodyPr>
          <a:lstStyle/>
          <a:p>
            <a:r>
              <a:rPr lang="en-GB" sz="1600" b="0" i="0" dirty="0">
                <a:solidFill>
                  <a:srgbClr val="202122"/>
                </a:solidFill>
                <a:effectLst/>
              </a:rPr>
              <a:t>‘His theory was that primitive man was so impressed with the gifts nature provided him for the furtherance of his life that he believed them to be the discovery of gods or themselves to embody the godhead. This theory was not only remarkable for its rationalism but for its discernment of a close connection between religion and agriculture.’</a:t>
            </a:r>
          </a:p>
          <a:p>
            <a:pPr algn="r"/>
            <a:r>
              <a:rPr lang="en-GB" sz="1400" dirty="0">
                <a:solidFill>
                  <a:srgbClr val="202122"/>
                </a:solidFill>
              </a:rPr>
              <a:t>Guthrie, The Sophists</a:t>
            </a:r>
            <a:endParaRPr lang="en-GB" sz="1400" dirty="0"/>
          </a:p>
        </p:txBody>
      </p:sp>
      <p:sp>
        <p:nvSpPr>
          <p:cNvPr id="17" name="TextBox 16">
            <a:extLst>
              <a:ext uri="{FF2B5EF4-FFF2-40B4-BE49-F238E27FC236}">
                <a16:creationId xmlns:a16="http://schemas.microsoft.com/office/drawing/2014/main" id="{9F437184-E32A-4F96-A774-C4E59F721644}"/>
              </a:ext>
            </a:extLst>
          </p:cNvPr>
          <p:cNvSpPr txBox="1"/>
          <p:nvPr/>
        </p:nvSpPr>
        <p:spPr>
          <a:xfrm>
            <a:off x="114584" y="2111410"/>
            <a:ext cx="3852632" cy="4770537"/>
          </a:xfrm>
          <a:prstGeom prst="rect">
            <a:avLst/>
          </a:prstGeom>
          <a:noFill/>
        </p:spPr>
        <p:txBody>
          <a:bodyPr wrap="square">
            <a:spAutoFit/>
          </a:bodyPr>
          <a:lstStyle/>
          <a:p>
            <a:r>
              <a:rPr lang="en-GB" sz="1600" b="0" i="0" dirty="0">
                <a:solidFill>
                  <a:srgbClr val="494746"/>
                </a:solidFill>
                <a:effectLst/>
                <a:latin typeface="Calibri" panose="020F0502020204030204" pitchFamily="34" charset="0"/>
                <a:cs typeface="Calibri" panose="020F0502020204030204" pitchFamily="34" charset="0"/>
              </a:rPr>
              <a:t>In the sixth century, </a:t>
            </a:r>
            <a:r>
              <a:rPr lang="en-GB" sz="1600" b="1" i="0" dirty="0">
                <a:solidFill>
                  <a:srgbClr val="494746"/>
                </a:solidFill>
                <a:effectLst/>
                <a:latin typeface="Calibri" panose="020F0502020204030204" pitchFamily="34" charset="0"/>
                <a:cs typeface="Calibri" panose="020F0502020204030204" pitchFamily="34" charset="0"/>
              </a:rPr>
              <a:t>Xenophanes of Colophon </a:t>
            </a:r>
            <a:r>
              <a:rPr lang="en-GB" sz="1600" b="0" i="0" dirty="0">
                <a:solidFill>
                  <a:srgbClr val="494746"/>
                </a:solidFill>
                <a:effectLst/>
                <a:latin typeface="Calibri" panose="020F0502020204030204" pitchFamily="34" charset="0"/>
                <a:cs typeface="Calibri" panose="020F0502020204030204" pitchFamily="34" charset="0"/>
              </a:rPr>
              <a:t>was already complaining that Homer and Hesiod ‘ascribed to the gods every action that causes shame and reproach among human beings: theft, adultery and cheating each other’. He insisted that their gods were too anthropomorphic and too Greek to be credible universal powers: ‘The Thracians,’ he pointed out, ‘think that the gods are red-haired and blue-eyed, the Ethiopians that they are snub-nosed and black.’ ‘If cattle and horses and lions had hands,’ he added, ‘and could paint with their hands and accomplish works like men, horses would paint the gods in the image of horses, cattle of cattle, and they would each shape the bodies of gods in the shape of their own.’</a:t>
            </a:r>
          </a:p>
          <a:p>
            <a:pPr algn="r"/>
            <a:r>
              <a:rPr lang="en-GB" sz="1400" dirty="0">
                <a:solidFill>
                  <a:srgbClr val="494746"/>
                </a:solidFill>
                <a:latin typeface="Calibri" panose="020F0502020204030204" pitchFamily="34" charset="0"/>
                <a:cs typeface="Calibri" panose="020F0502020204030204" pitchFamily="34" charset="0"/>
              </a:rPr>
              <a:t>Barbara </a:t>
            </a:r>
            <a:r>
              <a:rPr lang="en-GB" sz="1400" dirty="0" err="1">
                <a:solidFill>
                  <a:srgbClr val="494746"/>
                </a:solidFill>
                <a:latin typeface="Calibri" panose="020F0502020204030204" pitchFamily="34" charset="0"/>
                <a:cs typeface="Calibri" panose="020F0502020204030204" pitchFamily="34" charset="0"/>
              </a:rPr>
              <a:t>Graziosi</a:t>
            </a:r>
            <a:endParaRPr lang="en-GB" sz="1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6EFD5032-92B6-4241-9061-74769C3DF422}"/>
              </a:ext>
            </a:extLst>
          </p:cNvPr>
          <p:cNvSpPr txBox="1"/>
          <p:nvPr/>
        </p:nvSpPr>
        <p:spPr>
          <a:xfrm>
            <a:off x="9574147" y="4225598"/>
            <a:ext cx="1002664" cy="307777"/>
          </a:xfrm>
          <a:prstGeom prst="rect">
            <a:avLst/>
          </a:prstGeom>
          <a:noFill/>
        </p:spPr>
        <p:txBody>
          <a:bodyPr wrap="square" rtlCol="0">
            <a:spAutoFit/>
          </a:bodyPr>
          <a:lstStyle/>
          <a:p>
            <a:r>
              <a:rPr lang="en-GB" sz="1400" dirty="0"/>
              <a:t>c.465-395</a:t>
            </a:r>
          </a:p>
        </p:txBody>
      </p:sp>
    </p:spTree>
    <p:extLst>
      <p:ext uri="{BB962C8B-B14F-4D97-AF65-F5344CB8AC3E}">
        <p14:creationId xmlns:p14="http://schemas.microsoft.com/office/powerpoint/2010/main" val="286786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odicus Of Ceos | Wiki | World History Amino">
            <a:extLst>
              <a:ext uri="{FF2B5EF4-FFF2-40B4-BE49-F238E27FC236}">
                <a16:creationId xmlns:a16="http://schemas.microsoft.com/office/drawing/2014/main" id="{238B5B3E-C8BD-4867-9184-2B38A407A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4" y="-18871"/>
            <a:ext cx="3619500" cy="4429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4954C0-914B-4844-AA43-96AE7E4802FE}"/>
              </a:ext>
            </a:extLst>
          </p:cNvPr>
          <p:cNvSpPr txBox="1"/>
          <p:nvPr/>
        </p:nvSpPr>
        <p:spPr>
          <a:xfrm>
            <a:off x="1007109" y="-57218"/>
            <a:ext cx="3267075" cy="584775"/>
          </a:xfrm>
          <a:prstGeom prst="rect">
            <a:avLst/>
          </a:prstGeom>
          <a:noFill/>
        </p:spPr>
        <p:txBody>
          <a:bodyPr wrap="square" rtlCol="0">
            <a:spAutoFit/>
          </a:bodyPr>
          <a:lstStyle/>
          <a:p>
            <a:r>
              <a:rPr lang="en-GB" sz="3200" b="1" dirty="0" err="1"/>
              <a:t>Prodicus</a:t>
            </a:r>
            <a:r>
              <a:rPr lang="en-GB" sz="3200" b="1" dirty="0"/>
              <a:t> of </a:t>
            </a:r>
            <a:r>
              <a:rPr lang="en-GB" sz="3200" b="1" dirty="0" err="1"/>
              <a:t>Ceos</a:t>
            </a:r>
            <a:endParaRPr lang="en-GB" sz="3200" b="1" dirty="0"/>
          </a:p>
        </p:txBody>
      </p:sp>
      <p:sp>
        <p:nvSpPr>
          <p:cNvPr id="2" name="TextBox 1">
            <a:extLst>
              <a:ext uri="{FF2B5EF4-FFF2-40B4-BE49-F238E27FC236}">
                <a16:creationId xmlns:a16="http://schemas.microsoft.com/office/drawing/2014/main" id="{A64ECB17-DA71-4318-8315-256D97E0867D}"/>
              </a:ext>
            </a:extLst>
          </p:cNvPr>
          <p:cNvSpPr txBox="1"/>
          <p:nvPr/>
        </p:nvSpPr>
        <p:spPr>
          <a:xfrm>
            <a:off x="214629" y="388202"/>
            <a:ext cx="5147945" cy="1107996"/>
          </a:xfrm>
          <a:prstGeom prst="rect">
            <a:avLst/>
          </a:prstGeom>
          <a:noFill/>
        </p:spPr>
        <p:txBody>
          <a:bodyPr wrap="square" rtlCol="0">
            <a:spAutoFit/>
          </a:bodyPr>
          <a:lstStyle/>
          <a:p>
            <a:r>
              <a:rPr lang="en-GB" sz="1400" dirty="0"/>
              <a:t>Sophist and t</a:t>
            </a:r>
            <a:r>
              <a:rPr lang="en-GB" sz="1600" dirty="0"/>
              <a:t>eacher of </a:t>
            </a:r>
          </a:p>
          <a:p>
            <a:pPr marL="285750" indent="-285750">
              <a:buFont typeface="Arial" panose="020B0604020202020204" pitchFamily="34" charset="0"/>
              <a:buChar char="•"/>
            </a:pPr>
            <a:r>
              <a:rPr lang="en-GB" sz="1600" b="1" dirty="0"/>
              <a:t>rhetoric</a:t>
            </a:r>
          </a:p>
          <a:p>
            <a:pPr marL="285750" indent="-285750">
              <a:buFont typeface="Arial" panose="020B0604020202020204" pitchFamily="34" charset="0"/>
              <a:buChar char="•"/>
            </a:pPr>
            <a:r>
              <a:rPr lang="en-GB" sz="1600" b="1" dirty="0"/>
              <a:t>ethics</a:t>
            </a:r>
          </a:p>
          <a:p>
            <a:pPr marL="285750" indent="-285750">
              <a:buFont typeface="Arial" panose="020B0604020202020204" pitchFamily="34" charset="0"/>
              <a:buChar char="•"/>
            </a:pPr>
            <a:r>
              <a:rPr lang="en-GB" sz="1600" b="1" dirty="0"/>
              <a:t>linguistics </a:t>
            </a:r>
            <a:r>
              <a:rPr lang="en-GB" sz="1400" dirty="0"/>
              <a:t>(using words in their most precise sense)</a:t>
            </a:r>
            <a:endParaRPr lang="en-GB" sz="1600" dirty="0"/>
          </a:p>
        </p:txBody>
      </p:sp>
      <p:pic>
        <p:nvPicPr>
          <p:cNvPr id="6148" name="Picture 4">
            <a:extLst>
              <a:ext uri="{FF2B5EF4-FFF2-40B4-BE49-F238E27FC236}">
                <a16:creationId xmlns:a16="http://schemas.microsoft.com/office/drawing/2014/main" id="{4ED9AB18-5D4F-4930-8FB7-D5B4F76BA5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718" t="52778" r="2750" b="8055"/>
          <a:stretch/>
        </p:blipFill>
        <p:spPr bwMode="auto">
          <a:xfrm>
            <a:off x="8982074" y="-18871"/>
            <a:ext cx="3209926" cy="2686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9028FF9-5204-43DB-9D93-E96BA10C7AFC}"/>
              </a:ext>
            </a:extLst>
          </p:cNvPr>
          <p:cNvSpPr txBox="1"/>
          <p:nvPr/>
        </p:nvSpPr>
        <p:spPr>
          <a:xfrm>
            <a:off x="8392327" y="2667179"/>
            <a:ext cx="3921760" cy="1815882"/>
          </a:xfrm>
          <a:prstGeom prst="rect">
            <a:avLst/>
          </a:prstGeom>
          <a:solidFill>
            <a:schemeClr val="bg1"/>
          </a:solidFill>
        </p:spPr>
        <p:txBody>
          <a:bodyPr wrap="square">
            <a:spAutoFit/>
          </a:bodyPr>
          <a:lstStyle/>
          <a:p>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Or take if you like our friend </a:t>
            </a:r>
            <a:r>
              <a:rPr lang="en-GB" sz="16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Prodicus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he often came here on public missions, but when he last came here recently on a public mission from </a:t>
            </a:r>
            <a:r>
              <a:rPr lang="en-GB"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Ceos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he won high repute for a speech in the Council and by his private displays and his instruction to the young received a staggering sum of money.</a:t>
            </a:r>
            <a:endParaRPr lang="en-GB" sz="1600" dirty="0"/>
          </a:p>
        </p:txBody>
      </p:sp>
      <p:sp>
        <p:nvSpPr>
          <p:cNvPr id="8" name="TextBox 7">
            <a:extLst>
              <a:ext uri="{FF2B5EF4-FFF2-40B4-BE49-F238E27FC236}">
                <a16:creationId xmlns:a16="http://schemas.microsoft.com/office/drawing/2014/main" id="{5914164C-C68E-4520-A456-1AC0659959D4}"/>
              </a:ext>
            </a:extLst>
          </p:cNvPr>
          <p:cNvSpPr txBox="1"/>
          <p:nvPr/>
        </p:nvSpPr>
        <p:spPr>
          <a:xfrm>
            <a:off x="8562824" y="4532571"/>
            <a:ext cx="3751263" cy="338554"/>
          </a:xfrm>
          <a:prstGeom prst="rect">
            <a:avLst/>
          </a:prstGeom>
          <a:noFill/>
        </p:spPr>
        <p:txBody>
          <a:bodyPr wrap="square">
            <a:spAutoFit/>
          </a:bodyPr>
          <a:lstStyle/>
          <a:p>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Plato</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Hippias Major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282b–e (CA214) </a:t>
            </a:r>
            <a:endParaRPr lang="en-GB" dirty="0">
              <a:solidFill>
                <a:srgbClr val="000000"/>
              </a:solidFill>
              <a:effectLst/>
              <a:latin typeface="Arial" panose="020B0604020202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27F2DDE4-3EAA-4D37-AA33-F0806302B7B3}"/>
              </a:ext>
            </a:extLst>
          </p:cNvPr>
          <p:cNvSpPr txBox="1"/>
          <p:nvPr/>
        </p:nvSpPr>
        <p:spPr>
          <a:xfrm>
            <a:off x="13968" y="1890448"/>
            <a:ext cx="5147944" cy="2492990"/>
          </a:xfrm>
          <a:prstGeom prst="rect">
            <a:avLst/>
          </a:prstGeom>
          <a:noFill/>
        </p:spPr>
        <p:txBody>
          <a:bodyPr wrap="square">
            <a:spAutoFit/>
          </a:bodyPr>
          <a:lstStyle/>
          <a:p>
            <a:pPr algn="l"/>
            <a:r>
              <a:rPr lang="en-GB" sz="1400" b="0" i="0" dirty="0">
                <a:solidFill>
                  <a:srgbClr val="202122"/>
                </a:solidFill>
                <a:effectLst/>
              </a:rPr>
              <a:t>Why, to take the nearest example, do you call one who is mistaken about the sick a physician in respect of his mistake? Yet that is what we say literally—we say that the physician erred. But the truth, I take it, is, that in so far as he is that which we entitle him never errs; </a:t>
            </a:r>
            <a:r>
              <a:rPr lang="en-GB" sz="1400" b="1" i="0" dirty="0">
                <a:solidFill>
                  <a:srgbClr val="202122"/>
                </a:solidFill>
                <a:effectLst/>
              </a:rPr>
              <a:t>so that, speaking precisely, since you are such a stickler for precision</a:t>
            </a:r>
            <a:r>
              <a:rPr lang="en-GB" sz="1400" b="0" i="0" dirty="0">
                <a:solidFill>
                  <a:srgbClr val="202122"/>
                </a:solidFill>
                <a:effectLst/>
              </a:rPr>
              <a:t>, no craftsman errs. For it is when his knowledge abandons him that he who goes wrong goes wrong—when he is not a craftsman. So that no craftsman, wise man, or ruler makes a mistake then when he is a ruler, though everybody would use the expression that the physician made a mistake and the ruler erred.</a:t>
            </a:r>
          </a:p>
          <a:p>
            <a:pPr algn="r"/>
            <a:r>
              <a:rPr lang="en-GB" sz="1600" b="0" i="0" dirty="0">
                <a:solidFill>
                  <a:srgbClr val="202122"/>
                </a:solidFill>
                <a:effectLst/>
              </a:rPr>
              <a:t>— Plato, </a:t>
            </a:r>
            <a:r>
              <a:rPr lang="en-GB" sz="1600" b="0" i="1" dirty="0">
                <a:solidFill>
                  <a:srgbClr val="202122"/>
                </a:solidFill>
                <a:effectLst/>
              </a:rPr>
              <a:t>Republic</a:t>
            </a:r>
            <a:r>
              <a:rPr lang="en-GB" sz="1600" b="0" i="0" dirty="0">
                <a:solidFill>
                  <a:srgbClr val="202122"/>
                </a:solidFill>
                <a:effectLst/>
              </a:rPr>
              <a:t>, 340d</a:t>
            </a:r>
          </a:p>
        </p:txBody>
      </p:sp>
      <p:sp>
        <p:nvSpPr>
          <p:cNvPr id="12" name="TextBox 11">
            <a:extLst>
              <a:ext uri="{FF2B5EF4-FFF2-40B4-BE49-F238E27FC236}">
                <a16:creationId xmlns:a16="http://schemas.microsoft.com/office/drawing/2014/main" id="{E0514A23-A95E-4D09-94BE-F68A4315C5EC}"/>
              </a:ext>
            </a:extLst>
          </p:cNvPr>
          <p:cNvSpPr txBox="1"/>
          <p:nvPr/>
        </p:nvSpPr>
        <p:spPr>
          <a:xfrm>
            <a:off x="1316353" y="1539253"/>
            <a:ext cx="2543175" cy="461665"/>
          </a:xfrm>
          <a:prstGeom prst="rect">
            <a:avLst/>
          </a:prstGeom>
          <a:noFill/>
        </p:spPr>
        <p:txBody>
          <a:bodyPr wrap="square" rtlCol="0">
            <a:spAutoFit/>
          </a:bodyPr>
          <a:lstStyle/>
          <a:p>
            <a:r>
              <a:rPr lang="en-GB" sz="2400" b="1" dirty="0"/>
              <a:t>Thrasymachus</a:t>
            </a:r>
          </a:p>
        </p:txBody>
      </p:sp>
      <p:pic>
        <p:nvPicPr>
          <p:cNvPr id="13" name="Picture 12" descr="Rooster Hen Images, Stock Photos &amp; Vectors | Shutterstock">
            <a:extLst>
              <a:ext uri="{FF2B5EF4-FFF2-40B4-BE49-F238E27FC236}">
                <a16:creationId xmlns:a16="http://schemas.microsoft.com/office/drawing/2014/main" id="{13EE7002-ACA0-4DD6-9359-84A4DC3CC373}"/>
              </a:ext>
            </a:extLst>
          </p:cNvPr>
          <p:cNvPicPr/>
          <p:nvPr/>
        </p:nvPicPr>
        <p:blipFill rotWithShape="1">
          <a:blip r:embed="rId4">
            <a:extLst>
              <a:ext uri="{28A0092B-C50C-407E-A947-70E740481C1C}">
                <a14:useLocalDpi xmlns:a14="http://schemas.microsoft.com/office/drawing/2010/main" val="0"/>
              </a:ext>
            </a:extLst>
          </a:blip>
          <a:srcRect t="9286" r="1884" b="16667"/>
          <a:stretch/>
        </p:blipFill>
        <p:spPr bwMode="auto">
          <a:xfrm>
            <a:off x="8982074" y="5110698"/>
            <a:ext cx="2165350" cy="1174750"/>
          </a:xfrm>
          <a:prstGeom prst="rect">
            <a:avLst/>
          </a:prstGeom>
          <a:noFill/>
          <a:ln>
            <a:noFill/>
          </a:ln>
          <a:extLst>
            <a:ext uri="{53640926-AAD7-44D8-BBD7-CCE9431645EC}">
              <a14:shadowObscured xmlns:a14="http://schemas.microsoft.com/office/drawing/2010/main"/>
            </a:ext>
          </a:extLst>
        </p:spPr>
      </p:pic>
      <p:graphicFrame>
        <p:nvGraphicFramePr>
          <p:cNvPr id="6" name="Table 5">
            <a:extLst>
              <a:ext uri="{FF2B5EF4-FFF2-40B4-BE49-F238E27FC236}">
                <a16:creationId xmlns:a16="http://schemas.microsoft.com/office/drawing/2014/main" id="{304933E9-89C8-4525-B925-D5134B19144E}"/>
              </a:ext>
            </a:extLst>
          </p:cNvPr>
          <p:cNvGraphicFramePr>
            <a:graphicFrameLocks noGrp="1"/>
          </p:cNvGraphicFramePr>
          <p:nvPr>
            <p:extLst>
              <p:ext uri="{D42A27DB-BD31-4B8C-83A1-F6EECF244321}">
                <p14:modId xmlns:p14="http://schemas.microsoft.com/office/powerpoint/2010/main" val="1447667737"/>
              </p:ext>
            </p:extLst>
          </p:nvPr>
        </p:nvGraphicFramePr>
        <p:xfrm>
          <a:off x="7325360" y="6358255"/>
          <a:ext cx="4866640" cy="426720"/>
        </p:xfrm>
        <a:graphic>
          <a:graphicData uri="http://schemas.openxmlformats.org/drawingml/2006/table">
            <a:tbl>
              <a:tblPr firstRow="1" firstCol="1" bandRow="1">
                <a:tableStyleId>{5C22544A-7EE6-4342-B048-85BDC9FD1C3A}</a:tableStyleId>
              </a:tblPr>
              <a:tblGrid>
                <a:gridCol w="1280160">
                  <a:extLst>
                    <a:ext uri="{9D8B030D-6E8A-4147-A177-3AD203B41FA5}">
                      <a16:colId xmlns:a16="http://schemas.microsoft.com/office/drawing/2014/main" val="386988566"/>
                    </a:ext>
                  </a:extLst>
                </a:gridCol>
                <a:gridCol w="3586480">
                  <a:extLst>
                    <a:ext uri="{9D8B030D-6E8A-4147-A177-3AD203B41FA5}">
                      <a16:colId xmlns:a16="http://schemas.microsoft.com/office/drawing/2014/main" val="3699445242"/>
                    </a:ext>
                  </a:extLst>
                </a:gridCol>
              </a:tblGrid>
              <a:tr h="0">
                <a:tc>
                  <a:txBody>
                    <a:bodyPr/>
                    <a:lstStyle/>
                    <a:p>
                      <a:pPr>
                        <a:spcAft>
                          <a:spcPts val="1200"/>
                        </a:spcAft>
                      </a:pPr>
                      <a:r>
                        <a:rPr lang="en-GB" sz="1400" b="1" dirty="0">
                          <a:solidFill>
                            <a:schemeClr val="tx1"/>
                          </a:solidFill>
                          <a:effectLst/>
                        </a:rPr>
                        <a:t>Pheidippides</a:t>
                      </a:r>
                      <a:endPar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n-GB" sz="1400" b="0" i="1" dirty="0" err="1">
                          <a:solidFill>
                            <a:schemeClr val="tx1"/>
                          </a:solidFill>
                          <a:effectLst/>
                        </a:rPr>
                        <a:t>Chickeness</a:t>
                      </a:r>
                      <a:r>
                        <a:rPr lang="en-GB" sz="1400" b="0" i="1" dirty="0">
                          <a:solidFill>
                            <a:schemeClr val="tx1"/>
                          </a:solidFill>
                          <a:effectLst/>
                        </a:rPr>
                        <a:t>? Was that the kind of bright idea you were taught in the creeps’ academy?</a:t>
                      </a:r>
                      <a:endParaRPr lang="en-GB" sz="16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152948957"/>
                  </a:ext>
                </a:extLst>
              </a:tr>
            </a:tbl>
          </a:graphicData>
        </a:graphic>
      </p:graphicFrame>
      <p:graphicFrame>
        <p:nvGraphicFramePr>
          <p:cNvPr id="15" name="Table 14">
            <a:extLst>
              <a:ext uri="{FF2B5EF4-FFF2-40B4-BE49-F238E27FC236}">
                <a16:creationId xmlns:a16="http://schemas.microsoft.com/office/drawing/2014/main" id="{88988369-C3C8-4B45-BED6-4C979D495A95}"/>
              </a:ext>
            </a:extLst>
          </p:cNvPr>
          <p:cNvGraphicFramePr>
            <a:graphicFrameLocks noGrp="1"/>
          </p:cNvGraphicFramePr>
          <p:nvPr>
            <p:extLst>
              <p:ext uri="{D42A27DB-BD31-4B8C-83A1-F6EECF244321}">
                <p14:modId xmlns:p14="http://schemas.microsoft.com/office/powerpoint/2010/main" val="399635478"/>
              </p:ext>
            </p:extLst>
          </p:nvPr>
        </p:nvGraphicFramePr>
        <p:xfrm>
          <a:off x="66674" y="4373880"/>
          <a:ext cx="6939915" cy="2484120"/>
        </p:xfrm>
        <a:graphic>
          <a:graphicData uri="http://schemas.openxmlformats.org/drawingml/2006/table">
            <a:tbl>
              <a:tblPr firstRow="1" firstCol="1" bandRow="1">
                <a:tableStyleId>{5C22544A-7EE6-4342-B048-85BDC9FD1C3A}</a:tableStyleId>
              </a:tblPr>
              <a:tblGrid>
                <a:gridCol w="1004897">
                  <a:extLst>
                    <a:ext uri="{9D8B030D-6E8A-4147-A177-3AD203B41FA5}">
                      <a16:colId xmlns:a16="http://schemas.microsoft.com/office/drawing/2014/main" val="2004482009"/>
                    </a:ext>
                  </a:extLst>
                </a:gridCol>
                <a:gridCol w="5935018">
                  <a:extLst>
                    <a:ext uri="{9D8B030D-6E8A-4147-A177-3AD203B41FA5}">
                      <a16:colId xmlns:a16="http://schemas.microsoft.com/office/drawing/2014/main" val="4003278299"/>
                    </a:ext>
                  </a:extLst>
                </a:gridCol>
              </a:tblGrid>
              <a:tr h="0">
                <a:tc>
                  <a:txBody>
                    <a:bodyPr/>
                    <a:lstStyle/>
                    <a:p>
                      <a:pPr>
                        <a:spcAft>
                          <a:spcPts val="1200"/>
                        </a:spcAft>
                      </a:pPr>
                      <a:r>
                        <a:rPr lang="en-GB" sz="1200">
                          <a:solidFill>
                            <a:schemeClr val="tx1"/>
                          </a:solidFill>
                          <a:effectLst/>
                        </a:rPr>
                        <a:t>Strepsiades</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r>
                        <a:rPr lang="en-GB" sz="1050" b="0" dirty="0">
                          <a:solidFill>
                            <a:schemeClr val="tx1"/>
                          </a:solidFill>
                          <a:effectLst/>
                        </a:rPr>
                        <a:t>[returning with a kneading trough]</a:t>
                      </a:r>
                      <a:endParaRPr lang="en-GB" sz="1400" b="0" dirty="0">
                        <a:solidFill>
                          <a:schemeClr val="tx1"/>
                        </a:solidFill>
                        <a:effectLst/>
                      </a:endParaRPr>
                    </a:p>
                    <a:p>
                      <a:pPr>
                        <a:spcAft>
                          <a:spcPts val="1200"/>
                        </a:spcAft>
                      </a:pPr>
                      <a:r>
                        <a:rPr lang="en-GB" sz="1200" b="0" dirty="0">
                          <a:solidFill>
                            <a:schemeClr val="tx1"/>
                          </a:solidFill>
                          <a:effectLst/>
                        </a:rPr>
                        <a:t>Where’s the man who was demanding that money from me?</a:t>
                      </a:r>
                      <a:endParaRPr lang="en-GB" sz="1400" b="0" dirty="0">
                        <a:solidFill>
                          <a:schemeClr val="tx1"/>
                        </a:solidFill>
                        <a:effectLst/>
                      </a:endParaRPr>
                    </a:p>
                    <a:p>
                      <a:pPr>
                        <a:spcAft>
                          <a:spcPts val="1200"/>
                        </a:spcAft>
                      </a:pPr>
                      <a:r>
                        <a:rPr lang="en-GB" sz="1050" b="0" dirty="0">
                          <a:solidFill>
                            <a:schemeClr val="tx1"/>
                          </a:solidFill>
                          <a:effectLst/>
                        </a:rPr>
                        <a:t>[to First Creditor] </a:t>
                      </a:r>
                      <a:r>
                        <a:rPr lang="en-GB" sz="1200" b="0" dirty="0">
                          <a:solidFill>
                            <a:schemeClr val="tx1"/>
                          </a:solidFill>
                          <a:effectLst/>
                        </a:rPr>
                        <a:t>Look, what’s this?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8641110"/>
                  </a:ext>
                </a:extLst>
              </a:tr>
              <a:tr h="0">
                <a:tc>
                  <a:txBody>
                    <a:bodyPr/>
                    <a:lstStyle/>
                    <a:p>
                      <a:pPr>
                        <a:spcAft>
                          <a:spcPts val="1200"/>
                        </a:spcAft>
                      </a:pPr>
                      <a:r>
                        <a:rPr lang="en-GB" sz="1200">
                          <a:solidFill>
                            <a:schemeClr val="tx1"/>
                          </a:solidFill>
                          <a:effectLst/>
                        </a:rPr>
                        <a:t>1</a:t>
                      </a:r>
                      <a:r>
                        <a:rPr lang="en-GB" sz="1200" baseline="30000">
                          <a:solidFill>
                            <a:schemeClr val="tx1"/>
                          </a:solidFill>
                          <a:effectLst/>
                        </a:rPr>
                        <a:t>st</a:t>
                      </a:r>
                      <a:r>
                        <a:rPr lang="en-GB" sz="1200">
                          <a:solidFill>
                            <a:schemeClr val="tx1"/>
                          </a:solidFill>
                          <a:effectLst/>
                        </a:rPr>
                        <a:t> Creditor</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spcAft>
                          <a:spcPts val="1200"/>
                        </a:spcAft>
                      </a:pPr>
                      <a:r>
                        <a:rPr lang="en-GB" sz="1200">
                          <a:solidFill>
                            <a:schemeClr val="tx1"/>
                          </a:solidFill>
                          <a:effectLst/>
                        </a:rPr>
                        <a:t>That? A trough, of course.</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44091388"/>
                  </a:ext>
                </a:extLst>
              </a:tr>
              <a:tr h="0">
                <a:tc>
                  <a:txBody>
                    <a:bodyPr/>
                    <a:lstStyle/>
                    <a:p>
                      <a:pPr>
                        <a:spcAft>
                          <a:spcPts val="1200"/>
                        </a:spcAft>
                      </a:pPr>
                      <a:r>
                        <a:rPr lang="en-GB" sz="1200">
                          <a:solidFill>
                            <a:schemeClr val="tx1"/>
                          </a:solidFill>
                          <a:effectLst/>
                        </a:rPr>
                        <a:t>Strepsiades</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spcAft>
                          <a:spcPts val="1200"/>
                        </a:spcAft>
                      </a:pPr>
                      <a:r>
                        <a:rPr lang="en-GB" sz="1200">
                          <a:solidFill>
                            <a:schemeClr val="tx1"/>
                          </a:solidFill>
                          <a:effectLst/>
                        </a:rPr>
                        <a:t>And an ignorant person like you dares to ask me for money? Do you expect me to pay so much as an obol to someone who thinks a triffen is called a trough?</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08573714"/>
                  </a:ext>
                </a:extLst>
              </a:tr>
              <a:tr h="0">
                <a:tc>
                  <a:txBody>
                    <a:bodyPr/>
                    <a:lstStyle/>
                    <a:p>
                      <a:pPr>
                        <a:spcAft>
                          <a:spcPts val="1200"/>
                        </a:spcAft>
                      </a:pPr>
                      <a:r>
                        <a:rPr lang="en-GB" sz="1200">
                          <a:solidFill>
                            <a:schemeClr val="tx1"/>
                          </a:solidFill>
                          <a:effectLst/>
                        </a:rPr>
                        <a:t>1</a:t>
                      </a:r>
                      <a:r>
                        <a:rPr lang="en-GB" sz="1200" baseline="30000">
                          <a:solidFill>
                            <a:schemeClr val="tx1"/>
                          </a:solidFill>
                          <a:effectLst/>
                        </a:rPr>
                        <a:t>st</a:t>
                      </a:r>
                      <a:r>
                        <a:rPr lang="en-GB" sz="1200">
                          <a:solidFill>
                            <a:schemeClr val="tx1"/>
                          </a:solidFill>
                          <a:effectLst/>
                        </a:rPr>
                        <a:t> Creditor</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spcAft>
                          <a:spcPts val="1200"/>
                        </a:spcAft>
                      </a:pPr>
                      <a:r>
                        <a:rPr lang="en-GB" sz="1200" dirty="0">
                          <a:solidFill>
                            <a:schemeClr val="tx1"/>
                          </a:solidFill>
                          <a:effectLst/>
                        </a:rPr>
                        <a:t>So you’re not going to pay?</a:t>
                      </a:r>
                      <a:endParaRPr lang="en-GB"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06094331"/>
                  </a:ext>
                </a:extLst>
              </a:tr>
              <a:tr h="0">
                <a:tc>
                  <a:txBody>
                    <a:bodyPr/>
                    <a:lstStyle/>
                    <a:p>
                      <a:pPr>
                        <a:spcAft>
                          <a:spcPts val="1200"/>
                        </a:spcAft>
                      </a:pPr>
                      <a:r>
                        <a:rPr lang="en-GB" sz="1200">
                          <a:solidFill>
                            <a:schemeClr val="tx1"/>
                          </a:solidFill>
                          <a:effectLst/>
                        </a:rPr>
                        <a:t>Strepsiades</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spcAft>
                          <a:spcPts val="1200"/>
                        </a:spcAft>
                      </a:pPr>
                      <a:r>
                        <a:rPr lang="en-GB" sz="1200">
                          <a:solidFill>
                            <a:schemeClr val="tx1"/>
                          </a:solidFill>
                          <a:effectLst/>
                        </a:rPr>
                        <a:t>You’ll have to steal it if you want it. Now clear off, will you? Get away from my door! Hurry up!</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42276076"/>
                  </a:ext>
                </a:extLst>
              </a:tr>
              <a:tr h="0">
                <a:tc>
                  <a:txBody>
                    <a:bodyPr/>
                    <a:lstStyle/>
                    <a:p>
                      <a:pPr>
                        <a:spcAft>
                          <a:spcPts val="1200"/>
                        </a:spcAft>
                      </a:pPr>
                      <a:r>
                        <a:rPr lang="en-GB" sz="1200">
                          <a:solidFill>
                            <a:schemeClr val="tx1"/>
                          </a:solidFill>
                          <a:effectLst/>
                        </a:rPr>
                        <a:t>1</a:t>
                      </a:r>
                      <a:r>
                        <a:rPr lang="en-GB" sz="1200" baseline="30000">
                          <a:solidFill>
                            <a:schemeClr val="tx1"/>
                          </a:solidFill>
                          <a:effectLst/>
                        </a:rPr>
                        <a:t>st</a:t>
                      </a:r>
                      <a:r>
                        <a:rPr lang="en-GB" sz="1200">
                          <a:solidFill>
                            <a:schemeClr val="tx1"/>
                          </a:solidFill>
                          <a:effectLst/>
                        </a:rPr>
                        <a:t> Creditor</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spcAft>
                          <a:spcPts val="1200"/>
                        </a:spcAft>
                      </a:pPr>
                      <a:r>
                        <a:rPr lang="en-GB" sz="1200">
                          <a:solidFill>
                            <a:schemeClr val="tx1"/>
                          </a:solidFill>
                          <a:effectLst/>
                        </a:rPr>
                        <a:t>All right, I’m going, but let me tell you, I’m going to see you in court or be damned.</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69639890"/>
                  </a:ext>
                </a:extLst>
              </a:tr>
              <a:tr h="0">
                <a:tc>
                  <a:txBody>
                    <a:bodyPr/>
                    <a:lstStyle/>
                    <a:p>
                      <a:pPr>
                        <a:spcAft>
                          <a:spcPts val="1200"/>
                        </a:spcAft>
                      </a:pPr>
                      <a:r>
                        <a:rPr lang="en-GB" sz="1200">
                          <a:solidFill>
                            <a:schemeClr val="tx1"/>
                          </a:solidFill>
                          <a:effectLst/>
                        </a:rPr>
                        <a:t>Strepsiades</a:t>
                      </a:r>
                      <a:endParaRPr lang="en-GB"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r>
                        <a:rPr lang="en-GB" sz="1050" dirty="0">
                          <a:solidFill>
                            <a:schemeClr val="tx1"/>
                          </a:solidFill>
                          <a:effectLst/>
                        </a:rPr>
                        <a:t>[as First Creditor and Witness leave]</a:t>
                      </a:r>
                      <a:endParaRPr lang="en-GB" sz="1400" dirty="0">
                        <a:solidFill>
                          <a:schemeClr val="tx1"/>
                        </a:solidFill>
                        <a:effectLst/>
                      </a:endParaRPr>
                    </a:p>
                    <a:p>
                      <a:pPr>
                        <a:spcAft>
                          <a:spcPts val="1200"/>
                        </a:spcAft>
                      </a:pPr>
                      <a:r>
                        <a:rPr lang="en-GB" sz="1200" dirty="0">
                          <a:solidFill>
                            <a:schemeClr val="tx1"/>
                          </a:solidFill>
                          <a:effectLst/>
                        </a:rPr>
                        <a:t>Then you’ll lose your deposit as well; and I wouldn’t like that to happen to you just because you didn’t know what to call a </a:t>
                      </a:r>
                      <a:r>
                        <a:rPr lang="en-GB" sz="1200" dirty="0" err="1">
                          <a:solidFill>
                            <a:schemeClr val="tx1"/>
                          </a:solidFill>
                          <a:effectLst/>
                        </a:rPr>
                        <a:t>triffen</a:t>
                      </a:r>
                      <a:r>
                        <a:rPr lang="en-GB" sz="1200" dirty="0">
                          <a:solidFill>
                            <a:schemeClr val="tx1"/>
                          </a:solidFill>
                          <a:effectLst/>
                        </a:rPr>
                        <a:t>.</a:t>
                      </a:r>
                      <a:endParaRPr lang="en-GB"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91692312"/>
                  </a:ext>
                </a:extLst>
              </a:tr>
            </a:tbl>
          </a:graphicData>
        </a:graphic>
      </p:graphicFrame>
      <p:sp>
        <p:nvSpPr>
          <p:cNvPr id="9" name="TextBox 8">
            <a:extLst>
              <a:ext uri="{FF2B5EF4-FFF2-40B4-BE49-F238E27FC236}">
                <a16:creationId xmlns:a16="http://schemas.microsoft.com/office/drawing/2014/main" id="{6BA1D8D8-0115-42E8-9DB2-943D39FF62AC}"/>
              </a:ext>
            </a:extLst>
          </p:cNvPr>
          <p:cNvSpPr txBox="1"/>
          <p:nvPr/>
        </p:nvSpPr>
        <p:spPr>
          <a:xfrm>
            <a:off x="3919622" y="123863"/>
            <a:ext cx="1002664" cy="307777"/>
          </a:xfrm>
          <a:prstGeom prst="rect">
            <a:avLst/>
          </a:prstGeom>
          <a:noFill/>
        </p:spPr>
        <p:txBody>
          <a:bodyPr wrap="square" rtlCol="0">
            <a:spAutoFit/>
          </a:bodyPr>
          <a:lstStyle/>
          <a:p>
            <a:r>
              <a:rPr lang="en-GB" sz="1400" dirty="0"/>
              <a:t>c.465-395</a:t>
            </a:r>
          </a:p>
        </p:txBody>
      </p:sp>
    </p:spTree>
    <p:extLst>
      <p:ext uri="{BB962C8B-B14F-4D97-AF65-F5344CB8AC3E}">
        <p14:creationId xmlns:p14="http://schemas.microsoft.com/office/powerpoint/2010/main" val="271795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4DEF8E-710B-4E43-B7B5-6567378F4AB0}"/>
              </a:ext>
            </a:extLst>
          </p:cNvPr>
          <p:cNvSpPr txBox="1"/>
          <p:nvPr/>
        </p:nvSpPr>
        <p:spPr>
          <a:xfrm>
            <a:off x="752474" y="390525"/>
            <a:ext cx="6105525" cy="830997"/>
          </a:xfrm>
          <a:prstGeom prst="rect">
            <a:avLst/>
          </a:prstGeom>
          <a:noFill/>
        </p:spPr>
        <p:txBody>
          <a:bodyPr wrap="square" rtlCol="0">
            <a:spAutoFit/>
          </a:bodyPr>
          <a:lstStyle/>
          <a:p>
            <a:r>
              <a:rPr lang="en-GB" dirty="0">
                <a:solidFill>
                  <a:schemeClr val="bg1"/>
                </a:solidFill>
              </a:rPr>
              <a:t>‘</a:t>
            </a:r>
            <a:r>
              <a:rPr lang="en-GB" sz="2400" dirty="0">
                <a:solidFill>
                  <a:schemeClr val="bg1"/>
                </a:solidFill>
              </a:rPr>
              <a:t>Investigating</a:t>
            </a:r>
            <a:r>
              <a:rPr lang="en-GB" dirty="0">
                <a:solidFill>
                  <a:schemeClr val="bg1"/>
                </a:solidFill>
              </a:rPr>
              <a:t> </a:t>
            </a:r>
            <a:r>
              <a:rPr lang="en-GB" sz="2400" dirty="0">
                <a:solidFill>
                  <a:schemeClr val="bg1"/>
                </a:solidFill>
              </a:rPr>
              <a:t>things in the heavens and below the ground…’</a:t>
            </a:r>
            <a:endParaRPr lang="en-GB" dirty="0">
              <a:solidFill>
                <a:schemeClr val="bg1"/>
              </a:solidFill>
            </a:endParaRPr>
          </a:p>
        </p:txBody>
      </p:sp>
      <p:sp>
        <p:nvSpPr>
          <p:cNvPr id="5" name="TextBox 4">
            <a:extLst>
              <a:ext uri="{FF2B5EF4-FFF2-40B4-BE49-F238E27FC236}">
                <a16:creationId xmlns:a16="http://schemas.microsoft.com/office/drawing/2014/main" id="{C695C493-AAAB-4ED7-A8EA-D97285D1240B}"/>
              </a:ext>
            </a:extLst>
          </p:cNvPr>
          <p:cNvSpPr txBox="1"/>
          <p:nvPr/>
        </p:nvSpPr>
        <p:spPr>
          <a:xfrm>
            <a:off x="752474" y="1562100"/>
            <a:ext cx="5657850" cy="461665"/>
          </a:xfrm>
          <a:prstGeom prst="rect">
            <a:avLst/>
          </a:prstGeom>
          <a:noFill/>
        </p:spPr>
        <p:txBody>
          <a:bodyPr wrap="square" rtlCol="0">
            <a:spAutoFit/>
          </a:bodyPr>
          <a:lstStyle/>
          <a:p>
            <a:r>
              <a:rPr lang="en-GB" sz="2400" dirty="0">
                <a:solidFill>
                  <a:schemeClr val="bg1"/>
                </a:solidFill>
              </a:rPr>
              <a:t>‘Making the weaker argument stronger…’</a:t>
            </a:r>
          </a:p>
        </p:txBody>
      </p:sp>
      <p:sp>
        <p:nvSpPr>
          <p:cNvPr id="6" name="TextBox 5">
            <a:extLst>
              <a:ext uri="{FF2B5EF4-FFF2-40B4-BE49-F238E27FC236}">
                <a16:creationId xmlns:a16="http://schemas.microsoft.com/office/drawing/2014/main" id="{76CFBA3E-2D2F-4618-9601-A1A6F097166F}"/>
              </a:ext>
            </a:extLst>
          </p:cNvPr>
          <p:cNvSpPr txBox="1"/>
          <p:nvPr/>
        </p:nvSpPr>
        <p:spPr>
          <a:xfrm>
            <a:off x="828675" y="2733675"/>
            <a:ext cx="5657850" cy="461665"/>
          </a:xfrm>
          <a:prstGeom prst="rect">
            <a:avLst/>
          </a:prstGeom>
          <a:noFill/>
        </p:spPr>
        <p:txBody>
          <a:bodyPr wrap="square" rtlCol="0">
            <a:spAutoFit/>
          </a:bodyPr>
          <a:lstStyle/>
          <a:p>
            <a:r>
              <a:rPr lang="en-GB" sz="2400" dirty="0">
                <a:solidFill>
                  <a:schemeClr val="bg1"/>
                </a:solidFill>
              </a:rPr>
              <a:t>‘Not acknowledging the gods …’</a:t>
            </a:r>
          </a:p>
        </p:txBody>
      </p:sp>
      <p:sp>
        <p:nvSpPr>
          <p:cNvPr id="7" name="TextBox 6">
            <a:extLst>
              <a:ext uri="{FF2B5EF4-FFF2-40B4-BE49-F238E27FC236}">
                <a16:creationId xmlns:a16="http://schemas.microsoft.com/office/drawing/2014/main" id="{17727C9D-81EA-495D-95C5-04A7041F2728}"/>
              </a:ext>
            </a:extLst>
          </p:cNvPr>
          <p:cNvSpPr txBox="1"/>
          <p:nvPr/>
        </p:nvSpPr>
        <p:spPr>
          <a:xfrm>
            <a:off x="828675" y="3905250"/>
            <a:ext cx="3469005" cy="461665"/>
          </a:xfrm>
          <a:prstGeom prst="rect">
            <a:avLst/>
          </a:prstGeom>
          <a:noFill/>
        </p:spPr>
        <p:txBody>
          <a:bodyPr wrap="square" rtlCol="0">
            <a:spAutoFit/>
          </a:bodyPr>
          <a:lstStyle/>
          <a:p>
            <a:r>
              <a:rPr lang="en-GB" sz="2400" dirty="0">
                <a:solidFill>
                  <a:schemeClr val="bg1"/>
                </a:solidFill>
              </a:rPr>
              <a:t>‘Corrupting the young…’</a:t>
            </a:r>
          </a:p>
        </p:txBody>
      </p:sp>
      <p:pic>
        <p:nvPicPr>
          <p:cNvPr id="9" name="Picture 4" descr="Socrates - Quotes, Death &amp; Facts - Biography">
            <a:extLst>
              <a:ext uri="{FF2B5EF4-FFF2-40B4-BE49-F238E27FC236}">
                <a16:creationId xmlns:a16="http://schemas.microsoft.com/office/drawing/2014/main" id="{0F2FBD8B-2C82-4BAB-A662-2F8AD9892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239" y="1084580"/>
            <a:ext cx="4993956" cy="499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0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51369A-09E2-4D1C-9DB2-33A323725F0E}"/>
              </a:ext>
            </a:extLst>
          </p:cNvPr>
          <p:cNvSpPr txBox="1"/>
          <p:nvPr/>
        </p:nvSpPr>
        <p:spPr>
          <a:xfrm>
            <a:off x="489266" y="4505325"/>
            <a:ext cx="3267075" cy="584775"/>
          </a:xfrm>
          <a:prstGeom prst="rect">
            <a:avLst/>
          </a:prstGeom>
          <a:noFill/>
        </p:spPr>
        <p:txBody>
          <a:bodyPr wrap="square" rtlCol="0">
            <a:spAutoFit/>
          </a:bodyPr>
          <a:lstStyle/>
          <a:p>
            <a:r>
              <a:rPr lang="en-GB" sz="3200" b="1" dirty="0"/>
              <a:t>Gorgias</a:t>
            </a:r>
          </a:p>
        </p:txBody>
      </p:sp>
      <p:pic>
        <p:nvPicPr>
          <p:cNvPr id="4098" name="Picture 2" descr="ANISTORITON: An Essay">
            <a:extLst>
              <a:ext uri="{FF2B5EF4-FFF2-40B4-BE49-F238E27FC236}">
                <a16:creationId xmlns:a16="http://schemas.microsoft.com/office/drawing/2014/main" id="{09F272BC-8B8D-4911-B99A-64523EB53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106683" cy="41046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3F31AF-D3B2-47F1-93A9-B7303676B33F}"/>
              </a:ext>
            </a:extLst>
          </p:cNvPr>
          <p:cNvSpPr txBox="1"/>
          <p:nvPr/>
        </p:nvSpPr>
        <p:spPr>
          <a:xfrm>
            <a:off x="3216910" y="731064"/>
            <a:ext cx="8869680" cy="5663089"/>
          </a:xfrm>
          <a:prstGeom prst="rect">
            <a:avLst/>
          </a:prstGeom>
          <a:noFill/>
        </p:spPr>
        <p:txBody>
          <a:bodyPr wrap="square">
            <a:spAutoFit/>
          </a:bodyPr>
          <a:lstStyle/>
          <a:p>
            <a:pPr algn="just">
              <a:spcAft>
                <a:spcPts val="1200"/>
              </a:spcAft>
            </a:pP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Socrates: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Look at </a:t>
            </a: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Gorgias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the sophist of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Leontini</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he came to Athens on a public embassy from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Leontini</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as being the most efficient of his countrymen in handling politics. People thought he spoke very well in the Assembly, and in private by giving oratorical displays and teaching the young he made a lot of money and took it home with him from Athens. </a:t>
            </a:r>
          </a:p>
          <a:p>
            <a:pPr algn="just">
              <a:spcAft>
                <a:spcPts val="1200"/>
              </a:spcAft>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Or take if you like our friend </a:t>
            </a:r>
            <a:r>
              <a:rPr lang="en-GB"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Prodicus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he often came here on public missions, but when he last came here recently on a public mission from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Ceos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he won high repute for a speech in the Council and by his private displays and his instruction to the young received a staggering sum of money. But none of the sages of old ever expected to be paid money or to give displays of his own cleverness before a conglomerate audience. They were too simple-minded and didn’t realise how valuable money was. Whereas both the two I have mentioned earned more by their cleverness than any other craftsman from his craft: and before them there was </a:t>
            </a: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Protagoras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too.</a:t>
            </a:r>
            <a:endParaRPr lang="en-GB" sz="2000" dirty="0">
              <a:solidFill>
                <a:srgbClr val="000000"/>
              </a:solidFill>
              <a:effectLst/>
              <a:latin typeface="Arial" panose="020B0604020202020204" pitchFamily="34" charset="0"/>
              <a:ea typeface="Calibri" panose="020F0502020204030204" pitchFamily="34" charset="0"/>
            </a:endParaRPr>
          </a:p>
          <a:p>
            <a:pPr algn="just">
              <a:spcAft>
                <a:spcPts val="1200"/>
              </a:spcAft>
            </a:pP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Hippias: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You don’t know the half of it, Socrates. If you knew how much money I have made, you would be amazed. To take but one example, when I came to Sicily and </a:t>
            </a: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Protagoras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was living there in high renown, a much older man than I, I earned in a short time much more than 150 minas, and from one tiny place,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Inycus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more than 20 minas. I took the money with me when I went home and gave it to my father: he and my other fellow-citizens were stunned. In fact I think I can say that I have earned more money than any other two sophists put together.</a:t>
            </a:r>
            <a:endParaRPr lang="en-GB" sz="2000" dirty="0">
              <a:solidFill>
                <a:srgbClr val="000000"/>
              </a:solidFill>
              <a:effectLst/>
              <a:latin typeface="Arial" panose="020B060402020202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93145A46-C886-416A-B986-01BF9E5C23B1}"/>
              </a:ext>
            </a:extLst>
          </p:cNvPr>
          <p:cNvSpPr txBox="1"/>
          <p:nvPr/>
        </p:nvSpPr>
        <p:spPr>
          <a:xfrm>
            <a:off x="8219440" y="6488668"/>
            <a:ext cx="6096000" cy="369332"/>
          </a:xfrm>
          <a:prstGeom prst="rect">
            <a:avLst/>
          </a:prstGeom>
          <a:noFill/>
        </p:spPr>
        <p:txBody>
          <a:bodyPr wrap="square">
            <a:spAutoFit/>
          </a:bodyPr>
          <a:lstStyle/>
          <a:p>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Plato</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Hippias Major </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282b–e (CA214) </a:t>
            </a:r>
            <a:endParaRPr lang="en-GB" sz="20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03779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F3B10-4406-45B3-817B-8D4EDC471AA9}"/>
              </a:ext>
            </a:extLst>
          </p:cNvPr>
          <p:cNvPicPr>
            <a:picLocks noChangeAspect="1"/>
          </p:cNvPicPr>
          <p:nvPr/>
        </p:nvPicPr>
        <p:blipFill rotWithShape="1">
          <a:blip r:embed="rId2"/>
          <a:srcRect l="28750" t="24889" r="27250" b="14370"/>
          <a:stretch/>
        </p:blipFill>
        <p:spPr>
          <a:xfrm>
            <a:off x="-378646" y="1"/>
            <a:ext cx="8661672" cy="6725920"/>
          </a:xfrm>
          <a:prstGeom prst="rect">
            <a:avLst/>
          </a:prstGeom>
        </p:spPr>
      </p:pic>
    </p:spTree>
    <p:extLst>
      <p:ext uri="{BB962C8B-B14F-4D97-AF65-F5344CB8AC3E}">
        <p14:creationId xmlns:p14="http://schemas.microsoft.com/office/powerpoint/2010/main" val="152189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269BCF28-63EA-4967-9444-7829F781C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1920" cy="577691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ocrates - Quotes, Death &amp; Facts - Biography">
            <a:extLst>
              <a:ext uri="{FF2B5EF4-FFF2-40B4-BE49-F238E27FC236}">
                <a16:creationId xmlns:a16="http://schemas.microsoft.com/office/drawing/2014/main" id="{C8B1D166-137E-4F1C-81F7-D99A06AF6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275" y="2962275"/>
            <a:ext cx="3895725" cy="3895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88A650-3DB6-4BD2-9C58-F6BFA051C7DA}"/>
              </a:ext>
            </a:extLst>
          </p:cNvPr>
          <p:cNvSpPr txBox="1"/>
          <p:nvPr/>
        </p:nvSpPr>
        <p:spPr>
          <a:xfrm>
            <a:off x="5638800" y="5776912"/>
            <a:ext cx="2657475" cy="738664"/>
          </a:xfrm>
          <a:prstGeom prst="rect">
            <a:avLst/>
          </a:prstGeom>
          <a:noFill/>
        </p:spPr>
        <p:txBody>
          <a:bodyPr wrap="square" rtlCol="0">
            <a:spAutoFit/>
          </a:bodyPr>
          <a:lstStyle/>
          <a:p>
            <a:r>
              <a:rPr lang="en-GB" sz="2400" b="1" dirty="0"/>
              <a:t>Socrates of Athens</a:t>
            </a:r>
            <a:r>
              <a:rPr lang="en-GB" dirty="0"/>
              <a:t>: </a:t>
            </a:r>
          </a:p>
          <a:p>
            <a:r>
              <a:rPr lang="en-GB" dirty="0"/>
              <a:t>c.469-399BC</a:t>
            </a:r>
          </a:p>
        </p:txBody>
      </p:sp>
    </p:spTree>
    <p:extLst>
      <p:ext uri="{BB962C8B-B14F-4D97-AF65-F5344CB8AC3E}">
        <p14:creationId xmlns:p14="http://schemas.microsoft.com/office/powerpoint/2010/main" val="404457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les - Mathematician Biography, Contributions and Facts">
            <a:extLst>
              <a:ext uri="{FF2B5EF4-FFF2-40B4-BE49-F238E27FC236}">
                <a16:creationId xmlns:a16="http://schemas.microsoft.com/office/drawing/2014/main" id="{3BA53C3C-9D15-4992-8B4D-B74D517BF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51" r="27371"/>
          <a:stretch/>
        </p:blipFill>
        <p:spPr bwMode="auto">
          <a:xfrm>
            <a:off x="100013" y="886117"/>
            <a:ext cx="3124161" cy="34547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6AF951-91EC-4EF4-BFE0-6D46D51AD57F}"/>
              </a:ext>
            </a:extLst>
          </p:cNvPr>
          <p:cNvSpPr txBox="1"/>
          <p:nvPr/>
        </p:nvSpPr>
        <p:spPr>
          <a:xfrm>
            <a:off x="100013" y="4340864"/>
            <a:ext cx="3424237" cy="861774"/>
          </a:xfrm>
          <a:prstGeom prst="rect">
            <a:avLst/>
          </a:prstGeom>
          <a:noFill/>
        </p:spPr>
        <p:txBody>
          <a:bodyPr wrap="square" rtlCol="0">
            <a:spAutoFit/>
          </a:bodyPr>
          <a:lstStyle/>
          <a:p>
            <a:r>
              <a:rPr lang="en-GB" sz="3200" b="1" dirty="0"/>
              <a:t>Thales of Miletus</a:t>
            </a:r>
          </a:p>
          <a:p>
            <a:r>
              <a:rPr lang="en-GB" dirty="0"/>
              <a:t>c.620-545 One of the Seven Sages</a:t>
            </a:r>
          </a:p>
        </p:txBody>
      </p:sp>
      <p:sp>
        <p:nvSpPr>
          <p:cNvPr id="5" name="TextBox 4">
            <a:extLst>
              <a:ext uri="{FF2B5EF4-FFF2-40B4-BE49-F238E27FC236}">
                <a16:creationId xmlns:a16="http://schemas.microsoft.com/office/drawing/2014/main" id="{79F8B10F-3D10-425D-AB2A-E4BDF351C487}"/>
              </a:ext>
            </a:extLst>
          </p:cNvPr>
          <p:cNvSpPr txBox="1"/>
          <p:nvPr/>
        </p:nvSpPr>
        <p:spPr>
          <a:xfrm>
            <a:off x="100013" y="146600"/>
            <a:ext cx="3457575" cy="584775"/>
          </a:xfrm>
          <a:prstGeom prst="rect">
            <a:avLst/>
          </a:prstGeom>
          <a:noFill/>
        </p:spPr>
        <p:txBody>
          <a:bodyPr wrap="square" rtlCol="0">
            <a:spAutoFit/>
          </a:bodyPr>
          <a:lstStyle/>
          <a:p>
            <a:r>
              <a:rPr lang="en-GB" sz="3200" b="1" dirty="0"/>
              <a:t>The Pre-Socratics:</a:t>
            </a:r>
          </a:p>
        </p:txBody>
      </p:sp>
      <p:pic>
        <p:nvPicPr>
          <p:cNvPr id="1028" name="Picture 4" descr="Parmenides - Wikipedia">
            <a:extLst>
              <a:ext uri="{FF2B5EF4-FFF2-40B4-BE49-F238E27FC236}">
                <a16:creationId xmlns:a16="http://schemas.microsoft.com/office/drawing/2014/main" id="{47A8E2B1-7717-4BE0-A259-F5D7B9875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7156" y="69710"/>
            <a:ext cx="2695575" cy="3524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DAA5067-57FC-4352-8942-B43DA7DC6D08}"/>
              </a:ext>
            </a:extLst>
          </p:cNvPr>
          <p:cNvSpPr txBox="1"/>
          <p:nvPr/>
        </p:nvSpPr>
        <p:spPr>
          <a:xfrm>
            <a:off x="9189180" y="3593960"/>
            <a:ext cx="2695575" cy="892552"/>
          </a:xfrm>
          <a:prstGeom prst="rect">
            <a:avLst/>
          </a:prstGeom>
          <a:noFill/>
        </p:spPr>
        <p:txBody>
          <a:bodyPr wrap="square" rtlCol="0">
            <a:spAutoFit/>
          </a:bodyPr>
          <a:lstStyle/>
          <a:p>
            <a:pPr algn="ctr"/>
            <a:r>
              <a:rPr lang="en-GB" sz="3200" b="1" dirty="0"/>
              <a:t>Parmenides</a:t>
            </a:r>
          </a:p>
          <a:p>
            <a:pPr algn="ctr"/>
            <a:r>
              <a:rPr lang="en-GB" dirty="0"/>
              <a:t>c.515-</a:t>
            </a:r>
            <a:endParaRPr lang="en-GB" sz="1600" dirty="0"/>
          </a:p>
        </p:txBody>
      </p:sp>
      <p:sp>
        <p:nvSpPr>
          <p:cNvPr id="6" name="TextBox 5">
            <a:extLst>
              <a:ext uri="{FF2B5EF4-FFF2-40B4-BE49-F238E27FC236}">
                <a16:creationId xmlns:a16="http://schemas.microsoft.com/office/drawing/2014/main" id="{E3705920-8351-45A9-A2EB-F8EA4B7370F9}"/>
              </a:ext>
            </a:extLst>
          </p:cNvPr>
          <p:cNvSpPr txBox="1"/>
          <p:nvPr/>
        </p:nvSpPr>
        <p:spPr>
          <a:xfrm>
            <a:off x="0" y="5202638"/>
            <a:ext cx="4895850" cy="369332"/>
          </a:xfrm>
          <a:prstGeom prst="rect">
            <a:avLst/>
          </a:prstGeom>
          <a:noFill/>
        </p:spPr>
        <p:txBody>
          <a:bodyPr wrap="square" rtlCol="0">
            <a:spAutoFit/>
          </a:bodyPr>
          <a:lstStyle/>
          <a:p>
            <a:pPr marL="285750" indent="-285750">
              <a:buFont typeface="Arial" panose="020B0604020202020204" pitchFamily="34" charset="0"/>
              <a:buChar char="•"/>
            </a:pPr>
            <a:r>
              <a:rPr lang="en-GB" dirty="0"/>
              <a:t>Accurately predicted the </a:t>
            </a:r>
            <a:r>
              <a:rPr lang="en-GB" b="1" dirty="0"/>
              <a:t>solar eclipse </a:t>
            </a:r>
            <a:r>
              <a:rPr lang="en-GB" dirty="0"/>
              <a:t>of 585BC</a:t>
            </a:r>
          </a:p>
        </p:txBody>
      </p:sp>
      <p:sp>
        <p:nvSpPr>
          <p:cNvPr id="11" name="TextBox 10">
            <a:extLst>
              <a:ext uri="{FF2B5EF4-FFF2-40B4-BE49-F238E27FC236}">
                <a16:creationId xmlns:a16="http://schemas.microsoft.com/office/drawing/2014/main" id="{5896070B-D6CE-4B34-8B87-908512AFA61A}"/>
              </a:ext>
            </a:extLst>
          </p:cNvPr>
          <p:cNvSpPr txBox="1"/>
          <p:nvPr/>
        </p:nvSpPr>
        <p:spPr>
          <a:xfrm>
            <a:off x="0" y="5541192"/>
            <a:ext cx="6096000" cy="523220"/>
          </a:xfrm>
          <a:prstGeom prst="rect">
            <a:avLst/>
          </a:prstGeom>
          <a:noFill/>
        </p:spPr>
        <p:txBody>
          <a:bodyPr wrap="square">
            <a:spAutoFit/>
          </a:bodyPr>
          <a:lstStyle/>
          <a:p>
            <a:r>
              <a:rPr lang="en-GB" sz="1400" b="0" i="1" dirty="0">
                <a:solidFill>
                  <a:srgbClr val="202122"/>
                </a:solidFill>
                <a:effectLst/>
              </a:rPr>
              <a:t>This event had been foretold by Thales, the Milesian, who forewarned the Ionians of it, fixing for it the very year in which it actually took place. </a:t>
            </a:r>
            <a:r>
              <a:rPr lang="en-GB" sz="1400" b="0" dirty="0">
                <a:solidFill>
                  <a:srgbClr val="202122"/>
                </a:solidFill>
                <a:effectLst/>
              </a:rPr>
              <a:t>Herodotus 1.74</a:t>
            </a:r>
            <a:endParaRPr lang="en-GB" sz="1400" dirty="0"/>
          </a:p>
        </p:txBody>
      </p:sp>
      <p:sp>
        <p:nvSpPr>
          <p:cNvPr id="13" name="TextBox 12">
            <a:extLst>
              <a:ext uri="{FF2B5EF4-FFF2-40B4-BE49-F238E27FC236}">
                <a16:creationId xmlns:a16="http://schemas.microsoft.com/office/drawing/2014/main" id="{0AB08DCD-71A5-4BFB-94D6-B91F32D97E97}"/>
              </a:ext>
            </a:extLst>
          </p:cNvPr>
          <p:cNvSpPr txBox="1"/>
          <p:nvPr/>
        </p:nvSpPr>
        <p:spPr>
          <a:xfrm>
            <a:off x="0" y="6043389"/>
            <a:ext cx="5905500" cy="615553"/>
          </a:xfrm>
          <a:prstGeom prst="rect">
            <a:avLst/>
          </a:prstGeom>
          <a:noFill/>
        </p:spPr>
        <p:txBody>
          <a:bodyPr wrap="square">
            <a:spAutoFit/>
          </a:bodyPr>
          <a:lstStyle/>
          <a:p>
            <a:pPr marL="285750" indent="-285750">
              <a:buFont typeface="Arial" panose="020B0604020202020204" pitchFamily="34" charset="0"/>
              <a:buChar char="•"/>
            </a:pPr>
            <a:r>
              <a:rPr lang="en-GB" sz="1600" b="0" i="1" dirty="0">
                <a:solidFill>
                  <a:srgbClr val="202124"/>
                </a:solidFill>
                <a:effectLst/>
              </a:rPr>
              <a:t>‘Thales of Miletus was the first to </a:t>
            </a:r>
            <a:r>
              <a:rPr lang="en-GB" sz="1600" i="1" dirty="0">
                <a:solidFill>
                  <a:srgbClr val="202124"/>
                </a:solidFill>
                <a:effectLst/>
              </a:rPr>
              <a:t>inscribe </a:t>
            </a:r>
            <a:r>
              <a:rPr lang="en-GB" sz="1600" b="0" i="1" dirty="0">
                <a:solidFill>
                  <a:srgbClr val="202124"/>
                </a:solidFill>
                <a:effectLst/>
              </a:rPr>
              <a:t>a right-angle triangle </a:t>
            </a:r>
            <a:r>
              <a:rPr lang="en-GB" sz="1600" i="1" dirty="0">
                <a:solidFill>
                  <a:srgbClr val="202124"/>
                </a:solidFill>
              </a:rPr>
              <a:t>in a circle,</a:t>
            </a:r>
            <a:r>
              <a:rPr lang="en-GB" sz="1600" b="0" i="1" dirty="0">
                <a:solidFill>
                  <a:srgbClr val="202124"/>
                </a:solidFill>
                <a:effectLst/>
              </a:rPr>
              <a:t> </a:t>
            </a:r>
            <a:r>
              <a:rPr lang="en-GB" sz="1400" i="1" dirty="0">
                <a:solidFill>
                  <a:srgbClr val="202124"/>
                </a:solidFill>
                <a:effectLst/>
                <a:latin typeface="arial" panose="020B0604020202020204" pitchFamily="34" charset="0"/>
              </a:rPr>
              <a:t>whereupon he sacrificed an ox</a:t>
            </a:r>
            <a:r>
              <a:rPr lang="en-GB" sz="1400" i="1" dirty="0">
                <a:solidFill>
                  <a:srgbClr val="202124"/>
                </a:solidFill>
                <a:effectLst/>
              </a:rPr>
              <a:t>.’</a:t>
            </a:r>
            <a:r>
              <a:rPr lang="en-GB" b="0" i="1" dirty="0">
                <a:solidFill>
                  <a:srgbClr val="202124"/>
                </a:solidFill>
                <a:effectLst/>
              </a:rPr>
              <a:t> </a:t>
            </a:r>
            <a:endParaRPr lang="en-GB" i="1" dirty="0"/>
          </a:p>
        </p:txBody>
      </p:sp>
      <p:pic>
        <p:nvPicPr>
          <p:cNvPr id="1030" name="Picture 6" descr="Thales">
            <a:extLst>
              <a:ext uri="{FF2B5EF4-FFF2-40B4-BE49-F238E27FC236}">
                <a16:creationId xmlns:a16="http://schemas.microsoft.com/office/drawing/2014/main" id="{8E324F86-9F95-4550-8D1B-FFD5789121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46" r="29927" b="70898"/>
          <a:stretch/>
        </p:blipFill>
        <p:spPr bwMode="auto">
          <a:xfrm>
            <a:off x="3324456" y="2967586"/>
            <a:ext cx="1433514" cy="12527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4A50EFF-680D-4DB9-9E92-458A22377275}"/>
              </a:ext>
            </a:extLst>
          </p:cNvPr>
          <p:cNvSpPr txBox="1"/>
          <p:nvPr/>
        </p:nvSpPr>
        <p:spPr>
          <a:xfrm>
            <a:off x="3598040" y="155207"/>
            <a:ext cx="5070452" cy="2585323"/>
          </a:xfrm>
          <a:prstGeom prst="rect">
            <a:avLst/>
          </a:prstGeom>
          <a:solidFill>
            <a:schemeClr val="accent5">
              <a:lumMod val="20000"/>
              <a:lumOff val="80000"/>
            </a:schemeClr>
          </a:solidFill>
        </p:spPr>
        <p:txBody>
          <a:bodyPr wrap="square" rtlCol="0">
            <a:spAutoFit/>
          </a:bodyPr>
          <a:lstStyle/>
          <a:p>
            <a:r>
              <a:rPr lang="en-GB" dirty="0"/>
              <a:t>The first philosophers were making two great breaks with the past simultaneously.</a:t>
            </a:r>
          </a:p>
          <a:p>
            <a:pPr marL="285750" indent="-285750">
              <a:buFont typeface="Arial" panose="020B0604020202020204" pitchFamily="34" charset="0"/>
              <a:buChar char="•"/>
            </a:pPr>
            <a:r>
              <a:rPr lang="en-GB" dirty="0"/>
              <a:t>Trying to understand the world by the use of </a:t>
            </a:r>
            <a:r>
              <a:rPr lang="en-GB" b="1" dirty="0"/>
              <a:t>reason</a:t>
            </a:r>
            <a:r>
              <a:rPr lang="en-GB" dirty="0"/>
              <a:t>, without appealing to </a:t>
            </a:r>
          </a:p>
          <a:p>
            <a:r>
              <a:rPr lang="en-GB" b="1" dirty="0"/>
              <a:t>      religion, revelation, authority </a:t>
            </a:r>
            <a:r>
              <a:rPr lang="en-GB" dirty="0"/>
              <a:t>or</a:t>
            </a:r>
            <a:r>
              <a:rPr lang="en-GB" b="1" dirty="0"/>
              <a:t> tradition</a:t>
            </a:r>
            <a:r>
              <a:rPr lang="en-GB" dirty="0"/>
              <a:t>.</a:t>
            </a:r>
          </a:p>
          <a:p>
            <a:pPr marL="285750" indent="-285750">
              <a:buFont typeface="Arial" panose="020B0604020202020204" pitchFamily="34" charset="0"/>
              <a:buChar char="•"/>
            </a:pPr>
            <a:r>
              <a:rPr lang="en-GB" dirty="0"/>
              <a:t>Teaching by encouraging their pupils to </a:t>
            </a:r>
            <a:r>
              <a:rPr lang="en-GB" b="1" dirty="0"/>
              <a:t>argue</a:t>
            </a:r>
            <a:r>
              <a:rPr lang="en-GB" dirty="0"/>
              <a:t> and </a:t>
            </a:r>
            <a:r>
              <a:rPr lang="en-GB" b="1" dirty="0"/>
              <a:t>debate</a:t>
            </a:r>
            <a:r>
              <a:rPr lang="en-GB" dirty="0"/>
              <a:t>, rather than accept a body of knowledge.</a:t>
            </a:r>
          </a:p>
          <a:p>
            <a:pPr algn="r"/>
            <a:r>
              <a:rPr lang="en-GB" sz="1200" dirty="0"/>
              <a:t>Brian Magee, The Story of Philosophy</a:t>
            </a:r>
          </a:p>
        </p:txBody>
      </p:sp>
      <p:sp>
        <p:nvSpPr>
          <p:cNvPr id="12" name="TextBox 11">
            <a:extLst>
              <a:ext uri="{FF2B5EF4-FFF2-40B4-BE49-F238E27FC236}">
                <a16:creationId xmlns:a16="http://schemas.microsoft.com/office/drawing/2014/main" id="{E0543656-E8E2-4F1C-94B2-B68BAA63888F}"/>
              </a:ext>
            </a:extLst>
          </p:cNvPr>
          <p:cNvSpPr txBox="1"/>
          <p:nvPr/>
        </p:nvSpPr>
        <p:spPr>
          <a:xfrm>
            <a:off x="6360844" y="2849311"/>
            <a:ext cx="1804453" cy="1569660"/>
          </a:xfrm>
          <a:prstGeom prst="rect">
            <a:avLst/>
          </a:prstGeom>
          <a:noFill/>
        </p:spPr>
        <p:txBody>
          <a:bodyPr wrap="square" rtlCol="0">
            <a:spAutoFit/>
          </a:bodyPr>
          <a:lstStyle/>
          <a:p>
            <a:r>
              <a:rPr lang="en-GB" sz="1600" dirty="0"/>
              <a:t>A pupil of Thales, </a:t>
            </a:r>
            <a:r>
              <a:rPr lang="en-GB" sz="1600" b="1" dirty="0"/>
              <a:t>Anaximander </a:t>
            </a:r>
            <a:r>
              <a:rPr lang="en-GB" sz="1400" dirty="0"/>
              <a:t>(c.</a:t>
            </a:r>
            <a:r>
              <a:rPr lang="en-GB" sz="1400" i="0" dirty="0">
                <a:solidFill>
                  <a:srgbClr val="4D5156"/>
                </a:solidFill>
                <a:effectLst/>
              </a:rPr>
              <a:t>610-546 BC)</a:t>
            </a:r>
          </a:p>
          <a:p>
            <a:r>
              <a:rPr lang="en-GB" sz="1600" dirty="0"/>
              <a:t>was the first to make a map of </a:t>
            </a:r>
          </a:p>
          <a:p>
            <a:r>
              <a:rPr lang="en-GB" sz="1600" dirty="0"/>
              <a:t>the known world.</a:t>
            </a:r>
          </a:p>
        </p:txBody>
      </p:sp>
      <p:pic>
        <p:nvPicPr>
          <p:cNvPr id="1032" name="Picture 8" descr="Anaximander - Wikipedia">
            <a:extLst>
              <a:ext uri="{FF2B5EF4-FFF2-40B4-BE49-F238E27FC236}">
                <a16:creationId xmlns:a16="http://schemas.microsoft.com/office/drawing/2014/main" id="{8BFE6B85-550D-4BC6-8E31-ACC6550A1E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664" y="2849311"/>
            <a:ext cx="1467898" cy="14998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ou Cannot Step Into the Same River Twice">
            <a:extLst>
              <a:ext uri="{FF2B5EF4-FFF2-40B4-BE49-F238E27FC236}">
                <a16:creationId xmlns:a16="http://schemas.microsoft.com/office/drawing/2014/main" id="{A6484E4B-5B1D-4799-A6C8-1B96E22DB0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5917" t="2135" r="2713" b="12553"/>
          <a:stretch/>
        </p:blipFill>
        <p:spPr bwMode="auto">
          <a:xfrm>
            <a:off x="6005513" y="4619326"/>
            <a:ext cx="1558385" cy="21653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43148C2-3DF7-4E06-9747-3F90ED8B100C}"/>
              </a:ext>
            </a:extLst>
          </p:cNvPr>
          <p:cNvSpPr txBox="1"/>
          <p:nvPr/>
        </p:nvSpPr>
        <p:spPr>
          <a:xfrm>
            <a:off x="7626176" y="5002583"/>
            <a:ext cx="1239520" cy="830997"/>
          </a:xfrm>
          <a:prstGeom prst="rect">
            <a:avLst/>
          </a:prstGeom>
          <a:noFill/>
        </p:spPr>
        <p:txBody>
          <a:bodyPr wrap="square" rtlCol="0">
            <a:spAutoFit/>
          </a:bodyPr>
          <a:lstStyle/>
          <a:p>
            <a:pPr algn="ctr"/>
            <a:r>
              <a:rPr lang="en-GB" sz="2000" b="1" dirty="0"/>
              <a:t>Heraclitus</a:t>
            </a:r>
            <a:r>
              <a:rPr lang="en-GB" sz="2000" dirty="0"/>
              <a:t> </a:t>
            </a:r>
          </a:p>
          <a:p>
            <a:pPr algn="ctr"/>
            <a:r>
              <a:rPr lang="en-GB" sz="1400" dirty="0"/>
              <a:t>of Ephesus</a:t>
            </a:r>
          </a:p>
          <a:p>
            <a:r>
              <a:rPr lang="en-GB" sz="1400" dirty="0"/>
              <a:t>c.540-480BC</a:t>
            </a:r>
            <a:endParaRPr lang="en-GB" sz="2000" dirty="0"/>
          </a:p>
        </p:txBody>
      </p:sp>
      <p:sp>
        <p:nvSpPr>
          <p:cNvPr id="15" name="TextBox 14">
            <a:extLst>
              <a:ext uri="{FF2B5EF4-FFF2-40B4-BE49-F238E27FC236}">
                <a16:creationId xmlns:a16="http://schemas.microsoft.com/office/drawing/2014/main" id="{FC6E552E-E0CF-457B-A82A-5061FA400CE2}"/>
              </a:ext>
            </a:extLst>
          </p:cNvPr>
          <p:cNvSpPr txBox="1"/>
          <p:nvPr/>
        </p:nvSpPr>
        <p:spPr>
          <a:xfrm>
            <a:off x="7663911" y="5836598"/>
            <a:ext cx="1239520" cy="923330"/>
          </a:xfrm>
          <a:prstGeom prst="rect">
            <a:avLst/>
          </a:prstGeom>
          <a:noFill/>
          <a:ln>
            <a:solidFill>
              <a:schemeClr val="accent1"/>
            </a:solidFill>
          </a:ln>
        </p:spPr>
        <p:txBody>
          <a:bodyPr wrap="square" rtlCol="0">
            <a:spAutoFit/>
          </a:bodyPr>
          <a:lstStyle/>
          <a:p>
            <a:pPr algn="ctr"/>
            <a:r>
              <a:rPr lang="en-GB" i="1" dirty="0"/>
              <a:t>‘Everything is in a state of flux.’</a:t>
            </a:r>
          </a:p>
        </p:txBody>
      </p:sp>
      <p:sp>
        <p:nvSpPr>
          <p:cNvPr id="21" name="TextBox 20">
            <a:extLst>
              <a:ext uri="{FF2B5EF4-FFF2-40B4-BE49-F238E27FC236}">
                <a16:creationId xmlns:a16="http://schemas.microsoft.com/office/drawing/2014/main" id="{ABC5505F-9929-471C-83AC-556BF605A4FE}"/>
              </a:ext>
            </a:extLst>
          </p:cNvPr>
          <p:cNvSpPr txBox="1"/>
          <p:nvPr/>
        </p:nvSpPr>
        <p:spPr>
          <a:xfrm>
            <a:off x="9425401" y="4445977"/>
            <a:ext cx="2367330" cy="646331"/>
          </a:xfrm>
          <a:prstGeom prst="rect">
            <a:avLst/>
          </a:prstGeom>
          <a:noFill/>
          <a:ln>
            <a:solidFill>
              <a:schemeClr val="accent1"/>
            </a:solidFill>
          </a:ln>
        </p:spPr>
        <p:txBody>
          <a:bodyPr wrap="square" rtlCol="0">
            <a:spAutoFit/>
          </a:bodyPr>
          <a:lstStyle/>
          <a:p>
            <a:pPr algn="ctr"/>
            <a:r>
              <a:rPr lang="en-GB" i="1" dirty="0"/>
              <a:t>‘Not being is impossible.’</a:t>
            </a:r>
          </a:p>
        </p:txBody>
      </p:sp>
    </p:spTree>
    <p:extLst>
      <p:ext uri="{BB962C8B-B14F-4D97-AF65-F5344CB8AC3E}">
        <p14:creationId xmlns:p14="http://schemas.microsoft.com/office/powerpoint/2010/main" val="78511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zeno's paradox achilles and tortoise">
            <a:extLst>
              <a:ext uri="{FF2B5EF4-FFF2-40B4-BE49-F238E27FC236}">
                <a16:creationId xmlns:a16="http://schemas.microsoft.com/office/drawing/2014/main" id="{2BB0ED33-B3C5-4D45-A315-97338DE9643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4750079"/>
            <a:ext cx="2162175" cy="1640840"/>
          </a:xfrm>
          <a:prstGeom prst="rect">
            <a:avLst/>
          </a:prstGeom>
          <a:noFill/>
          <a:ln>
            <a:noFill/>
          </a:ln>
        </p:spPr>
      </p:pic>
      <p:sp>
        <p:nvSpPr>
          <p:cNvPr id="8" name="TextBox 7">
            <a:extLst>
              <a:ext uri="{FF2B5EF4-FFF2-40B4-BE49-F238E27FC236}">
                <a16:creationId xmlns:a16="http://schemas.microsoft.com/office/drawing/2014/main" id="{D8814278-7810-4F34-ABED-2134A8494B9F}"/>
              </a:ext>
            </a:extLst>
          </p:cNvPr>
          <p:cNvSpPr txBox="1"/>
          <p:nvPr/>
        </p:nvSpPr>
        <p:spPr>
          <a:xfrm>
            <a:off x="111614" y="876182"/>
            <a:ext cx="7791451" cy="4339650"/>
          </a:xfrm>
          <a:prstGeom prst="rect">
            <a:avLst/>
          </a:prstGeom>
          <a:noFill/>
        </p:spPr>
        <p:txBody>
          <a:bodyPr wrap="square">
            <a:spAutoFit/>
          </a:bodyPr>
          <a:lstStyle/>
          <a:p>
            <a:pPr algn="just">
              <a:spcAft>
                <a:spcPts val="12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This </a:t>
            </a: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Damon</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appears to have been a sophist of the highest order, who used his musical teaching as a screen to conceal his real talents from the world in general; in fact it was he who trained Pericles for his political contests, much as a masseur or trainer prepares a an athlete. However Damon’s lyre did not succeed in in imposing upon the Athenians, and </a:t>
            </a: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he was banished by ostracism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on the grounds of being a great intriguer and supporter of tyranny, and he also became </a:t>
            </a: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target for the comic poets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any rate Plato, the comic dramatist, makes one of his characters speak these lines to him:</a:t>
            </a:r>
            <a:endParaRPr lang="en-GB" dirty="0">
              <a:solidFill>
                <a:srgbClr val="000000"/>
              </a:solidFill>
              <a:effectLst/>
              <a:latin typeface="Arial" panose="020B0604020202020204" pitchFamily="34" charset="0"/>
              <a:ea typeface="Calibri" panose="020F0502020204030204" pitchFamily="34" charset="0"/>
            </a:endParaRPr>
          </a:p>
          <a:p>
            <a:pPr algn="ct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First of all answer my question, I beg you,</a:t>
            </a:r>
            <a:endParaRPr lang="en-GB" i="1" dirty="0">
              <a:solidFill>
                <a:srgbClr val="000000"/>
              </a:solidFill>
              <a:effectLst/>
              <a:latin typeface="Arial" panose="020B0604020202020204" pitchFamily="34" charset="0"/>
              <a:ea typeface="Calibri" panose="020F0502020204030204" pitchFamily="34" charset="0"/>
            </a:endParaRPr>
          </a:p>
          <a:p>
            <a:pPr indent="457200" algn="ctr">
              <a:spcAft>
                <a:spcPts val="1200"/>
              </a:spcAft>
            </a:pPr>
            <a:r>
              <a:rPr lang="en-GB"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For you are the Chiron, they say, who tutored Pericles.</a:t>
            </a:r>
            <a:endParaRPr lang="en-GB" i="1" dirty="0">
              <a:solidFill>
                <a:srgbClr val="000000"/>
              </a:solidFill>
              <a:effectLst/>
              <a:latin typeface="Arial" panose="020B0604020202020204" pitchFamily="34" charset="0"/>
              <a:ea typeface="Calibri" panose="020F0502020204030204" pitchFamily="34" charset="0"/>
            </a:endParaRPr>
          </a:p>
          <a:p>
            <a:pPr algn="just">
              <a:spcAft>
                <a:spcPts val="12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Pericles also studied under </a:t>
            </a: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Zeno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Eleatic at the period when, like </a:t>
            </a: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Parmenides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he was lecturing on </a:t>
            </a: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natural philosophy</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Zeno had perfected a technique of </a:t>
            </a: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cross-examination</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which enabled him to corner his opponent by the method of question and answer, and Timon of </a:t>
            </a:r>
            <a:r>
              <a:rPr lang="en-GB"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Phlius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has described him as</a:t>
            </a:r>
            <a:endParaRPr lang="en-GB" dirty="0">
              <a:solidFill>
                <a:srgbClr val="000000"/>
              </a:solidFill>
              <a:effectLst/>
              <a:latin typeface="Arial" panose="020B0604020202020204" pitchFamily="34" charset="0"/>
              <a:ea typeface="Calibri" panose="020F0502020204030204" pitchFamily="34" charset="0"/>
            </a:endParaRPr>
          </a:p>
          <a:p>
            <a:pPr algn="ct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Zeno, assailer of all things, whose tongue like a double-edged weapon </a:t>
            </a:r>
            <a:endParaRPr lang="en-GB" i="1" dirty="0">
              <a:solidFill>
                <a:srgbClr val="000000"/>
              </a:solidFill>
              <a:effectLst/>
              <a:latin typeface="Arial" panose="020B0604020202020204" pitchFamily="34" charset="0"/>
              <a:ea typeface="Calibri" panose="020F0502020204030204" pitchFamily="34" charset="0"/>
            </a:endParaRPr>
          </a:p>
          <a:p>
            <a:pPr indent="457200" algn="ctr">
              <a:spcAft>
                <a:spcPts val="1200"/>
              </a:spcAft>
            </a:pPr>
            <a:r>
              <a:rPr lang="en-GB" sz="16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Argues on either side </a:t>
            </a:r>
            <a:r>
              <a:rPr lang="en-GB"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with an irresistible fury.</a:t>
            </a:r>
            <a:r>
              <a:rPr lang="en-GB" i="1" dirty="0">
                <a:solidFill>
                  <a:srgbClr val="000000"/>
                </a:solidFill>
                <a:effectLst/>
                <a:latin typeface="Arial" panose="020B0604020202020204" pitchFamily="34" charset="0"/>
                <a:ea typeface="Calibri" panose="020F0502020204030204" pitchFamily="34" charset="0"/>
              </a:rPr>
              <a:t> </a:t>
            </a:r>
          </a:p>
        </p:txBody>
      </p:sp>
      <p:sp>
        <p:nvSpPr>
          <p:cNvPr id="11" name="TextBox 10">
            <a:extLst>
              <a:ext uri="{FF2B5EF4-FFF2-40B4-BE49-F238E27FC236}">
                <a16:creationId xmlns:a16="http://schemas.microsoft.com/office/drawing/2014/main" id="{B485FB76-9F2D-4399-A111-A9CC586CB5EE}"/>
              </a:ext>
            </a:extLst>
          </p:cNvPr>
          <p:cNvSpPr txBox="1"/>
          <p:nvPr/>
        </p:nvSpPr>
        <p:spPr>
          <a:xfrm>
            <a:off x="0" y="6390919"/>
            <a:ext cx="9591675" cy="52322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Zeno of Elea was a pupil of Parmenides</a:t>
            </a:r>
            <a:r>
              <a:rPr lang="en-GB" sz="1400" dirty="0">
                <a:latin typeface="Calibri" panose="020F0502020204030204" pitchFamily="34" charset="0"/>
                <a:ea typeface="Calibri" panose="020F0502020204030204" pitchFamily="34" charset="0"/>
                <a:cs typeface="Times New Roman" panose="02020603050405020304" pitchFamily="18" charset="0"/>
              </a:rPr>
              <a:t> and </a:t>
            </a:r>
            <a:r>
              <a:rPr lang="en-GB" sz="1400" dirty="0">
                <a:effectLst/>
                <a:latin typeface="Calibri" panose="020F0502020204030204" pitchFamily="34" charset="0"/>
                <a:ea typeface="Calibri" panose="020F0502020204030204" pitchFamily="34" charset="0"/>
                <a:cs typeface="Times New Roman" panose="02020603050405020304" pitchFamily="18" charset="0"/>
              </a:rPr>
              <a:t>the inventor of various paradoxes, such as that of Achilles and the tortoise.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½  + ¼ +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 </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1/16</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1/32</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4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23" name="Picture 7" descr="Blogging Thucydides (II): Pericles' funeral oration &amp; the Gettysburg  Address – Foreign Policy">
            <a:extLst>
              <a:ext uri="{FF2B5EF4-FFF2-40B4-BE49-F238E27FC236}">
                <a16:creationId xmlns:a16="http://schemas.microsoft.com/office/drawing/2014/main" id="{6FC0BAC6-2D15-405B-8ADB-CA7364DC07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 r="51760"/>
          <a:stretch/>
        </p:blipFill>
        <p:spPr bwMode="auto">
          <a:xfrm>
            <a:off x="9470605" y="114300"/>
            <a:ext cx="2721395" cy="3619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289FB00-F2DB-461B-9E75-49B4073BE50C}"/>
              </a:ext>
            </a:extLst>
          </p:cNvPr>
          <p:cNvSpPr txBox="1"/>
          <p:nvPr/>
        </p:nvSpPr>
        <p:spPr>
          <a:xfrm>
            <a:off x="6181882" y="114300"/>
            <a:ext cx="1652677" cy="369332"/>
          </a:xfrm>
          <a:prstGeom prst="rect">
            <a:avLst/>
          </a:prstGeom>
          <a:noFill/>
        </p:spPr>
        <p:txBody>
          <a:bodyPr wrap="square" rtlCol="0">
            <a:spAutoFit/>
          </a:bodyPr>
          <a:lstStyle/>
          <a:p>
            <a:r>
              <a:rPr lang="en-GB" b="1" dirty="0"/>
              <a:t>Damon </a:t>
            </a:r>
            <a:r>
              <a:rPr lang="en-GB" sz="1200" dirty="0"/>
              <a:t>of Athens</a:t>
            </a:r>
          </a:p>
        </p:txBody>
      </p:sp>
      <p:pic>
        <p:nvPicPr>
          <p:cNvPr id="9225" name="Picture 9" descr="A Sophist 'in disguise': Damon of Oa in early Plato | by Tosca A.C. Lynch |  Mixed Musings: Ancient Music, Philosophy &amp; Modern Wisdom | Medium">
            <a:extLst>
              <a:ext uri="{FF2B5EF4-FFF2-40B4-BE49-F238E27FC236}">
                <a16:creationId xmlns:a16="http://schemas.microsoft.com/office/drawing/2014/main" id="{D95786C6-1C9D-43D1-9DFF-3AC93BBE07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598" r="13712" b="16096"/>
          <a:stretch/>
        </p:blipFill>
        <p:spPr bwMode="auto">
          <a:xfrm>
            <a:off x="4669675" y="114300"/>
            <a:ext cx="1512207" cy="7905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82BFA76-99AB-4C44-B919-5269D9F8863A}"/>
              </a:ext>
            </a:extLst>
          </p:cNvPr>
          <p:cNvSpPr txBox="1"/>
          <p:nvPr/>
        </p:nvSpPr>
        <p:spPr>
          <a:xfrm>
            <a:off x="2586082" y="5141656"/>
            <a:ext cx="6910343" cy="1323439"/>
          </a:xfrm>
          <a:prstGeom prst="rect">
            <a:avLst/>
          </a:prstGeom>
          <a:noFill/>
        </p:spPr>
        <p:txBody>
          <a:bodyPr wrap="square">
            <a:spAutoFit/>
          </a:bodyPr>
          <a:lstStyle/>
          <a:p>
            <a:pPr algn="just"/>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Zeno</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used to urge all those who derided Pericles’ austere manner as nothing more than pride and a craving for popularity to go and affect something like it themselves; his idea was that the mere imitation of these noble qualities might, after a time, cause them to be adopted unconsciously as a habit and even admired. </a:t>
            </a:r>
            <a:endParaRPr lang="en-GB" dirty="0">
              <a:solidFill>
                <a:srgbClr val="000000"/>
              </a:solidFill>
              <a:effectLst/>
              <a:latin typeface="Arial" panose="020B060402020202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5376A284-6993-490F-B725-346CAA768339}"/>
              </a:ext>
            </a:extLst>
          </p:cNvPr>
          <p:cNvSpPr txBox="1"/>
          <p:nvPr/>
        </p:nvSpPr>
        <p:spPr>
          <a:xfrm>
            <a:off x="8239125" y="4360902"/>
            <a:ext cx="1352550" cy="707886"/>
          </a:xfrm>
          <a:prstGeom prst="rect">
            <a:avLst/>
          </a:prstGeom>
          <a:noFill/>
        </p:spPr>
        <p:txBody>
          <a:bodyPr wrap="square" rtlCol="0">
            <a:spAutoFit/>
          </a:bodyPr>
          <a:lstStyle/>
          <a:p>
            <a:r>
              <a:rPr lang="en-GB" b="1" dirty="0"/>
              <a:t>Zeno </a:t>
            </a:r>
            <a:r>
              <a:rPr lang="en-GB" sz="1200" dirty="0"/>
              <a:t>of Elea </a:t>
            </a:r>
          </a:p>
          <a:p>
            <a:r>
              <a:rPr lang="en-GB" sz="1100" dirty="0"/>
              <a:t>(S. of the Bay of Naples)</a:t>
            </a:r>
            <a:endParaRPr lang="en-GB" sz="1600" dirty="0"/>
          </a:p>
        </p:txBody>
      </p:sp>
      <p:sp>
        <p:nvSpPr>
          <p:cNvPr id="13" name="TextBox 12">
            <a:extLst>
              <a:ext uri="{FF2B5EF4-FFF2-40B4-BE49-F238E27FC236}">
                <a16:creationId xmlns:a16="http://schemas.microsoft.com/office/drawing/2014/main" id="{DC20A57B-32CD-4E59-BD1F-8E5F4EE0E160}"/>
              </a:ext>
            </a:extLst>
          </p:cNvPr>
          <p:cNvSpPr txBox="1"/>
          <p:nvPr/>
        </p:nvSpPr>
        <p:spPr>
          <a:xfrm>
            <a:off x="71347" y="28886"/>
            <a:ext cx="4700678" cy="380570"/>
          </a:xfrm>
          <a:prstGeom prst="rect">
            <a:avLst/>
          </a:prstGeom>
          <a:noFill/>
        </p:spPr>
        <p:txBody>
          <a:bodyPr wrap="square" rtlCol="0">
            <a:spAutoFit/>
          </a:bodyPr>
          <a:lstStyle/>
          <a:p>
            <a:r>
              <a:rPr lang="en-GB" b="1" dirty="0"/>
              <a:t>Source extracts from Plutarch, </a:t>
            </a:r>
            <a:r>
              <a:rPr lang="en-GB" b="1" i="1" dirty="0"/>
              <a:t>Life of Pericles</a:t>
            </a:r>
          </a:p>
        </p:txBody>
      </p:sp>
      <p:pic>
        <p:nvPicPr>
          <p:cNvPr id="9227" name="Picture 11" descr="What is Zeno's Dichotomy Paradox? - Colm Kelleher - YouTube">
            <a:extLst>
              <a:ext uri="{FF2B5EF4-FFF2-40B4-BE49-F238E27FC236}">
                <a16:creationId xmlns:a16="http://schemas.microsoft.com/office/drawing/2014/main" id="{6C8D776D-DE80-4C58-9228-295F106D43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046" r="46407" b="29028"/>
          <a:stretch/>
        </p:blipFill>
        <p:spPr bwMode="auto">
          <a:xfrm flipH="1">
            <a:off x="9496425" y="3886802"/>
            <a:ext cx="2695575" cy="302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601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71BB7-2EF3-465F-9DED-ACD47C63019C}"/>
              </a:ext>
            </a:extLst>
          </p:cNvPr>
          <p:cNvSpPr txBox="1"/>
          <p:nvPr/>
        </p:nvSpPr>
        <p:spPr>
          <a:xfrm>
            <a:off x="3567114" y="177391"/>
            <a:ext cx="8524875" cy="2862322"/>
          </a:xfrm>
          <a:prstGeom prst="rect">
            <a:avLst/>
          </a:prstGeom>
          <a:noFill/>
        </p:spPr>
        <p:txBody>
          <a:bodyPr wrap="square">
            <a:spAutoFit/>
          </a:bodyPr>
          <a:lstStyle/>
          <a:p>
            <a:pPr algn="just">
              <a:spcAft>
                <a:spcPts val="1200"/>
              </a:spcAft>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But there was one man more closely associated with Pericles than any other, who did most to clothe him with a majestic bearing that was more important than any demagogue’s appeal, and who helped to develop the natural dignity of his character to the highest degree. This was </a:t>
            </a: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Anaxagoras of </a:t>
            </a:r>
            <a:r>
              <a:rPr lang="en-GB"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Clazomenae</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whom the men of his time used to call Intelligence (</a:t>
            </a:r>
            <a:r>
              <a:rPr lang="el-G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Νοῦς</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personified. They gave him this name either out of admiration for the extraordinary intellectual prowess he displayed in the investigation of natural phenomena, or else because he was the first to dethrone Chance (</a:t>
            </a:r>
            <a:r>
              <a:rPr lang="el-G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Τύχη</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and Necessity (</a:t>
            </a:r>
            <a:r>
              <a:rPr lang="el-G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Ἀνάγκη</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and set up pure Intelligence (</a:t>
            </a:r>
            <a:r>
              <a:rPr lang="el-G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Νοῦς</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 its place as the principle of law and order which informs the universe, and which distinguishes from an otherwise chaotic mass those substances which possess elements in common.</a:t>
            </a:r>
            <a:endParaRPr lang="en-GB" sz="2000" dirty="0">
              <a:solidFill>
                <a:srgbClr val="000000"/>
              </a:solidFill>
              <a:effectLst/>
              <a:latin typeface="Arial" panose="020B0604020202020204" pitchFamily="34" charset="0"/>
              <a:ea typeface="Calibri" panose="020F0502020204030204" pitchFamily="34" charset="0"/>
            </a:endParaRPr>
          </a:p>
        </p:txBody>
      </p:sp>
      <p:pic>
        <p:nvPicPr>
          <p:cNvPr id="4" name="Picture 2" descr="Anaxagoras | Greek philosopher | Britannica">
            <a:extLst>
              <a:ext uri="{FF2B5EF4-FFF2-40B4-BE49-F238E27FC236}">
                <a16:creationId xmlns:a16="http://schemas.microsoft.com/office/drawing/2014/main" id="{5E7149B8-7403-47BD-ACE6-4AF8EC634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67114" cy="32171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0870B0-B07E-441E-948A-D454C64A5CA3}"/>
              </a:ext>
            </a:extLst>
          </p:cNvPr>
          <p:cNvSpPr txBox="1"/>
          <p:nvPr/>
        </p:nvSpPr>
        <p:spPr>
          <a:xfrm>
            <a:off x="316709" y="3348508"/>
            <a:ext cx="2138361" cy="584775"/>
          </a:xfrm>
          <a:prstGeom prst="rect">
            <a:avLst/>
          </a:prstGeom>
          <a:noFill/>
        </p:spPr>
        <p:txBody>
          <a:bodyPr wrap="square" rtlCol="0">
            <a:spAutoFit/>
          </a:bodyPr>
          <a:lstStyle/>
          <a:p>
            <a:r>
              <a:rPr lang="en-GB" sz="3200" b="1" dirty="0"/>
              <a:t>Anaxagoras</a:t>
            </a:r>
          </a:p>
        </p:txBody>
      </p:sp>
      <p:sp>
        <p:nvSpPr>
          <p:cNvPr id="6" name="TextBox 5">
            <a:extLst>
              <a:ext uri="{FF2B5EF4-FFF2-40B4-BE49-F238E27FC236}">
                <a16:creationId xmlns:a16="http://schemas.microsoft.com/office/drawing/2014/main" id="{B448E392-DC69-457E-A3F1-7D543224A6BF}"/>
              </a:ext>
            </a:extLst>
          </p:cNvPr>
          <p:cNvSpPr txBox="1"/>
          <p:nvPr/>
        </p:nvSpPr>
        <p:spPr>
          <a:xfrm>
            <a:off x="704850" y="3880020"/>
            <a:ext cx="1466848" cy="369332"/>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c.510-428BC</a:t>
            </a:r>
            <a:endParaRPr lang="en-GB" dirty="0"/>
          </a:p>
        </p:txBody>
      </p:sp>
      <p:pic>
        <p:nvPicPr>
          <p:cNvPr id="8" name="Picture 7">
            <a:extLst>
              <a:ext uri="{FF2B5EF4-FFF2-40B4-BE49-F238E27FC236}">
                <a16:creationId xmlns:a16="http://schemas.microsoft.com/office/drawing/2014/main" id="{16ED7AE4-6E47-4EAB-BEDF-1382C7D3B2F2}"/>
              </a:ext>
            </a:extLst>
          </p:cNvPr>
          <p:cNvPicPr/>
          <p:nvPr/>
        </p:nvPicPr>
        <p:blipFill rotWithShape="1">
          <a:blip r:embed="rId3" cstate="print">
            <a:extLst>
              <a:ext uri="{28A0092B-C50C-407E-A947-70E740481C1C}">
                <a14:useLocalDpi xmlns:a14="http://schemas.microsoft.com/office/drawing/2010/main" val="0"/>
              </a:ext>
            </a:extLst>
          </a:blip>
          <a:srcRect b="18441"/>
          <a:stretch/>
        </p:blipFill>
        <p:spPr bwMode="auto">
          <a:xfrm>
            <a:off x="9048750" y="3336894"/>
            <a:ext cx="3143250" cy="3521106"/>
          </a:xfrm>
          <a:prstGeom prst="rect">
            <a:avLst/>
          </a:prstGeom>
          <a:noFill/>
          <a:ln>
            <a:noFill/>
          </a:ln>
        </p:spPr>
      </p:pic>
      <p:pic>
        <p:nvPicPr>
          <p:cNvPr id="10" name="Picture 9">
            <a:extLst>
              <a:ext uri="{FF2B5EF4-FFF2-40B4-BE49-F238E27FC236}">
                <a16:creationId xmlns:a16="http://schemas.microsoft.com/office/drawing/2014/main" id="{CF2455F1-BE1C-44CE-AE1E-A3FA6D018C80}"/>
              </a:ext>
            </a:extLst>
          </p:cNvPr>
          <p:cNvPicPr>
            <a:picLocks noChangeAspect="1"/>
          </p:cNvPicPr>
          <p:nvPr/>
        </p:nvPicPr>
        <p:blipFill rotWithShape="1">
          <a:blip r:embed="rId4"/>
          <a:srcRect l="24140" t="33056" r="21953" b="9861"/>
          <a:stretch/>
        </p:blipFill>
        <p:spPr>
          <a:xfrm>
            <a:off x="2562224" y="2943225"/>
            <a:ext cx="6572251" cy="3914775"/>
          </a:xfrm>
          <a:prstGeom prst="rect">
            <a:avLst/>
          </a:prstGeom>
        </p:spPr>
      </p:pic>
      <p:sp>
        <p:nvSpPr>
          <p:cNvPr id="12" name="TextBox 11">
            <a:extLst>
              <a:ext uri="{FF2B5EF4-FFF2-40B4-BE49-F238E27FC236}">
                <a16:creationId xmlns:a16="http://schemas.microsoft.com/office/drawing/2014/main" id="{E03D869E-40E5-4479-A383-DD262F636822}"/>
              </a:ext>
            </a:extLst>
          </p:cNvPr>
          <p:cNvSpPr txBox="1"/>
          <p:nvPr/>
        </p:nvSpPr>
        <p:spPr>
          <a:xfrm>
            <a:off x="0" y="4303455"/>
            <a:ext cx="2876549" cy="2554545"/>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the philosopher went so far as to abandon his house and let his land lie fallow and be grazed by sheep, while he pursued his lofty thoughts and his passion for speculation. However, the life of a contemplative philosopher is a very different thing, I take it, from the life of a stateman. </a:t>
            </a:r>
            <a:endParaRPr lang="en-GB" sz="1600" dirty="0"/>
          </a:p>
        </p:txBody>
      </p:sp>
    </p:spTree>
    <p:extLst>
      <p:ext uri="{BB962C8B-B14F-4D97-AF65-F5344CB8AC3E}">
        <p14:creationId xmlns:p14="http://schemas.microsoft.com/office/powerpoint/2010/main" val="103683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2" name="Picture 4" descr="Pericles - Biography, quotes, definition, democracy, Ancient athens  stateman | GHD">
            <a:extLst>
              <a:ext uri="{FF2B5EF4-FFF2-40B4-BE49-F238E27FC236}">
                <a16:creationId xmlns:a16="http://schemas.microsoft.com/office/drawing/2014/main" id="{91B86CBA-3D7E-4899-AED5-E5897FA2C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0" y="3194204"/>
            <a:ext cx="4252912" cy="2457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993835-7722-484F-8265-C502761C791E}"/>
              </a:ext>
            </a:extLst>
          </p:cNvPr>
          <p:cNvSpPr txBox="1"/>
          <p:nvPr/>
        </p:nvSpPr>
        <p:spPr>
          <a:xfrm>
            <a:off x="73819" y="52341"/>
            <a:ext cx="4460081" cy="584775"/>
          </a:xfrm>
          <a:prstGeom prst="rect">
            <a:avLst/>
          </a:prstGeom>
          <a:noFill/>
        </p:spPr>
        <p:txBody>
          <a:bodyPr wrap="square" rtlCol="0">
            <a:spAutoFit/>
          </a:bodyPr>
          <a:lstStyle/>
          <a:p>
            <a:r>
              <a:rPr lang="en-GB" sz="3200" b="1" dirty="0"/>
              <a:t>Anaxagoras (‘Nous’) </a:t>
            </a:r>
          </a:p>
        </p:txBody>
      </p:sp>
      <p:sp>
        <p:nvSpPr>
          <p:cNvPr id="7" name="TextBox 6">
            <a:extLst>
              <a:ext uri="{FF2B5EF4-FFF2-40B4-BE49-F238E27FC236}">
                <a16:creationId xmlns:a16="http://schemas.microsoft.com/office/drawing/2014/main" id="{439A14DD-045E-4EF1-BDA8-1A1F19F16CCC}"/>
              </a:ext>
            </a:extLst>
          </p:cNvPr>
          <p:cNvSpPr txBox="1"/>
          <p:nvPr/>
        </p:nvSpPr>
        <p:spPr>
          <a:xfrm>
            <a:off x="0" y="558630"/>
            <a:ext cx="7920039" cy="2292935"/>
          </a:xfrm>
          <a:prstGeom prst="rect">
            <a:avLst/>
          </a:prstGeom>
          <a:noFill/>
        </p:spPr>
        <p:txBody>
          <a:bodyPr wrap="square">
            <a:spAutoFit/>
          </a:bodyPr>
          <a:lstStyle/>
          <a:p>
            <a:pPr algn="just"/>
            <a:endParaRPr lang="en-GB" sz="36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en-GB" sz="1800" dirty="0">
                <a:solidFill>
                  <a:srgbClr val="000000"/>
                </a:solidFill>
                <a:effectLst/>
                <a:latin typeface="Calibri" panose="020F0502020204030204" pitchFamily="34" charset="0"/>
                <a:ea typeface="Times New Roman" panose="02020603050405020304" pitchFamily="18" charset="0"/>
              </a:rPr>
              <a:t>He gave scientific accounts of natural phenomena.</a:t>
            </a:r>
          </a:p>
          <a:p>
            <a:pPr marL="285750" indent="-285750">
              <a:spcBef>
                <a:spcPts val="600"/>
              </a:spcBef>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The one-horned ram (Plutarch, </a:t>
            </a:r>
            <a:r>
              <a:rPr lang="en-GB" sz="1800" i="1" dirty="0">
                <a:solidFill>
                  <a:srgbClr val="000000"/>
                </a:solidFill>
                <a:effectLst/>
                <a:latin typeface="Calibri" panose="020F0502020204030204" pitchFamily="34" charset="0"/>
                <a:ea typeface="Times New Roman" panose="02020603050405020304" pitchFamily="18" charset="0"/>
              </a:rPr>
              <a:t>Life of Pericles 6</a:t>
            </a:r>
            <a:r>
              <a:rPr lang="en-GB" sz="1800" dirty="0">
                <a:solidFill>
                  <a:srgbClr val="000000"/>
                </a:solidFill>
                <a:effectLst/>
                <a:latin typeface="Calibri" panose="020F0502020204030204" pitchFamily="34" charset="0"/>
                <a:ea typeface="Times New Roman" panose="02020603050405020304" pitchFamily="18" charset="0"/>
              </a:rPr>
              <a:t>)</a:t>
            </a:r>
          </a:p>
          <a:p>
            <a:pPr marL="285750" indent="-285750">
              <a:spcBef>
                <a:spcPts val="600"/>
              </a:spcBef>
              <a:spcAft>
                <a:spcPts val="60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He described the sun as a fiery mass larger than the Peloponnese.  </a:t>
            </a:r>
          </a:p>
          <a:p>
            <a:pPr marL="285750" indent="-285750">
              <a:spcBef>
                <a:spcPts val="600"/>
              </a:spcBef>
              <a:spcAft>
                <a:spcPts val="600"/>
              </a:spcAft>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rPr>
              <a:t>He offered explanations for eclipses, rainbows and </a:t>
            </a:r>
            <a:r>
              <a:rPr lang="en-GB" dirty="0" err="1">
                <a:solidFill>
                  <a:srgbClr val="000000"/>
                </a:solidFill>
                <a:latin typeface="Calibri" panose="020F0502020204030204" pitchFamily="34" charset="0"/>
                <a:ea typeface="Times New Roman" panose="02020603050405020304" pitchFamily="18" charset="0"/>
              </a:rPr>
              <a:t>meteros</a:t>
            </a:r>
            <a:r>
              <a:rPr lang="en-GB" dirty="0">
                <a:solidFill>
                  <a:srgbClr val="000000"/>
                </a:solidFill>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295C9762-5A1E-422D-9E5E-24050BECB5FA}"/>
              </a:ext>
            </a:extLst>
          </p:cNvPr>
          <p:cNvSpPr txBox="1"/>
          <p:nvPr/>
        </p:nvSpPr>
        <p:spPr>
          <a:xfrm>
            <a:off x="3606483" y="158990"/>
            <a:ext cx="1466848" cy="369332"/>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c.510-428BC</a:t>
            </a:r>
            <a:endParaRPr lang="en-GB" dirty="0"/>
          </a:p>
        </p:txBody>
      </p:sp>
      <p:sp>
        <p:nvSpPr>
          <p:cNvPr id="12" name="TextBox 11">
            <a:extLst>
              <a:ext uri="{FF2B5EF4-FFF2-40B4-BE49-F238E27FC236}">
                <a16:creationId xmlns:a16="http://schemas.microsoft.com/office/drawing/2014/main" id="{809F46E4-C1F8-4B12-B039-5E93533BC1E4}"/>
              </a:ext>
            </a:extLst>
          </p:cNvPr>
          <p:cNvSpPr txBox="1"/>
          <p:nvPr/>
        </p:nvSpPr>
        <p:spPr>
          <a:xfrm>
            <a:off x="-22260" y="5696024"/>
            <a:ext cx="4252912" cy="1107996"/>
          </a:xfrm>
          <a:prstGeom prst="rect">
            <a:avLst/>
          </a:prstGeom>
          <a:noFill/>
        </p:spPr>
        <p:txBody>
          <a:bodyPr wrap="square">
            <a:spAutoFit/>
          </a:bodyPr>
          <a:lstStyle/>
          <a:p>
            <a:r>
              <a:rPr lang="en-GB" sz="1800" baseline="30000" dirty="0" err="1">
                <a:effectLst/>
                <a:latin typeface="Calibri" panose="020F0502020204030204" pitchFamily="34" charset="0"/>
                <a:ea typeface="Calibri" panose="020F0502020204030204" pitchFamily="34" charset="0"/>
                <a:cs typeface="Times New Roman" panose="02020603050405020304" pitchFamily="18" charset="0"/>
              </a:rPr>
              <a:t>Plut</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 Per.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5. Pericles had an unbounded admiration for Anaxagoras, and his mind became steeped in the so-called higher philosophy and abstract speculation. </a:t>
            </a:r>
            <a:endParaRPr lang="en-GB" dirty="0"/>
          </a:p>
        </p:txBody>
      </p:sp>
      <p:sp>
        <p:nvSpPr>
          <p:cNvPr id="15" name="TextBox 14">
            <a:extLst>
              <a:ext uri="{FF2B5EF4-FFF2-40B4-BE49-F238E27FC236}">
                <a16:creationId xmlns:a16="http://schemas.microsoft.com/office/drawing/2014/main" id="{54FF051F-8713-4C5B-BFB3-148E4332D8D1}"/>
              </a:ext>
            </a:extLst>
          </p:cNvPr>
          <p:cNvSpPr txBox="1"/>
          <p:nvPr/>
        </p:nvSpPr>
        <p:spPr>
          <a:xfrm>
            <a:off x="6605586" y="0"/>
            <a:ext cx="5586414" cy="2831544"/>
          </a:xfrm>
          <a:prstGeom prst="rect">
            <a:avLst/>
          </a:prstGeom>
          <a:noFill/>
        </p:spPr>
        <p:txBody>
          <a:bodyPr wrap="square">
            <a:spAutoFit/>
          </a:bodyPr>
          <a:lstStyle/>
          <a:p>
            <a:pPr>
              <a:spcAft>
                <a:spcPts val="1200"/>
              </a:spcAft>
            </a:pPr>
            <a:r>
              <a:rPr lang="en-GB" sz="1800" baseline="30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Plut</a:t>
            </a:r>
            <a:r>
              <a:rPr lang="en-GB" sz="18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Per.</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16 contd.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It is said, too, that at a time when Pericles was absorbed in public affairs, Anaxagoras who was by then an old man with no-one to care for him, took to his bed and covered his face with his robe, determined to starve himself to death. When Pericles heard this news he was horrified and at once ran to the poor man and begged him to live. He used every argument and entreaty and lamented not so much Anaxagoras’ fate as his own, if he were now to lose such a trusted counsellor in matters of government. At this Anaxagoras, so the story goes, unmuffled his head and said, ‘Pericles, even a lamp has oil put in it by those who need it.’</a:t>
            </a:r>
            <a:endParaRPr lang="en-GB" sz="2000" dirty="0">
              <a:solidFill>
                <a:srgbClr val="000000"/>
              </a:solidFill>
              <a:effectLst/>
              <a:latin typeface="Arial" panose="020B060402020202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64AE40DF-1003-468C-9A38-48389DC4166D}"/>
              </a:ext>
            </a:extLst>
          </p:cNvPr>
          <p:cNvSpPr txBox="1"/>
          <p:nvPr/>
        </p:nvSpPr>
        <p:spPr>
          <a:xfrm>
            <a:off x="4533900" y="3041287"/>
            <a:ext cx="7486650" cy="1107996"/>
          </a:xfrm>
          <a:prstGeom prst="rect">
            <a:avLst/>
          </a:prstGeom>
          <a:noFill/>
        </p:spPr>
        <p:txBody>
          <a:bodyPr wrap="square">
            <a:spAutoFit/>
          </a:bodyPr>
          <a:lstStyle/>
          <a:p>
            <a:pPr>
              <a:spcAft>
                <a:spcPts val="1200"/>
              </a:spcAft>
            </a:pPr>
            <a:r>
              <a:rPr lang="en-GB" sz="1800" baseline="30000" dirty="0" err="1">
                <a:effectLst/>
                <a:latin typeface="Calibri" panose="020F0502020204030204" pitchFamily="34" charset="0"/>
                <a:ea typeface="Calibri" panose="020F0502020204030204" pitchFamily="34" charset="0"/>
                <a:cs typeface="Times New Roman" panose="02020603050405020304" pitchFamily="18" charset="0"/>
              </a:rPr>
              <a:t>Plut</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 Per.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32.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decree was also introduced by </a:t>
            </a:r>
            <a:r>
              <a:rPr lang="en-GB"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Diopeithes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the diviner, to the effect that anybody who did not believe in the gods or taught theories about celestial phenomena should be liable to prosecution, and this was aimed to cast suspicions on Pericles through </a:t>
            </a: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Anaxagoras</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GB" sz="2000" dirty="0">
              <a:solidFill>
                <a:srgbClr val="000000"/>
              </a:solidFill>
              <a:effectLst/>
              <a:latin typeface="Arial" panose="020B0604020202020204" pitchFamily="34" charset="0"/>
              <a:ea typeface="Calibri" panose="020F0502020204030204" pitchFamily="34" charset="0"/>
            </a:endParaRPr>
          </a:p>
        </p:txBody>
      </p:sp>
      <p:sp>
        <p:nvSpPr>
          <p:cNvPr id="19" name="TextBox 18">
            <a:extLst>
              <a:ext uri="{FF2B5EF4-FFF2-40B4-BE49-F238E27FC236}">
                <a16:creationId xmlns:a16="http://schemas.microsoft.com/office/drawing/2014/main" id="{CB15AE99-1F75-4A38-87F6-0A792AD39171}"/>
              </a:ext>
            </a:extLst>
          </p:cNvPr>
          <p:cNvSpPr txBox="1"/>
          <p:nvPr/>
        </p:nvSpPr>
        <p:spPr>
          <a:xfrm>
            <a:off x="4533900" y="4149283"/>
            <a:ext cx="7556425" cy="830997"/>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Pericles contrived to beg off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Aspasia</a:t>
            </a:r>
            <a:r>
              <a:rPr lang="en-GB" sz="1600" dirty="0">
                <a:effectLst/>
                <a:latin typeface="Calibri" panose="020F0502020204030204" pitchFamily="34" charset="0"/>
                <a:ea typeface="Calibri" panose="020F0502020204030204" pitchFamily="34" charset="0"/>
                <a:cs typeface="Times New Roman" panose="02020603050405020304" pitchFamily="18" charset="0"/>
              </a:rPr>
              <a:t> by bursting into floods of tears during her trial, so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Aeschines</a:t>
            </a:r>
            <a:r>
              <a:rPr lang="en-GB" sz="1600" dirty="0">
                <a:effectLst/>
                <a:latin typeface="Calibri" panose="020F0502020204030204" pitchFamily="34" charset="0"/>
                <a:ea typeface="Calibri" panose="020F0502020204030204" pitchFamily="34" charset="0"/>
                <a:cs typeface="Times New Roman" panose="02020603050405020304" pitchFamily="18" charset="0"/>
              </a:rPr>
              <a:t> tells us, and making a personal appeal to the jurors, but he was so alarmed for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Anaxagoras’s </a:t>
            </a:r>
            <a:r>
              <a:rPr lang="en-GB" sz="1600" dirty="0">
                <a:effectLst/>
                <a:latin typeface="Calibri" panose="020F0502020204030204" pitchFamily="34" charset="0"/>
                <a:ea typeface="Calibri" panose="020F0502020204030204" pitchFamily="34" charset="0"/>
                <a:cs typeface="Times New Roman" panose="02020603050405020304" pitchFamily="18" charset="0"/>
              </a:rPr>
              <a:t>safety</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that he smuggled him out of the city. </a:t>
            </a:r>
            <a:endParaRPr lang="en-GB" sz="1600" dirty="0"/>
          </a:p>
        </p:txBody>
      </p:sp>
      <p:sp>
        <p:nvSpPr>
          <p:cNvPr id="21" name="TextBox 20">
            <a:extLst>
              <a:ext uri="{FF2B5EF4-FFF2-40B4-BE49-F238E27FC236}">
                <a16:creationId xmlns:a16="http://schemas.microsoft.com/office/drawing/2014/main" id="{3C3DEDA5-32BE-4995-84C8-A8D7414E3E22}"/>
              </a:ext>
            </a:extLst>
          </p:cNvPr>
          <p:cNvSpPr txBox="1"/>
          <p:nvPr/>
        </p:nvSpPr>
        <p:spPr>
          <a:xfrm>
            <a:off x="73819" y="609831"/>
            <a:ext cx="6184106" cy="523220"/>
          </a:xfrm>
          <a:prstGeom prst="rect">
            <a:avLst/>
          </a:prstGeom>
          <a:solidFill>
            <a:schemeClr val="accent5">
              <a:lumMod val="20000"/>
              <a:lumOff val="80000"/>
            </a:schemeClr>
          </a:solidFill>
        </p:spPr>
        <p:txBody>
          <a:bodyPr wrap="square">
            <a:spAutoFit/>
          </a:bodyPr>
          <a:lstStyle/>
          <a:p>
            <a:r>
              <a:rPr lang="en-GB" sz="1400" b="0" i="0" dirty="0">
                <a:solidFill>
                  <a:srgbClr val="202122"/>
                </a:solidFill>
                <a:effectLst/>
              </a:rPr>
              <a:t>Anaxagoras was a Greek citizen who served in the Persian army he came to Athens </a:t>
            </a:r>
          </a:p>
          <a:p>
            <a:r>
              <a:rPr lang="en-GB" sz="1400" b="0" i="0" dirty="0">
                <a:solidFill>
                  <a:srgbClr val="202122"/>
                </a:solidFill>
                <a:effectLst/>
              </a:rPr>
              <a:t>c.480/79 B.C and is said to have remained in Athens for thirty years. </a:t>
            </a:r>
            <a:r>
              <a:rPr lang="en-GB" sz="1400" b="0" i="0" u="none" strike="noStrike" dirty="0">
                <a:solidFill>
                  <a:srgbClr val="0B0080"/>
                </a:solidFill>
                <a:effectLst/>
              </a:rPr>
              <a:t> </a:t>
            </a:r>
            <a:endParaRPr lang="en-GB" sz="1400" dirty="0"/>
          </a:p>
        </p:txBody>
      </p:sp>
      <p:sp>
        <p:nvSpPr>
          <p:cNvPr id="14" name="Rectangle 9">
            <a:extLst>
              <a:ext uri="{FF2B5EF4-FFF2-40B4-BE49-F238E27FC236}">
                <a16:creationId xmlns:a16="http://schemas.microsoft.com/office/drawing/2014/main" id="{54B1F7E6-7874-48E9-BBC2-A5CC015F9481}"/>
              </a:ext>
            </a:extLst>
          </p:cNvPr>
          <p:cNvSpPr>
            <a:spLocks noChangeArrowheads="1"/>
          </p:cNvSpPr>
          <p:nvPr/>
        </p:nvSpPr>
        <p:spPr bwMode="auto">
          <a:xfrm>
            <a:off x="4271961" y="5318420"/>
            <a:ext cx="7920039" cy="1261884"/>
          </a:xfrm>
          <a:prstGeom prst="rect">
            <a:avLst/>
          </a:prstGeom>
          <a:solidFill>
            <a:schemeClr val="accent5">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02122"/>
                </a:solidFill>
                <a:effectLst/>
                <a:latin typeface="+mn-lt"/>
                <a:cs typeface="Arial" panose="020B0604020202020204" pitchFamily="34" charset="0"/>
              </a:rPr>
              <a:t>The charges against Anaxagoras may have included his denial of the existence of </a:t>
            </a:r>
            <a:r>
              <a:rPr kumimoji="0" lang="en-US" altLang="en-US" sz="1400" b="0" i="0" u="none" strike="noStrike" cap="none" normalizeH="0" baseline="0" dirty="0">
                <a:ln>
                  <a:noFill/>
                </a:ln>
                <a:effectLst/>
                <a:latin typeface="+mn-lt"/>
                <a:cs typeface="Arial" panose="020B0604020202020204" pitchFamily="34" charset="0"/>
              </a:rPr>
              <a:t>a </a:t>
            </a:r>
            <a:r>
              <a:rPr lang="en-US" altLang="en-US" sz="1400" dirty="0">
                <a:latin typeface="+mn-lt"/>
                <a:cs typeface="Arial" panose="020B0604020202020204" pitchFamily="34" charset="0"/>
              </a:rPr>
              <a:t>solar or lunar deity.</a:t>
            </a:r>
            <a:endParaRPr kumimoji="0" lang="en-US" altLang="en-US" sz="1400" b="0" i="0" u="none" strike="noStrike" cap="none" normalizeH="0" baseline="0" dirty="0">
              <a:ln>
                <a:noFill/>
              </a:ln>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02122"/>
                </a:solidFill>
                <a:effectLst/>
                <a:latin typeface="+mn-lt"/>
                <a:cs typeface="Arial" panose="020B0604020202020204" pitchFamily="34" charset="0"/>
              </a:rPr>
              <a:t>c.</a:t>
            </a:r>
            <a:r>
              <a:rPr kumimoji="0" lang="en-US" altLang="en-US" sz="1600" b="1" i="0" u="none" strike="noStrike" cap="none" normalizeH="0" baseline="0" dirty="0">
                <a:ln>
                  <a:noFill/>
                </a:ln>
                <a:solidFill>
                  <a:srgbClr val="202122"/>
                </a:solidFill>
                <a:effectLst/>
                <a:latin typeface="+mn-lt"/>
                <a:cs typeface="Arial" panose="020B0604020202020204" pitchFamily="34" charset="0"/>
              </a:rPr>
              <a:t>450</a:t>
            </a:r>
            <a:r>
              <a:rPr kumimoji="0" lang="en-US" altLang="en-US" sz="1400" b="0" i="0" u="none" strike="noStrike" cap="none" normalizeH="0" baseline="0" dirty="0">
                <a:ln>
                  <a:noFill/>
                </a:ln>
                <a:solidFill>
                  <a:srgbClr val="202122"/>
                </a:solidFill>
                <a:effectLst/>
                <a:latin typeface="+mn-lt"/>
                <a:cs typeface="Arial" panose="020B0604020202020204" pitchFamily="34" charset="0"/>
              </a:rPr>
              <a:t>        Pericles spoke in defense of Anaxagoras at his trial (Diogenes Laertius).</a:t>
            </a:r>
            <a:endParaRPr lang="en-US" altLang="en-US" sz="1400" baseline="30000" dirty="0">
              <a:solidFill>
                <a:srgbClr val="0B0080"/>
              </a:solidFill>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02122"/>
                </a:solidFill>
                <a:effectLst/>
                <a:latin typeface="+mn-lt"/>
                <a:cs typeface="Arial" panose="020B0604020202020204" pitchFamily="34" charset="0"/>
              </a:rPr>
              <a:t>c.</a:t>
            </a:r>
            <a:r>
              <a:rPr kumimoji="0" lang="en-US" altLang="en-US" sz="1600" b="1" i="0" u="none" strike="noStrike" cap="none" normalizeH="0" baseline="0" dirty="0">
                <a:ln>
                  <a:noFill/>
                </a:ln>
                <a:solidFill>
                  <a:srgbClr val="202122"/>
                </a:solidFill>
                <a:effectLst/>
                <a:latin typeface="+mn-lt"/>
                <a:cs typeface="Arial" panose="020B0604020202020204" pitchFamily="34" charset="0"/>
              </a:rPr>
              <a:t>434/3</a:t>
            </a:r>
            <a:r>
              <a:rPr kumimoji="0" lang="en-US" altLang="en-US" sz="1400" b="0" i="0" u="none" strike="noStrike" cap="none" normalizeH="0" baseline="0" dirty="0">
                <a:ln>
                  <a:noFill/>
                </a:ln>
                <a:solidFill>
                  <a:srgbClr val="202122"/>
                </a:solidFill>
                <a:effectLst/>
                <a:latin typeface="+mn-lt"/>
                <a:cs typeface="Arial" panose="020B0604020202020204" pitchFamily="34" charset="0"/>
              </a:rPr>
              <a:t>   Anaxagoras left Athens and went to </a:t>
            </a:r>
            <a:r>
              <a:rPr kumimoji="0" lang="en-US" altLang="en-US" sz="1400" b="0" i="0" u="none" strike="noStrike" cap="none" normalizeH="0" baseline="0" dirty="0" err="1">
                <a:ln>
                  <a:noFill/>
                </a:ln>
                <a:solidFill>
                  <a:srgbClr val="202122"/>
                </a:solidFill>
                <a:effectLst/>
                <a:latin typeface="+mn-lt"/>
                <a:cs typeface="Arial" panose="020B0604020202020204" pitchFamily="34" charset="0"/>
              </a:rPr>
              <a:t>Lampsacus</a:t>
            </a:r>
            <a:r>
              <a:rPr kumimoji="0" lang="en-US" altLang="en-US" sz="1400" b="0" i="0" u="none" strike="noStrike" cap="none" normalizeH="0" baseline="0" dirty="0">
                <a:ln>
                  <a:noFill/>
                </a:ln>
                <a:solidFill>
                  <a:srgbClr val="202122"/>
                </a:solidFill>
                <a:effectLst/>
                <a:latin typeface="+mn-lt"/>
                <a:cs typeface="Arial" panose="020B0604020202020204" pitchFamily="34" charset="0"/>
              </a:rPr>
              <a:t>, on the </a:t>
            </a:r>
            <a:r>
              <a:rPr kumimoji="0" lang="en-US" altLang="en-US" sz="1400" b="0" i="0" u="none" strike="noStrike" cap="none" normalizeH="0" baseline="0" dirty="0" err="1">
                <a:ln>
                  <a:noFill/>
                </a:ln>
                <a:solidFill>
                  <a:srgbClr val="202122"/>
                </a:solidFill>
                <a:effectLst/>
                <a:latin typeface="+mn-lt"/>
                <a:cs typeface="Arial" panose="020B0604020202020204" pitchFamily="34" charset="0"/>
              </a:rPr>
              <a:t>Troad</a:t>
            </a:r>
            <a:r>
              <a:rPr kumimoji="0" lang="en-US" altLang="en-US" sz="1400" b="0" i="0" u="none" strike="noStrike" cap="none" normalizeH="0" baseline="0" dirty="0">
                <a:ln>
                  <a:noFill/>
                </a:ln>
                <a:solidFill>
                  <a:srgbClr val="202122"/>
                </a:solidFill>
                <a:effectLst/>
                <a:latin typeface="+mn-lt"/>
                <a:cs typeface="Arial" panose="020B0604020202020204"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lang="en-US" altLang="en-US" sz="1400" dirty="0">
                <a:solidFill>
                  <a:srgbClr val="202122"/>
                </a:solidFill>
                <a:latin typeface="+mn-lt"/>
                <a:cs typeface="Arial" panose="020B0604020202020204" pitchFamily="34" charset="0"/>
              </a:rPr>
              <a:t>c.</a:t>
            </a:r>
            <a:r>
              <a:rPr lang="en-US" altLang="en-US" sz="1600" b="1" dirty="0">
                <a:solidFill>
                  <a:srgbClr val="202122"/>
                </a:solidFill>
                <a:latin typeface="+mn-lt"/>
                <a:cs typeface="Arial" panose="020B0604020202020204" pitchFamily="34" charset="0"/>
              </a:rPr>
              <a:t>428</a:t>
            </a:r>
            <a:r>
              <a:rPr lang="en-US" altLang="en-US" sz="1400" dirty="0">
                <a:solidFill>
                  <a:srgbClr val="202122"/>
                </a:solidFill>
                <a:latin typeface="+mn-lt"/>
                <a:cs typeface="Arial" panose="020B0604020202020204" pitchFamily="34" charset="0"/>
              </a:rPr>
              <a:t>        </a:t>
            </a:r>
            <a:r>
              <a:rPr kumimoji="0" lang="en-US" altLang="en-US" sz="1400" b="0" i="0" u="none" strike="noStrike" cap="none" normalizeH="0" baseline="0" dirty="0">
                <a:ln>
                  <a:noFill/>
                </a:ln>
                <a:solidFill>
                  <a:srgbClr val="202122"/>
                </a:solidFill>
                <a:effectLst/>
                <a:latin typeface="+mn-lt"/>
                <a:cs typeface="Arial" panose="020B0604020202020204" pitchFamily="34" charset="0"/>
              </a:rPr>
              <a:t>Death of Anaxagoras in </a:t>
            </a:r>
            <a:r>
              <a:rPr kumimoji="0" lang="en-US" altLang="en-US" sz="1400" b="0" i="0" u="none" strike="noStrike" cap="none" normalizeH="0" baseline="0" dirty="0" err="1">
                <a:ln>
                  <a:noFill/>
                </a:ln>
                <a:solidFill>
                  <a:srgbClr val="202122"/>
                </a:solidFill>
                <a:effectLst/>
                <a:latin typeface="+mn-lt"/>
                <a:cs typeface="Arial" panose="020B0604020202020204" pitchFamily="34" charset="0"/>
              </a:rPr>
              <a:t>Lampsacus</a:t>
            </a:r>
            <a:r>
              <a:rPr kumimoji="0" lang="en-US" altLang="en-US" sz="1400" b="0" i="0" u="none" strike="noStrike" cap="none" normalizeH="0" baseline="0" dirty="0">
                <a:ln>
                  <a:noFill/>
                </a:ln>
                <a:solidFill>
                  <a:srgbClr val="202122"/>
                </a:solidFill>
                <a:effectLst/>
                <a:latin typeface="+mn-lt"/>
                <a:cs typeface="Arial" panose="020B0604020202020204" pitchFamily="34" charset="0"/>
              </a:rPr>
              <a:t>. The citizens erected an altar to </a:t>
            </a:r>
            <a:r>
              <a:rPr kumimoji="0" lang="en-US" altLang="en-US" sz="1400" b="1" i="0" u="none" strike="noStrike" cap="none" normalizeH="0" baseline="0" dirty="0">
                <a:ln>
                  <a:noFill/>
                </a:ln>
                <a:solidFill>
                  <a:srgbClr val="202122"/>
                </a:solidFill>
                <a:effectLst/>
                <a:latin typeface="+mn-lt"/>
                <a:cs typeface="Arial" panose="020B0604020202020204" pitchFamily="34" charset="0"/>
              </a:rPr>
              <a:t>Mind</a:t>
            </a:r>
            <a:r>
              <a:rPr kumimoji="0" lang="en-US" altLang="en-US" sz="1400" b="0" i="0" u="none" strike="noStrike" cap="none" normalizeH="0" baseline="0" dirty="0">
                <a:ln>
                  <a:noFill/>
                </a:ln>
                <a:solidFill>
                  <a:srgbClr val="202122"/>
                </a:solidFill>
                <a:effectLst/>
                <a:latin typeface="+mn-lt"/>
                <a:cs typeface="Arial" panose="020B0604020202020204" pitchFamily="34" charset="0"/>
              </a:rPr>
              <a:t> in his memory.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02122"/>
                </a:solidFill>
                <a:effectLst/>
                <a:latin typeface="+mn-lt"/>
                <a:cs typeface="Arial" panose="020B0604020202020204" pitchFamily="34" charset="0"/>
              </a:rPr>
              <a:t>‘</a:t>
            </a:r>
            <a:r>
              <a:rPr kumimoji="0" lang="en-US" altLang="en-US" sz="1400" b="0" i="1" u="none" strike="noStrike" cap="none" normalizeH="0" baseline="0" dirty="0">
                <a:ln>
                  <a:noFill/>
                </a:ln>
                <a:solidFill>
                  <a:srgbClr val="202122"/>
                </a:solidFill>
                <a:effectLst/>
                <a:latin typeface="+mn-lt"/>
                <a:cs typeface="Arial" panose="020B0604020202020204" pitchFamily="34" charset="0"/>
              </a:rPr>
              <a:t>Here Anaxagoras, who in his quest of </a:t>
            </a:r>
            <a:r>
              <a:rPr kumimoji="0" lang="en-US" altLang="en-US" sz="1400" b="1" i="1" u="none" strike="noStrike" cap="none" normalizeH="0" baseline="0" dirty="0">
                <a:ln>
                  <a:noFill/>
                </a:ln>
                <a:solidFill>
                  <a:srgbClr val="202122"/>
                </a:solidFill>
                <a:effectLst/>
                <a:latin typeface="+mn-lt"/>
                <a:cs typeface="Arial" panose="020B0604020202020204" pitchFamily="34" charset="0"/>
              </a:rPr>
              <a:t>truth</a:t>
            </a:r>
            <a:r>
              <a:rPr kumimoji="0" lang="en-US" altLang="en-US" sz="1400" b="0" i="1" u="none" strike="noStrike" cap="none" normalizeH="0" baseline="0" dirty="0">
                <a:ln>
                  <a:noFill/>
                </a:ln>
                <a:solidFill>
                  <a:srgbClr val="202122"/>
                </a:solidFill>
                <a:effectLst/>
                <a:latin typeface="+mn-lt"/>
                <a:cs typeface="Arial" panose="020B0604020202020204" pitchFamily="34" charset="0"/>
              </a:rPr>
              <a:t> scaled heaven itself, is laid to rest</a:t>
            </a:r>
            <a:r>
              <a:rPr kumimoji="0" lang="en-US" altLang="en-US" sz="1400" b="0" i="0" u="none" strike="noStrike" cap="none" normalizeH="0" baseline="0" dirty="0">
                <a:ln>
                  <a:noFill/>
                </a:ln>
                <a:solidFill>
                  <a:srgbClr val="202122"/>
                </a:solidFill>
                <a:effectLst/>
                <a:latin typeface="+mn-lt"/>
                <a:cs typeface="Arial" panose="020B0604020202020204" pitchFamily="34" charset="0"/>
              </a:rPr>
              <a:t>.’</a:t>
            </a:r>
            <a:endParaRPr kumimoji="0" lang="en-US" altLang="en-US" sz="1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37849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tagoras Dilemma">
            <a:extLst>
              <a:ext uri="{FF2B5EF4-FFF2-40B4-BE49-F238E27FC236}">
                <a16:creationId xmlns:a16="http://schemas.microsoft.com/office/drawing/2014/main" id="{367DAF3F-3A7D-4EFB-9F02-F83FD6E280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18"/>
          <a:stretch/>
        </p:blipFill>
        <p:spPr bwMode="auto">
          <a:xfrm>
            <a:off x="2045651" y="184570"/>
            <a:ext cx="6734175" cy="2530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CE4624-ED97-4865-8014-CB27BFB71433}"/>
              </a:ext>
            </a:extLst>
          </p:cNvPr>
          <p:cNvSpPr txBox="1"/>
          <p:nvPr/>
        </p:nvSpPr>
        <p:spPr>
          <a:xfrm>
            <a:off x="132399" y="2866352"/>
            <a:ext cx="8828721" cy="2416046"/>
          </a:xfrm>
          <a:prstGeom prst="rect">
            <a:avLst/>
          </a:prstGeom>
          <a:noFill/>
        </p:spPr>
        <p:txBody>
          <a:bodyPr wrap="square">
            <a:spAutoFit/>
          </a:bodyPr>
          <a:lstStyle/>
          <a:p>
            <a:pPr algn="l"/>
            <a:r>
              <a:rPr lang="en-GB" sz="1600" b="0" i="0" dirty="0" err="1">
                <a:solidFill>
                  <a:srgbClr val="000000"/>
                </a:solidFill>
                <a:effectLst/>
              </a:rPr>
              <a:t>Euathlus</a:t>
            </a:r>
            <a:r>
              <a:rPr lang="en-GB" sz="1600" b="0" i="0" dirty="0">
                <a:solidFill>
                  <a:srgbClr val="000000"/>
                </a:solidFill>
                <a:effectLst/>
              </a:rPr>
              <a:t>, an aspiring rhetor went to </a:t>
            </a:r>
            <a:r>
              <a:rPr lang="en-GB" sz="1600" b="1" i="0" dirty="0">
                <a:solidFill>
                  <a:srgbClr val="000000"/>
                </a:solidFill>
                <a:effectLst/>
              </a:rPr>
              <a:t>Protagoras</a:t>
            </a:r>
            <a:r>
              <a:rPr lang="en-GB" sz="1600" b="0" i="0" dirty="0">
                <a:solidFill>
                  <a:srgbClr val="000000"/>
                </a:solidFill>
                <a:effectLst/>
              </a:rPr>
              <a:t>, a famous teacher of rhetoric, seeking training in logic and rhetoric, </a:t>
            </a:r>
            <a:r>
              <a:rPr lang="en-GB" sz="1600" dirty="0">
                <a:solidFill>
                  <a:srgbClr val="000000"/>
                </a:solidFill>
              </a:rPr>
              <a:t>b</a:t>
            </a:r>
            <a:r>
              <a:rPr lang="en-GB" sz="1600" b="0" i="0" dirty="0">
                <a:solidFill>
                  <a:srgbClr val="000000"/>
                </a:solidFill>
                <a:effectLst/>
              </a:rPr>
              <a:t>ut he couldn’t afford the tuition, so he made a deal with Protagoras.</a:t>
            </a:r>
          </a:p>
          <a:p>
            <a:pPr algn="l"/>
            <a:endParaRPr lang="en-GB" sz="700" b="0" i="0" dirty="0">
              <a:solidFill>
                <a:srgbClr val="000000"/>
              </a:solidFill>
              <a:effectLst/>
            </a:endParaRPr>
          </a:p>
          <a:p>
            <a:pPr algn="l"/>
            <a:r>
              <a:rPr lang="en-GB" sz="1600" b="0" i="0" dirty="0" err="1">
                <a:solidFill>
                  <a:srgbClr val="000000"/>
                </a:solidFill>
                <a:effectLst/>
              </a:rPr>
              <a:t>Euathlus</a:t>
            </a:r>
            <a:r>
              <a:rPr lang="en-GB" sz="1600" b="0" i="0" dirty="0">
                <a:solidFill>
                  <a:srgbClr val="000000"/>
                </a:solidFill>
                <a:effectLst/>
              </a:rPr>
              <a:t> promised to pay the teacher half of his tuition up front and the other half when he had won his first case in court. Protagoras agreed. But after </a:t>
            </a:r>
            <a:r>
              <a:rPr lang="en-GB" sz="1600" b="0" i="0" dirty="0" err="1">
                <a:solidFill>
                  <a:srgbClr val="000000"/>
                </a:solidFill>
                <a:effectLst/>
              </a:rPr>
              <a:t>Euathlus</a:t>
            </a:r>
            <a:r>
              <a:rPr lang="en-GB" sz="1600" b="0" i="0" dirty="0">
                <a:solidFill>
                  <a:srgbClr val="000000"/>
                </a:solidFill>
                <a:effectLst/>
              </a:rPr>
              <a:t> graduated, several years went by and Protagoras still had not received the remaining half of the tuition. So Protagoras wrote </a:t>
            </a:r>
            <a:r>
              <a:rPr lang="en-GB" sz="1600" b="0" i="0" dirty="0" err="1">
                <a:solidFill>
                  <a:srgbClr val="000000"/>
                </a:solidFill>
                <a:effectLst/>
              </a:rPr>
              <a:t>Euathlus</a:t>
            </a:r>
            <a:r>
              <a:rPr lang="en-GB" sz="1600" b="0" i="0" dirty="0">
                <a:solidFill>
                  <a:srgbClr val="000000"/>
                </a:solidFill>
                <a:effectLst/>
              </a:rPr>
              <a:t> and demanded the other half of his money. </a:t>
            </a:r>
            <a:r>
              <a:rPr lang="en-GB" sz="1600" b="0" i="0" dirty="0" err="1">
                <a:solidFill>
                  <a:srgbClr val="000000"/>
                </a:solidFill>
                <a:effectLst/>
              </a:rPr>
              <a:t>Euathlus</a:t>
            </a:r>
            <a:r>
              <a:rPr lang="en-GB" sz="1600" b="0" i="0" dirty="0">
                <a:solidFill>
                  <a:srgbClr val="000000"/>
                </a:solidFill>
                <a:effectLst/>
              </a:rPr>
              <a:t> wrote back and reminded his former teacher that he had promised to pay him back only when he had won his first case, and that he had never put his training into practice in the courts and thus had never won his first case. Therefore, concluded </a:t>
            </a:r>
            <a:r>
              <a:rPr lang="en-GB" sz="1600" b="0" i="0" dirty="0" err="1">
                <a:solidFill>
                  <a:srgbClr val="000000"/>
                </a:solidFill>
                <a:effectLst/>
              </a:rPr>
              <a:t>Euathlus</a:t>
            </a:r>
            <a:r>
              <a:rPr lang="en-GB" sz="1600" b="0" i="0" dirty="0">
                <a:solidFill>
                  <a:srgbClr val="000000"/>
                </a:solidFill>
                <a:effectLst/>
              </a:rPr>
              <a:t>, he did not have to pay the remaining tuition.</a:t>
            </a:r>
          </a:p>
        </p:txBody>
      </p:sp>
      <p:sp>
        <p:nvSpPr>
          <p:cNvPr id="7" name="TextBox 6">
            <a:extLst>
              <a:ext uri="{FF2B5EF4-FFF2-40B4-BE49-F238E27FC236}">
                <a16:creationId xmlns:a16="http://schemas.microsoft.com/office/drawing/2014/main" id="{451E0C4F-CF3B-49D6-979E-AAA4ADF5691F}"/>
              </a:ext>
            </a:extLst>
          </p:cNvPr>
          <p:cNvSpPr txBox="1"/>
          <p:nvPr/>
        </p:nvSpPr>
        <p:spPr>
          <a:xfrm>
            <a:off x="98107" y="5208049"/>
            <a:ext cx="8681719" cy="1569660"/>
          </a:xfrm>
          <a:prstGeom prst="rect">
            <a:avLst/>
          </a:prstGeom>
          <a:noFill/>
        </p:spPr>
        <p:txBody>
          <a:bodyPr wrap="square">
            <a:spAutoFit/>
          </a:bodyPr>
          <a:lstStyle/>
          <a:p>
            <a:r>
              <a:rPr lang="en-GB" sz="1600" b="0" i="0" dirty="0">
                <a:solidFill>
                  <a:srgbClr val="000000"/>
                </a:solidFill>
                <a:effectLst/>
              </a:rPr>
              <a:t>Protagoras replied that he would sue </a:t>
            </a:r>
            <a:r>
              <a:rPr lang="en-GB" sz="1600" b="0" i="0" dirty="0" err="1">
                <a:solidFill>
                  <a:srgbClr val="000000"/>
                </a:solidFill>
                <a:effectLst/>
              </a:rPr>
              <a:t>Euathlus</a:t>
            </a:r>
            <a:r>
              <a:rPr lang="en-GB" sz="1600" dirty="0">
                <a:solidFill>
                  <a:srgbClr val="000000"/>
                </a:solidFill>
              </a:rPr>
              <a:t>, and</a:t>
            </a:r>
            <a:r>
              <a:rPr lang="en-GB" sz="1600" b="0" i="0" dirty="0">
                <a:solidFill>
                  <a:srgbClr val="000000"/>
                </a:solidFill>
                <a:effectLst/>
              </a:rPr>
              <a:t> only one of two things could happen: </a:t>
            </a:r>
          </a:p>
          <a:p>
            <a:pPr marL="285750" indent="-285750">
              <a:buFont typeface="Arial" panose="020B0604020202020204" pitchFamily="34" charset="0"/>
              <a:buChar char="•"/>
            </a:pPr>
            <a:r>
              <a:rPr lang="en-GB" sz="1600" b="0" i="0" dirty="0">
                <a:solidFill>
                  <a:srgbClr val="000000"/>
                </a:solidFill>
                <a:effectLst/>
              </a:rPr>
              <a:t>either </a:t>
            </a:r>
            <a:r>
              <a:rPr lang="en-GB" sz="1600" b="0" i="0" dirty="0" err="1">
                <a:solidFill>
                  <a:srgbClr val="000000"/>
                </a:solidFill>
                <a:effectLst/>
              </a:rPr>
              <a:t>Euathlus</a:t>
            </a:r>
            <a:r>
              <a:rPr lang="en-GB" sz="1600" b="0" i="0" dirty="0">
                <a:solidFill>
                  <a:srgbClr val="000000"/>
                </a:solidFill>
                <a:effectLst/>
              </a:rPr>
              <a:t> would lose, in which case he would have to pay Protagoras because the court would have decided against him, </a:t>
            </a:r>
          </a:p>
          <a:p>
            <a:pPr marL="285750" indent="-285750">
              <a:buFont typeface="Arial" panose="020B0604020202020204" pitchFamily="34" charset="0"/>
              <a:buChar char="•"/>
            </a:pPr>
            <a:r>
              <a:rPr lang="en-GB" sz="1600" b="0" i="0" dirty="0">
                <a:solidFill>
                  <a:srgbClr val="000000"/>
                </a:solidFill>
                <a:effectLst/>
              </a:rPr>
              <a:t>or he would win, in which case </a:t>
            </a:r>
            <a:r>
              <a:rPr lang="en-GB" sz="1600" b="0" i="0" dirty="0" err="1">
                <a:solidFill>
                  <a:srgbClr val="000000"/>
                </a:solidFill>
                <a:effectLst/>
              </a:rPr>
              <a:t>Euathlus</a:t>
            </a:r>
            <a:r>
              <a:rPr lang="en-GB" sz="1600" b="0" i="0" dirty="0">
                <a:solidFill>
                  <a:srgbClr val="000000"/>
                </a:solidFill>
                <a:effectLst/>
              </a:rPr>
              <a:t> would still have to pay Protagoras because the agreement was that </a:t>
            </a:r>
            <a:r>
              <a:rPr lang="en-GB" sz="1600" b="0" i="0" dirty="0" err="1">
                <a:solidFill>
                  <a:srgbClr val="000000"/>
                </a:solidFill>
                <a:effectLst/>
              </a:rPr>
              <a:t>Euathlus</a:t>
            </a:r>
            <a:r>
              <a:rPr lang="en-GB" sz="1600" b="0" i="0" dirty="0">
                <a:solidFill>
                  <a:srgbClr val="000000"/>
                </a:solidFill>
                <a:effectLst/>
              </a:rPr>
              <a:t> would have to pay him after he won his first case. So, in either case </a:t>
            </a:r>
            <a:r>
              <a:rPr lang="en-GB" sz="1600" b="0" i="0" dirty="0" err="1">
                <a:solidFill>
                  <a:srgbClr val="000000"/>
                </a:solidFill>
                <a:effectLst/>
              </a:rPr>
              <a:t>Euathlus</a:t>
            </a:r>
            <a:r>
              <a:rPr lang="en-GB" sz="1600" b="0" i="0" dirty="0">
                <a:solidFill>
                  <a:srgbClr val="000000"/>
                </a:solidFill>
                <a:effectLst/>
              </a:rPr>
              <a:t> would have to pay up.</a:t>
            </a:r>
            <a:endParaRPr lang="en-GB" sz="1600" dirty="0"/>
          </a:p>
        </p:txBody>
      </p:sp>
      <p:sp>
        <p:nvSpPr>
          <p:cNvPr id="8" name="TextBox 7">
            <a:extLst>
              <a:ext uri="{FF2B5EF4-FFF2-40B4-BE49-F238E27FC236}">
                <a16:creationId xmlns:a16="http://schemas.microsoft.com/office/drawing/2014/main" id="{7E3151F6-ADA9-4EA0-819B-76F4F66E0631}"/>
              </a:ext>
            </a:extLst>
          </p:cNvPr>
          <p:cNvSpPr txBox="1"/>
          <p:nvPr/>
        </p:nvSpPr>
        <p:spPr>
          <a:xfrm>
            <a:off x="0" y="986764"/>
            <a:ext cx="2190750" cy="830997"/>
          </a:xfrm>
          <a:prstGeom prst="rect">
            <a:avLst/>
          </a:prstGeom>
          <a:noFill/>
        </p:spPr>
        <p:txBody>
          <a:bodyPr wrap="square" rtlCol="0">
            <a:spAutoFit/>
          </a:bodyPr>
          <a:lstStyle/>
          <a:p>
            <a:r>
              <a:rPr lang="en-GB" sz="3200" b="1" dirty="0"/>
              <a:t>Protagoras </a:t>
            </a:r>
            <a:r>
              <a:rPr lang="en-GB" sz="1600" dirty="0"/>
              <a:t>of Abdera</a:t>
            </a:r>
            <a:endParaRPr lang="en-GB" sz="3200" dirty="0"/>
          </a:p>
        </p:txBody>
      </p:sp>
      <p:sp>
        <p:nvSpPr>
          <p:cNvPr id="10" name="TextBox 9">
            <a:extLst>
              <a:ext uri="{FF2B5EF4-FFF2-40B4-BE49-F238E27FC236}">
                <a16:creationId xmlns:a16="http://schemas.microsoft.com/office/drawing/2014/main" id="{EF32716A-7586-4EC5-85F9-F419B0313F91}"/>
              </a:ext>
            </a:extLst>
          </p:cNvPr>
          <p:cNvSpPr txBox="1"/>
          <p:nvPr/>
        </p:nvSpPr>
        <p:spPr>
          <a:xfrm>
            <a:off x="578803" y="1784014"/>
            <a:ext cx="1466848" cy="369332"/>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c.481-420BC</a:t>
            </a:r>
            <a:endParaRPr lang="en-GB" dirty="0"/>
          </a:p>
        </p:txBody>
      </p:sp>
      <p:sp>
        <p:nvSpPr>
          <p:cNvPr id="13" name="TextBox 12">
            <a:extLst>
              <a:ext uri="{FF2B5EF4-FFF2-40B4-BE49-F238E27FC236}">
                <a16:creationId xmlns:a16="http://schemas.microsoft.com/office/drawing/2014/main" id="{7FFDADA8-8E72-4D16-B378-92CEE01BB405}"/>
              </a:ext>
            </a:extLst>
          </p:cNvPr>
          <p:cNvSpPr txBox="1"/>
          <p:nvPr/>
        </p:nvSpPr>
        <p:spPr>
          <a:xfrm>
            <a:off x="8918733" y="544240"/>
            <a:ext cx="3273267" cy="3754874"/>
          </a:xfrm>
          <a:prstGeom prst="rect">
            <a:avLst/>
          </a:prstGeom>
          <a:noFill/>
        </p:spPr>
        <p:txBody>
          <a:bodyPr wrap="square">
            <a:spAutoFit/>
          </a:bodyPr>
          <a:lstStyle/>
          <a:p>
            <a:pPr algn="just">
              <a:spcAft>
                <a:spcPts val="1200"/>
              </a:spcAft>
            </a:pPr>
            <a:r>
              <a:rPr lang="en-GB"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Protagoras: </a:t>
            </a: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 think the sophistic art is really an old one, but that the ancient practitioners, being scared of its unpopularity, used cover names, calling it poetry in the case of Homer for instance and Hesiod or Simonides, or rites and prophecies in the case of the circle of Orpheus or </a:t>
            </a:r>
            <a:r>
              <a:rPr lang="en-GB" sz="1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Musaeus</a:t>
            </a: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 have observed that some have even called it gymnastic – </a:t>
            </a:r>
            <a:r>
              <a:rPr lang="en-GB" sz="1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Iccus</a:t>
            </a: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of Tarentum, for instance, and the front rank sophist, still alive, </a:t>
            </a:r>
            <a:r>
              <a:rPr lang="en-GB" sz="1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Herodicus</a:t>
            </a: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of </a:t>
            </a:r>
            <a:r>
              <a:rPr lang="en-GB" sz="1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Salymbria</a:t>
            </a: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originally of Megara: and your Athenian Agathocles, a great sophist, used the cover-name of music, and so did </a:t>
            </a:r>
            <a:r>
              <a:rPr lang="en-GB" sz="1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Pythoclides</a:t>
            </a: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of Cos and many others. All of them, I say, used these other arts as disguises in their fear of unpopularity.</a:t>
            </a:r>
            <a:endParaRPr lang="en-GB" sz="1600" dirty="0">
              <a:solidFill>
                <a:srgbClr val="000000"/>
              </a:solidFill>
              <a:effectLst/>
              <a:latin typeface="Arial" panose="020B060402020202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4A6A6108-C02B-4F05-8DDF-B96F6DD4E0AA}"/>
              </a:ext>
            </a:extLst>
          </p:cNvPr>
          <p:cNvSpPr txBox="1"/>
          <p:nvPr/>
        </p:nvSpPr>
        <p:spPr>
          <a:xfrm>
            <a:off x="9057640" y="249492"/>
            <a:ext cx="3273267" cy="338554"/>
          </a:xfrm>
          <a:prstGeom prst="rect">
            <a:avLst/>
          </a:prstGeom>
          <a:noFill/>
        </p:spPr>
        <p:txBody>
          <a:bodyPr wrap="square">
            <a:spAutoFit/>
          </a:bodyPr>
          <a:lstStyle/>
          <a:p>
            <a:pPr algn="just">
              <a:spcAft>
                <a:spcPts val="1200"/>
              </a:spcAft>
            </a:pP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Plato</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16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Protagoras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316d–e (CA209) </a:t>
            </a:r>
            <a:endParaRPr lang="en-GB" dirty="0">
              <a:solidFill>
                <a:srgbClr val="000000"/>
              </a:solidFill>
              <a:effectLst/>
              <a:latin typeface="Arial" panose="020B060402020202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9BF056B9-B6A0-4595-A00F-CDC19D1C2653}"/>
              </a:ext>
            </a:extLst>
          </p:cNvPr>
          <p:cNvSpPr txBox="1"/>
          <p:nvPr/>
        </p:nvSpPr>
        <p:spPr>
          <a:xfrm>
            <a:off x="9093200" y="4917661"/>
            <a:ext cx="3098800" cy="1940339"/>
          </a:xfrm>
          <a:prstGeom prst="rect">
            <a:avLst/>
          </a:prstGeom>
          <a:noFill/>
        </p:spPr>
        <p:txBody>
          <a:bodyPr wrap="square">
            <a:spAutoFit/>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This amounts to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making the worse appear the better argument’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And this is why people justly criticized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Protagoras</a:t>
            </a:r>
            <a:r>
              <a:rPr lang="en-GB" sz="1400" dirty="0">
                <a:effectLst/>
                <a:latin typeface="Calibri" panose="020F0502020204030204" pitchFamily="34" charset="0"/>
                <a:ea typeface="Calibri" panose="020F0502020204030204" pitchFamily="34" charset="0"/>
                <a:cs typeface="Times New Roman" panose="02020603050405020304" pitchFamily="18" charset="0"/>
              </a:rPr>
              <a:t>’ prospectus. It is both deceptive, involving apparent but not real probability, and based not on a genuine art but on rhetoric and eristic.</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5B3A120-AEB7-4B76-AE01-A19209E9901C}"/>
              </a:ext>
            </a:extLst>
          </p:cNvPr>
          <p:cNvSpPr txBox="1"/>
          <p:nvPr/>
        </p:nvSpPr>
        <p:spPr>
          <a:xfrm>
            <a:off x="9196382" y="4593862"/>
            <a:ext cx="3479800" cy="312650"/>
          </a:xfrm>
          <a:prstGeom prst="rect">
            <a:avLst/>
          </a:prstGeom>
          <a:noFill/>
        </p:spPr>
        <p:txBody>
          <a:bodyPr wrap="square">
            <a:spAutoFit/>
          </a:bodyPr>
          <a:lstStyle/>
          <a:p>
            <a:pPr>
              <a:lnSpc>
                <a:spcPct val="107000"/>
              </a:lnSpc>
              <a:spcAft>
                <a:spcPts val="10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Aristotle,</a:t>
            </a:r>
            <a:r>
              <a:rPr lang="en-GB" sz="1400" dirty="0">
                <a:effectLst/>
                <a:latin typeface="Calibri" panose="020F0502020204030204" pitchFamily="34" charset="0"/>
                <a:ea typeface="Calibri" panose="020F0502020204030204" pitchFamily="34" charset="0"/>
                <a:cs typeface="Times New Roman" panose="02020603050405020304" pitchFamily="18" charset="0"/>
              </a:rPr>
              <a:t> Rhetoric 1402b (CA404) </a:t>
            </a:r>
          </a:p>
        </p:txBody>
      </p:sp>
    </p:spTree>
    <p:extLst>
      <p:ext uri="{BB962C8B-B14F-4D97-AF65-F5344CB8AC3E}">
        <p14:creationId xmlns:p14="http://schemas.microsoft.com/office/powerpoint/2010/main" val="155929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otagoras Analysis - eNotes.com">
            <a:extLst>
              <a:ext uri="{FF2B5EF4-FFF2-40B4-BE49-F238E27FC236}">
                <a16:creationId xmlns:a16="http://schemas.microsoft.com/office/drawing/2014/main" id="{9E69D48D-0199-4C2F-A024-ED2CB0677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7920E0-3E92-41B4-BDCD-3CC696EEBDDB}"/>
              </a:ext>
            </a:extLst>
          </p:cNvPr>
          <p:cNvSpPr txBox="1"/>
          <p:nvPr/>
        </p:nvSpPr>
        <p:spPr>
          <a:xfrm>
            <a:off x="0" y="193228"/>
            <a:ext cx="4038600" cy="1384995"/>
          </a:xfrm>
          <a:prstGeom prst="rect">
            <a:avLst/>
          </a:prstGeom>
          <a:noFill/>
        </p:spPr>
        <p:txBody>
          <a:bodyPr wrap="square">
            <a:spAutoFit/>
          </a:bodyPr>
          <a:lstStyle/>
          <a:p>
            <a:pPr algn="ctr"/>
            <a:r>
              <a:rPr lang="en-GB" sz="1600" i="0" dirty="0">
                <a:solidFill>
                  <a:srgbClr val="202122"/>
                </a:solidFill>
                <a:effectLst/>
              </a:rPr>
              <a:t>Protagoras </a:t>
            </a:r>
            <a:r>
              <a:rPr lang="en-GB" sz="1600" b="0" i="0" dirty="0">
                <a:solidFill>
                  <a:srgbClr val="202122"/>
                </a:solidFill>
                <a:effectLst/>
              </a:rPr>
              <a:t>created a major controversy through this statement, </a:t>
            </a:r>
          </a:p>
          <a:p>
            <a:pPr algn="ctr"/>
            <a:r>
              <a:rPr lang="en-GB" sz="2000" b="0" i="0" dirty="0">
                <a:solidFill>
                  <a:srgbClr val="202122"/>
                </a:solidFill>
                <a:effectLst/>
              </a:rPr>
              <a:t>‘</a:t>
            </a:r>
            <a:r>
              <a:rPr lang="en-GB" sz="2000" b="1" i="0" dirty="0">
                <a:solidFill>
                  <a:srgbClr val="202122"/>
                </a:solidFill>
                <a:effectLst/>
              </a:rPr>
              <a:t>Man is the measure of all things</a:t>
            </a:r>
            <a:r>
              <a:rPr lang="en-GB" sz="1600" dirty="0">
                <a:solidFill>
                  <a:srgbClr val="202122"/>
                </a:solidFill>
              </a:rPr>
              <a:t>’</a:t>
            </a:r>
            <a:r>
              <a:rPr lang="en-GB" sz="1600" b="0" i="0" dirty="0">
                <a:solidFill>
                  <a:srgbClr val="202122"/>
                </a:solidFill>
                <a:effectLst/>
              </a:rPr>
              <a:t>, interpreted by Plato to mean that there is no objective truth. </a:t>
            </a:r>
            <a:endParaRPr lang="en-GB" sz="1600" dirty="0"/>
          </a:p>
        </p:txBody>
      </p:sp>
      <p:sp>
        <p:nvSpPr>
          <p:cNvPr id="5" name="TextBox 4">
            <a:extLst>
              <a:ext uri="{FF2B5EF4-FFF2-40B4-BE49-F238E27FC236}">
                <a16:creationId xmlns:a16="http://schemas.microsoft.com/office/drawing/2014/main" id="{916D6D72-034D-4A12-8881-8539BF7295F6}"/>
              </a:ext>
            </a:extLst>
          </p:cNvPr>
          <p:cNvSpPr txBox="1"/>
          <p:nvPr/>
        </p:nvSpPr>
        <p:spPr>
          <a:xfrm>
            <a:off x="193040" y="3559294"/>
            <a:ext cx="3652520" cy="2800767"/>
          </a:xfrm>
          <a:prstGeom prst="rect">
            <a:avLst/>
          </a:prstGeom>
          <a:noFill/>
        </p:spPr>
        <p:txBody>
          <a:bodyPr wrap="square">
            <a:spAutoFit/>
          </a:bodyPr>
          <a:lstStyle/>
          <a:p>
            <a:r>
              <a:rPr lang="en-GB" sz="1600" i="0" dirty="0">
                <a:solidFill>
                  <a:srgbClr val="202122"/>
                </a:solidFill>
                <a:effectLst/>
              </a:rPr>
              <a:t>‘I affirm that the just is nothing other than the advantage of the stronger. </a:t>
            </a:r>
          </a:p>
          <a:p>
            <a:r>
              <a:rPr lang="en-GB" sz="1600" dirty="0">
                <a:solidFill>
                  <a:srgbClr val="202122"/>
                </a:solidFill>
              </a:rPr>
              <a:t>Each form of government enacts the las with a view to its own advantage, a democracy democratic laws and tyranny autocratic and the others likewise, and by so legislating they proclaim that  the just for their subjects is that which is for their – the rulers’ – advantage, and the man who deviates from this law they challenge as a law-breaker and wrongdoer.’</a:t>
            </a:r>
            <a:endParaRPr lang="en-GB" sz="1600" dirty="0"/>
          </a:p>
        </p:txBody>
      </p:sp>
      <p:sp>
        <p:nvSpPr>
          <p:cNvPr id="6" name="TextBox 5">
            <a:extLst>
              <a:ext uri="{FF2B5EF4-FFF2-40B4-BE49-F238E27FC236}">
                <a16:creationId xmlns:a16="http://schemas.microsoft.com/office/drawing/2014/main" id="{F6B99A05-28E6-4CFB-A5E3-D4049352021F}"/>
              </a:ext>
            </a:extLst>
          </p:cNvPr>
          <p:cNvSpPr txBox="1"/>
          <p:nvPr/>
        </p:nvSpPr>
        <p:spPr>
          <a:xfrm>
            <a:off x="681673" y="2132569"/>
            <a:ext cx="2543175" cy="523220"/>
          </a:xfrm>
          <a:prstGeom prst="rect">
            <a:avLst/>
          </a:prstGeom>
          <a:noFill/>
        </p:spPr>
        <p:txBody>
          <a:bodyPr wrap="square" rtlCol="0">
            <a:spAutoFit/>
          </a:bodyPr>
          <a:lstStyle/>
          <a:p>
            <a:r>
              <a:rPr lang="en-GB" sz="2800" b="1" dirty="0"/>
              <a:t>Thrasymachus</a:t>
            </a:r>
          </a:p>
        </p:txBody>
      </p:sp>
      <p:sp>
        <p:nvSpPr>
          <p:cNvPr id="4" name="TextBox 3">
            <a:extLst>
              <a:ext uri="{FF2B5EF4-FFF2-40B4-BE49-F238E27FC236}">
                <a16:creationId xmlns:a16="http://schemas.microsoft.com/office/drawing/2014/main" id="{B8241210-19A3-445E-A037-FB68D15EE025}"/>
              </a:ext>
            </a:extLst>
          </p:cNvPr>
          <p:cNvSpPr txBox="1"/>
          <p:nvPr/>
        </p:nvSpPr>
        <p:spPr>
          <a:xfrm>
            <a:off x="1605280" y="6441440"/>
            <a:ext cx="2240280" cy="369332"/>
          </a:xfrm>
          <a:prstGeom prst="rect">
            <a:avLst/>
          </a:prstGeom>
          <a:noFill/>
        </p:spPr>
        <p:txBody>
          <a:bodyPr wrap="square" rtlCol="0">
            <a:spAutoFit/>
          </a:bodyPr>
          <a:lstStyle/>
          <a:p>
            <a:r>
              <a:rPr lang="en-GB" dirty="0"/>
              <a:t>Plato, </a:t>
            </a:r>
            <a:r>
              <a:rPr lang="en-GB" i="1" dirty="0"/>
              <a:t>Republic 338c-e</a:t>
            </a:r>
            <a:endParaRPr lang="en-GB" dirty="0"/>
          </a:p>
        </p:txBody>
      </p:sp>
      <p:sp>
        <p:nvSpPr>
          <p:cNvPr id="9" name="TextBox 8">
            <a:extLst>
              <a:ext uri="{FF2B5EF4-FFF2-40B4-BE49-F238E27FC236}">
                <a16:creationId xmlns:a16="http://schemas.microsoft.com/office/drawing/2014/main" id="{3CCA44C7-95BE-410F-B8CF-E3064127936D}"/>
              </a:ext>
            </a:extLst>
          </p:cNvPr>
          <p:cNvSpPr txBox="1"/>
          <p:nvPr/>
        </p:nvSpPr>
        <p:spPr>
          <a:xfrm>
            <a:off x="599440" y="2655789"/>
            <a:ext cx="2367280" cy="738664"/>
          </a:xfrm>
          <a:prstGeom prst="rect">
            <a:avLst/>
          </a:prstGeom>
          <a:solidFill>
            <a:schemeClr val="accent5">
              <a:lumMod val="20000"/>
              <a:lumOff val="80000"/>
            </a:schemeClr>
          </a:solidFill>
        </p:spPr>
        <p:txBody>
          <a:bodyPr wrap="square">
            <a:spAutoFit/>
          </a:bodyPr>
          <a:lstStyle/>
          <a:p>
            <a:r>
              <a:rPr lang="en-GB" sz="1400" b="0" i="0" dirty="0">
                <a:solidFill>
                  <a:srgbClr val="202122"/>
                </a:solidFill>
                <a:effectLst/>
              </a:rPr>
              <a:t>c.459 – 400BC) a sophist from Chalcedon best known as a character in Plato’s </a:t>
            </a:r>
            <a:r>
              <a:rPr lang="en-GB" sz="1400" b="0" i="1" dirty="0">
                <a:solidFill>
                  <a:srgbClr val="202122"/>
                </a:solidFill>
                <a:effectLst/>
              </a:rPr>
              <a:t>Republic.</a:t>
            </a:r>
            <a:endParaRPr lang="en-GB" sz="1400" i="1" dirty="0"/>
          </a:p>
        </p:txBody>
      </p:sp>
    </p:spTree>
    <p:extLst>
      <p:ext uri="{BB962C8B-B14F-4D97-AF65-F5344CB8AC3E}">
        <p14:creationId xmlns:p14="http://schemas.microsoft.com/office/powerpoint/2010/main" val="228131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2D87E6-1413-4036-9742-31DE056BC9D4}"/>
              </a:ext>
            </a:extLst>
          </p:cNvPr>
          <p:cNvSpPr txBox="1"/>
          <p:nvPr/>
        </p:nvSpPr>
        <p:spPr>
          <a:xfrm>
            <a:off x="4460240" y="0"/>
            <a:ext cx="2997200" cy="584775"/>
          </a:xfrm>
          <a:prstGeom prst="rect">
            <a:avLst/>
          </a:prstGeom>
          <a:noFill/>
        </p:spPr>
        <p:txBody>
          <a:bodyPr wrap="square" rtlCol="0">
            <a:spAutoFit/>
          </a:bodyPr>
          <a:lstStyle/>
          <a:p>
            <a:r>
              <a:rPr lang="en-GB" sz="3200" b="1" dirty="0"/>
              <a:t>Moral relativism</a:t>
            </a:r>
          </a:p>
        </p:txBody>
      </p:sp>
      <p:sp>
        <p:nvSpPr>
          <p:cNvPr id="3" name="TextBox 2">
            <a:extLst>
              <a:ext uri="{FF2B5EF4-FFF2-40B4-BE49-F238E27FC236}">
                <a16:creationId xmlns:a16="http://schemas.microsoft.com/office/drawing/2014/main" id="{86A6DB30-EB78-46F5-AD0C-4D598230ACB2}"/>
              </a:ext>
            </a:extLst>
          </p:cNvPr>
          <p:cNvSpPr txBox="1"/>
          <p:nvPr/>
        </p:nvSpPr>
        <p:spPr>
          <a:xfrm>
            <a:off x="4460240" y="795838"/>
            <a:ext cx="2997200" cy="830997"/>
          </a:xfrm>
          <a:prstGeom prst="rect">
            <a:avLst/>
          </a:prstGeom>
          <a:noFill/>
        </p:spPr>
        <p:txBody>
          <a:bodyPr wrap="square" rtlCol="0">
            <a:spAutoFit/>
          </a:bodyPr>
          <a:lstStyle/>
          <a:p>
            <a:pPr algn="ctr"/>
            <a:r>
              <a:rPr lang="en-GB" sz="3200" b="1" dirty="0"/>
              <a:t>Herodotus </a:t>
            </a:r>
          </a:p>
          <a:p>
            <a:pPr algn="ctr"/>
            <a:r>
              <a:rPr lang="en-GB" sz="1600" dirty="0"/>
              <a:t>of Halicarnassus</a:t>
            </a:r>
            <a:endParaRPr lang="en-GB" sz="3200" dirty="0"/>
          </a:p>
        </p:txBody>
      </p:sp>
      <p:pic>
        <p:nvPicPr>
          <p:cNvPr id="15362" name="Picture 2" descr="Herodotus - Ancient History Encyclopedia">
            <a:extLst>
              <a:ext uri="{FF2B5EF4-FFF2-40B4-BE49-F238E27FC236}">
                <a16:creationId xmlns:a16="http://schemas.microsoft.com/office/drawing/2014/main" id="{C953FA50-4F8C-420D-999B-1E7633AFB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966" y="1626835"/>
            <a:ext cx="3412067" cy="5118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9126D6-7E4D-4F43-AB9C-B95BF2E7BADC}"/>
              </a:ext>
            </a:extLst>
          </p:cNvPr>
          <p:cNvSpPr txBox="1"/>
          <p:nvPr/>
        </p:nvSpPr>
        <p:spPr>
          <a:xfrm>
            <a:off x="6973994" y="921139"/>
            <a:ext cx="1107440" cy="369332"/>
          </a:xfrm>
          <a:prstGeom prst="rect">
            <a:avLst/>
          </a:prstGeom>
          <a:noFill/>
        </p:spPr>
        <p:txBody>
          <a:bodyPr wrap="square" rtlCol="0">
            <a:spAutoFit/>
          </a:bodyPr>
          <a:lstStyle/>
          <a:p>
            <a:r>
              <a:rPr lang="en-GB" dirty="0"/>
              <a:t>c.484-425</a:t>
            </a:r>
          </a:p>
        </p:txBody>
      </p:sp>
      <p:sp>
        <p:nvSpPr>
          <p:cNvPr id="5" name="TextBox 4">
            <a:extLst>
              <a:ext uri="{FF2B5EF4-FFF2-40B4-BE49-F238E27FC236}">
                <a16:creationId xmlns:a16="http://schemas.microsoft.com/office/drawing/2014/main" id="{7DE7593E-B89E-4396-9EEF-FAD46408ADED}"/>
              </a:ext>
            </a:extLst>
          </p:cNvPr>
          <p:cNvSpPr txBox="1"/>
          <p:nvPr/>
        </p:nvSpPr>
        <p:spPr>
          <a:xfrm>
            <a:off x="602402" y="1463422"/>
            <a:ext cx="2997199" cy="2616101"/>
          </a:xfrm>
          <a:prstGeom prst="rect">
            <a:avLst/>
          </a:prstGeom>
          <a:noFill/>
        </p:spPr>
        <p:txBody>
          <a:bodyPr wrap="square" rtlCol="0">
            <a:spAutoFit/>
          </a:bodyPr>
          <a:lstStyle/>
          <a:p>
            <a:r>
              <a:rPr lang="en-GB" dirty="0"/>
              <a:t>‘</a:t>
            </a:r>
            <a:r>
              <a:rPr lang="en-GB" sz="1600" i="1" dirty="0"/>
              <a:t>Some knowledge of the customs of the </a:t>
            </a:r>
            <a:r>
              <a:rPr lang="en-GB" sz="1600" i="1" dirty="0" err="1"/>
              <a:t>Issedones</a:t>
            </a:r>
            <a:r>
              <a:rPr lang="en-GB" sz="1600" i="1" dirty="0"/>
              <a:t> has come through to us: when a man’s father dies, the kinsmen bring sheep to his house as a sacrificial offering; the sheep and the body of the dead man are cut into joints and sliced up, and the two sorts of meet, mixed together, are served and eaten</a:t>
            </a:r>
            <a:r>
              <a:rPr lang="en-GB" dirty="0"/>
              <a:t>.’ </a:t>
            </a:r>
            <a:r>
              <a:rPr lang="en-GB" sz="1600" dirty="0"/>
              <a:t>4.26</a:t>
            </a:r>
            <a:endParaRPr lang="en-GB" dirty="0"/>
          </a:p>
        </p:txBody>
      </p:sp>
      <p:sp>
        <p:nvSpPr>
          <p:cNvPr id="6" name="TextBox 5">
            <a:extLst>
              <a:ext uri="{FF2B5EF4-FFF2-40B4-BE49-F238E27FC236}">
                <a16:creationId xmlns:a16="http://schemas.microsoft.com/office/drawing/2014/main" id="{283F3017-FA16-432B-90BD-16C9E07D0B67}"/>
              </a:ext>
            </a:extLst>
          </p:cNvPr>
          <p:cNvSpPr txBox="1"/>
          <p:nvPr/>
        </p:nvSpPr>
        <p:spPr>
          <a:xfrm>
            <a:off x="863600" y="4917440"/>
            <a:ext cx="1798320" cy="369332"/>
          </a:xfrm>
          <a:prstGeom prst="rect">
            <a:avLst/>
          </a:prstGeom>
          <a:noFill/>
        </p:spPr>
        <p:txBody>
          <a:bodyPr wrap="square" rtlCol="0">
            <a:spAutoFit/>
          </a:bodyPr>
          <a:lstStyle/>
          <a:p>
            <a:r>
              <a:rPr lang="en-GB" dirty="0"/>
              <a:t>Oracles?</a:t>
            </a:r>
          </a:p>
        </p:txBody>
      </p:sp>
    </p:spTree>
    <p:extLst>
      <p:ext uri="{BB962C8B-B14F-4D97-AF65-F5344CB8AC3E}">
        <p14:creationId xmlns:p14="http://schemas.microsoft.com/office/powerpoint/2010/main" val="2479182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3090</Words>
  <Application>Microsoft Office PowerPoint</Application>
  <PresentationFormat>Widescreen</PresentationFormat>
  <Paragraphs>138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Affleck</dc:creator>
  <cp:lastModifiedBy>Judith Affleck</cp:lastModifiedBy>
  <cp:revision>28</cp:revision>
  <dcterms:created xsi:type="dcterms:W3CDTF">2020-12-14T18:03:49Z</dcterms:created>
  <dcterms:modified xsi:type="dcterms:W3CDTF">2020-12-15T08:20:56Z</dcterms:modified>
</cp:coreProperties>
</file>